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00_0.xml" ContentType="application/vnd.ms-powerpoint.comment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6576000" cy="27432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32D46D-E08F-9EB2-EA1E-E194FB144CC2}" name="Beretta, Luca" initials="LB" userId="S::luca.beretta@ndus.edu::13c17349-c063-46b2-b583-b7c1db81ae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4C283-1D81-9EC9-FC36-3EEDD253844C}" v="646" dt="2024-05-17T17:23:48.023"/>
    <p1510:client id="{197000B5-EBE9-2F19-549B-FDFACD6F90BB}" v="2826" dt="2024-05-17T22:01:47.469"/>
    <p1510:client id="{7DA4AB81-19F0-6295-615A-63024BF140BC}" v="316" dt="2024-05-17T19:29:38.838"/>
    <p1510:client id="{3B8853EA-FEC0-47AF-B3F2-F8720139F1E2}" v="742" dt="2024-05-17T22:01:11.77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82"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3B6FE016-6E5D-4287-8EC4-E5D744A25404}" authorId="{D332D46D-E08F-9EB2-EA1E-E194FB144CC2}" created="2024-05-16T17:47:24.211">
    <pc:sldMkLst xmlns:pc="http://schemas.microsoft.com/office/powerpoint/2013/main/command">
      <pc:docMk/>
      <pc:sldMk cId="0" sldId="256"/>
    </pc:sldMkLst>
    <p188:txBody>
      <a:bodyPr/>
      <a:lstStyle/>
      <a:p>
        <a:r>
          <a:rPr lang="en-US"/>
          <a:t>Pictures from previous HABs?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232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743200" y="4489451"/>
            <a:ext cx="31089600" cy="9550401"/>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4572000" y="14408151"/>
            <a:ext cx="27432000" cy="6623049"/>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495551" y="6838957"/>
            <a:ext cx="31546801" cy="11410949"/>
          </a:xfrm>
          <a:prstGeom prst="rect">
            <a:avLst/>
          </a:prstGeom>
        </p:spPr>
        <p:txBody>
          <a:bodyPr anchor="b"/>
          <a:lstStyle>
            <a:lvl1pPr>
              <a:defRPr sz="8000"/>
            </a:lvl1pPr>
          </a:lstStyle>
          <a:p>
            <a:r>
              <a:t>Title Text</a:t>
            </a:r>
          </a:p>
        </p:txBody>
      </p:sp>
      <p:sp>
        <p:nvSpPr>
          <p:cNvPr id="30" name="Body Level One…"/>
          <p:cNvSpPr txBox="1">
            <a:spLocks noGrp="1"/>
          </p:cNvSpPr>
          <p:nvPr>
            <p:ph type="body" sz="quarter" idx="1"/>
          </p:nvPr>
        </p:nvSpPr>
        <p:spPr>
          <a:xfrm>
            <a:off x="2495551" y="18357857"/>
            <a:ext cx="31546801" cy="6000749"/>
          </a:xfrm>
          <a:prstGeom prst="rect">
            <a:avLst/>
          </a:prstGeom>
        </p:spPr>
        <p:txBody>
          <a:bodyPr/>
          <a:lstStyle>
            <a:lvl1pPr marL="0" indent="0">
              <a:buSzTx/>
              <a:buFontTx/>
              <a:buNone/>
              <a:defRPr sz="3200"/>
            </a:lvl1pPr>
            <a:lvl2pPr marL="0" indent="609584">
              <a:buSzTx/>
              <a:buFontTx/>
              <a:buNone/>
              <a:defRPr sz="3200"/>
            </a:lvl2pPr>
            <a:lvl3pPr marL="0" indent="1219169">
              <a:buSzTx/>
              <a:buFontTx/>
              <a:buNone/>
              <a:defRPr sz="3200"/>
            </a:lvl3pPr>
            <a:lvl4pPr marL="0" indent="1828754">
              <a:buSzTx/>
              <a:buFontTx/>
              <a:buNone/>
              <a:defRPr sz="3200"/>
            </a:lvl4pPr>
            <a:lvl5pPr marL="0" indent="2438338">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514600" y="7302500"/>
            <a:ext cx="15544800" cy="1740535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519364" y="1460506"/>
            <a:ext cx="31546801" cy="5302252"/>
          </a:xfrm>
          <a:prstGeom prst="rect">
            <a:avLst/>
          </a:prstGeom>
        </p:spPr>
        <p:txBody>
          <a:bodyPr/>
          <a:lstStyle/>
          <a:p>
            <a:r>
              <a:t>Title Text</a:t>
            </a:r>
          </a:p>
        </p:txBody>
      </p:sp>
      <p:sp>
        <p:nvSpPr>
          <p:cNvPr id="48" name="Body Level One…"/>
          <p:cNvSpPr txBox="1">
            <a:spLocks noGrp="1"/>
          </p:cNvSpPr>
          <p:nvPr>
            <p:ph type="body" sz="quarter" idx="1"/>
          </p:nvPr>
        </p:nvSpPr>
        <p:spPr>
          <a:xfrm>
            <a:off x="2519367" y="6724652"/>
            <a:ext cx="15473361" cy="3295649"/>
          </a:xfrm>
          <a:prstGeom prst="rect">
            <a:avLst/>
          </a:prstGeom>
        </p:spPr>
        <p:txBody>
          <a:bodyPr anchor="b"/>
          <a:lstStyle>
            <a:lvl1pPr marL="0" indent="0">
              <a:buSzTx/>
              <a:buFontTx/>
              <a:buNone/>
              <a:defRPr sz="3200" b="1"/>
            </a:lvl1pPr>
            <a:lvl2pPr marL="0" indent="609584">
              <a:buSzTx/>
              <a:buFontTx/>
              <a:buNone/>
              <a:defRPr sz="3200" b="1"/>
            </a:lvl2pPr>
            <a:lvl3pPr marL="0" indent="1219169">
              <a:buSzTx/>
              <a:buFontTx/>
              <a:buNone/>
              <a:defRPr sz="3200" b="1"/>
            </a:lvl3pPr>
            <a:lvl4pPr marL="0" indent="1828754">
              <a:buSzTx/>
              <a:buFontTx/>
              <a:buNone/>
              <a:defRPr sz="3200" b="1"/>
            </a:lvl4pPr>
            <a:lvl5pPr marL="0" indent="2438338">
              <a:buSzTx/>
              <a:buFontTx/>
              <a:buNone/>
              <a:defRPr sz="32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18516601" y="6724652"/>
            <a:ext cx="15549565" cy="3295649"/>
          </a:xfrm>
          <a:prstGeom prst="rect">
            <a:avLst/>
          </a:prstGeom>
        </p:spPr>
        <p:txBody>
          <a:bodyPr anchor="b"/>
          <a:lstStyle/>
          <a:p>
            <a:pPr marL="0" indent="0">
              <a:buSzTx/>
              <a:buFontTx/>
              <a:buNone/>
              <a:defRPr sz="32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519364" y="1828800"/>
            <a:ext cx="11796712" cy="64008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15549564" y="3949705"/>
            <a:ext cx="18516601" cy="19494501"/>
          </a:xfrm>
          <a:prstGeom prst="rect">
            <a:avLst/>
          </a:prstGeom>
        </p:spPr>
        <p:txBody>
          <a:bodyPr/>
          <a:lstStyle>
            <a:lvl1pPr>
              <a:defRPr sz="4200"/>
            </a:lvl1pPr>
            <a:lvl2pPr marL="716691" indent="-259491">
              <a:defRPr sz="4200"/>
            </a:lvl2pPr>
            <a:lvl3pPr marL="1214437" indent="-300037">
              <a:defRPr sz="4200"/>
            </a:lvl3pPr>
            <a:lvl4pPr marL="1740876" indent="-369276">
              <a:defRPr sz="4200"/>
            </a:lvl4pPr>
            <a:lvl5pPr marL="2198076" indent="-36927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2519363" y="8229600"/>
            <a:ext cx="11796714" cy="15246352"/>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519364" y="1828800"/>
            <a:ext cx="11796712" cy="64008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15549564" y="3949705"/>
            <a:ext cx="18516601" cy="1949450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519364" y="8229600"/>
            <a:ext cx="11796712" cy="15246352"/>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514600" y="1460506"/>
            <a:ext cx="31546800" cy="5302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2514600" y="7302500"/>
            <a:ext cx="31546800" cy="17405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33751281" y="26005359"/>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4"/>
          <p:cNvSpPr/>
          <p:nvPr/>
        </p:nvSpPr>
        <p:spPr>
          <a:xfrm>
            <a:off x="5279198" y="242417"/>
            <a:ext cx="25879159" cy="4159102"/>
          </a:xfrm>
          <a:prstGeom prst="rect">
            <a:avLst/>
          </a:prstGeom>
          <a:solidFill>
            <a:srgbClr val="00B050"/>
          </a:solidFill>
          <a:ln w="12700">
            <a:noFill/>
            <a:miter/>
          </a:ln>
        </p:spPr>
        <p:txBody>
          <a:bodyPr lIns="45719" rIns="45719" anchor="ctr"/>
          <a:lstStyle/>
          <a:p>
            <a:pPr algn="ctr">
              <a:defRPr>
                <a:solidFill>
                  <a:srgbClr val="FFFFFF"/>
                </a:solidFill>
              </a:defRPr>
            </a:pPr>
            <a:endParaRPr/>
          </a:p>
        </p:txBody>
      </p:sp>
      <p:sp>
        <p:nvSpPr>
          <p:cNvPr id="95" name="Title 1"/>
          <p:cNvSpPr txBox="1">
            <a:spLocks noGrp="1"/>
          </p:cNvSpPr>
          <p:nvPr>
            <p:ph type="ctrTitle"/>
          </p:nvPr>
        </p:nvSpPr>
        <p:spPr>
          <a:xfrm>
            <a:off x="5602999" y="757382"/>
            <a:ext cx="25183071" cy="3591108"/>
          </a:xfrm>
          <a:prstGeom prst="rect">
            <a:avLst/>
          </a:prstGeom>
        </p:spPr>
        <p:txBody>
          <a:bodyPr anchor="t">
            <a:noAutofit/>
          </a:bodyPr>
          <a:lstStyle/>
          <a:p>
            <a:r>
              <a:rPr lang="en-US" sz="7200" b="1" dirty="0">
                <a:solidFill>
                  <a:schemeClr val="bg1"/>
                </a:solidFill>
                <a:sym typeface="Verdana Pro"/>
              </a:rPr>
              <a:t>Testing SPRINT in the Near-Space Environment</a:t>
            </a:r>
            <a:br>
              <a:rPr lang="en-US" sz="3600" b="1" dirty="0">
                <a:solidFill>
                  <a:schemeClr val="bg1"/>
                </a:solidFill>
                <a:sym typeface="Verdana Pro"/>
              </a:rPr>
            </a:br>
            <a:br>
              <a:rPr lang="en-US" sz="3600" spc="-150" dirty="0">
                <a:solidFill>
                  <a:schemeClr val="bg1"/>
                </a:solidFill>
              </a:rPr>
            </a:br>
            <a:r>
              <a:rPr lang="en-US" sz="4800" dirty="0">
                <a:solidFill>
                  <a:schemeClr val="bg1"/>
                </a:solidFill>
              </a:rPr>
              <a:t>Dr. Ron Fevig</a:t>
            </a:r>
            <a:r>
              <a:rPr lang="en-US" sz="4800" baseline="30000" dirty="0">
                <a:solidFill>
                  <a:schemeClr val="bg1"/>
                </a:solidFill>
              </a:rPr>
              <a:t> </a:t>
            </a:r>
            <a:r>
              <a:rPr lang="en-US" sz="4800" dirty="0">
                <a:solidFill>
                  <a:schemeClr val="bg1"/>
                </a:solidFill>
              </a:rPr>
              <a:t>, Dr. Ryan Adams, Dr. Sreejith </a:t>
            </a:r>
            <a:r>
              <a:rPr lang="en-US" sz="4800" dirty="0" err="1">
                <a:solidFill>
                  <a:schemeClr val="bg1"/>
                </a:solidFill>
              </a:rPr>
              <a:t>Vidhyadharan</a:t>
            </a:r>
            <a:r>
              <a:rPr lang="en-US" sz="4800" dirty="0">
                <a:solidFill>
                  <a:schemeClr val="bg1"/>
                </a:solidFill>
              </a:rPr>
              <a:t>, Dalia Ammar Khodja, </a:t>
            </a:r>
            <a:r>
              <a:rPr lang="en-US" sz="4800" dirty="0" err="1">
                <a:solidFill>
                  <a:schemeClr val="bg1"/>
                </a:solidFill>
              </a:rPr>
              <a:t>Maleeha</a:t>
            </a:r>
            <a:r>
              <a:rPr lang="en-US" sz="4800" dirty="0">
                <a:solidFill>
                  <a:schemeClr val="bg1"/>
                </a:solidFill>
              </a:rPr>
              <a:t> Altaf</a:t>
            </a:r>
            <a:br>
              <a:rPr lang="en-US" sz="4800" dirty="0">
                <a:solidFill>
                  <a:schemeClr val="bg1"/>
                </a:solidFill>
              </a:rPr>
            </a:br>
            <a:r>
              <a:rPr lang="en-US" sz="1600" dirty="0">
                <a:solidFill>
                  <a:schemeClr val="bg1"/>
                </a:solidFill>
              </a:rPr>
              <a:t> </a:t>
            </a:r>
            <a:br>
              <a:rPr sz="4800" b="0" spc="-150" dirty="0">
                <a:solidFill>
                  <a:schemeClr val="bg1"/>
                </a:solidFill>
              </a:rPr>
            </a:br>
            <a:r>
              <a:rPr sz="4800" b="0" spc="-150" dirty="0">
                <a:solidFill>
                  <a:schemeClr val="bg1"/>
                </a:solidFill>
              </a:rPr>
              <a:t>202</a:t>
            </a:r>
            <a:r>
              <a:rPr lang="en-US" sz="4800" b="0" spc="-150" dirty="0">
                <a:solidFill>
                  <a:schemeClr val="bg1"/>
                </a:solidFill>
              </a:rPr>
              <a:t>4 Academic High Altitude Conference</a:t>
            </a:r>
            <a:endParaRPr sz="4800" b="0" spc="-150" dirty="0">
              <a:solidFill>
                <a:schemeClr val="bg1"/>
              </a:solidFill>
            </a:endParaRPr>
          </a:p>
        </p:txBody>
      </p:sp>
      <p:sp>
        <p:nvSpPr>
          <p:cNvPr id="97" name="Subtitle 2"/>
          <p:cNvSpPr txBox="1"/>
          <p:nvPr/>
        </p:nvSpPr>
        <p:spPr>
          <a:xfrm>
            <a:off x="959961" y="6360531"/>
            <a:ext cx="10359794" cy="128651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just" defTabSz="3072383">
              <a:lnSpc>
                <a:spcPct val="90000"/>
              </a:lnSpc>
              <a:spcBef>
                <a:spcPts val="1000"/>
              </a:spcBef>
              <a:defRPr sz="2400">
                <a:latin typeface="Verdana Pro"/>
                <a:ea typeface="Verdana Pro"/>
                <a:cs typeface="Verdana Pro"/>
                <a:sym typeface="Verdana Pro"/>
              </a:defRPr>
            </a:lvl1pPr>
          </a:lstStyle>
          <a:p>
            <a:pPr>
              <a:lnSpc>
                <a:spcPct val="114000"/>
              </a:lnSpc>
            </a:pPr>
            <a:r>
              <a:rPr lang="en-US" dirty="0"/>
              <a:t>A NASA Early Stage Innovations program focused on space-based wireless network development is underway at the University of North Dakota (UND).  The resultant Space-based Prioritized Real-time Inter-satellite Network Technology (SPRINT) promises to reduce cabling mass on spacecraft and support inter-satellite and ground segment networking, along with other benefits.  Three classes of traffic are accommodated by SPRINT: </a:t>
            </a:r>
          </a:p>
          <a:p>
            <a:pPr>
              <a:lnSpc>
                <a:spcPct val="114000"/>
              </a:lnSpc>
            </a:pPr>
            <a:r>
              <a:rPr lang="en-US" dirty="0"/>
              <a:t>C1 - Real-time traffic with latency ≤ 100 µs, jitter ≤ 10 µs, and </a:t>
            </a:r>
          </a:p>
          <a:p>
            <a:pPr>
              <a:lnSpc>
                <a:spcPct val="114000"/>
              </a:lnSpc>
            </a:pPr>
            <a:r>
              <a:rPr lang="en-US" dirty="0"/>
              <a:t>       data rate ≥ 20 Mbps, </a:t>
            </a:r>
          </a:p>
          <a:p>
            <a:pPr>
              <a:lnSpc>
                <a:spcPct val="114000"/>
              </a:lnSpc>
            </a:pPr>
            <a:r>
              <a:rPr lang="en-US" dirty="0"/>
              <a:t>C2 - High-rate traffic with latency ≤ 4ms, jitter ≤ 200µs, and data </a:t>
            </a:r>
          </a:p>
          <a:p>
            <a:pPr>
              <a:lnSpc>
                <a:spcPct val="114000"/>
              </a:lnSpc>
            </a:pPr>
            <a:r>
              <a:rPr lang="en-US" dirty="0"/>
              <a:t>       rate ≥ 100 Mbps, and </a:t>
            </a:r>
          </a:p>
          <a:p>
            <a:pPr>
              <a:lnSpc>
                <a:spcPct val="114000"/>
              </a:lnSpc>
            </a:pPr>
            <a:r>
              <a:rPr lang="en-US" dirty="0"/>
              <a:t>C3 - High data rate (≥ 500 Mbps) traffic with no bounds on </a:t>
            </a:r>
          </a:p>
          <a:p>
            <a:pPr>
              <a:lnSpc>
                <a:spcPct val="114000"/>
              </a:lnSpc>
            </a:pPr>
            <a:r>
              <a:rPr lang="en-US" dirty="0"/>
              <a:t>       latency or jitter.</a:t>
            </a:r>
          </a:p>
          <a:p>
            <a:pPr>
              <a:lnSpc>
                <a:spcPct val="114000"/>
              </a:lnSpc>
            </a:pPr>
            <a:r>
              <a:rPr lang="en-US" dirty="0"/>
              <a:t> </a:t>
            </a:r>
          </a:p>
          <a:p>
            <a:pPr>
              <a:lnSpc>
                <a:spcPct val="114000"/>
              </a:lnSpc>
            </a:pPr>
            <a:r>
              <a:rPr lang="en-US" dirty="0"/>
              <a:t>SPRINT will be tested in analog space environments.  One set of tests over the next two years involves network tests in UND’s Inflatable Lunar-Mars Analog Habitat and associated space suit and rover assets.  The focus of this poster is the set high-altitude balloon (HAB) missions that will assess this network in the near-space environment.  This year’s HAB mission involves a single balloon with two or more network routers to test C1 traffic in the stratosphere, along with C2 traffic between the HAB payload and the ground.  Next year’s HAB mission involves two balloons and will test all three traffic classes between the set of routers on each balloon payload and the ground.  These analog tests will raise the TRL of SPRINT so that intra- and inter-satellite network communications coupled with ground segment communications can be tested in the future.</a:t>
            </a:r>
            <a:endParaRPr lang="en-US" dirty="0">
              <a:effectLst/>
              <a:latin typeface="Verdana Pro" panose="020B0604030504040204" pitchFamily="34" charset="0"/>
              <a:ea typeface="Calibri" panose="020F0502020204030204" pitchFamily="34" charset="0"/>
              <a:cs typeface="Noto Sans Arabic UI"/>
            </a:endParaRPr>
          </a:p>
        </p:txBody>
      </p:sp>
      <p:sp>
        <p:nvSpPr>
          <p:cNvPr id="98" name="TextBox 9"/>
          <p:cNvSpPr txBox="1"/>
          <p:nvPr/>
        </p:nvSpPr>
        <p:spPr>
          <a:xfrm>
            <a:off x="1076905" y="5081209"/>
            <a:ext cx="10242850" cy="769441"/>
          </a:xfrm>
          <a:prstGeom prst="rect">
            <a:avLst/>
          </a:prstGeom>
          <a:solidFill>
            <a:srgbClr val="00B050"/>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spAutoFit/>
          </a:bodyPr>
          <a:lstStyle>
            <a:lvl1pPr algn="ctr">
              <a:defRPr sz="4800" b="1">
                <a:solidFill>
                  <a:srgbClr val="FFFFFF"/>
                </a:solidFill>
                <a:latin typeface="Verdana Pro"/>
                <a:ea typeface="Verdana Pro"/>
                <a:cs typeface="Verdana Pro"/>
                <a:sym typeface="Verdana Pro"/>
              </a:defRPr>
            </a:lvl1pPr>
          </a:lstStyle>
          <a:p>
            <a:r>
              <a:rPr sz="4400"/>
              <a:t>ABSTRACT</a:t>
            </a:r>
          </a:p>
        </p:txBody>
      </p:sp>
      <p:sp>
        <p:nvSpPr>
          <p:cNvPr id="100" name="Subtitle 2"/>
          <p:cNvSpPr txBox="1"/>
          <p:nvPr/>
        </p:nvSpPr>
        <p:spPr>
          <a:xfrm>
            <a:off x="795097" y="5867922"/>
            <a:ext cx="10359794" cy="4247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p>
            <a:pPr defTabSz="3072383">
              <a:lnSpc>
                <a:spcPct val="90000"/>
              </a:lnSpc>
              <a:spcBef>
                <a:spcPts val="1000"/>
              </a:spcBef>
              <a:defRPr sz="3200">
                <a:latin typeface="Verdana Pro"/>
                <a:ea typeface="Verdana Pro"/>
                <a:cs typeface="Verdana Pro"/>
                <a:sym typeface="Verdana Pro"/>
              </a:defRPr>
            </a:pPr>
            <a:endParaRPr lang="en-US" sz="2400" dirty="0"/>
          </a:p>
        </p:txBody>
      </p:sp>
      <p:sp>
        <p:nvSpPr>
          <p:cNvPr id="102" name="Subtitle 2"/>
          <p:cNvSpPr txBox="1"/>
          <p:nvPr/>
        </p:nvSpPr>
        <p:spPr>
          <a:xfrm>
            <a:off x="13176386" y="6410226"/>
            <a:ext cx="10275128" cy="42610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lnSpc>
                <a:spcPct val="114000"/>
              </a:lnSpc>
            </a:pPr>
            <a:r>
              <a:rPr lang="en-US" sz="2400" dirty="0">
                <a:latin typeface="Verdana Pro" panose="020B0604030504040204" pitchFamily="34" charset="0"/>
              </a:rPr>
              <a:t>The space environment raises a collection of communication challenges and needs that have been quite difficult to satisfy.  Many data sources contain information that is critical and needs to be delivered in a very timely manner, while other sources are less time-critical.  When operating in a wireless communication scenario, the presence of both highly time-critical and non-time-critical data on the same communication channel poses significant problems.</a:t>
            </a:r>
          </a:p>
          <a:p>
            <a:pPr>
              <a:lnSpc>
                <a:spcPct val="114000"/>
              </a:lnSpc>
            </a:pPr>
            <a:r>
              <a:rPr lang="en-US" sz="2400" dirty="0">
                <a:latin typeface="Verdana Pro" panose="020B0604030504040204" pitchFamily="34" charset="0"/>
              </a:rPr>
              <a:t>It is assumed that each application can be placed into one of three categories of latency, jitter and data rates.</a:t>
            </a:r>
          </a:p>
        </p:txBody>
      </p:sp>
      <p:sp>
        <p:nvSpPr>
          <p:cNvPr id="103" name="TextBox 15"/>
          <p:cNvSpPr txBox="1"/>
          <p:nvPr/>
        </p:nvSpPr>
        <p:spPr>
          <a:xfrm>
            <a:off x="13176386" y="17343944"/>
            <a:ext cx="21951764" cy="830997"/>
          </a:xfrm>
          <a:prstGeom prst="rect">
            <a:avLst/>
          </a:prstGeom>
          <a:solidFill>
            <a:srgbClr val="00B050"/>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nchor="ctr">
            <a:spAutoFit/>
          </a:bodyPr>
          <a:lstStyle>
            <a:lvl1pPr algn="ctr">
              <a:defRPr sz="4800" b="1">
                <a:solidFill>
                  <a:srgbClr val="FFFFFF"/>
                </a:solidFill>
                <a:latin typeface="Verdana Pro"/>
                <a:ea typeface="Verdana Pro"/>
                <a:cs typeface="Verdana Pro"/>
                <a:sym typeface="Verdana Pro"/>
              </a:defRPr>
            </a:lvl1pPr>
          </a:lstStyle>
          <a:p>
            <a:r>
              <a:rPr lang="en-US" dirty="0"/>
              <a:t>2024 Test of SPRINT in the Near-Space Environment</a:t>
            </a:r>
            <a:endParaRPr dirty="0"/>
          </a:p>
        </p:txBody>
      </p:sp>
      <p:sp>
        <p:nvSpPr>
          <p:cNvPr id="112" name="TextBox 15"/>
          <p:cNvSpPr txBox="1"/>
          <p:nvPr/>
        </p:nvSpPr>
        <p:spPr>
          <a:xfrm>
            <a:off x="13176386" y="5081209"/>
            <a:ext cx="10223228" cy="828041"/>
          </a:xfrm>
          <a:prstGeom prst="rect">
            <a:avLst/>
          </a:prstGeom>
          <a:solidFill>
            <a:srgbClr val="00B050"/>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spAutoFit/>
          </a:bodyPr>
          <a:lstStyle>
            <a:lvl1pPr algn="ctr">
              <a:defRPr sz="4800" b="1">
                <a:solidFill>
                  <a:srgbClr val="FFFFFF"/>
                </a:solidFill>
                <a:latin typeface="Verdana Pro"/>
                <a:ea typeface="Verdana Pro"/>
                <a:cs typeface="Verdana Pro"/>
                <a:sym typeface="Verdana Pro"/>
              </a:defRPr>
            </a:lvl1pPr>
          </a:lstStyle>
          <a:p>
            <a:r>
              <a:rPr lang="en-US" dirty="0"/>
              <a:t>Description of SPRINT</a:t>
            </a:r>
            <a:endParaRPr dirty="0"/>
          </a:p>
        </p:txBody>
      </p:sp>
      <p:pic>
        <p:nvPicPr>
          <p:cNvPr id="5" name="Picture 4">
            <a:extLst>
              <a:ext uri="{FF2B5EF4-FFF2-40B4-BE49-F238E27FC236}">
                <a16:creationId xmlns:a16="http://schemas.microsoft.com/office/drawing/2014/main" id="{A66268EE-A3DD-4C18-B0E1-67C728A689E8}"/>
              </a:ext>
            </a:extLst>
          </p:cNvPr>
          <p:cNvPicPr>
            <a:picLocks noChangeAspect="1"/>
          </p:cNvPicPr>
          <p:nvPr/>
        </p:nvPicPr>
        <p:blipFill>
          <a:blip r:embed="rId3"/>
          <a:stretch>
            <a:fillRect/>
          </a:stretch>
        </p:blipFill>
        <p:spPr>
          <a:xfrm>
            <a:off x="849037" y="1351663"/>
            <a:ext cx="3928038" cy="2402546"/>
          </a:xfrm>
          <a:prstGeom prst="rect">
            <a:avLst/>
          </a:prstGeom>
        </p:spPr>
      </p:pic>
      <p:pic>
        <p:nvPicPr>
          <p:cNvPr id="3" name="Picture 2">
            <a:extLst>
              <a:ext uri="{FF2B5EF4-FFF2-40B4-BE49-F238E27FC236}">
                <a16:creationId xmlns:a16="http://schemas.microsoft.com/office/drawing/2014/main" id="{12FF9D67-1FC4-453B-9C4B-E080CE8B98F8}"/>
              </a:ext>
            </a:extLst>
          </p:cNvPr>
          <p:cNvPicPr>
            <a:picLocks noChangeAspect="1"/>
          </p:cNvPicPr>
          <p:nvPr/>
        </p:nvPicPr>
        <p:blipFill>
          <a:blip r:embed="rId4"/>
          <a:stretch>
            <a:fillRect/>
          </a:stretch>
        </p:blipFill>
        <p:spPr>
          <a:xfrm>
            <a:off x="31660480" y="702191"/>
            <a:ext cx="4066483" cy="3396709"/>
          </a:xfrm>
          <a:prstGeom prst="rect">
            <a:avLst/>
          </a:prstGeom>
        </p:spPr>
      </p:pic>
      <p:pic>
        <p:nvPicPr>
          <p:cNvPr id="12" name="Picture 11">
            <a:extLst>
              <a:ext uri="{FF2B5EF4-FFF2-40B4-BE49-F238E27FC236}">
                <a16:creationId xmlns:a16="http://schemas.microsoft.com/office/drawing/2014/main" id="{60058E23-6579-47AD-99C1-A3CD64CFDD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6374" y="18174941"/>
            <a:ext cx="14742367" cy="8292581"/>
          </a:xfrm>
          <a:prstGeom prst="rect">
            <a:avLst/>
          </a:prstGeom>
        </p:spPr>
      </p:pic>
      <p:pic>
        <p:nvPicPr>
          <p:cNvPr id="15" name="Picture 14">
            <a:extLst>
              <a:ext uri="{FF2B5EF4-FFF2-40B4-BE49-F238E27FC236}">
                <a16:creationId xmlns:a16="http://schemas.microsoft.com/office/drawing/2014/main" id="{332F1886-B9D2-430E-AE3C-1E27B9434683}"/>
              </a:ext>
            </a:extLst>
          </p:cNvPr>
          <p:cNvPicPr>
            <a:picLocks noChangeAspect="1"/>
          </p:cNvPicPr>
          <p:nvPr/>
        </p:nvPicPr>
        <p:blipFill>
          <a:blip r:embed="rId6"/>
          <a:stretch>
            <a:fillRect/>
          </a:stretch>
        </p:blipFill>
        <p:spPr>
          <a:xfrm>
            <a:off x="24732218" y="5081209"/>
            <a:ext cx="10223228" cy="5750566"/>
          </a:xfrm>
          <a:prstGeom prst="rect">
            <a:avLst/>
          </a:prstGeom>
        </p:spPr>
      </p:pic>
      <p:pic>
        <p:nvPicPr>
          <p:cNvPr id="16" name="Picture 15">
            <a:extLst>
              <a:ext uri="{FF2B5EF4-FFF2-40B4-BE49-F238E27FC236}">
                <a16:creationId xmlns:a16="http://schemas.microsoft.com/office/drawing/2014/main" id="{524AAB64-5F89-4CFD-BB31-BCEBD99494E6}"/>
              </a:ext>
            </a:extLst>
          </p:cNvPr>
          <p:cNvPicPr>
            <a:picLocks noChangeAspect="1"/>
          </p:cNvPicPr>
          <p:nvPr/>
        </p:nvPicPr>
        <p:blipFill>
          <a:blip r:embed="rId7"/>
          <a:stretch>
            <a:fillRect/>
          </a:stretch>
        </p:blipFill>
        <p:spPr>
          <a:xfrm>
            <a:off x="13176385" y="19999995"/>
            <a:ext cx="7132919" cy="5133261"/>
          </a:xfrm>
          <a:prstGeom prst="rect">
            <a:avLst/>
          </a:prstGeom>
        </p:spPr>
      </p:pic>
      <p:pic>
        <p:nvPicPr>
          <p:cNvPr id="17" name="Picture 16">
            <a:extLst>
              <a:ext uri="{FF2B5EF4-FFF2-40B4-BE49-F238E27FC236}">
                <a16:creationId xmlns:a16="http://schemas.microsoft.com/office/drawing/2014/main" id="{B991C4F5-03F6-4AF3-8A19-30CE8DE6ACAA}"/>
              </a:ext>
            </a:extLst>
          </p:cNvPr>
          <p:cNvPicPr>
            <a:picLocks noChangeAspect="1"/>
          </p:cNvPicPr>
          <p:nvPr/>
        </p:nvPicPr>
        <p:blipFill>
          <a:blip r:embed="rId8"/>
          <a:stretch>
            <a:fillRect/>
          </a:stretch>
        </p:blipFill>
        <p:spPr>
          <a:xfrm>
            <a:off x="934316" y="19999995"/>
            <a:ext cx="10568720" cy="5359365"/>
          </a:xfrm>
          <a:prstGeom prst="rect">
            <a:avLst/>
          </a:prstGeom>
        </p:spPr>
      </p:pic>
      <p:pic>
        <p:nvPicPr>
          <p:cNvPr id="18" name="Picture 17">
            <a:extLst>
              <a:ext uri="{FF2B5EF4-FFF2-40B4-BE49-F238E27FC236}">
                <a16:creationId xmlns:a16="http://schemas.microsoft.com/office/drawing/2014/main" id="{CFFF3C41-37B8-4050-882E-D752B4FDE749}"/>
              </a:ext>
            </a:extLst>
          </p:cNvPr>
          <p:cNvPicPr>
            <a:picLocks noChangeAspect="1"/>
          </p:cNvPicPr>
          <p:nvPr/>
        </p:nvPicPr>
        <p:blipFill>
          <a:blip r:embed="rId9"/>
          <a:stretch>
            <a:fillRect/>
          </a:stretch>
        </p:blipFill>
        <p:spPr>
          <a:xfrm>
            <a:off x="33363877" y="18707298"/>
            <a:ext cx="1591569" cy="6425958"/>
          </a:xfrm>
          <a:prstGeom prst="rect">
            <a:avLst/>
          </a:prstGeom>
        </p:spPr>
      </p:pic>
      <p:pic>
        <p:nvPicPr>
          <p:cNvPr id="19" name="Picture 18">
            <a:extLst>
              <a:ext uri="{FF2B5EF4-FFF2-40B4-BE49-F238E27FC236}">
                <a16:creationId xmlns:a16="http://schemas.microsoft.com/office/drawing/2014/main" id="{34040BBD-7D03-46EC-ACB8-AB10CC232D21}"/>
              </a:ext>
            </a:extLst>
          </p:cNvPr>
          <p:cNvPicPr>
            <a:picLocks noChangeAspect="1"/>
          </p:cNvPicPr>
          <p:nvPr/>
        </p:nvPicPr>
        <p:blipFill>
          <a:blip r:embed="rId10"/>
          <a:stretch>
            <a:fillRect/>
          </a:stretch>
        </p:blipFill>
        <p:spPr>
          <a:xfrm>
            <a:off x="24732218" y="11167459"/>
            <a:ext cx="10223228" cy="5750566"/>
          </a:xfrm>
          <a:prstGeom prst="rect">
            <a:avLst/>
          </a:prstGeom>
        </p:spPr>
      </p:pic>
      <p:pic>
        <p:nvPicPr>
          <p:cNvPr id="20" name="Picture 19">
            <a:extLst>
              <a:ext uri="{FF2B5EF4-FFF2-40B4-BE49-F238E27FC236}">
                <a16:creationId xmlns:a16="http://schemas.microsoft.com/office/drawing/2014/main" id="{62807AA9-DA98-4F6D-8CD0-211115C046CC}"/>
              </a:ext>
            </a:extLst>
          </p:cNvPr>
          <p:cNvPicPr>
            <a:picLocks noChangeAspect="1"/>
          </p:cNvPicPr>
          <p:nvPr/>
        </p:nvPicPr>
        <p:blipFill>
          <a:blip r:embed="rId11"/>
          <a:stretch>
            <a:fillRect/>
          </a:stretch>
        </p:blipFill>
        <p:spPr>
          <a:xfrm>
            <a:off x="13170765" y="11074199"/>
            <a:ext cx="10223228" cy="5750566"/>
          </a:xfrm>
          <a:prstGeom prst="rect">
            <a:avLst/>
          </a:prstGeom>
        </p:spPr>
      </p:pic>
      <p:sp>
        <p:nvSpPr>
          <p:cNvPr id="34" name="Subtitle 2">
            <a:extLst>
              <a:ext uri="{FF2B5EF4-FFF2-40B4-BE49-F238E27FC236}">
                <a16:creationId xmlns:a16="http://schemas.microsoft.com/office/drawing/2014/main" id="{F50472CB-6F84-4600-9C0B-9D6B91284BFE}"/>
              </a:ext>
            </a:extLst>
          </p:cNvPr>
          <p:cNvSpPr txBox="1"/>
          <p:nvPr/>
        </p:nvSpPr>
        <p:spPr>
          <a:xfrm>
            <a:off x="22494240" y="19634235"/>
            <a:ext cx="6553200" cy="25769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lnSpc>
                <a:spcPct val="114000"/>
              </a:lnSpc>
            </a:pPr>
            <a:r>
              <a:rPr lang="en-US" sz="2400" dirty="0">
                <a:latin typeface="Verdana Pro" panose="020B0604030504040204" pitchFamily="34" charset="0"/>
              </a:rPr>
              <a:t>Two routers in close proximity to one another in the HAB payload will exchange C1 traffic, while the greater distance between the balloon and the ground segment will only allow for C2 traffic to be exchanged.  </a:t>
            </a:r>
          </a:p>
        </p:txBody>
      </p:sp>
    </p:spTree>
  </p:cSld>
  <p:clrMapOvr>
    <a:masterClrMapping/>
  </p:clrMapOvr>
  <p:transition spd="med"/>
  <p:extLst mod="1">
    <p:ext uri="{6950BFC3-D8DA-4A85-94F7-54DA5524770B}">
      <p188:commentRel xmlns:p188="http://schemas.microsoft.com/office/powerpoint/2018/8/main" xmlns="" r:id="rId12"/>
    </p:ext>
  </p:extLs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ec37a091-b9a6-47e5-98d0-903d4a419203}" enabled="0" method="" siteId="{ec37a091-b9a6-47e5-98d0-903d4a419203}" removed="1"/>
</clbl:labelList>
</file>

<file path=docProps/app.xml><?xml version="1.0" encoding="utf-8"?>
<Properties xmlns="http://schemas.openxmlformats.org/officeDocument/2006/extended-properties" xmlns:vt="http://schemas.openxmlformats.org/officeDocument/2006/docPropsVTypes">
  <TotalTime>102</TotalTime>
  <Words>458</Words>
  <Application>Microsoft Office PowerPoint</Application>
  <PresentationFormat>Custom</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Noto Sans Arabic UI</vt:lpstr>
      <vt:lpstr>Verdana Pro</vt:lpstr>
      <vt:lpstr>Office Theme</vt:lpstr>
      <vt:lpstr>Testing SPRINT in the Near-Space Environment  Dr. Ron Fevig , Dr. Ryan Adams, Dr. Sreejith Vidhyadharan, Dalia Ammar Khodja, Maleeha Altaf   2024 Academic High Altitude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Dilemma of Space Debris: Innovation vs. Regulation to Clean-Up Low Earth Orbit  By: J. Doe  Advisor: Dr. Space  Spring 2024</dc:title>
  <dc:creator>Green, Alexis</dc:creator>
  <cp:lastModifiedBy>Fevig, Ronald</cp:lastModifiedBy>
  <cp:revision>816</cp:revision>
  <dcterms:modified xsi:type="dcterms:W3CDTF">2024-05-22T09:38:12Z</dcterms:modified>
</cp:coreProperties>
</file>