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1"/>
  </p:sldMasterIdLst>
  <p:notesMasterIdLst>
    <p:notesMasterId r:id="rId34"/>
  </p:notesMasterIdLst>
  <p:sldIdLst>
    <p:sldId id="257" r:id="rId2"/>
    <p:sldId id="373" r:id="rId3"/>
    <p:sldId id="372" r:id="rId4"/>
    <p:sldId id="375" r:id="rId5"/>
    <p:sldId id="395" r:id="rId6"/>
    <p:sldId id="396" r:id="rId7"/>
    <p:sldId id="326" r:id="rId8"/>
    <p:sldId id="379" r:id="rId9"/>
    <p:sldId id="377" r:id="rId10"/>
    <p:sldId id="381" r:id="rId11"/>
    <p:sldId id="362" r:id="rId12"/>
    <p:sldId id="378" r:id="rId13"/>
    <p:sldId id="343" r:id="rId14"/>
    <p:sldId id="376" r:id="rId15"/>
    <p:sldId id="383" r:id="rId16"/>
    <p:sldId id="382" r:id="rId17"/>
    <p:sldId id="384" r:id="rId18"/>
    <p:sldId id="388" r:id="rId19"/>
    <p:sldId id="390" r:id="rId20"/>
    <p:sldId id="391" r:id="rId21"/>
    <p:sldId id="392" r:id="rId22"/>
    <p:sldId id="403" r:id="rId23"/>
    <p:sldId id="404" r:id="rId24"/>
    <p:sldId id="393" r:id="rId25"/>
    <p:sldId id="394" r:id="rId26"/>
    <p:sldId id="397" r:id="rId27"/>
    <p:sldId id="367" r:id="rId28"/>
    <p:sldId id="399" r:id="rId29"/>
    <p:sldId id="356" r:id="rId30"/>
    <p:sldId id="357" r:id="rId31"/>
    <p:sldId id="402" r:id="rId32"/>
    <p:sldId id="38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6" d="100"/>
          <a:sy n="36" d="100"/>
        </p:scale>
        <p:origin x="1338" y="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6BB097-BF25-4FFA-A955-2B197F370A95}" type="datetimeFigureOut">
              <a:rPr lang="en-US" smtClean="0"/>
              <a:t>9/4/2020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A44C66-B94D-453D-A9D3-113AE6E19870}" type="slidenum">
              <a:rPr lang="en-US" smtClean="0"/>
              <a:t>‹#›</a:t>
            </a:fld>
            <a:endParaRPr lang="en-US"/>
          </a:p>
        </p:txBody>
      </p:sp>
    </p:spTree>
    <p:extLst>
      <p:ext uri="{BB962C8B-B14F-4D97-AF65-F5344CB8AC3E}">
        <p14:creationId xmlns:p14="http://schemas.microsoft.com/office/powerpoint/2010/main" val="46451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9/4/2020 11:48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Civil</a:t>
            </a:r>
            <a:r>
              <a:rPr lang="en-US" baseline="0" dirty="0"/>
              <a:t> Operation Special Airworthiness Certificate</a:t>
            </a:r>
            <a:endParaRPr lang="en-US" dirty="0"/>
          </a:p>
        </p:txBody>
      </p:sp>
      <p:sp>
        <p:nvSpPr>
          <p:cNvPr id="4" name="Slide Number Placeholder 3"/>
          <p:cNvSpPr>
            <a:spLocks noGrp="1"/>
          </p:cNvSpPr>
          <p:nvPr>
            <p:ph type="sldNum" sz="quarter" idx="10"/>
          </p:nvPr>
        </p:nvSpPr>
        <p:spPr/>
        <p:txBody>
          <a:bodyPr/>
          <a:lstStyle/>
          <a:p>
            <a:fld id="{AAA44C66-B94D-453D-A9D3-113AE6E19870}" type="slidenum">
              <a:rPr lang="en-US" smtClean="0"/>
              <a:t>24</a:t>
            </a:fld>
            <a:endParaRPr lang="en-US"/>
          </a:p>
        </p:txBody>
      </p:sp>
    </p:spTree>
    <p:extLst>
      <p:ext uri="{BB962C8B-B14F-4D97-AF65-F5344CB8AC3E}">
        <p14:creationId xmlns:p14="http://schemas.microsoft.com/office/powerpoint/2010/main" val="134863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Civil</a:t>
            </a:r>
            <a:r>
              <a:rPr lang="en-US" baseline="0" dirty="0"/>
              <a:t> Operation Special Airworthiness Certificate</a:t>
            </a:r>
            <a:endParaRPr lang="en-US" dirty="0"/>
          </a:p>
        </p:txBody>
      </p:sp>
      <p:sp>
        <p:nvSpPr>
          <p:cNvPr id="4" name="Slide Number Placeholder 3"/>
          <p:cNvSpPr>
            <a:spLocks noGrp="1"/>
          </p:cNvSpPr>
          <p:nvPr>
            <p:ph type="sldNum" sz="quarter" idx="10"/>
          </p:nvPr>
        </p:nvSpPr>
        <p:spPr/>
        <p:txBody>
          <a:bodyPr/>
          <a:lstStyle/>
          <a:p>
            <a:fld id="{AAA44C66-B94D-453D-A9D3-113AE6E19870}" type="slidenum">
              <a:rPr lang="en-US" smtClean="0"/>
              <a:t>25</a:t>
            </a:fld>
            <a:endParaRPr lang="en-US"/>
          </a:p>
        </p:txBody>
      </p:sp>
    </p:spTree>
    <p:extLst>
      <p:ext uri="{BB962C8B-B14F-4D97-AF65-F5344CB8AC3E}">
        <p14:creationId xmlns:p14="http://schemas.microsoft.com/office/powerpoint/2010/main" val="3532613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9/4/2020 11:48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85K </a:t>
            </a:r>
            <a:r>
              <a:rPr lang="en-US" dirty="0"/>
              <a:t>people. Sept</a:t>
            </a:r>
            <a:r>
              <a:rPr lang="en-US" baseline="0" dirty="0"/>
              <a:t> 12 2012</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9/4/2020 11:48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85K </a:t>
            </a:r>
            <a:r>
              <a:rPr lang="en-US" dirty="0"/>
              <a:t>people. Sept</a:t>
            </a:r>
            <a:r>
              <a:rPr lang="en-US" baseline="0" dirty="0"/>
              <a:t> 12 2012</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9/4/2020 11:48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9/4/2020 11:48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31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Internship and Fellowships</a:t>
            </a:r>
          </a:p>
          <a:p>
            <a:r>
              <a:rPr lang="en-US" dirty="0" err="1"/>
              <a:t>Minigrants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9/4/2020 11:48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A44C66-B94D-453D-A9D3-113AE6E19870}" type="slidenum">
              <a:rPr lang="en-US" smtClean="0"/>
              <a:t>3</a:t>
            </a:fld>
            <a:endParaRPr lang="en-US"/>
          </a:p>
        </p:txBody>
      </p:sp>
    </p:spTree>
    <p:extLst>
      <p:ext uri="{BB962C8B-B14F-4D97-AF65-F5344CB8AC3E}">
        <p14:creationId xmlns:p14="http://schemas.microsoft.com/office/powerpoint/2010/main" val="83245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85K people. Sept</a:t>
            </a:r>
            <a:r>
              <a:rPr lang="en-US" baseline="0" dirty="0"/>
              <a:t> 12 2012</a:t>
            </a:r>
            <a:endParaRPr lang="en-US" dirty="0"/>
          </a:p>
        </p:txBody>
      </p:sp>
      <p:sp>
        <p:nvSpPr>
          <p:cNvPr id="4" name="Slide Number Placeholder 3"/>
          <p:cNvSpPr>
            <a:spLocks noGrp="1"/>
          </p:cNvSpPr>
          <p:nvPr>
            <p:ph type="sldNum" sz="quarter" idx="10"/>
          </p:nvPr>
        </p:nvSpPr>
        <p:spPr/>
        <p:txBody>
          <a:bodyPr/>
          <a:lstStyle/>
          <a:p>
            <a:fld id="{AAA44C66-B94D-453D-A9D3-113AE6E19870}" type="slidenum">
              <a:rPr lang="en-US" smtClean="0"/>
              <a:t>4</a:t>
            </a:fld>
            <a:endParaRPr lang="en-US"/>
          </a:p>
        </p:txBody>
      </p:sp>
    </p:spTree>
    <p:extLst>
      <p:ext uri="{BB962C8B-B14F-4D97-AF65-F5344CB8AC3E}">
        <p14:creationId xmlns:p14="http://schemas.microsoft.com/office/powerpoint/2010/main" val="365480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85K people. Sept</a:t>
            </a:r>
            <a:r>
              <a:rPr lang="en-US" baseline="0" dirty="0"/>
              <a:t> 12 2012</a:t>
            </a:r>
            <a:endParaRPr lang="en-US" dirty="0"/>
          </a:p>
        </p:txBody>
      </p:sp>
      <p:sp>
        <p:nvSpPr>
          <p:cNvPr id="4" name="Slide Number Placeholder 3"/>
          <p:cNvSpPr>
            <a:spLocks noGrp="1"/>
          </p:cNvSpPr>
          <p:nvPr>
            <p:ph type="sldNum" sz="quarter" idx="10"/>
          </p:nvPr>
        </p:nvSpPr>
        <p:spPr/>
        <p:txBody>
          <a:bodyPr/>
          <a:lstStyle/>
          <a:p>
            <a:fld id="{AAA44C66-B94D-453D-A9D3-113AE6E19870}" type="slidenum">
              <a:rPr lang="en-US" smtClean="0"/>
              <a:t>5</a:t>
            </a:fld>
            <a:endParaRPr lang="en-US"/>
          </a:p>
        </p:txBody>
      </p:sp>
    </p:spTree>
    <p:extLst>
      <p:ext uri="{BB962C8B-B14F-4D97-AF65-F5344CB8AC3E}">
        <p14:creationId xmlns:p14="http://schemas.microsoft.com/office/powerpoint/2010/main" val="1200233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85K people. Sept</a:t>
            </a:r>
            <a:r>
              <a:rPr lang="en-US" baseline="0" dirty="0"/>
              <a:t> 12 2012</a:t>
            </a:r>
            <a:endParaRPr lang="en-US" dirty="0"/>
          </a:p>
          <a:p>
            <a:endParaRPr lang="en-US" dirty="0"/>
          </a:p>
        </p:txBody>
      </p:sp>
      <p:sp>
        <p:nvSpPr>
          <p:cNvPr id="4" name="Slide Number Placeholder 3"/>
          <p:cNvSpPr>
            <a:spLocks noGrp="1"/>
          </p:cNvSpPr>
          <p:nvPr>
            <p:ph type="sldNum" sz="quarter" idx="10"/>
          </p:nvPr>
        </p:nvSpPr>
        <p:spPr/>
        <p:txBody>
          <a:bodyPr/>
          <a:lstStyle/>
          <a:p>
            <a:fld id="{AAA44C66-B94D-453D-A9D3-113AE6E19870}" type="slidenum">
              <a:rPr lang="en-US" smtClean="0"/>
              <a:t>6</a:t>
            </a:fld>
            <a:endParaRPr lang="en-US"/>
          </a:p>
        </p:txBody>
      </p:sp>
    </p:spTree>
    <p:extLst>
      <p:ext uri="{BB962C8B-B14F-4D97-AF65-F5344CB8AC3E}">
        <p14:creationId xmlns:p14="http://schemas.microsoft.com/office/powerpoint/2010/main" val="70430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9/4/2020 11:48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Microlink</a:t>
            </a:r>
            <a:r>
              <a:rPr lang="en-US" dirty="0"/>
              <a:t> Thin-Film Solar panel</a:t>
            </a:r>
          </a:p>
        </p:txBody>
      </p:sp>
      <p:sp>
        <p:nvSpPr>
          <p:cNvPr id="4" name="Slide Number Placeholder 3"/>
          <p:cNvSpPr>
            <a:spLocks noGrp="1"/>
          </p:cNvSpPr>
          <p:nvPr>
            <p:ph type="sldNum" sz="quarter" idx="10"/>
          </p:nvPr>
        </p:nvSpPr>
        <p:spPr/>
        <p:txBody>
          <a:bodyPr/>
          <a:lstStyle/>
          <a:p>
            <a:fld id="{AAA44C66-B94D-453D-A9D3-113AE6E19870}" type="slidenum">
              <a:rPr lang="en-US" smtClean="0"/>
              <a:t>8</a:t>
            </a:fld>
            <a:endParaRPr lang="en-US"/>
          </a:p>
        </p:txBody>
      </p:sp>
    </p:spTree>
    <p:extLst>
      <p:ext uri="{BB962C8B-B14F-4D97-AF65-F5344CB8AC3E}">
        <p14:creationId xmlns:p14="http://schemas.microsoft.com/office/powerpoint/2010/main" val="105596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9/4/2020 11:48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hyperlink" Target="mailto:msibbern@cox.net" TargetMode="External"/><Relationship Id="rId2" Type="http://schemas.openxmlformats.org/officeDocument/2006/relationships/hyperlink" Target="mailto:ksibb@cox.net" TargetMode="Externa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www.nearspacescience.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msibbern@cox.net" TargetMode="External"/><Relationship Id="rId2" Type="http://schemas.openxmlformats.org/officeDocument/2006/relationships/hyperlink" Target="mailto:ksibb@cox.net" TargetMode="Externa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www.nearspacescience.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00200"/>
            <a:ext cx="5319713" cy="1981200"/>
          </a:xfrm>
        </p:spPr>
        <p:txBody>
          <a:bodyPr/>
          <a:lstStyle/>
          <a:p>
            <a:pPr algn="r"/>
            <a:r>
              <a:rPr lang="en-US" sz="4800" dirty="0"/>
              <a:t>NASA Nebraska High</a:t>
            </a:r>
            <a:br>
              <a:rPr lang="en-US" sz="4800" dirty="0"/>
            </a:br>
            <a:r>
              <a:rPr lang="en-US" sz="4800" dirty="0"/>
              <a:t> Altitude Ballooning </a:t>
            </a:r>
            <a:br>
              <a:rPr lang="en-US" sz="4800" dirty="0"/>
            </a:br>
            <a:r>
              <a:rPr lang="en-US" sz="4800" dirty="0"/>
              <a:t>and the Fab Lab</a:t>
            </a:r>
          </a:p>
        </p:txBody>
      </p:sp>
      <p:pic>
        <p:nvPicPr>
          <p:cNvPr id="4" name="Picture 3" descr="NearSpace.png"/>
          <p:cNvPicPr>
            <a:picLocks noChangeAspect="1"/>
          </p:cNvPicPr>
          <p:nvPr/>
        </p:nvPicPr>
        <p:blipFill rotWithShape="1">
          <a:blip r:embed="rId3" cstate="screen">
            <a:extLst>
              <a:ext uri="{28A0092B-C50C-407E-A947-70E740481C1C}">
                <a14:useLocalDpi xmlns:a14="http://schemas.microsoft.com/office/drawing/2010/main"/>
              </a:ext>
            </a:extLst>
          </a:blip>
          <a:srcRect l="811" t="1" r="1772" b="351"/>
          <a:stretch/>
        </p:blipFill>
        <p:spPr>
          <a:xfrm>
            <a:off x="-457200" y="4038601"/>
            <a:ext cx="9982200" cy="3124200"/>
          </a:xfrm>
          <a:prstGeom prst="rect">
            <a:avLst/>
          </a:prstGeom>
          <a:effectLst>
            <a:softEdge rad="292100"/>
          </a:effectLst>
        </p:spPr>
      </p:pic>
      <p:sp>
        <p:nvSpPr>
          <p:cNvPr id="3" name="Subtitle 2"/>
          <p:cNvSpPr>
            <a:spLocks noGrp="1"/>
          </p:cNvSpPr>
          <p:nvPr>
            <p:ph type="subTitle" idx="1"/>
          </p:nvPr>
        </p:nvSpPr>
        <p:spPr>
          <a:xfrm>
            <a:off x="304800" y="5638800"/>
            <a:ext cx="8534400" cy="990600"/>
          </a:xfrm>
          <a:ln>
            <a:noFill/>
          </a:ln>
        </p:spPr>
        <p:txBody>
          <a:bodyPr>
            <a:normAutofit/>
          </a:bodyPr>
          <a:lstStyle/>
          <a:p>
            <a:r>
              <a:rPr lang="en-US" b="1" dirty="0">
                <a:solidFill>
                  <a:schemeClr val="bg1">
                    <a:lumMod val="95000"/>
                    <a:lumOff val="5000"/>
                  </a:schemeClr>
                </a:solidFill>
                <a:effectLst>
                  <a:outerShdw blurRad="222250" dist="38100" dir="2700000" algn="tl" rotWithShape="0">
                    <a:srgbClr val="000000">
                      <a:alpha val="42000"/>
                    </a:srgbClr>
                  </a:outerShdw>
                </a:effectLst>
              </a:rPr>
              <a:t>Kendra Sibbernsen – </a:t>
            </a:r>
            <a:r>
              <a:rPr lang="en-US" sz="2400" i="1" dirty="0">
                <a:solidFill>
                  <a:schemeClr val="bg1">
                    <a:lumMod val="95000"/>
                    <a:lumOff val="5000"/>
                  </a:schemeClr>
                </a:solidFill>
                <a:effectLst>
                  <a:outerShdw blurRad="222250" dist="38100" dir="2700000" algn="tl" rotWithShape="0">
                    <a:srgbClr val="000000">
                      <a:alpha val="42000"/>
                    </a:srgbClr>
                  </a:outerShdw>
                </a:effectLst>
              </a:rPr>
              <a:t>Metropolitan Community College</a:t>
            </a:r>
            <a:endParaRPr lang="en-US" sz="1000" dirty="0">
              <a:solidFill>
                <a:schemeClr val="bg1">
                  <a:lumMod val="95000"/>
                  <a:lumOff val="5000"/>
                </a:schemeClr>
              </a:solidFill>
              <a:effectLst>
                <a:outerShdw blurRad="222250" dist="38100" dir="2700000" algn="tl" rotWithShape="0">
                  <a:srgbClr val="000000">
                    <a:alpha val="42000"/>
                  </a:srgbClr>
                </a:outerShdw>
              </a:effectLst>
            </a:endParaRPr>
          </a:p>
          <a:p>
            <a:endParaRPr lang="en-US" sz="400" b="1" dirty="0">
              <a:solidFill>
                <a:schemeClr val="bg1">
                  <a:lumMod val="95000"/>
                  <a:lumOff val="5000"/>
                </a:schemeClr>
              </a:solidFill>
              <a:effectLst>
                <a:outerShdw blurRad="222250" dist="38100" dir="2700000" algn="tl" rotWithShape="0">
                  <a:srgbClr val="000000">
                    <a:alpha val="42000"/>
                  </a:srgbClr>
                </a:outerShdw>
              </a:effectLst>
            </a:endParaRPr>
          </a:p>
          <a:p>
            <a:r>
              <a:rPr lang="en-US" b="1" dirty="0">
                <a:solidFill>
                  <a:schemeClr val="bg1">
                    <a:lumMod val="95000"/>
                    <a:lumOff val="5000"/>
                  </a:schemeClr>
                </a:solidFill>
                <a:effectLst>
                  <a:outerShdw blurRad="222250" dist="38100" dir="2700000" algn="tl" rotWithShape="0">
                    <a:srgbClr val="000000">
                      <a:alpha val="42000"/>
                    </a:srgbClr>
                  </a:outerShdw>
                </a:effectLst>
              </a:rPr>
              <a:t>Michael Sibbernsen – </a:t>
            </a:r>
            <a:r>
              <a:rPr lang="en-US" sz="2400" i="1" dirty="0">
                <a:solidFill>
                  <a:schemeClr val="bg1">
                    <a:lumMod val="95000"/>
                    <a:lumOff val="5000"/>
                  </a:schemeClr>
                </a:solidFill>
                <a:effectLst>
                  <a:outerShdw blurRad="222250" dist="38100" dir="2700000" algn="tl" rotWithShape="0">
                    <a:srgbClr val="000000">
                      <a:alpha val="42000"/>
                    </a:srgbClr>
                  </a:outerShdw>
                </a:effectLst>
              </a:rPr>
              <a:t>University of Nebraska - Lincoln</a:t>
            </a:r>
          </a:p>
          <a:p>
            <a:endParaRPr lang="en-US" sz="4800" dirty="0">
              <a:effectLst>
                <a:outerShdw blurRad="222250" dist="38100" dir="2700000" algn="tl" rotWithShape="0">
                  <a:srgbClr val="000000">
                    <a:alpha val="42000"/>
                  </a:srgbClr>
                </a:outerShdw>
              </a:effectLst>
            </a:endParaRPr>
          </a:p>
          <a:p>
            <a:endParaRPr lang="en-US" dirty="0">
              <a:effectLst>
                <a:outerShdw blurRad="222250" dist="38100" dir="2700000" algn="tl" rotWithShape="0">
                  <a:srgbClr val="000000">
                    <a:alpha val="42000"/>
                  </a:srgbClr>
                </a:outerShdw>
              </a:effectLst>
            </a:endParaRPr>
          </a:p>
          <a:p>
            <a:endParaRPr lang="en-US" dirty="0">
              <a:effectLst>
                <a:outerShdw blurRad="222250" dist="38100" dir="2700000" algn="tl" rotWithShape="0">
                  <a:srgbClr val="000000">
                    <a:alpha val="42000"/>
                  </a:srgbClr>
                </a:outerShdw>
              </a:effectLst>
            </a:endParaRPr>
          </a:p>
        </p:txBody>
      </p:sp>
      <p:pic>
        <p:nvPicPr>
          <p:cNvPr id="5" name="Picture 4" descr="NASA-NHAB_CarMagnetFinal.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0800" y="1219200"/>
            <a:ext cx="1447800" cy="2799351"/>
          </a:xfrm>
          <a:prstGeom prst="rect">
            <a:avLst/>
          </a:prstGeom>
          <a:ln>
            <a:solidFill>
              <a:srgbClr val="FFFFFF"/>
            </a:solidFill>
          </a:ln>
          <a:effectLst>
            <a:outerShdw blurRad="276225" dist="139700" dir="2700000" algn="tl" rotWithShape="0">
              <a:srgbClr val="000000">
                <a:alpha val="72000"/>
              </a:srgbClr>
            </a:outerShdw>
          </a:effectLst>
        </p:spPr>
      </p:pic>
      <p:sp>
        <p:nvSpPr>
          <p:cNvPr id="6" name="TextBox 5"/>
          <p:cNvSpPr txBox="1"/>
          <p:nvPr/>
        </p:nvSpPr>
        <p:spPr>
          <a:xfrm>
            <a:off x="4093236" y="4914781"/>
            <a:ext cx="4517364" cy="800219"/>
          </a:xfrm>
          <a:prstGeom prst="rect">
            <a:avLst/>
          </a:prstGeom>
          <a:noFill/>
        </p:spPr>
        <p:txBody>
          <a:bodyPr wrap="square" rtlCol="0">
            <a:spAutoFit/>
          </a:bodyPr>
          <a:lstStyle/>
          <a:p>
            <a:pPr algn="ctr"/>
            <a:r>
              <a:rPr lang="en-US" sz="2800" dirty="0">
                <a:solidFill>
                  <a:schemeClr val="bg1"/>
                </a:solidFill>
              </a:rPr>
              <a:t>AHAC – June 24, 2015</a:t>
            </a:r>
          </a:p>
          <a:p>
            <a:pPr algn="ctr"/>
            <a:endParaRPr lang="en-US" dirty="0">
              <a:solidFill>
                <a:schemeClr val="bg2">
                  <a:lumMod val="75000"/>
                </a:schemeClr>
              </a:solidFil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DSC_6956.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7166758"/>
          </a:xfrm>
          <a:prstGeom prst="rect">
            <a:avLst/>
          </a:prstGeom>
        </p:spPr>
      </p:pic>
      <p:pic>
        <p:nvPicPr>
          <p:cNvPr id="6" name="Picture 5"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4023621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Fab Lab at MCC</a:t>
            </a:r>
          </a:p>
        </p:txBody>
      </p:sp>
      <p:sp>
        <p:nvSpPr>
          <p:cNvPr id="3" name="Content Placeholder 2"/>
          <p:cNvSpPr>
            <a:spLocks noGrp="1"/>
          </p:cNvSpPr>
          <p:nvPr>
            <p:ph idx="1"/>
          </p:nvPr>
        </p:nvSpPr>
        <p:spPr>
          <a:xfrm>
            <a:off x="381000" y="1412875"/>
            <a:ext cx="8382000" cy="4219617"/>
          </a:xfrm>
        </p:spPr>
        <p:txBody>
          <a:bodyPr/>
          <a:lstStyle/>
          <a:p>
            <a:r>
              <a:rPr lang="en-US" sz="4000" dirty="0"/>
              <a:t>MIT’s Center for Bits &amp; Atoms</a:t>
            </a:r>
          </a:p>
          <a:p>
            <a:pPr lvl="1"/>
            <a:r>
              <a:rPr lang="en-US" sz="3600" dirty="0"/>
              <a:t>3D Printers</a:t>
            </a:r>
          </a:p>
          <a:p>
            <a:pPr lvl="1"/>
            <a:r>
              <a:rPr lang="en-US" sz="3600" dirty="0"/>
              <a:t>3D Scanner</a:t>
            </a:r>
          </a:p>
          <a:p>
            <a:pPr lvl="1"/>
            <a:r>
              <a:rPr lang="en-US" sz="3600" dirty="0"/>
              <a:t>CO2 Laser Cutter</a:t>
            </a:r>
          </a:p>
          <a:p>
            <a:pPr lvl="1"/>
            <a:r>
              <a:rPr lang="en-US" sz="3600" dirty="0"/>
              <a:t>CNC Machine</a:t>
            </a:r>
          </a:p>
          <a:p>
            <a:pPr lvl="1"/>
            <a:r>
              <a:rPr lang="en-US" sz="3600" dirty="0"/>
              <a:t>Drill Press</a:t>
            </a:r>
          </a:p>
          <a:p>
            <a:pPr lvl="1"/>
            <a:r>
              <a:rPr lang="en-US" sz="3600" dirty="0"/>
              <a:t>Vinyl Printer</a:t>
            </a:r>
          </a:p>
        </p:txBody>
      </p:sp>
      <p:pic>
        <p:nvPicPr>
          <p:cNvPr id="5" name="Picture 4" descr="NASA-NHAB_CarMagnetFinal.jpg"/>
          <p:cNvPicPr>
            <a:picLocks noChangeAspect="1"/>
          </p:cNvPicPr>
          <p:nvPr/>
        </p:nvPicPr>
        <p:blipFill rotWithShape="1">
          <a:blip r:embed="rId2"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2512161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6" name="Picture 5" descr="DSC_7826.jpg"/>
          <p:cNvPicPr>
            <a:picLocks noChangeAspect="1"/>
          </p:cNvPicPr>
          <p:nvPr/>
        </p:nvPicPr>
        <p:blipFill rotWithShape="1">
          <a:blip r:embed="rId2" cstate="screen">
            <a:extLst>
              <a:ext uri="{28A0092B-C50C-407E-A947-70E740481C1C}">
                <a14:useLocalDpi xmlns:a14="http://schemas.microsoft.com/office/drawing/2010/main"/>
              </a:ext>
            </a:extLst>
          </a:blip>
          <a:srcRect l="-43"/>
          <a:stretch/>
        </p:blipFill>
        <p:spPr>
          <a:xfrm>
            <a:off x="-884296" y="0"/>
            <a:ext cx="10028296" cy="6858000"/>
          </a:xfrm>
          <a:prstGeom prst="rect">
            <a:avLst/>
          </a:prstGeom>
        </p:spPr>
      </p:pic>
      <p:pic>
        <p:nvPicPr>
          <p:cNvPr id="7" name="Picture 6"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15501316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pic>
        <p:nvPicPr>
          <p:cNvPr id="2" name="Picture 1" descr="NebraskaPlains1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9" name="Picture 8" descr="NASA-NHAB_CarMagnetFinal.jpg"/>
          <p:cNvPicPr>
            <a:picLocks noChangeAspect="1"/>
          </p:cNvPicPr>
          <p:nvPr/>
        </p:nvPicPr>
        <p:blipFill rotWithShape="1">
          <a:blip r:embed="rId4"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28161791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spc="-300" dirty="0"/>
              <a:t>MCC Fab Lab / KuL3D Collaboration</a:t>
            </a:r>
          </a:p>
        </p:txBody>
      </p:sp>
      <p:sp>
        <p:nvSpPr>
          <p:cNvPr id="7" name="Content Placeholder 6"/>
          <p:cNvSpPr>
            <a:spLocks noGrp="1"/>
          </p:cNvSpPr>
          <p:nvPr>
            <p:ph idx="1"/>
          </p:nvPr>
        </p:nvSpPr>
        <p:spPr>
          <a:xfrm>
            <a:off x="381000" y="1412875"/>
            <a:ext cx="8382000" cy="3159839"/>
          </a:xfrm>
        </p:spPr>
        <p:txBody>
          <a:bodyPr/>
          <a:lstStyle/>
          <a:p>
            <a:r>
              <a:rPr lang="en-US" dirty="0"/>
              <a:t>Pod separated during 11/8/14 flight</a:t>
            </a:r>
          </a:p>
          <a:p>
            <a:r>
              <a:rPr lang="en-US" dirty="0"/>
              <a:t>Go Pro camera was lost (found 5/15)</a:t>
            </a:r>
          </a:p>
          <a:p>
            <a:r>
              <a:rPr lang="en-US" dirty="0"/>
              <a:t>Looking for collaborative project with KuL3D</a:t>
            </a:r>
          </a:p>
          <a:p>
            <a:r>
              <a:rPr lang="en-US" dirty="0"/>
              <a:t>KuL3D  - New 3D printing/engineering company</a:t>
            </a:r>
          </a:p>
          <a:p>
            <a:r>
              <a:rPr lang="en-US" dirty="0"/>
              <a:t>Problem: Stabilize video on flights / 360 degree</a:t>
            </a:r>
          </a:p>
          <a:p>
            <a:r>
              <a:rPr lang="en-US" dirty="0"/>
              <a:t>Precursor to video 2017 Solar Eclipse</a:t>
            </a:r>
          </a:p>
        </p:txBody>
      </p:sp>
      <p:pic>
        <p:nvPicPr>
          <p:cNvPr id="6" name="Picture 5" descr="NASA-NHAB_CarMagnetFinal.jpg"/>
          <p:cNvPicPr>
            <a:picLocks noChangeAspect="1"/>
          </p:cNvPicPr>
          <p:nvPr/>
        </p:nvPicPr>
        <p:blipFill rotWithShape="1">
          <a:blip r:embed="rId2"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18538597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0072.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909" r="-278" b="-909"/>
          <a:stretch/>
        </p:blipFill>
        <p:spPr>
          <a:xfrm>
            <a:off x="-26366" y="-794451"/>
            <a:ext cx="9246566" cy="7728651"/>
          </a:xfrm>
        </p:spPr>
      </p:pic>
      <p:pic>
        <p:nvPicPr>
          <p:cNvPr id="5" name="Picture 4"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27994275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G_007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25464825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G_15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1323" y="0"/>
            <a:ext cx="5143500" cy="6858000"/>
          </a:xfrm>
          <a:prstGeom prst="rect">
            <a:avLst/>
          </a:prstGeom>
        </p:spPr>
      </p:pic>
      <p:pic>
        <p:nvPicPr>
          <p:cNvPr id="5" name="Picture 4"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52207730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a:t>360 degree video</a:t>
            </a:r>
          </a:p>
        </p:txBody>
      </p:sp>
      <p:pic>
        <p:nvPicPr>
          <p:cNvPr id="4" name="Picture 3" descr="NASA-NHAB_CarMagnetFinal.jpg"/>
          <p:cNvPicPr>
            <a:picLocks noChangeAspect="1"/>
          </p:cNvPicPr>
          <p:nvPr/>
        </p:nvPicPr>
        <p:blipFill rotWithShape="1">
          <a:blip r:embed="rId4"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pic>
        <p:nvPicPr>
          <p:cNvPr id="5" name="MetroFlightPa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9968" b="28363"/>
          <a:stretch/>
        </p:blipFill>
        <p:spPr>
          <a:xfrm>
            <a:off x="0" y="2665264"/>
            <a:ext cx="9144001" cy="2116814"/>
          </a:xfrm>
          <a:prstGeom prst="rect">
            <a:avLst/>
          </a:prstGeom>
        </p:spPr>
      </p:pic>
    </p:spTree>
    <p:extLst>
      <p:ext uri="{BB962C8B-B14F-4D97-AF65-F5344CB8AC3E}">
        <p14:creationId xmlns:p14="http://schemas.microsoft.com/office/powerpoint/2010/main" val="1290527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SA-NHAB_CarMagnetFinal.jpg"/>
          <p:cNvPicPr>
            <a:picLocks noChangeAspect="1"/>
          </p:cNvPicPr>
          <p:nvPr/>
        </p:nvPicPr>
        <p:blipFill rotWithShape="1">
          <a:blip r:embed="rId2"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
        <p:nvSpPr>
          <p:cNvPr id="5" name="Title 1"/>
          <p:cNvSpPr>
            <a:spLocks noGrp="1"/>
          </p:cNvSpPr>
          <p:nvPr>
            <p:ph type="title"/>
          </p:nvPr>
        </p:nvSpPr>
        <p:spPr>
          <a:xfrm>
            <a:off x="381000" y="230188"/>
            <a:ext cx="7848600" cy="2778196"/>
          </a:xfrm>
        </p:spPr>
        <p:txBody>
          <a:bodyPr/>
          <a:lstStyle/>
          <a:p>
            <a:r>
              <a:rPr lang="en-US" spc="-300" dirty="0"/>
              <a:t>New Horizons</a:t>
            </a:r>
            <a:br>
              <a:rPr lang="en-US" spc="-300" dirty="0"/>
            </a:br>
            <a:br>
              <a:rPr lang="en-US" sz="2400" spc="-300" dirty="0"/>
            </a:br>
            <a:r>
              <a:rPr lang="en-US" sz="3200" i="1" dirty="0">
                <a:solidFill>
                  <a:schemeClr val="tx1"/>
                </a:solidFill>
              </a:rPr>
              <a:t>Exploring the Potential of Using Small Unmanned Aircraft Systems (aka “Drones”) as Payload Recovery Scouts During High-Altitude Balloon Missions</a:t>
            </a:r>
          </a:p>
        </p:txBody>
      </p:sp>
      <p:pic>
        <p:nvPicPr>
          <p:cNvPr id="8" name="Picture 7" descr="Quadcopter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0" y="3276600"/>
            <a:ext cx="3918723" cy="2314369"/>
          </a:xfrm>
          <a:prstGeom prst="rect">
            <a:avLst/>
          </a:prstGeom>
          <a:effectLst>
            <a:outerShdw blurRad="95250" dist="139700" dir="2700000" algn="tl" rotWithShape="0">
              <a:srgbClr val="000000">
                <a:alpha val="35000"/>
              </a:srgbClr>
            </a:outerShdw>
          </a:effectLst>
        </p:spPr>
      </p:pic>
    </p:spTree>
    <p:extLst>
      <p:ext uri="{BB962C8B-B14F-4D97-AF65-F5344CB8AC3E}">
        <p14:creationId xmlns:p14="http://schemas.microsoft.com/office/powerpoint/2010/main" val="3455912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3" descr="CPACSCompositeSm.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62818" y="3276600"/>
            <a:ext cx="4681182" cy="3581400"/>
          </a:xfrm>
          <a:prstGeom prst="rect">
            <a:avLst/>
          </a:prstGeom>
        </p:spPr>
      </p:pic>
      <p:sp>
        <p:nvSpPr>
          <p:cNvPr id="5" name="TextBox 4"/>
          <p:cNvSpPr txBox="1"/>
          <p:nvPr/>
        </p:nvSpPr>
        <p:spPr>
          <a:xfrm>
            <a:off x="609600" y="3962400"/>
            <a:ext cx="5181600" cy="1677382"/>
          </a:xfrm>
          <a:prstGeom prst="rect">
            <a:avLst/>
          </a:prstGeom>
          <a:noFill/>
          <a:effectLst>
            <a:outerShdw blurRad="50800" dist="38100" dir="2700000">
              <a:srgbClr val="000000">
                <a:alpha val="43000"/>
              </a:srgbClr>
            </a:outerShdw>
          </a:effectLst>
        </p:spPr>
        <p:txBody>
          <a:bodyPr wrap="square" rtlCol="0">
            <a:spAutoFit/>
          </a:bodyPr>
          <a:lstStyle/>
          <a:p>
            <a:r>
              <a:rPr lang="en-US" sz="2100" spc="-150" dirty="0">
                <a:solidFill>
                  <a:schemeClr val="accent2">
                    <a:lumMod val="40000"/>
                    <a:lumOff val="60000"/>
                  </a:schemeClr>
                </a:solidFill>
                <a:latin typeface="Arial Black"/>
                <a:cs typeface="Arial Black"/>
              </a:rPr>
              <a:t>University of Nebraska at Omaha</a:t>
            </a:r>
          </a:p>
          <a:p>
            <a:r>
              <a:rPr lang="en-US" sz="1000" dirty="0"/>
              <a:t>     </a:t>
            </a:r>
          </a:p>
          <a:p>
            <a:r>
              <a:rPr lang="en-US" b="1" dirty="0"/>
              <a:t>          </a:t>
            </a:r>
            <a:r>
              <a:rPr lang="en-US" b="1" dirty="0">
                <a:solidFill>
                  <a:schemeClr val="accent2">
                    <a:lumMod val="40000"/>
                    <a:lumOff val="60000"/>
                  </a:schemeClr>
                </a:solidFill>
              </a:rPr>
              <a:t>6001 Dodge Street, CB 041</a:t>
            </a:r>
          </a:p>
          <a:p>
            <a:r>
              <a:rPr lang="en-US" b="1" dirty="0">
                <a:solidFill>
                  <a:schemeClr val="accent2">
                    <a:lumMod val="40000"/>
                    <a:lumOff val="60000"/>
                  </a:schemeClr>
                </a:solidFill>
              </a:rPr>
              <a:t>          Omaha, NE 68182</a:t>
            </a:r>
          </a:p>
          <a:p>
            <a:r>
              <a:rPr lang="en-US" b="1" dirty="0">
                <a:solidFill>
                  <a:schemeClr val="accent2">
                    <a:lumMod val="40000"/>
                    <a:lumOff val="60000"/>
                  </a:schemeClr>
                </a:solidFill>
              </a:rPr>
              <a:t>          P: 402-554-3772</a:t>
            </a:r>
          </a:p>
          <a:p>
            <a:r>
              <a:rPr lang="en-US" b="1" dirty="0">
                <a:solidFill>
                  <a:schemeClr val="accent2">
                    <a:lumMod val="40000"/>
                    <a:lumOff val="60000"/>
                  </a:schemeClr>
                </a:solidFill>
              </a:rPr>
              <a:t>          http://nasa.unomaha.edu</a:t>
            </a:r>
          </a:p>
        </p:txBody>
      </p:sp>
      <p:pic>
        <p:nvPicPr>
          <p:cNvPr id="6" name="Picture 5" descr="NeNasaSpaceGrant_horizontalWhite.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990600"/>
            <a:ext cx="6227064" cy="2011680"/>
          </a:xfrm>
          <a:prstGeom prst="rect">
            <a:avLst/>
          </a:prstGeom>
          <a:effectLst>
            <a:outerShdw blurRad="50800" dist="38100" dir="2700000">
              <a:srgbClr val="000000">
                <a:alpha val="43000"/>
              </a:srgbClr>
            </a:outerShdw>
          </a:effectLst>
        </p:spPr>
      </p:pic>
      <p:pic>
        <p:nvPicPr>
          <p:cNvPr id="7" name="Picture 6" descr="NSPandFellowshipLogo.ps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990600"/>
            <a:ext cx="1737558" cy="2198544"/>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36418808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UREKA_HAB-Large 54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59" b="4166"/>
          <a:stretch/>
        </p:blipFill>
        <p:spPr>
          <a:xfrm>
            <a:off x="304800" y="457200"/>
            <a:ext cx="8531092" cy="4432861"/>
          </a:xfrm>
          <a:prstGeom prst="rect">
            <a:avLst/>
          </a:prstGeom>
        </p:spPr>
      </p:pic>
      <p:sp>
        <p:nvSpPr>
          <p:cNvPr id="3" name="Title 2"/>
          <p:cNvSpPr>
            <a:spLocks noGrp="1"/>
          </p:cNvSpPr>
          <p:nvPr>
            <p:ph type="title"/>
          </p:nvPr>
        </p:nvSpPr>
        <p:spPr/>
        <p:txBody>
          <a:bodyPr/>
          <a:lstStyle/>
          <a:p>
            <a:endParaRPr lang="en-US"/>
          </a:p>
        </p:txBody>
      </p:sp>
      <p:sp>
        <p:nvSpPr>
          <p:cNvPr id="6" name="TextBox 5"/>
          <p:cNvSpPr txBox="1"/>
          <p:nvPr/>
        </p:nvSpPr>
        <p:spPr>
          <a:xfrm>
            <a:off x="1524000" y="5105400"/>
            <a:ext cx="5181600" cy="1559401"/>
          </a:xfrm>
          <a:prstGeom prst="rect">
            <a:avLst/>
          </a:prstGeom>
          <a:noFill/>
        </p:spPr>
        <p:txBody>
          <a:bodyPr wrap="square" rtlCol="0">
            <a:spAutoFit/>
          </a:bodyPr>
          <a:lstStyle/>
          <a:p>
            <a:pPr>
              <a:lnSpc>
                <a:spcPct val="120000"/>
              </a:lnSpc>
            </a:pPr>
            <a:r>
              <a:rPr lang="en-US" sz="2000" b="1" dirty="0"/>
              <a:t>• HAB Program Promotion</a:t>
            </a:r>
          </a:p>
          <a:p>
            <a:pPr>
              <a:lnSpc>
                <a:spcPct val="120000"/>
              </a:lnSpc>
            </a:pPr>
            <a:r>
              <a:rPr lang="en-US" sz="2000" b="1" dirty="0"/>
              <a:t>• Content for Grant Proposals</a:t>
            </a:r>
          </a:p>
          <a:p>
            <a:pPr>
              <a:lnSpc>
                <a:spcPct val="120000"/>
              </a:lnSpc>
            </a:pPr>
            <a:r>
              <a:rPr lang="en-US" sz="2000" b="1" dirty="0"/>
              <a:t>• Media for HAB Presentations</a:t>
            </a:r>
          </a:p>
          <a:p>
            <a:pPr>
              <a:lnSpc>
                <a:spcPct val="120000"/>
              </a:lnSpc>
            </a:pPr>
            <a:r>
              <a:rPr lang="en-US" sz="2000" b="1" dirty="0"/>
              <a:t>• Content for Student STE</a:t>
            </a:r>
            <a:r>
              <a:rPr lang="en-US" sz="2000" dirty="0"/>
              <a:t>[</a:t>
            </a:r>
            <a:r>
              <a:rPr lang="en-US" sz="2000" b="1" dirty="0"/>
              <a:t>A</a:t>
            </a:r>
            <a:r>
              <a:rPr lang="en-US" sz="2000" dirty="0"/>
              <a:t>]</a:t>
            </a:r>
            <a:r>
              <a:rPr lang="en-US" sz="2000" b="1" dirty="0"/>
              <a:t>M Projects</a:t>
            </a:r>
          </a:p>
        </p:txBody>
      </p:sp>
      <p:sp>
        <p:nvSpPr>
          <p:cNvPr id="7" name="TextBox 6"/>
          <p:cNvSpPr txBox="1"/>
          <p:nvPr/>
        </p:nvSpPr>
        <p:spPr>
          <a:xfrm>
            <a:off x="6911657" y="452735"/>
            <a:ext cx="1927543" cy="461665"/>
          </a:xfrm>
          <a:prstGeom prst="rect">
            <a:avLst/>
          </a:prstGeom>
          <a:noFill/>
        </p:spPr>
        <p:txBody>
          <a:bodyPr wrap="none" rtlCol="0">
            <a:spAutoFit/>
          </a:bodyPr>
          <a:lstStyle/>
          <a:p>
            <a:pPr algn="r"/>
            <a:r>
              <a:rPr lang="en-US" sz="2400" i="1" dirty="0">
                <a:solidFill>
                  <a:schemeClr val="tx1">
                    <a:alpha val="47000"/>
                  </a:schemeClr>
                </a:solidFill>
              </a:rPr>
              <a:t>Launch Video</a:t>
            </a:r>
          </a:p>
        </p:txBody>
      </p:sp>
    </p:spTree>
    <p:extLst>
      <p:ext uri="{BB962C8B-B14F-4D97-AF65-F5344CB8AC3E}">
        <p14:creationId xmlns:p14="http://schemas.microsoft.com/office/powerpoint/2010/main" val="1794398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9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one Recovery-Large 54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799" y="457450"/>
            <a:ext cx="8529107" cy="4495550"/>
          </a:xfrm>
          <a:prstGeom prst="rect">
            <a:avLst/>
          </a:prstGeom>
        </p:spPr>
      </p:pic>
      <p:sp>
        <p:nvSpPr>
          <p:cNvPr id="3" name="Title 2"/>
          <p:cNvSpPr>
            <a:spLocks noGrp="1"/>
          </p:cNvSpPr>
          <p:nvPr>
            <p:ph type="title"/>
          </p:nvPr>
        </p:nvSpPr>
        <p:spPr>
          <a:xfrm>
            <a:off x="381000" y="230188"/>
            <a:ext cx="8382000" cy="677108"/>
          </a:xfrm>
        </p:spPr>
        <p:txBody>
          <a:bodyPr/>
          <a:lstStyle/>
          <a:p>
            <a:r>
              <a:rPr lang="en-US" dirty="0"/>
              <a:t> </a:t>
            </a:r>
          </a:p>
        </p:txBody>
      </p:sp>
      <p:sp>
        <p:nvSpPr>
          <p:cNvPr id="6" name="TextBox 5"/>
          <p:cNvSpPr txBox="1"/>
          <p:nvPr/>
        </p:nvSpPr>
        <p:spPr>
          <a:xfrm>
            <a:off x="1524000" y="5105400"/>
            <a:ext cx="6781800" cy="1559401"/>
          </a:xfrm>
          <a:prstGeom prst="rect">
            <a:avLst/>
          </a:prstGeom>
          <a:noFill/>
        </p:spPr>
        <p:txBody>
          <a:bodyPr wrap="square" rtlCol="0">
            <a:spAutoFit/>
          </a:bodyPr>
          <a:lstStyle/>
          <a:p>
            <a:pPr>
              <a:lnSpc>
                <a:spcPct val="120000"/>
              </a:lnSpc>
            </a:pPr>
            <a:r>
              <a:rPr lang="en-US" sz="2000" b="1" spc="10" dirty="0"/>
              <a:t>• Scout Out Ideal Insertion Points and Routes</a:t>
            </a:r>
          </a:p>
          <a:p>
            <a:pPr>
              <a:lnSpc>
                <a:spcPct val="120000"/>
              </a:lnSpc>
            </a:pPr>
            <a:r>
              <a:rPr lang="en-US" sz="2000" b="1" spc="10" dirty="0"/>
              <a:t>• Identify Potential Recovery Obstacles</a:t>
            </a:r>
          </a:p>
          <a:p>
            <a:pPr>
              <a:lnSpc>
                <a:spcPct val="120000"/>
              </a:lnSpc>
            </a:pPr>
            <a:r>
              <a:rPr lang="en-US" sz="2000" b="1" spc="10" dirty="0"/>
              <a:t>• “Sky Mark” the Payload Position </a:t>
            </a:r>
          </a:p>
          <a:p>
            <a:pPr>
              <a:lnSpc>
                <a:spcPct val="120000"/>
              </a:lnSpc>
            </a:pPr>
            <a:r>
              <a:rPr lang="en-US" sz="2000" b="1" spc="10" dirty="0"/>
              <a:t>• Observe the Condition of the Payloads Prior to Recovery</a:t>
            </a:r>
          </a:p>
        </p:txBody>
      </p:sp>
      <p:sp>
        <p:nvSpPr>
          <p:cNvPr id="7" name="TextBox 6"/>
          <p:cNvSpPr txBox="1"/>
          <p:nvPr/>
        </p:nvSpPr>
        <p:spPr>
          <a:xfrm>
            <a:off x="6383116" y="452735"/>
            <a:ext cx="2456084" cy="461665"/>
          </a:xfrm>
          <a:prstGeom prst="rect">
            <a:avLst/>
          </a:prstGeom>
          <a:noFill/>
        </p:spPr>
        <p:txBody>
          <a:bodyPr wrap="none" rtlCol="0">
            <a:spAutoFit/>
          </a:bodyPr>
          <a:lstStyle/>
          <a:p>
            <a:pPr algn="r"/>
            <a:r>
              <a:rPr lang="en-US" sz="2400" i="1" dirty="0">
                <a:solidFill>
                  <a:schemeClr val="tx1">
                    <a:alpha val="47000"/>
                  </a:schemeClr>
                </a:solidFill>
              </a:rPr>
              <a:t>Payload Recovery </a:t>
            </a:r>
          </a:p>
        </p:txBody>
      </p:sp>
    </p:spTree>
    <p:extLst>
      <p:ext uri="{BB962C8B-B14F-4D97-AF65-F5344CB8AC3E}">
        <p14:creationId xmlns:p14="http://schemas.microsoft.com/office/powerpoint/2010/main" val="1479705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6" name="TextBox 5"/>
          <p:cNvSpPr txBox="1"/>
          <p:nvPr/>
        </p:nvSpPr>
        <p:spPr>
          <a:xfrm>
            <a:off x="1524000" y="5105400"/>
            <a:ext cx="6781800" cy="1559401"/>
          </a:xfrm>
          <a:prstGeom prst="rect">
            <a:avLst/>
          </a:prstGeom>
          <a:noFill/>
        </p:spPr>
        <p:txBody>
          <a:bodyPr wrap="square" rtlCol="0">
            <a:spAutoFit/>
          </a:bodyPr>
          <a:lstStyle/>
          <a:p>
            <a:pPr>
              <a:lnSpc>
                <a:spcPct val="120000"/>
              </a:lnSpc>
            </a:pPr>
            <a:r>
              <a:rPr lang="en-US" sz="2000" b="1" spc="10" dirty="0"/>
              <a:t>• Scout Out Ideal Insertion Points and Routes</a:t>
            </a:r>
          </a:p>
          <a:p>
            <a:pPr>
              <a:lnSpc>
                <a:spcPct val="120000"/>
              </a:lnSpc>
            </a:pPr>
            <a:r>
              <a:rPr lang="en-US" sz="2000" b="1" spc="10" dirty="0"/>
              <a:t>• Identify Potential Recovery Obstacles</a:t>
            </a:r>
          </a:p>
          <a:p>
            <a:pPr>
              <a:lnSpc>
                <a:spcPct val="120000"/>
              </a:lnSpc>
            </a:pPr>
            <a:r>
              <a:rPr lang="en-US" sz="2000" b="1" spc="10" dirty="0"/>
              <a:t>• “Sky Mark” the Payload Position </a:t>
            </a:r>
          </a:p>
          <a:p>
            <a:pPr>
              <a:lnSpc>
                <a:spcPct val="120000"/>
              </a:lnSpc>
            </a:pPr>
            <a:r>
              <a:rPr lang="en-US" sz="2000" b="1" spc="10" dirty="0"/>
              <a:t>• Observe the Condition of the Payloads Prior to Recovery</a:t>
            </a:r>
          </a:p>
        </p:txBody>
      </p:sp>
      <p:pic>
        <p:nvPicPr>
          <p:cNvPr id="2" name="Picture 1" descr="droneskymar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457200"/>
            <a:ext cx="6207503" cy="4140276"/>
          </a:xfrm>
          <a:prstGeom prst="rect">
            <a:avLst/>
          </a:prstGeom>
          <a:ln>
            <a:solidFill>
              <a:schemeClr val="tx1"/>
            </a:solidFill>
          </a:ln>
          <a:effectLst>
            <a:outerShdw blurRad="50800" dist="38100" dir="2700000" sx="101000" sy="101000" algn="tl" rotWithShape="0">
              <a:srgbClr val="000000">
                <a:alpha val="43000"/>
              </a:srgbClr>
            </a:outerShdw>
          </a:effectLst>
        </p:spPr>
      </p:pic>
    </p:spTree>
    <p:extLst>
      <p:ext uri="{BB962C8B-B14F-4D97-AF65-F5344CB8AC3E}">
        <p14:creationId xmlns:p14="http://schemas.microsoft.com/office/powerpoint/2010/main" val="21561997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6" name="TextBox 5"/>
          <p:cNvSpPr txBox="1"/>
          <p:nvPr/>
        </p:nvSpPr>
        <p:spPr>
          <a:xfrm>
            <a:off x="1524000" y="5105400"/>
            <a:ext cx="6781800" cy="1559401"/>
          </a:xfrm>
          <a:prstGeom prst="rect">
            <a:avLst/>
          </a:prstGeom>
          <a:noFill/>
        </p:spPr>
        <p:txBody>
          <a:bodyPr wrap="square" rtlCol="0">
            <a:spAutoFit/>
          </a:bodyPr>
          <a:lstStyle/>
          <a:p>
            <a:pPr>
              <a:lnSpc>
                <a:spcPct val="120000"/>
              </a:lnSpc>
            </a:pPr>
            <a:r>
              <a:rPr lang="en-US" sz="2000" b="1" spc="10" dirty="0"/>
              <a:t>• Scout Out Ideal Insertion Points and Routes</a:t>
            </a:r>
          </a:p>
          <a:p>
            <a:pPr>
              <a:lnSpc>
                <a:spcPct val="120000"/>
              </a:lnSpc>
            </a:pPr>
            <a:r>
              <a:rPr lang="en-US" sz="2000" b="1" spc="10" dirty="0"/>
              <a:t>• Identify Potential Recovery Obstacles</a:t>
            </a:r>
          </a:p>
          <a:p>
            <a:pPr>
              <a:lnSpc>
                <a:spcPct val="120000"/>
              </a:lnSpc>
            </a:pPr>
            <a:r>
              <a:rPr lang="en-US" sz="2000" b="1" spc="10" dirty="0"/>
              <a:t>• “Sky Mark” the Payload Position </a:t>
            </a:r>
          </a:p>
          <a:p>
            <a:pPr>
              <a:lnSpc>
                <a:spcPct val="120000"/>
              </a:lnSpc>
            </a:pPr>
            <a:r>
              <a:rPr lang="en-US" sz="2000" b="1" spc="10" dirty="0"/>
              <a:t>• Observe the Condition of the Payloads Prior to Recovery</a:t>
            </a:r>
          </a:p>
        </p:txBody>
      </p:sp>
      <p:sp>
        <p:nvSpPr>
          <p:cNvPr id="9" name="TextBox 8"/>
          <p:cNvSpPr txBox="1"/>
          <p:nvPr/>
        </p:nvSpPr>
        <p:spPr>
          <a:xfrm>
            <a:off x="1524000" y="5105400"/>
            <a:ext cx="6781800" cy="820738"/>
          </a:xfrm>
          <a:prstGeom prst="rect">
            <a:avLst/>
          </a:prstGeom>
          <a:noFill/>
        </p:spPr>
        <p:txBody>
          <a:bodyPr wrap="square" rtlCol="0">
            <a:spAutoFit/>
          </a:bodyPr>
          <a:lstStyle/>
          <a:p>
            <a:pPr>
              <a:lnSpc>
                <a:spcPct val="120000"/>
              </a:lnSpc>
            </a:pPr>
            <a:r>
              <a:rPr lang="en-US" sz="2000" b="1" spc="10" dirty="0"/>
              <a:t>• Find Lost Payloads</a:t>
            </a:r>
          </a:p>
          <a:p>
            <a:pPr>
              <a:lnSpc>
                <a:spcPct val="120000"/>
              </a:lnSpc>
            </a:pPr>
            <a:r>
              <a:rPr lang="en-US" sz="2000" b="1" spc="10" dirty="0"/>
              <a:t>• Locate and Aid in the Rescue of Lost Recovery Personnel </a:t>
            </a:r>
          </a:p>
        </p:txBody>
      </p:sp>
      <p:pic>
        <p:nvPicPr>
          <p:cNvPr id="2" name="Picture 1" descr="droneskymar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457200"/>
            <a:ext cx="6207503" cy="4140276"/>
          </a:xfrm>
          <a:prstGeom prst="rect">
            <a:avLst/>
          </a:prstGeom>
          <a:ln>
            <a:solidFill>
              <a:schemeClr val="tx1"/>
            </a:solidFill>
          </a:ln>
          <a:effectLst>
            <a:outerShdw blurRad="50800" dist="38100" dir="2700000" sx="101000" sy="101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5695512" y="2209800"/>
            <a:ext cx="3143688" cy="2846939"/>
          </a:xfrm>
          <a:prstGeom prst="rect">
            <a:avLst/>
          </a:prstGeom>
          <a:ln>
            <a:solidFill>
              <a:schemeClr val="tx1"/>
            </a:solidFill>
          </a:ln>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1741081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
        <p:nvSpPr>
          <p:cNvPr id="5" name="Title 1"/>
          <p:cNvSpPr>
            <a:spLocks noGrp="1"/>
          </p:cNvSpPr>
          <p:nvPr>
            <p:ph type="title"/>
          </p:nvPr>
        </p:nvSpPr>
        <p:spPr>
          <a:xfrm>
            <a:off x="381000" y="230188"/>
            <a:ext cx="7848600" cy="2778196"/>
          </a:xfrm>
        </p:spPr>
        <p:txBody>
          <a:bodyPr/>
          <a:lstStyle/>
          <a:p>
            <a:r>
              <a:rPr lang="en-US" spc="-300" dirty="0"/>
              <a:t>New Horizons</a:t>
            </a:r>
            <a:br>
              <a:rPr lang="en-US" spc="-300" dirty="0"/>
            </a:br>
            <a:br>
              <a:rPr lang="en-US" sz="2400" spc="-300" dirty="0"/>
            </a:br>
            <a:r>
              <a:rPr lang="en-US" sz="3200" i="1" dirty="0">
                <a:solidFill>
                  <a:schemeClr val="tx1"/>
                </a:solidFill>
              </a:rPr>
              <a:t>Exploring the Potential of Using Small Unmanned Aircraft Systems (aka “Drones”) as Payload Recovery Scouts During High-Altitude Balloon Missions</a:t>
            </a:r>
          </a:p>
        </p:txBody>
      </p:sp>
      <p:sp>
        <p:nvSpPr>
          <p:cNvPr id="6" name="TextBox 5"/>
          <p:cNvSpPr txBox="1"/>
          <p:nvPr/>
        </p:nvSpPr>
        <p:spPr>
          <a:xfrm>
            <a:off x="3124200" y="3352800"/>
            <a:ext cx="5638800" cy="2077492"/>
          </a:xfrm>
          <a:prstGeom prst="rect">
            <a:avLst/>
          </a:prstGeom>
          <a:noFill/>
        </p:spPr>
        <p:txBody>
          <a:bodyPr wrap="square" rtlCol="0">
            <a:spAutoFit/>
          </a:bodyPr>
          <a:lstStyle/>
          <a:p>
            <a:pPr>
              <a:lnSpc>
                <a:spcPct val="150000"/>
              </a:lnSpc>
            </a:pPr>
            <a:r>
              <a:rPr lang="en-US" sz="2400" dirty="0"/>
              <a:t>• Public </a:t>
            </a:r>
            <a:r>
              <a:rPr lang="en-US" dirty="0"/>
              <a:t>[Governmental]</a:t>
            </a:r>
          </a:p>
          <a:p>
            <a:pPr>
              <a:lnSpc>
                <a:spcPct val="150000"/>
              </a:lnSpc>
            </a:pPr>
            <a:r>
              <a:rPr lang="en-US" sz="2400" dirty="0"/>
              <a:t>• Civil </a:t>
            </a:r>
            <a:r>
              <a:rPr lang="en-US" dirty="0"/>
              <a:t>[Non-Governmental]</a:t>
            </a:r>
          </a:p>
          <a:p>
            <a:pPr>
              <a:lnSpc>
                <a:spcPct val="150000"/>
              </a:lnSpc>
            </a:pPr>
            <a:r>
              <a:rPr lang="en-US" sz="2400" dirty="0"/>
              <a:t>• Model Aircraft </a:t>
            </a:r>
            <a:r>
              <a:rPr lang="en-US" dirty="0"/>
              <a:t>[Hobby or Recreation]</a:t>
            </a:r>
            <a:endParaRPr lang="en-US" sz="500" dirty="0"/>
          </a:p>
          <a:p>
            <a:r>
              <a:rPr lang="en-US" sz="500" spc="-150" dirty="0"/>
              <a:t>          </a:t>
            </a:r>
          </a:p>
          <a:p>
            <a:r>
              <a:rPr lang="en-US" sz="1600" spc="-150" dirty="0"/>
              <a:t>         </a:t>
            </a:r>
            <a:endParaRPr lang="en-US" sz="1600" spc="-130" dirty="0"/>
          </a:p>
        </p:txBody>
      </p:sp>
      <p:sp>
        <p:nvSpPr>
          <p:cNvPr id="2" name="TextBox 1"/>
          <p:cNvSpPr txBox="1"/>
          <p:nvPr/>
        </p:nvSpPr>
        <p:spPr>
          <a:xfrm>
            <a:off x="4191000" y="2667000"/>
            <a:ext cx="3617409" cy="769441"/>
          </a:xfrm>
          <a:prstGeom prst="rect">
            <a:avLst/>
          </a:prstGeom>
          <a:noFill/>
        </p:spPr>
        <p:txBody>
          <a:bodyPr wrap="none" rtlCol="0">
            <a:spAutoFit/>
          </a:bodyPr>
          <a:lstStyle/>
          <a:p>
            <a:pPr algn="ctr"/>
            <a:r>
              <a:rPr lang="en-US" sz="2600" b="1" dirty="0">
                <a:solidFill>
                  <a:schemeClr val="accent1"/>
                </a:solidFill>
              </a:rPr>
              <a:t>Types of UAS Operations</a:t>
            </a:r>
          </a:p>
          <a:p>
            <a:pPr algn="ctr"/>
            <a:r>
              <a:rPr lang="en-US" dirty="0"/>
              <a:t>Defined by the FAA</a:t>
            </a:r>
          </a:p>
        </p:txBody>
      </p:sp>
      <p:pic>
        <p:nvPicPr>
          <p:cNvPr id="7" name="Picture 6" descr="Quadcopter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318" y="2813520"/>
            <a:ext cx="2977482" cy="1758480"/>
          </a:xfrm>
          <a:prstGeom prst="rect">
            <a:avLst/>
          </a:prstGeom>
          <a:effectLst>
            <a:outerShdw blurRad="95250" dist="139700" dir="2700000" algn="tl" rotWithShape="0">
              <a:srgbClr val="000000">
                <a:alpha val="35000"/>
              </a:srgbClr>
            </a:outerShdw>
          </a:effectLst>
        </p:spPr>
      </p:pic>
    </p:spTree>
    <p:extLst>
      <p:ext uri="{BB962C8B-B14F-4D97-AF65-F5344CB8AC3E}">
        <p14:creationId xmlns:p14="http://schemas.microsoft.com/office/powerpoint/2010/main" val="2397477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
        <p:nvSpPr>
          <p:cNvPr id="5" name="Title 1"/>
          <p:cNvSpPr>
            <a:spLocks noGrp="1"/>
          </p:cNvSpPr>
          <p:nvPr>
            <p:ph type="title"/>
          </p:nvPr>
        </p:nvSpPr>
        <p:spPr>
          <a:xfrm>
            <a:off x="381000" y="230188"/>
            <a:ext cx="7848600" cy="2778196"/>
          </a:xfrm>
        </p:spPr>
        <p:txBody>
          <a:bodyPr/>
          <a:lstStyle/>
          <a:p>
            <a:r>
              <a:rPr lang="en-US" spc="-300" dirty="0"/>
              <a:t>New Horizons</a:t>
            </a:r>
            <a:br>
              <a:rPr lang="en-US" spc="-300" dirty="0"/>
            </a:br>
            <a:br>
              <a:rPr lang="en-US" sz="2400" spc="-300" dirty="0"/>
            </a:br>
            <a:r>
              <a:rPr lang="en-US" sz="3200" i="1" dirty="0">
                <a:solidFill>
                  <a:schemeClr val="tx1"/>
                </a:solidFill>
              </a:rPr>
              <a:t>Exploring the Potential of Using Small Unmanned Aircraft Systems (aka “Drones”) as Payload Recovery Scouts During High-Altitude Balloon Missions</a:t>
            </a:r>
          </a:p>
        </p:txBody>
      </p:sp>
      <p:pic>
        <p:nvPicPr>
          <p:cNvPr id="8" name="Picture 7" descr="Quadcopter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318" y="2813520"/>
            <a:ext cx="2977482" cy="1758480"/>
          </a:xfrm>
          <a:prstGeom prst="rect">
            <a:avLst/>
          </a:prstGeom>
          <a:effectLst>
            <a:outerShdw blurRad="95250" dist="139700" dir="2700000" algn="tl" rotWithShape="0">
              <a:srgbClr val="000000">
                <a:alpha val="35000"/>
              </a:srgbClr>
            </a:outerShdw>
          </a:effectLst>
        </p:spPr>
      </p:pic>
      <p:sp>
        <p:nvSpPr>
          <p:cNvPr id="6" name="TextBox 5"/>
          <p:cNvSpPr txBox="1"/>
          <p:nvPr/>
        </p:nvSpPr>
        <p:spPr>
          <a:xfrm>
            <a:off x="3124200" y="3352800"/>
            <a:ext cx="5791200" cy="3452227"/>
          </a:xfrm>
          <a:prstGeom prst="rect">
            <a:avLst/>
          </a:prstGeom>
          <a:noFill/>
        </p:spPr>
        <p:txBody>
          <a:bodyPr wrap="square" rtlCol="0">
            <a:spAutoFit/>
          </a:bodyPr>
          <a:lstStyle/>
          <a:p>
            <a:pPr>
              <a:lnSpc>
                <a:spcPct val="150000"/>
              </a:lnSpc>
            </a:pPr>
            <a:r>
              <a:rPr lang="en-US" sz="2400" dirty="0"/>
              <a:t>• Public </a:t>
            </a:r>
            <a:r>
              <a:rPr lang="en-US" dirty="0"/>
              <a:t>[Governmental]</a:t>
            </a:r>
          </a:p>
          <a:p>
            <a:pPr>
              <a:lnSpc>
                <a:spcPct val="150000"/>
              </a:lnSpc>
            </a:pPr>
            <a:r>
              <a:rPr lang="en-US" sz="2400" dirty="0"/>
              <a:t>• Civil </a:t>
            </a:r>
            <a:r>
              <a:rPr lang="en-US" dirty="0"/>
              <a:t>[Non-Governmental]</a:t>
            </a:r>
          </a:p>
          <a:p>
            <a:pPr>
              <a:lnSpc>
                <a:spcPct val="150000"/>
              </a:lnSpc>
            </a:pPr>
            <a:r>
              <a:rPr lang="en-US" sz="2400" dirty="0"/>
              <a:t>• </a:t>
            </a:r>
            <a:r>
              <a:rPr lang="en-US" sz="2400" dirty="0">
                <a:solidFill>
                  <a:schemeClr val="accent1">
                    <a:lumMod val="60000"/>
                    <a:lumOff val="40000"/>
                  </a:schemeClr>
                </a:solidFill>
              </a:rPr>
              <a:t>Model Aircraft </a:t>
            </a:r>
            <a:r>
              <a:rPr lang="en-US" dirty="0"/>
              <a:t>[Hobby or Recreation]</a:t>
            </a:r>
            <a:endParaRPr lang="en-US" sz="500" dirty="0"/>
          </a:p>
          <a:p>
            <a:r>
              <a:rPr lang="en-US" sz="500" spc="-150" dirty="0"/>
              <a:t>          </a:t>
            </a:r>
          </a:p>
          <a:p>
            <a:pPr>
              <a:lnSpc>
                <a:spcPct val="110000"/>
              </a:lnSpc>
            </a:pPr>
            <a:r>
              <a:rPr lang="en-US" sz="1600" spc="-150" dirty="0"/>
              <a:t>         </a:t>
            </a:r>
            <a:r>
              <a:rPr lang="en-US" sz="1600" spc="-110" dirty="0"/>
              <a:t> </a:t>
            </a:r>
            <a:r>
              <a:rPr lang="en-US" sz="1600" spc="-110" dirty="0">
                <a:solidFill>
                  <a:schemeClr val="tx1">
                    <a:lumMod val="85000"/>
                  </a:schemeClr>
                </a:solidFill>
              </a:rPr>
              <a:t>-  Fly below 400 feet and remain clear of surrounding obstacles</a:t>
            </a:r>
          </a:p>
          <a:p>
            <a:pPr>
              <a:lnSpc>
                <a:spcPct val="110000"/>
              </a:lnSpc>
            </a:pPr>
            <a:r>
              <a:rPr lang="en-US" sz="1600" spc="-110" dirty="0">
                <a:solidFill>
                  <a:schemeClr val="tx1">
                    <a:lumMod val="85000"/>
                  </a:schemeClr>
                </a:solidFill>
              </a:rPr>
              <a:t>         -  Keep the aircraft within visual line of sight at all times</a:t>
            </a:r>
          </a:p>
          <a:p>
            <a:pPr>
              <a:lnSpc>
                <a:spcPct val="110000"/>
              </a:lnSpc>
            </a:pPr>
            <a:r>
              <a:rPr lang="en-US" sz="1600" spc="-110" dirty="0">
                <a:solidFill>
                  <a:schemeClr val="tx1">
                    <a:lumMod val="85000"/>
                  </a:schemeClr>
                </a:solidFill>
              </a:rPr>
              <a:t>         -  Remain well clear of and do not interfere with manned aircraft operations</a:t>
            </a:r>
          </a:p>
          <a:p>
            <a:pPr>
              <a:lnSpc>
                <a:spcPct val="110000"/>
              </a:lnSpc>
            </a:pPr>
            <a:r>
              <a:rPr lang="en-US" sz="1600" spc="-110" dirty="0">
                <a:solidFill>
                  <a:schemeClr val="tx1">
                    <a:lumMod val="85000"/>
                  </a:schemeClr>
                </a:solidFill>
              </a:rPr>
              <a:t>         -  Don't fly within 5 miles of an airport Don't fly near people or stadiums</a:t>
            </a:r>
          </a:p>
          <a:p>
            <a:pPr>
              <a:lnSpc>
                <a:spcPct val="110000"/>
              </a:lnSpc>
            </a:pPr>
            <a:r>
              <a:rPr lang="en-US" sz="1600" spc="-110" dirty="0">
                <a:solidFill>
                  <a:schemeClr val="tx1">
                    <a:lumMod val="85000"/>
                  </a:schemeClr>
                </a:solidFill>
              </a:rPr>
              <a:t>         -  Don't fly an aircraft that weighs more than 55 </a:t>
            </a:r>
            <a:r>
              <a:rPr lang="en-US" sz="1600" spc="-110" dirty="0" err="1">
                <a:solidFill>
                  <a:schemeClr val="tx1">
                    <a:lumMod val="85000"/>
                  </a:schemeClr>
                </a:solidFill>
              </a:rPr>
              <a:t>lbs</a:t>
            </a:r>
            <a:endParaRPr lang="en-US" sz="1600" spc="-110" dirty="0">
              <a:solidFill>
                <a:schemeClr val="tx1">
                  <a:lumMod val="85000"/>
                </a:schemeClr>
              </a:solidFill>
            </a:endParaRPr>
          </a:p>
          <a:p>
            <a:pPr>
              <a:lnSpc>
                <a:spcPct val="110000"/>
              </a:lnSpc>
            </a:pPr>
            <a:r>
              <a:rPr lang="en-US" sz="1600" spc="-110" dirty="0">
                <a:solidFill>
                  <a:schemeClr val="tx1">
                    <a:lumMod val="85000"/>
                  </a:schemeClr>
                </a:solidFill>
              </a:rPr>
              <a:t>         -  Do not fly for payment or commercial purposes</a:t>
            </a:r>
          </a:p>
        </p:txBody>
      </p:sp>
      <p:sp>
        <p:nvSpPr>
          <p:cNvPr id="2" name="TextBox 1"/>
          <p:cNvSpPr txBox="1"/>
          <p:nvPr/>
        </p:nvSpPr>
        <p:spPr>
          <a:xfrm>
            <a:off x="4191000" y="2667000"/>
            <a:ext cx="3617409" cy="769441"/>
          </a:xfrm>
          <a:prstGeom prst="rect">
            <a:avLst/>
          </a:prstGeom>
          <a:noFill/>
        </p:spPr>
        <p:txBody>
          <a:bodyPr wrap="none" rtlCol="0">
            <a:spAutoFit/>
          </a:bodyPr>
          <a:lstStyle/>
          <a:p>
            <a:pPr algn="ctr"/>
            <a:r>
              <a:rPr lang="en-US" sz="2600" b="1" dirty="0">
                <a:solidFill>
                  <a:srgbClr val="FFC000"/>
                </a:solidFill>
              </a:rPr>
              <a:t>Types of UAS Operations</a:t>
            </a:r>
          </a:p>
          <a:p>
            <a:pPr algn="ctr"/>
            <a:r>
              <a:rPr lang="en-US" dirty="0"/>
              <a:t>Defined by the FAA</a:t>
            </a:r>
          </a:p>
        </p:txBody>
      </p:sp>
    </p:spTree>
    <p:extLst>
      <p:ext uri="{BB962C8B-B14F-4D97-AF65-F5344CB8AC3E}">
        <p14:creationId xmlns:p14="http://schemas.microsoft.com/office/powerpoint/2010/main" val="50315382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a:t>Contact Information</a:t>
            </a:r>
          </a:p>
        </p:txBody>
      </p:sp>
      <p:sp>
        <p:nvSpPr>
          <p:cNvPr id="3" name="Content Placeholder 2"/>
          <p:cNvSpPr>
            <a:spLocks noGrp="1"/>
          </p:cNvSpPr>
          <p:nvPr>
            <p:ph idx="1"/>
          </p:nvPr>
        </p:nvSpPr>
        <p:spPr>
          <a:xfrm>
            <a:off x="381000" y="1412875"/>
            <a:ext cx="8382000" cy="4571508"/>
          </a:xfrm>
        </p:spPr>
        <p:txBody>
          <a:bodyPr/>
          <a:lstStyle/>
          <a:p>
            <a:pPr marL="0" indent="0">
              <a:buNone/>
            </a:pPr>
            <a:r>
              <a:rPr lang="en-US" sz="3600" dirty="0"/>
              <a:t>Kendra Sibbernsen</a:t>
            </a:r>
          </a:p>
          <a:p>
            <a:pPr marL="0" indent="0">
              <a:buNone/>
            </a:pPr>
            <a:r>
              <a:rPr lang="en-US" sz="3600" dirty="0">
                <a:hlinkClick r:id="rId2"/>
              </a:rPr>
              <a:t>ksibb@cox.net</a:t>
            </a:r>
            <a:endParaRPr lang="en-US" sz="3600" dirty="0"/>
          </a:p>
          <a:p>
            <a:pPr marL="0" indent="0">
              <a:buNone/>
            </a:pPr>
            <a:r>
              <a:rPr lang="en-US" sz="3600" dirty="0"/>
              <a:t>Michael Sibbernsen</a:t>
            </a:r>
          </a:p>
          <a:p>
            <a:pPr marL="0" indent="0">
              <a:buNone/>
            </a:pPr>
            <a:r>
              <a:rPr lang="en-US" sz="3600" dirty="0">
                <a:hlinkClick r:id="rId3"/>
              </a:rPr>
              <a:t>msibbern@cox.net</a:t>
            </a:r>
            <a:endParaRPr lang="en-US" sz="2800" dirty="0"/>
          </a:p>
          <a:p>
            <a:pPr marL="0" indent="0" algn="ctr">
              <a:buNone/>
            </a:pPr>
            <a:r>
              <a:rPr lang="en-US" i="1" dirty="0"/>
              <a:t>         Please Visit</a:t>
            </a:r>
          </a:p>
          <a:p>
            <a:pPr marL="0" indent="0">
              <a:buNone/>
            </a:pPr>
            <a:r>
              <a:rPr lang="en-US" sz="3600" dirty="0"/>
              <a:t>NHAB Blog: </a:t>
            </a:r>
            <a:r>
              <a:rPr lang="en-US" sz="3600" dirty="0">
                <a:hlinkClick r:id="rId4"/>
              </a:rPr>
              <a:t>www.nearspacescience.com</a:t>
            </a:r>
            <a:endParaRPr lang="en-US" sz="3600" dirty="0"/>
          </a:p>
          <a:p>
            <a:pPr marL="0" indent="0">
              <a:buNone/>
            </a:pPr>
            <a:endParaRPr lang="en-US" sz="2400" dirty="0"/>
          </a:p>
          <a:p>
            <a:pPr marL="0" indent="0">
              <a:buNone/>
            </a:pPr>
            <a:endParaRPr lang="en-US" sz="4000" dirty="0"/>
          </a:p>
        </p:txBody>
      </p:sp>
      <p:pic>
        <p:nvPicPr>
          <p:cNvPr id="4" name="Picture 3" descr="NASA-NHAB_CarMagnetFinal.jpg"/>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382415647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a:t>Contact Information</a:t>
            </a:r>
          </a:p>
        </p:txBody>
      </p:sp>
      <p:sp>
        <p:nvSpPr>
          <p:cNvPr id="3" name="Content Placeholder 2"/>
          <p:cNvSpPr>
            <a:spLocks noGrp="1"/>
          </p:cNvSpPr>
          <p:nvPr>
            <p:ph idx="1"/>
          </p:nvPr>
        </p:nvSpPr>
        <p:spPr>
          <a:xfrm>
            <a:off x="381000" y="1412875"/>
            <a:ext cx="8382000" cy="5384038"/>
          </a:xfrm>
        </p:spPr>
        <p:txBody>
          <a:bodyPr/>
          <a:lstStyle/>
          <a:p>
            <a:pPr marL="0" indent="0">
              <a:buNone/>
            </a:pPr>
            <a:r>
              <a:rPr lang="en-US" sz="3600" dirty="0"/>
              <a:t>Kendra Sibbernsen</a:t>
            </a:r>
          </a:p>
          <a:p>
            <a:pPr marL="0" indent="0">
              <a:buNone/>
            </a:pPr>
            <a:r>
              <a:rPr lang="en-US" sz="3600" dirty="0">
                <a:hlinkClick r:id="rId2"/>
              </a:rPr>
              <a:t>ksibb@cox.net</a:t>
            </a:r>
            <a:endParaRPr lang="en-US" sz="3600" dirty="0"/>
          </a:p>
          <a:p>
            <a:pPr marL="0" indent="0">
              <a:buNone/>
            </a:pPr>
            <a:r>
              <a:rPr lang="en-US" sz="3600" dirty="0"/>
              <a:t>Michael Sibbernsen</a:t>
            </a:r>
          </a:p>
          <a:p>
            <a:pPr marL="0" indent="0">
              <a:buNone/>
            </a:pPr>
            <a:r>
              <a:rPr lang="en-US" sz="3600" dirty="0">
                <a:hlinkClick r:id="rId3"/>
              </a:rPr>
              <a:t>msibbern@cox.net</a:t>
            </a:r>
            <a:endParaRPr lang="en-US" sz="2800" dirty="0"/>
          </a:p>
          <a:p>
            <a:pPr marL="0" indent="0" algn="ctr">
              <a:buNone/>
            </a:pPr>
            <a:r>
              <a:rPr lang="en-US" i="1" dirty="0"/>
              <a:t>         Please Visit</a:t>
            </a:r>
          </a:p>
          <a:p>
            <a:pPr marL="0" indent="0">
              <a:buNone/>
            </a:pPr>
            <a:r>
              <a:rPr lang="en-US" sz="3600" dirty="0"/>
              <a:t>NHAB Blog: </a:t>
            </a:r>
            <a:r>
              <a:rPr lang="en-US" sz="3600" dirty="0">
                <a:hlinkClick r:id="rId4"/>
              </a:rPr>
              <a:t>www.nearspacescience.com</a:t>
            </a:r>
            <a:endParaRPr lang="en-US" sz="3600" dirty="0"/>
          </a:p>
          <a:p>
            <a:pPr marL="0" indent="0">
              <a:buNone/>
            </a:pPr>
            <a:endParaRPr lang="en-US" sz="2400" dirty="0"/>
          </a:p>
          <a:p>
            <a:pPr marL="0" indent="0" algn="ctr">
              <a:buNone/>
            </a:pPr>
            <a:r>
              <a:rPr lang="en-US" sz="4400" b="1" i="1" dirty="0"/>
              <a:t>Any Questions?</a:t>
            </a:r>
          </a:p>
          <a:p>
            <a:pPr marL="0" indent="0">
              <a:buNone/>
            </a:pPr>
            <a:endParaRPr lang="en-US" sz="4000" dirty="0"/>
          </a:p>
        </p:txBody>
      </p:sp>
      <p:pic>
        <p:nvPicPr>
          <p:cNvPr id="4" name="Picture 3" descr="NASA-NHAB_CarMagnetFinal.jpg"/>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358439739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214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914400" y="457200"/>
            <a:ext cx="9067800" cy="1981200"/>
          </a:xfrm>
        </p:spPr>
        <p:txBody>
          <a:bodyPr/>
          <a:lstStyle/>
          <a:p>
            <a:pPr algn="ctr"/>
            <a:r>
              <a:rPr lang="en-US" sz="3600" dirty="0"/>
              <a:t>NASA Nebraska High</a:t>
            </a:r>
            <a:br>
              <a:rPr lang="en-US" sz="3600" dirty="0"/>
            </a:br>
            <a:r>
              <a:rPr lang="en-US" sz="3600" dirty="0"/>
              <a:t> Altitude Ballooning </a:t>
            </a:r>
            <a:br>
              <a:rPr lang="en-US" sz="4800" dirty="0"/>
            </a:br>
            <a:endParaRPr lang="en-US" sz="4800" dirty="0"/>
          </a:p>
        </p:txBody>
      </p:sp>
      <p:sp>
        <p:nvSpPr>
          <p:cNvPr id="3" name="Subtitle 2"/>
          <p:cNvSpPr>
            <a:spLocks noGrp="1"/>
          </p:cNvSpPr>
          <p:nvPr>
            <p:ph type="subTitle" idx="1"/>
          </p:nvPr>
        </p:nvSpPr>
        <p:spPr>
          <a:xfrm>
            <a:off x="1524000" y="6019800"/>
            <a:ext cx="8534400" cy="990600"/>
          </a:xfrm>
          <a:ln>
            <a:noFill/>
          </a:ln>
        </p:spPr>
        <p:txBody>
          <a:bodyPr>
            <a:normAutofit/>
          </a:bodyPr>
          <a:lstStyle/>
          <a:p>
            <a:r>
              <a:rPr lang="en-US" sz="1800" b="1" dirty="0">
                <a:solidFill>
                  <a:schemeClr val="tx1">
                    <a:alpha val="35000"/>
                  </a:schemeClr>
                </a:solidFill>
                <a:effectLst>
                  <a:outerShdw blurRad="222250" dist="38100" dir="2700000" algn="tl" rotWithShape="0">
                    <a:srgbClr val="000000">
                      <a:alpha val="42000"/>
                    </a:srgbClr>
                  </a:outerShdw>
                </a:effectLst>
              </a:rPr>
              <a:t>Kendra Sibbernsen – </a:t>
            </a:r>
            <a:r>
              <a:rPr lang="en-US" sz="1800" i="1" dirty="0">
                <a:solidFill>
                  <a:schemeClr val="tx1">
                    <a:alpha val="35000"/>
                  </a:schemeClr>
                </a:solidFill>
                <a:effectLst>
                  <a:outerShdw blurRad="222250" dist="38100" dir="2700000" algn="tl" rotWithShape="0">
                    <a:srgbClr val="000000">
                      <a:alpha val="42000"/>
                    </a:srgbClr>
                  </a:outerShdw>
                </a:effectLst>
              </a:rPr>
              <a:t>Metropolitan Community College</a:t>
            </a:r>
            <a:endParaRPr lang="en-US" sz="1800" dirty="0">
              <a:solidFill>
                <a:schemeClr val="tx1">
                  <a:alpha val="35000"/>
                </a:schemeClr>
              </a:solidFill>
              <a:effectLst>
                <a:outerShdw blurRad="222250" dist="38100" dir="2700000" algn="tl" rotWithShape="0">
                  <a:srgbClr val="000000">
                    <a:alpha val="42000"/>
                  </a:srgbClr>
                </a:outerShdw>
              </a:effectLst>
            </a:endParaRPr>
          </a:p>
          <a:p>
            <a:r>
              <a:rPr lang="en-US" sz="1800" b="1" dirty="0">
                <a:solidFill>
                  <a:schemeClr val="tx1">
                    <a:alpha val="35000"/>
                  </a:schemeClr>
                </a:solidFill>
                <a:effectLst>
                  <a:outerShdw blurRad="222250" dist="38100" dir="2700000" algn="tl" rotWithShape="0">
                    <a:srgbClr val="000000">
                      <a:alpha val="42000"/>
                    </a:srgbClr>
                  </a:outerShdw>
                </a:effectLst>
              </a:rPr>
              <a:t>Michael Sibbernsen – </a:t>
            </a:r>
            <a:r>
              <a:rPr lang="en-US" sz="1800" i="1" dirty="0">
                <a:solidFill>
                  <a:schemeClr val="tx1">
                    <a:alpha val="35000"/>
                  </a:schemeClr>
                </a:solidFill>
                <a:effectLst>
                  <a:outerShdw blurRad="222250" dist="38100" dir="2700000" algn="tl" rotWithShape="0">
                    <a:srgbClr val="000000">
                      <a:alpha val="42000"/>
                    </a:srgbClr>
                  </a:outerShdw>
                </a:effectLst>
              </a:rPr>
              <a:t>University of Nebraska - Lincoln</a:t>
            </a:r>
          </a:p>
          <a:p>
            <a:endParaRPr lang="en-US" sz="4800" dirty="0">
              <a:solidFill>
                <a:schemeClr val="tx1">
                  <a:alpha val="35000"/>
                </a:schemeClr>
              </a:solidFill>
              <a:effectLst>
                <a:outerShdw blurRad="222250" dist="38100" dir="2700000" algn="tl" rotWithShape="0">
                  <a:srgbClr val="000000">
                    <a:alpha val="42000"/>
                  </a:srgbClr>
                </a:outerShdw>
              </a:effectLst>
            </a:endParaRPr>
          </a:p>
          <a:p>
            <a:endParaRPr lang="en-US" dirty="0">
              <a:solidFill>
                <a:schemeClr val="tx1">
                  <a:alpha val="35000"/>
                </a:schemeClr>
              </a:solidFill>
              <a:effectLst>
                <a:outerShdw blurRad="222250" dist="38100" dir="2700000" algn="tl" rotWithShape="0">
                  <a:srgbClr val="000000">
                    <a:alpha val="42000"/>
                  </a:srgbClr>
                </a:outerShdw>
              </a:effectLst>
            </a:endParaRPr>
          </a:p>
          <a:p>
            <a:endParaRPr lang="en-US" dirty="0">
              <a:solidFill>
                <a:schemeClr val="tx1">
                  <a:alpha val="35000"/>
                </a:schemeClr>
              </a:solidFill>
              <a:effectLst>
                <a:outerShdw blurRad="222250" dist="38100" dir="2700000" algn="tl" rotWithShape="0">
                  <a:srgbClr val="000000">
                    <a:alpha val="42000"/>
                  </a:srgbClr>
                </a:outerShdw>
              </a:effectLst>
            </a:endParaRPr>
          </a:p>
        </p:txBody>
      </p:sp>
      <p:pic>
        <p:nvPicPr>
          <p:cNvPr id="5" name="Picture 4" descr="NASA-NHAB_CarMagnetFinal.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6200" y="304800"/>
            <a:ext cx="1125891" cy="2176934"/>
          </a:xfrm>
          <a:prstGeom prst="rect">
            <a:avLst/>
          </a:prstGeom>
          <a:ln>
            <a:solidFill>
              <a:srgbClr val="FFFFFF"/>
            </a:solidFill>
          </a:ln>
          <a:effectLst>
            <a:outerShdw blurRad="276225" dist="139700" dir="2700000" algn="tl" rotWithShape="0">
              <a:srgbClr val="000000">
                <a:alpha val="72000"/>
              </a:srgbClr>
            </a:outerShdw>
          </a:effectLst>
        </p:spPr>
      </p:pic>
      <p:sp>
        <p:nvSpPr>
          <p:cNvPr id="6" name="TextBox 5"/>
          <p:cNvSpPr txBox="1"/>
          <p:nvPr/>
        </p:nvSpPr>
        <p:spPr>
          <a:xfrm>
            <a:off x="3190" y="4114800"/>
            <a:ext cx="9144000" cy="1200329"/>
          </a:xfrm>
          <a:prstGeom prst="rect">
            <a:avLst/>
          </a:prstGeom>
          <a:noFill/>
        </p:spPr>
        <p:txBody>
          <a:bodyPr wrap="square" rtlCol="0">
            <a:spAutoFit/>
          </a:bodyPr>
          <a:lstStyle/>
          <a:p>
            <a:pPr algn="ctr"/>
            <a:r>
              <a:rPr lang="en-US" sz="7200" dirty="0">
                <a:effectLst>
                  <a:outerShdw blurRad="63500" dist="38100" dir="2700000" sx="101000" sy="101000" algn="tl" rotWithShape="0">
                    <a:srgbClr val="000000">
                      <a:alpha val="70000"/>
                    </a:srgbClr>
                  </a:outerShdw>
                </a:effectLst>
                <a:latin typeface="Brush Script Std"/>
                <a:cs typeface="Brush Script Std"/>
              </a:rPr>
              <a:t>Thank You</a:t>
            </a:r>
          </a:p>
        </p:txBody>
      </p:sp>
    </p:spTree>
    <p:extLst>
      <p:ext uri="{BB962C8B-B14F-4D97-AF65-F5344CB8AC3E}">
        <p14:creationId xmlns:p14="http://schemas.microsoft.com/office/powerpoint/2010/main" val="158608364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endParaRPr lang="en-US" dirty="0"/>
          </a:p>
        </p:txBody>
      </p:sp>
      <p:pic>
        <p:nvPicPr>
          <p:cNvPr id="7" name="Picture 6" descr="IMG_364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838200"/>
            <a:ext cx="3556000" cy="5334000"/>
          </a:xfrm>
          <a:prstGeom prst="rect">
            <a:avLst/>
          </a:prstGeom>
        </p:spPr>
      </p:pic>
      <p:pic>
        <p:nvPicPr>
          <p:cNvPr id="8" name="Picture 7" descr="IMG_36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3000" y="838200"/>
            <a:ext cx="3556000" cy="5334000"/>
          </a:xfrm>
          <a:prstGeom prst="rect">
            <a:avLst/>
          </a:prstGeom>
        </p:spPr>
      </p:pic>
    </p:spTree>
    <p:extLst>
      <p:ext uri="{BB962C8B-B14F-4D97-AF65-F5344CB8AC3E}">
        <p14:creationId xmlns:p14="http://schemas.microsoft.com/office/powerpoint/2010/main" val="17328145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1411552"/>
            <a:ext cx="8610600" cy="5446448"/>
          </a:xfrm>
        </p:spPr>
        <p:txBody>
          <a:bodyPr/>
          <a:lstStyle/>
          <a:p>
            <a:r>
              <a:rPr lang="en-US" dirty="0"/>
              <a:t>Started in 2011 using </a:t>
            </a:r>
            <a:r>
              <a:rPr lang="en-US" dirty="0" err="1"/>
              <a:t>StratoStar</a:t>
            </a:r>
            <a:r>
              <a:rPr lang="en-US" dirty="0"/>
              <a:t> systems</a:t>
            </a:r>
          </a:p>
          <a:p>
            <a:r>
              <a:rPr lang="en-US" dirty="0"/>
              <a:t>45 successful flights and recoveries</a:t>
            </a:r>
          </a:p>
          <a:p>
            <a:pPr lvl="1"/>
            <a:r>
              <a:rPr lang="en-US" sz="3200" dirty="0"/>
              <a:t>10 Metropolitan Community College (MCC)</a:t>
            </a:r>
          </a:p>
          <a:p>
            <a:pPr lvl="1"/>
            <a:r>
              <a:rPr lang="en-US" sz="3200" dirty="0"/>
              <a:t>11 Strategic Air and Space Museum (SASM)</a:t>
            </a:r>
          </a:p>
          <a:p>
            <a:pPr lvl="1"/>
            <a:r>
              <a:rPr lang="en-US" sz="3200" dirty="0"/>
              <a:t>5 UNL Husker Launch (2 Practice / 3 Day of) </a:t>
            </a:r>
          </a:p>
          <a:p>
            <a:pPr lvl="1"/>
            <a:r>
              <a:rPr lang="en-US" sz="3200" dirty="0"/>
              <a:t>6 Omaha Public Schools (OPS)</a:t>
            </a:r>
          </a:p>
          <a:p>
            <a:pPr lvl="1"/>
            <a:r>
              <a:rPr lang="en-US" sz="3200" dirty="0"/>
              <a:t>4 Girl’s Inc.</a:t>
            </a:r>
          </a:p>
          <a:p>
            <a:pPr lvl="1"/>
            <a:r>
              <a:rPr lang="en-US" sz="3200" dirty="0"/>
              <a:t>3 Nebraska BLAST! (Teacher-Training)</a:t>
            </a:r>
          </a:p>
          <a:p>
            <a:pPr lvl="1"/>
            <a:r>
              <a:rPr lang="en-US" sz="3200" spc="-250" dirty="0"/>
              <a:t>3 Maiden Launch Assists – OPS / Hastings/ UNO HALON</a:t>
            </a:r>
          </a:p>
          <a:p>
            <a:pPr lvl="1"/>
            <a:r>
              <a:rPr lang="en-US" sz="3200" dirty="0"/>
              <a:t>3 Misc. / Training</a:t>
            </a:r>
            <a:endParaRPr lang="en-US" sz="3200" spc="-250" dirty="0"/>
          </a:p>
        </p:txBody>
      </p:sp>
      <p:sp>
        <p:nvSpPr>
          <p:cNvPr id="4" name="Title 1"/>
          <p:cNvSpPr>
            <a:spLocks noGrp="1"/>
          </p:cNvSpPr>
          <p:nvPr>
            <p:ph type="title"/>
          </p:nvPr>
        </p:nvSpPr>
        <p:spPr/>
        <p:txBody>
          <a:bodyPr/>
          <a:lstStyle/>
          <a:p>
            <a:r>
              <a:rPr lang="en-US" u="sng" dirty="0"/>
              <a:t>NASA Nebraska HAB Program</a:t>
            </a:r>
          </a:p>
        </p:txBody>
      </p:sp>
      <p:pic>
        <p:nvPicPr>
          <p:cNvPr id="7" name="Picture 6"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163034455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endParaRPr lang="en-US" dirty="0"/>
          </a:p>
        </p:txBody>
      </p:sp>
      <p:pic>
        <p:nvPicPr>
          <p:cNvPr id="2" name="SantaExplod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85800"/>
            <a:ext cx="9144000" cy="5143500"/>
          </a:xfrm>
          <a:prstGeom prst="rect">
            <a:avLst/>
          </a:prstGeom>
        </p:spPr>
      </p:pic>
    </p:spTree>
    <p:extLst>
      <p:ext uri="{BB962C8B-B14F-4D97-AF65-F5344CB8AC3E}">
        <p14:creationId xmlns:p14="http://schemas.microsoft.com/office/powerpoint/2010/main" val="26250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214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914400" y="457200"/>
            <a:ext cx="9067800" cy="1981200"/>
          </a:xfrm>
        </p:spPr>
        <p:txBody>
          <a:bodyPr/>
          <a:lstStyle/>
          <a:p>
            <a:pPr algn="ctr"/>
            <a:r>
              <a:rPr lang="en-US" sz="3600" dirty="0"/>
              <a:t>NASA Nebraska High</a:t>
            </a:r>
            <a:br>
              <a:rPr lang="en-US" sz="3600" dirty="0"/>
            </a:br>
            <a:r>
              <a:rPr lang="en-US" sz="3600" dirty="0"/>
              <a:t> Altitude Ballooning </a:t>
            </a:r>
            <a:br>
              <a:rPr lang="en-US" sz="4800" dirty="0"/>
            </a:br>
            <a:endParaRPr lang="en-US" sz="4800" dirty="0"/>
          </a:p>
        </p:txBody>
      </p:sp>
      <p:sp>
        <p:nvSpPr>
          <p:cNvPr id="3" name="Subtitle 2"/>
          <p:cNvSpPr>
            <a:spLocks noGrp="1"/>
          </p:cNvSpPr>
          <p:nvPr>
            <p:ph type="subTitle" idx="1"/>
          </p:nvPr>
        </p:nvSpPr>
        <p:spPr>
          <a:xfrm>
            <a:off x="1524000" y="6019800"/>
            <a:ext cx="8534400" cy="990600"/>
          </a:xfrm>
          <a:ln>
            <a:noFill/>
          </a:ln>
        </p:spPr>
        <p:txBody>
          <a:bodyPr>
            <a:normAutofit/>
          </a:bodyPr>
          <a:lstStyle/>
          <a:p>
            <a:r>
              <a:rPr lang="en-US" sz="1800" b="1" dirty="0">
                <a:solidFill>
                  <a:schemeClr val="tx1">
                    <a:alpha val="35000"/>
                  </a:schemeClr>
                </a:solidFill>
                <a:effectLst>
                  <a:outerShdw blurRad="222250" dist="38100" dir="2700000" algn="tl" rotWithShape="0">
                    <a:srgbClr val="000000">
                      <a:alpha val="42000"/>
                    </a:srgbClr>
                  </a:outerShdw>
                </a:effectLst>
              </a:rPr>
              <a:t>Kendra Sibbernsen – </a:t>
            </a:r>
            <a:r>
              <a:rPr lang="en-US" sz="1800" i="1" dirty="0">
                <a:solidFill>
                  <a:schemeClr val="tx1">
                    <a:alpha val="35000"/>
                  </a:schemeClr>
                </a:solidFill>
                <a:effectLst>
                  <a:outerShdw blurRad="222250" dist="38100" dir="2700000" algn="tl" rotWithShape="0">
                    <a:srgbClr val="000000">
                      <a:alpha val="42000"/>
                    </a:srgbClr>
                  </a:outerShdw>
                </a:effectLst>
              </a:rPr>
              <a:t>Metropolitan Community College</a:t>
            </a:r>
            <a:endParaRPr lang="en-US" sz="1800" dirty="0">
              <a:solidFill>
                <a:schemeClr val="tx1">
                  <a:alpha val="35000"/>
                </a:schemeClr>
              </a:solidFill>
              <a:effectLst>
                <a:outerShdw blurRad="222250" dist="38100" dir="2700000" algn="tl" rotWithShape="0">
                  <a:srgbClr val="000000">
                    <a:alpha val="42000"/>
                  </a:srgbClr>
                </a:outerShdw>
              </a:effectLst>
            </a:endParaRPr>
          </a:p>
          <a:p>
            <a:r>
              <a:rPr lang="en-US" sz="1800" b="1" dirty="0">
                <a:solidFill>
                  <a:schemeClr val="tx1">
                    <a:alpha val="35000"/>
                  </a:schemeClr>
                </a:solidFill>
                <a:effectLst>
                  <a:outerShdw blurRad="222250" dist="38100" dir="2700000" algn="tl" rotWithShape="0">
                    <a:srgbClr val="000000">
                      <a:alpha val="42000"/>
                    </a:srgbClr>
                  </a:outerShdw>
                </a:effectLst>
              </a:rPr>
              <a:t>Michael Sibbernsen – </a:t>
            </a:r>
            <a:r>
              <a:rPr lang="en-US" sz="1800" i="1" dirty="0">
                <a:solidFill>
                  <a:schemeClr val="tx1">
                    <a:alpha val="35000"/>
                  </a:schemeClr>
                </a:solidFill>
                <a:effectLst>
                  <a:outerShdw blurRad="222250" dist="38100" dir="2700000" algn="tl" rotWithShape="0">
                    <a:srgbClr val="000000">
                      <a:alpha val="42000"/>
                    </a:srgbClr>
                  </a:outerShdw>
                </a:effectLst>
              </a:rPr>
              <a:t>University of Nebraska - Lincoln</a:t>
            </a:r>
          </a:p>
          <a:p>
            <a:endParaRPr lang="en-US" sz="4800" dirty="0">
              <a:solidFill>
                <a:schemeClr val="tx1">
                  <a:alpha val="35000"/>
                </a:schemeClr>
              </a:solidFill>
              <a:effectLst>
                <a:outerShdw blurRad="222250" dist="38100" dir="2700000" algn="tl" rotWithShape="0">
                  <a:srgbClr val="000000">
                    <a:alpha val="42000"/>
                  </a:srgbClr>
                </a:outerShdw>
              </a:effectLst>
            </a:endParaRPr>
          </a:p>
          <a:p>
            <a:endParaRPr lang="en-US" dirty="0">
              <a:solidFill>
                <a:schemeClr val="tx1">
                  <a:alpha val="35000"/>
                </a:schemeClr>
              </a:solidFill>
              <a:effectLst>
                <a:outerShdw blurRad="222250" dist="38100" dir="2700000" algn="tl" rotWithShape="0">
                  <a:srgbClr val="000000">
                    <a:alpha val="42000"/>
                  </a:srgbClr>
                </a:outerShdw>
              </a:effectLst>
            </a:endParaRPr>
          </a:p>
          <a:p>
            <a:endParaRPr lang="en-US" dirty="0">
              <a:solidFill>
                <a:schemeClr val="tx1">
                  <a:alpha val="35000"/>
                </a:schemeClr>
              </a:solidFill>
              <a:effectLst>
                <a:outerShdw blurRad="222250" dist="38100" dir="2700000" algn="tl" rotWithShape="0">
                  <a:srgbClr val="000000">
                    <a:alpha val="42000"/>
                  </a:srgbClr>
                </a:outerShdw>
              </a:effectLst>
            </a:endParaRPr>
          </a:p>
        </p:txBody>
      </p:sp>
      <p:pic>
        <p:nvPicPr>
          <p:cNvPr id="5" name="Picture 4" descr="NASA-NHAB_CarMagnetFinal.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6200" y="304800"/>
            <a:ext cx="1125891" cy="2176934"/>
          </a:xfrm>
          <a:prstGeom prst="rect">
            <a:avLst/>
          </a:prstGeom>
          <a:ln>
            <a:solidFill>
              <a:srgbClr val="FFFFFF"/>
            </a:solidFill>
          </a:ln>
          <a:effectLst>
            <a:outerShdw blurRad="276225" dist="139700" dir="2700000" algn="tl" rotWithShape="0">
              <a:srgbClr val="000000">
                <a:alpha val="72000"/>
              </a:srgbClr>
            </a:outerShdw>
          </a:effectLst>
        </p:spPr>
      </p:pic>
      <p:sp>
        <p:nvSpPr>
          <p:cNvPr id="6" name="TextBox 5"/>
          <p:cNvSpPr txBox="1"/>
          <p:nvPr/>
        </p:nvSpPr>
        <p:spPr>
          <a:xfrm>
            <a:off x="3190" y="4114800"/>
            <a:ext cx="9144000" cy="1200329"/>
          </a:xfrm>
          <a:prstGeom prst="rect">
            <a:avLst/>
          </a:prstGeom>
          <a:noFill/>
        </p:spPr>
        <p:txBody>
          <a:bodyPr wrap="square" rtlCol="0">
            <a:spAutoFit/>
          </a:bodyPr>
          <a:lstStyle/>
          <a:p>
            <a:pPr algn="ctr"/>
            <a:r>
              <a:rPr lang="en-US" sz="7200" dirty="0">
                <a:effectLst>
                  <a:outerShdw blurRad="63500" dist="38100" dir="2700000" sx="101000" sy="101000" algn="tl" rotWithShape="0">
                    <a:srgbClr val="000000">
                      <a:alpha val="70000"/>
                    </a:srgbClr>
                  </a:outerShdw>
                </a:effectLst>
                <a:latin typeface="Brush Script Std"/>
                <a:cs typeface="Brush Script Std"/>
              </a:rPr>
              <a:t>Thank You</a:t>
            </a:r>
          </a:p>
        </p:txBody>
      </p:sp>
    </p:spTree>
    <p:extLst>
      <p:ext uri="{BB962C8B-B14F-4D97-AF65-F5344CB8AC3E}">
        <p14:creationId xmlns:p14="http://schemas.microsoft.com/office/powerpoint/2010/main" val="114268842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lloonview.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3723410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pic>
        <p:nvPicPr>
          <p:cNvPr id="4" name="Picture 3" descr="LaunchPicFix.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6070" y="3315186"/>
            <a:ext cx="5746962" cy="3238014"/>
          </a:xfrm>
          <a:prstGeom prst="rect">
            <a:avLst/>
          </a:prstGeom>
          <a:ln>
            <a:solidFill>
              <a:schemeClr val="tx1"/>
            </a:solidFill>
          </a:ln>
          <a:effectLst>
            <a:outerShdw blurRad="50800" dist="38100" dir="2700000" algn="tl" rotWithShape="0">
              <a:srgbClr val="000000">
                <a:alpha val="43000"/>
              </a:srgbClr>
            </a:outerShdw>
          </a:effectLst>
        </p:spPr>
      </p:pic>
      <p:pic>
        <p:nvPicPr>
          <p:cNvPr id="5" name="Picture 4" descr="LaunchPic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 y="381000"/>
            <a:ext cx="5494558" cy="3092942"/>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27735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pic>
        <p:nvPicPr>
          <p:cNvPr id="4" name="Picture 3" descr="LaunchPicFix.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6070" y="3315186"/>
            <a:ext cx="5746962" cy="3238014"/>
          </a:xfrm>
          <a:prstGeom prst="rect">
            <a:avLst/>
          </a:prstGeom>
          <a:ln>
            <a:solidFill>
              <a:schemeClr val="tx1"/>
            </a:solidFill>
          </a:ln>
          <a:effectLst>
            <a:outerShdw blurRad="50800" dist="38100" dir="2700000" algn="tl" rotWithShape="0">
              <a:srgbClr val="000000">
                <a:alpha val="43000"/>
              </a:srgbClr>
            </a:outerShdw>
          </a:effectLst>
        </p:spPr>
      </p:pic>
      <p:pic>
        <p:nvPicPr>
          <p:cNvPr id="2" name="Picture 1" descr="LaunchPic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33400"/>
            <a:ext cx="7259080" cy="4090536"/>
          </a:xfrm>
          <a:prstGeom prst="rect">
            <a:avLst/>
          </a:prstGeom>
          <a:ln>
            <a:solidFill>
              <a:schemeClr val="tx1"/>
            </a:solidFill>
          </a:ln>
          <a:effectLst>
            <a:outerShdw blurRad="304800" dist="38100" dir="5580000" sx="104000" sy="104000" algn="tl" rotWithShape="0">
              <a:srgbClr val="000000">
                <a:alpha val="83000"/>
              </a:srgbClr>
            </a:outerShdw>
          </a:effectLst>
        </p:spPr>
      </p:pic>
    </p:spTree>
    <p:extLst>
      <p:ext uri="{BB962C8B-B14F-4D97-AF65-F5344CB8AC3E}">
        <p14:creationId xmlns:p14="http://schemas.microsoft.com/office/powerpoint/2010/main" val="31344691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pic>
        <p:nvPicPr>
          <p:cNvPr id="2" name="Picture 1" descr="LaunchPic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533400"/>
            <a:ext cx="7259080" cy="4090536"/>
          </a:xfrm>
          <a:prstGeom prst="rect">
            <a:avLst/>
          </a:prstGeom>
          <a:ln>
            <a:solidFill>
              <a:schemeClr val="tx1"/>
            </a:solidFill>
          </a:ln>
          <a:effectLst>
            <a:outerShdw blurRad="304800" dist="38100" dir="5580000" sx="104000" sy="104000" algn="tl" rotWithShape="0">
              <a:srgbClr val="000000">
                <a:alpha val="83000"/>
              </a:srgbClr>
            </a:outerShdw>
          </a:effectLst>
        </p:spPr>
      </p:pic>
      <p:pic>
        <p:nvPicPr>
          <p:cNvPr id="3" name="Picture 2" descr="LaunchPic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1200" y="2667000"/>
            <a:ext cx="6696526" cy="3789507"/>
          </a:xfrm>
          <a:prstGeom prst="rect">
            <a:avLst/>
          </a:prstGeom>
          <a:ln>
            <a:solidFill>
              <a:schemeClr val="tx1"/>
            </a:solidFill>
          </a:ln>
          <a:effectLst>
            <a:outerShdw blurRad="387350" dist="165100" dir="2700000" sx="102000" sy="102000" algn="tl" rotWithShape="0">
              <a:srgbClr val="000000">
                <a:alpha val="72000"/>
              </a:srgbClr>
            </a:outerShdw>
          </a:effectLst>
        </p:spPr>
      </p:pic>
    </p:spTree>
    <p:extLst>
      <p:ext uri="{BB962C8B-B14F-4D97-AF65-F5344CB8AC3E}">
        <p14:creationId xmlns:p14="http://schemas.microsoft.com/office/powerpoint/2010/main" val="41271507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677108"/>
          </a:xfrm>
        </p:spPr>
        <p:txBody>
          <a:bodyPr/>
          <a:lstStyle/>
          <a:p>
            <a:r>
              <a:rPr lang="en-US" u="sng" dirty="0"/>
              <a:t>NASA-NHAB at MCC</a:t>
            </a:r>
          </a:p>
        </p:txBody>
      </p:sp>
      <p:sp>
        <p:nvSpPr>
          <p:cNvPr id="5" name="Rectangle 4"/>
          <p:cNvSpPr>
            <a:spLocks noGrp="1" noChangeArrowheads="1"/>
          </p:cNvSpPr>
          <p:nvPr/>
        </p:nvSpPr>
        <p:spPr>
          <a:xfrm>
            <a:off x="905127" y="2133600"/>
            <a:ext cx="8229600" cy="5181600"/>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1217613" lvl="1" indent="-533400">
              <a:defRPr/>
            </a:pPr>
            <a:r>
              <a:rPr lang="en-US" sz="3200" dirty="0"/>
              <a:t>Focus on Inquiry</a:t>
            </a:r>
          </a:p>
          <a:p>
            <a:pPr marL="1217613" lvl="1" indent="-533400">
              <a:defRPr/>
            </a:pPr>
            <a:r>
              <a:rPr lang="en-US" sz="3200" dirty="0"/>
              <a:t>Build scientific &amp; engineering payloads </a:t>
            </a:r>
          </a:p>
          <a:p>
            <a:pPr marL="1217613" lvl="1" indent="-533400">
              <a:defRPr/>
            </a:pPr>
            <a:r>
              <a:rPr lang="en-US" sz="3200" dirty="0"/>
              <a:t>Working in teams </a:t>
            </a:r>
          </a:p>
          <a:p>
            <a:pPr marL="1217613" lvl="1" indent="-533400" eaLnBrk="1" hangingPunct="1">
              <a:defRPr/>
            </a:pPr>
            <a:r>
              <a:rPr lang="en-US" sz="3200" kern="1200" dirty="0"/>
              <a:t>Coordinating logistics </a:t>
            </a:r>
          </a:p>
          <a:p>
            <a:pPr marL="1217613" lvl="1" indent="-533400" eaLnBrk="1" hangingPunct="1">
              <a:defRPr/>
            </a:pPr>
            <a:r>
              <a:rPr lang="en-US" sz="3200" kern="1200" dirty="0"/>
              <a:t>Managing budgets and schedules </a:t>
            </a:r>
          </a:p>
          <a:p>
            <a:pPr marL="1217613" lvl="1" indent="-533400" eaLnBrk="1" hangingPunct="1">
              <a:defRPr/>
            </a:pPr>
            <a:r>
              <a:rPr lang="en-US" sz="3200" kern="1200" dirty="0"/>
              <a:t>Creative problem solving</a:t>
            </a:r>
          </a:p>
          <a:p>
            <a:pPr marL="1217613" lvl="1" indent="-533400" eaLnBrk="1" hangingPunct="1">
              <a:defRPr/>
            </a:pPr>
            <a:r>
              <a:rPr lang="en-US" sz="3200" dirty="0"/>
              <a:t>Public speaking</a:t>
            </a:r>
          </a:p>
          <a:p>
            <a:pPr marL="684213" lvl="1" indent="0" eaLnBrk="1" hangingPunct="1">
              <a:buNone/>
              <a:defRPr/>
            </a:pPr>
            <a:r>
              <a:rPr lang="en-US" kern="1200" dirty="0"/>
              <a:t> </a:t>
            </a:r>
          </a:p>
          <a:p>
            <a:pPr marL="344488" indent="-344488" eaLnBrk="1" hangingPunct="1">
              <a:buFontTx/>
              <a:buNone/>
              <a:defRPr/>
            </a:pPr>
            <a:endParaRPr lang="en-US" kern="1200" dirty="0">
              <a:cs typeface="+mn-cs"/>
            </a:endParaRPr>
          </a:p>
        </p:txBody>
      </p:sp>
      <p:sp>
        <p:nvSpPr>
          <p:cNvPr id="3" name="TextBox 2"/>
          <p:cNvSpPr txBox="1"/>
          <p:nvPr/>
        </p:nvSpPr>
        <p:spPr>
          <a:xfrm>
            <a:off x="-533400" y="1371600"/>
            <a:ext cx="9144000" cy="646331"/>
          </a:xfrm>
          <a:prstGeom prst="rect">
            <a:avLst/>
          </a:prstGeom>
          <a:noFill/>
        </p:spPr>
        <p:txBody>
          <a:bodyPr wrap="square" rtlCol="0">
            <a:spAutoFit/>
          </a:bodyPr>
          <a:lstStyle/>
          <a:p>
            <a:pPr marL="1217613" lvl="1" indent="-533400" algn="ctr">
              <a:defRPr/>
            </a:pPr>
            <a:r>
              <a:rPr lang="en-US" sz="3600" b="1" dirty="0"/>
              <a:t>Student Learning</a:t>
            </a:r>
          </a:p>
        </p:txBody>
      </p:sp>
      <p:pic>
        <p:nvPicPr>
          <p:cNvPr id="9" name="Picture 8" descr="NASA-NHAB_CarMagnetFinal.jp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30423342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381000" y="1411552"/>
            <a:ext cx="8382000" cy="2210862"/>
          </a:xfrm>
        </p:spPr>
        <p:txBody>
          <a:bodyPr/>
          <a:lstStyle/>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184275" y="854075"/>
            <a:ext cx="7035800" cy="5276850"/>
          </a:xfrm>
          <a:prstGeom prst="rect">
            <a:avLst/>
          </a:prstGeom>
        </p:spPr>
      </p:pic>
      <p:pic>
        <p:nvPicPr>
          <p:cNvPr id="4" name="Picture 3"/>
          <p:cNvPicPr>
            <a:picLocks noChangeAspect="1"/>
          </p:cNvPicPr>
          <p:nvPr/>
        </p:nvPicPr>
        <p:blipFill>
          <a:blip r:embed="rId4"/>
          <a:stretch>
            <a:fillRect/>
          </a:stretch>
        </p:blipFill>
        <p:spPr>
          <a:xfrm>
            <a:off x="4495800" y="-25400"/>
            <a:ext cx="4898571" cy="6858000"/>
          </a:xfrm>
          <a:prstGeom prst="rect">
            <a:avLst/>
          </a:prstGeom>
        </p:spPr>
      </p:pic>
      <p:pic>
        <p:nvPicPr>
          <p:cNvPr id="7" name="Picture 6" descr="NASA-NHAB_CarMagnetFinal.jpg"/>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171188912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DSC_695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056416"/>
          </a:xfrm>
          <a:prstGeom prst="rect">
            <a:avLst/>
          </a:prstGeom>
        </p:spPr>
      </p:pic>
      <p:pic>
        <p:nvPicPr>
          <p:cNvPr id="5" name="Picture 4" descr="NASA-NHAB_CarMagnetFin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05800" y="76200"/>
            <a:ext cx="735501" cy="1422107"/>
          </a:xfrm>
          <a:prstGeom prst="rect">
            <a:avLst/>
          </a:prstGeom>
          <a:ln>
            <a:solidFill>
              <a:srgbClr val="FFFFFF"/>
            </a:solidFill>
          </a:ln>
          <a:effectLst>
            <a:outerShdw blurRad="276225" dist="139700" dir="2700000" algn="tl" rotWithShape="0">
              <a:srgbClr val="000000">
                <a:alpha val="72000"/>
              </a:srgbClr>
            </a:outerShdw>
          </a:effectLst>
        </p:spPr>
      </p:pic>
    </p:spTree>
    <p:extLst>
      <p:ext uri="{BB962C8B-B14F-4D97-AF65-F5344CB8AC3E}">
        <p14:creationId xmlns:p14="http://schemas.microsoft.com/office/powerpoint/2010/main" val="545087751"/>
      </p:ext>
    </p:extLst>
  </p:cSld>
  <p:clrMapOvr>
    <a:masterClrMapping/>
  </p:clrMapOvr>
  <p:transition>
    <p:fade/>
  </p:transition>
</p:sld>
</file>

<file path=ppt/theme/theme1.xml><?xml version="1.0" encoding="utf-8"?>
<a:theme xmlns:a="http://schemas.openxmlformats.org/drawingml/2006/main" name="TC102867219990">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TC102867219990</Template>
  <TotalTime>0</TotalTime>
  <Words>1775</Words>
  <Application>Microsoft Office PowerPoint</Application>
  <PresentationFormat>On-screen Show (4:3)</PresentationFormat>
  <Paragraphs>168</Paragraphs>
  <Slides>32</Slides>
  <Notes>15</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Black</vt:lpstr>
      <vt:lpstr>Brush Script Std</vt:lpstr>
      <vt:lpstr>Calibri</vt:lpstr>
      <vt:lpstr>Wingdings</vt:lpstr>
      <vt:lpstr>Wingdings 2</vt:lpstr>
      <vt:lpstr>TC102867219990</vt:lpstr>
      <vt:lpstr>NASA Nebraska High  Altitude Ballooning  and the Fab Lab</vt:lpstr>
      <vt:lpstr>PowerPoint Presentation</vt:lpstr>
      <vt:lpstr>NASA Nebraska HAB Program</vt:lpstr>
      <vt:lpstr>PowerPoint Presentation</vt:lpstr>
      <vt:lpstr>PowerPoint Presentation</vt:lpstr>
      <vt:lpstr>PowerPoint Presentation</vt:lpstr>
      <vt:lpstr>NASA-NHAB at MCC</vt:lpstr>
      <vt:lpstr>PowerPoint Presentation</vt:lpstr>
      <vt:lpstr>PowerPoint Presentation</vt:lpstr>
      <vt:lpstr>PowerPoint Presentation</vt:lpstr>
      <vt:lpstr>Fab Lab at MCC</vt:lpstr>
      <vt:lpstr>PowerPoint Presentation</vt:lpstr>
      <vt:lpstr>PowerPoint Presentation</vt:lpstr>
      <vt:lpstr>MCC Fab Lab / KuL3D Collaboration</vt:lpstr>
      <vt:lpstr>PowerPoint Presentation</vt:lpstr>
      <vt:lpstr>PowerPoint Presentation</vt:lpstr>
      <vt:lpstr>PowerPoint Presentation</vt:lpstr>
      <vt:lpstr>360 degree video</vt:lpstr>
      <vt:lpstr>New Horizons  Exploring the Potential of Using Small Unmanned Aircraft Systems (aka “Drones”) as Payload Recovery Scouts During High-Altitude Balloon Missions</vt:lpstr>
      <vt:lpstr>PowerPoint Presentation</vt:lpstr>
      <vt:lpstr> </vt:lpstr>
      <vt:lpstr>PowerPoint Presentation</vt:lpstr>
      <vt:lpstr>PowerPoint Presentation</vt:lpstr>
      <vt:lpstr>New Horizons  Exploring the Potential of Using Small Unmanned Aircraft Systems (aka “Drones”) as Payload Recovery Scouts During High-Altitude Balloon Missions</vt:lpstr>
      <vt:lpstr>New Horizons  Exploring the Potential of Using Small Unmanned Aircraft Systems (aka “Drones”) as Payload Recovery Scouts During High-Altitude Balloon Missions</vt:lpstr>
      <vt:lpstr>Contact Information</vt:lpstr>
      <vt:lpstr>Contact Information</vt:lpstr>
      <vt:lpstr>NASA Nebraska High  Altitude Ballooning  </vt:lpstr>
      <vt:lpstr>PowerPoint Presentation</vt:lpstr>
      <vt:lpstr>PowerPoint Presentation</vt:lpstr>
      <vt:lpstr>NASA Nebraska High  Altitude Ballooning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modified xsi:type="dcterms:W3CDTF">2020-09-04T16:53:34Z</dcterms:modified>
  <cp:version/>
</cp:coreProperties>
</file>