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notesSlides/notesSlide3.xml" ContentType="application/vnd.openxmlformats-officedocument.presentationml.notes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s/slide18.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p:sldMasterIdLst>
    <p:sldMasterId id="2147483648" r:id="rId1"/>
  </p:sldMasterIdLst>
  <p:notesMasterIdLst>
    <p:notesMasterId r:id="rId21"/>
  </p:notesMasterIdLst>
  <p:sldIdLst>
    <p:sldId id="256" r:id="rId2"/>
    <p:sldId id="257" r:id="rId3"/>
    <p:sldId id="258" r:id="rId4"/>
    <p:sldId id="275"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a:ea typeface="+mn-ea"/>
        <a:cs typeface="+mn-cs"/>
      </a:defRPr>
    </a:lvl1pPr>
    <a:lvl2pPr marL="457200" algn="l" rtl="0" eaLnBrk="0" fontAlgn="base" hangingPunct="0">
      <a:spcBef>
        <a:spcPct val="0"/>
      </a:spcBef>
      <a:spcAft>
        <a:spcPct val="0"/>
      </a:spcAft>
      <a:defRPr sz="2400" kern="1200">
        <a:solidFill>
          <a:schemeClr val="tx1"/>
        </a:solidFill>
        <a:latin typeface="Times"/>
        <a:ea typeface="+mn-ea"/>
        <a:cs typeface="+mn-cs"/>
      </a:defRPr>
    </a:lvl2pPr>
    <a:lvl3pPr marL="914400" algn="l" rtl="0" eaLnBrk="0" fontAlgn="base" hangingPunct="0">
      <a:spcBef>
        <a:spcPct val="0"/>
      </a:spcBef>
      <a:spcAft>
        <a:spcPct val="0"/>
      </a:spcAft>
      <a:defRPr sz="2400" kern="1200">
        <a:solidFill>
          <a:schemeClr val="tx1"/>
        </a:solidFill>
        <a:latin typeface="Times"/>
        <a:ea typeface="+mn-ea"/>
        <a:cs typeface="+mn-cs"/>
      </a:defRPr>
    </a:lvl3pPr>
    <a:lvl4pPr marL="1371600" algn="l" rtl="0" eaLnBrk="0" fontAlgn="base" hangingPunct="0">
      <a:spcBef>
        <a:spcPct val="0"/>
      </a:spcBef>
      <a:spcAft>
        <a:spcPct val="0"/>
      </a:spcAft>
      <a:defRPr sz="2400" kern="1200">
        <a:solidFill>
          <a:schemeClr val="tx1"/>
        </a:solidFill>
        <a:latin typeface="Times"/>
        <a:ea typeface="+mn-ea"/>
        <a:cs typeface="+mn-cs"/>
      </a:defRPr>
    </a:lvl4pPr>
    <a:lvl5pPr marL="1828800" algn="l" rtl="0" eaLnBrk="0" fontAlgn="base" hangingPunct="0">
      <a:spcBef>
        <a:spcPct val="0"/>
      </a:spcBef>
      <a:spcAft>
        <a:spcPct val="0"/>
      </a:spcAft>
      <a:defRPr sz="2400" kern="1200">
        <a:solidFill>
          <a:schemeClr val="tx1"/>
        </a:solidFill>
        <a:latin typeface="Times"/>
        <a:ea typeface="+mn-ea"/>
        <a:cs typeface="+mn-cs"/>
      </a:defRPr>
    </a:lvl5pPr>
    <a:lvl6pPr marL="2286000" algn="l" defTabSz="914400" rtl="0" eaLnBrk="1" latinLnBrk="0" hangingPunct="1">
      <a:defRPr sz="2400" kern="1200">
        <a:solidFill>
          <a:schemeClr val="tx1"/>
        </a:solidFill>
        <a:latin typeface="Times"/>
        <a:ea typeface="+mn-ea"/>
        <a:cs typeface="+mn-cs"/>
      </a:defRPr>
    </a:lvl6pPr>
    <a:lvl7pPr marL="2743200" algn="l" defTabSz="914400" rtl="0" eaLnBrk="1" latinLnBrk="0" hangingPunct="1">
      <a:defRPr sz="2400" kern="1200">
        <a:solidFill>
          <a:schemeClr val="tx1"/>
        </a:solidFill>
        <a:latin typeface="Times"/>
        <a:ea typeface="+mn-ea"/>
        <a:cs typeface="+mn-cs"/>
      </a:defRPr>
    </a:lvl7pPr>
    <a:lvl8pPr marL="3200400" algn="l" defTabSz="914400" rtl="0" eaLnBrk="1" latinLnBrk="0" hangingPunct="1">
      <a:defRPr sz="2400" kern="1200">
        <a:solidFill>
          <a:schemeClr val="tx1"/>
        </a:solidFill>
        <a:latin typeface="Times"/>
        <a:ea typeface="+mn-ea"/>
        <a:cs typeface="+mn-cs"/>
      </a:defRPr>
    </a:lvl8pPr>
    <a:lvl9pPr marL="3657600" algn="l" defTabSz="914400" rtl="0" eaLnBrk="1" latinLnBrk="0" hangingPunct="1">
      <a:defRPr sz="2400" kern="1200">
        <a:solidFill>
          <a:schemeClr val="tx1"/>
        </a:solidFill>
        <a:latin typeface="Times"/>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prstClr val="red"/>
    </p:penClr>
    <p:extLst>
      <p:ext uri="{EC167BDD-8182-4AB7-AECC-EB403E3ABB37}">
        <p14:laserClr xmlns:p14="http://schemas.microsoft.com/office/powerpoint/2010/main" xmlns:p="http://schemas.openxmlformats.org/presentationml/2006/main" xmlns:r="http://schemas.openxmlformats.org/officeDocument/2006/relationships" xmlns:a="http://schemas.openxmlformats.org/drawingml/2006/main" xmlns="">
          <a:srgbClr val="FF0000"/>
        </p14:laserClr>
      </p:ext>
      <p:ext uri="{2FDB2607-1784-4EEB-B798-7EB5836EED8A}">
        <p14:showMediaCtrls xmlns:p14="http://schemas.microsoft.com/office/powerpoint/2010/main" xmlns:p="http://schemas.openxmlformats.org/presentationml/2006/main" xmlns:r="http://schemas.openxmlformats.org/officeDocument/2006/relationships" xmlns:a="http://schemas.openxmlformats.org/drawingml/2006/main" xmlns="" val="1"/>
      </p:ext>
    </p:extLst>
  </p:showPr>
  <p:clrMru>
    <a:srgbClr val="7A6E67"/>
    <a:srgbClr val="F2BF49"/>
    <a:srgbClr val="ADA07A"/>
    <a:srgbClr val="CE1126"/>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3934" autoAdjust="0"/>
    <p:restoredTop sz="88407" autoAdjust="0"/>
  </p:normalViewPr>
  <p:slideViewPr>
    <p:cSldViewPr>
      <p:cViewPr>
        <p:scale>
          <a:sx n="71" d="100"/>
          <a:sy n="71" d="100"/>
        </p:scale>
        <p:origin x="-648" y="-7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interSettings" Target="printerSettings/printerSettings1.bin"/><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0D3523-8090-794A-BDB6-B5DCD9534D40}" type="datetimeFigureOut">
              <a:rPr lang="en-US" smtClean="0"/>
              <a:pPr/>
              <a:t>6/18/12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29071C-9F41-BF40-89D8-C0DFFE001589}"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75502931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Aurora</a:t>
            </a:r>
            <a:r>
              <a:rPr lang="en-US" baseline="0" dirty="0" smtClean="0"/>
              <a:t> in Latin means dawn. It was the hope of this group that the balloon would remain aloft and be floating well through dawn</a:t>
            </a:r>
          </a:p>
          <a:p>
            <a:r>
              <a:rPr lang="en-US" baseline="0" dirty="0" smtClean="0"/>
              <a:t>Reasons for building a ZP balloon</a:t>
            </a:r>
          </a:p>
          <a:p>
            <a:r>
              <a:rPr lang="en-US" baseline="0" dirty="0" smtClean="0"/>
              <a:t>	Long duration testing</a:t>
            </a:r>
          </a:p>
          <a:p>
            <a:r>
              <a:rPr lang="en-US" baseline="0" dirty="0" smtClean="0"/>
              <a:t>	Stable platform</a:t>
            </a:r>
          </a:p>
          <a:p>
            <a:r>
              <a:rPr lang="en-US" baseline="0" dirty="0" smtClean="0"/>
              <a:t>	Consistent Altitudes</a:t>
            </a:r>
          </a:p>
          <a:p>
            <a:r>
              <a:rPr lang="en-US" baseline="0" dirty="0" smtClean="0"/>
              <a:t>These attributes otherwise can only be achieved with a Satellite.</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BC29071C-9F41-BF40-89D8-C0DFFE001589}"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From Ideal Gas Equation, as temperature of gas increases</a:t>
            </a:r>
            <a:r>
              <a:rPr lang="en-US" baseline="0" dirty="0" smtClean="0"/>
              <a:t> so does pressure. The helium will then be expelled through the vent in the bottom. This allows for the pressure within the balloon to equalize to the atmospheric pressure outside the balloon. Allowing to float at a certain altitude. </a:t>
            </a:r>
          </a:p>
          <a:p>
            <a:r>
              <a:rPr lang="en-US" dirty="0" smtClean="0"/>
              <a:t>	As the balloon is exposed to a night cycle,</a:t>
            </a:r>
            <a:r>
              <a:rPr lang="en-US" baseline="0" dirty="0" smtClean="0"/>
              <a:t> the helium will cool and not be able to hold the altitude that it could during the day. This will cause the balloon to drop. </a:t>
            </a:r>
            <a:endParaRPr lang="en-US" dirty="0"/>
          </a:p>
        </p:txBody>
      </p:sp>
      <p:sp>
        <p:nvSpPr>
          <p:cNvPr id="4" name="Slide Number Placeholder 3"/>
          <p:cNvSpPr>
            <a:spLocks noGrp="1"/>
          </p:cNvSpPr>
          <p:nvPr>
            <p:ph type="sldNum" sz="quarter" idx="10"/>
          </p:nvPr>
        </p:nvSpPr>
        <p:spPr/>
        <p:txBody>
          <a:bodyPr/>
          <a:lstStyle/>
          <a:p>
            <a:fld id="{BC29071C-9F41-BF40-89D8-C0DFFE001589}"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Calculated</a:t>
            </a:r>
            <a:r>
              <a:rPr lang="en-US" baseline="0" dirty="0" smtClean="0"/>
              <a:t> values</a:t>
            </a:r>
          </a:p>
          <a:p>
            <a:r>
              <a:rPr lang="en-US" baseline="0" dirty="0" smtClean="0"/>
              <a:t>Air density at 60,000 feet = 0.1177kg/m3</a:t>
            </a:r>
          </a:p>
          <a:p>
            <a:r>
              <a:rPr lang="en-US" baseline="0" dirty="0" smtClean="0"/>
              <a:t>Helium density at 60,000 ft = 0.0163kg/m3</a:t>
            </a:r>
          </a:p>
          <a:p>
            <a:r>
              <a:rPr lang="en-US" baseline="0" dirty="0" smtClean="0"/>
              <a:t>Volume of sphere = 6.901 m3 </a:t>
            </a:r>
            <a:r>
              <a:rPr lang="en-US" baseline="0" dirty="0" err="1" smtClean="0">
                <a:sym typeface="Wingdings"/>
              </a:rPr>
              <a:t></a:t>
            </a:r>
            <a:r>
              <a:rPr lang="en-US" baseline="0" dirty="0" smtClean="0">
                <a:sym typeface="Wingdings"/>
              </a:rPr>
              <a:t> 8.371 m3</a:t>
            </a:r>
            <a:endParaRPr lang="en-US" baseline="0" dirty="0" smtClean="0"/>
          </a:p>
          <a:p>
            <a:r>
              <a:rPr lang="en-US" baseline="0" dirty="0" smtClean="0"/>
              <a:t>Radius of sphere = 1.181 </a:t>
            </a:r>
            <a:r>
              <a:rPr lang="en-US" baseline="0" dirty="0" err="1" smtClean="0"/>
              <a:t>m</a:t>
            </a:r>
            <a:r>
              <a:rPr lang="en-US" baseline="0" dirty="0" smtClean="0"/>
              <a:t> </a:t>
            </a:r>
            <a:r>
              <a:rPr lang="en-US" baseline="0" dirty="0" err="1" smtClean="0">
                <a:sym typeface="Wingdings"/>
              </a:rPr>
              <a:t></a:t>
            </a:r>
            <a:r>
              <a:rPr lang="en-US" baseline="0" dirty="0" smtClean="0">
                <a:sym typeface="Wingdings"/>
              </a:rPr>
              <a:t> 1.260 </a:t>
            </a:r>
            <a:r>
              <a:rPr lang="en-US" baseline="0" dirty="0" err="1" smtClean="0">
                <a:sym typeface="Wingdings"/>
              </a:rPr>
              <a:t>m</a:t>
            </a:r>
            <a:r>
              <a:rPr lang="en-US" baseline="0" dirty="0" smtClean="0"/>
              <a:t>  </a:t>
            </a:r>
          </a:p>
          <a:p>
            <a:r>
              <a:rPr lang="en-US" baseline="0" dirty="0" smtClean="0"/>
              <a:t>Area of sphere = 17.53 m2 </a:t>
            </a:r>
            <a:r>
              <a:rPr lang="en-US" baseline="0" dirty="0" err="1" smtClean="0">
                <a:sym typeface="Wingdings"/>
              </a:rPr>
              <a:t></a:t>
            </a:r>
            <a:r>
              <a:rPr lang="en-US" baseline="0" dirty="0" smtClean="0">
                <a:sym typeface="Wingdings"/>
              </a:rPr>
              <a:t> 19.94 m2</a:t>
            </a:r>
            <a:endParaRPr lang="en-US" baseline="0" dirty="0" smtClean="0"/>
          </a:p>
          <a:p>
            <a:r>
              <a:rPr lang="en-US" baseline="0" dirty="0" smtClean="0"/>
              <a:t>Volume of film = 1.380 e-4 m3 </a:t>
            </a:r>
            <a:r>
              <a:rPr lang="en-US" baseline="0" dirty="0" err="1" smtClean="0">
                <a:sym typeface="Wingdings"/>
              </a:rPr>
              <a:t></a:t>
            </a:r>
            <a:r>
              <a:rPr lang="en-US" baseline="0" dirty="0" smtClean="0">
                <a:sym typeface="Wingdings"/>
              </a:rPr>
              <a:t> 0.0002 m3</a:t>
            </a:r>
            <a:endParaRPr lang="en-US" baseline="0" dirty="0" smtClean="0"/>
          </a:p>
          <a:p>
            <a:r>
              <a:rPr lang="en-US" baseline="0" dirty="0" smtClean="0"/>
              <a:t>Mass of film = 0.1311 kg </a:t>
            </a:r>
            <a:r>
              <a:rPr lang="en-US" baseline="0" dirty="0" err="1" smtClean="0">
                <a:sym typeface="Wingdings"/>
              </a:rPr>
              <a:t></a:t>
            </a:r>
            <a:r>
              <a:rPr lang="en-US" baseline="0" dirty="0" smtClean="0">
                <a:sym typeface="Wingdings"/>
              </a:rPr>
              <a:t> 0.1491 kg</a:t>
            </a:r>
            <a:endParaRPr lang="en-US" baseline="0" dirty="0" smtClean="0"/>
          </a:p>
          <a:p>
            <a:endParaRPr lang="en-US" dirty="0" smtClean="0"/>
          </a:p>
          <a:p>
            <a:r>
              <a:rPr lang="en-US" dirty="0" smtClean="0"/>
              <a:t>Equations</a:t>
            </a:r>
            <a:r>
              <a:rPr lang="en-US" baseline="0" dirty="0" smtClean="0"/>
              <a:t> were integrated to find the final values taking into account the changing mass of the film as the volume increased. Once the volume converged the final values were found. </a:t>
            </a:r>
            <a:endParaRPr lang="en-US" dirty="0"/>
          </a:p>
        </p:txBody>
      </p:sp>
      <p:sp>
        <p:nvSpPr>
          <p:cNvPr id="4" name="Slide Number Placeholder 3"/>
          <p:cNvSpPr>
            <a:spLocks noGrp="1"/>
          </p:cNvSpPr>
          <p:nvPr>
            <p:ph type="sldNum" sz="quarter" idx="10"/>
          </p:nvPr>
        </p:nvSpPr>
        <p:spPr/>
        <p:txBody>
          <a:bodyPr/>
          <a:lstStyle/>
          <a:p>
            <a:fld id="{BC29071C-9F41-BF40-89D8-C0DFFE001589}" type="slidenum">
              <a:rPr lang="en-US" smtClean="0"/>
              <a:pPr/>
              <a:t>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29071C-9F41-BF40-89D8-C0DFFE001589}"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0"/>
            <a:ext cx="9144000" cy="1828800"/>
          </a:xfrm>
          <a:prstGeom prst="rect">
            <a:avLst/>
          </a:prstGeom>
          <a:solidFill>
            <a:srgbClr val="CE1126"/>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nchor="ctr"/>
          <a:lstStyle/>
          <a:p>
            <a:endParaRPr lang="en-US"/>
          </a:p>
        </p:txBody>
      </p:sp>
      <p:pic>
        <p:nvPicPr>
          <p:cNvPr id="3075" name="Picture 3" descr="ISU_Nameplate_Rev.gif                                          000002AFBIZ2                           00000000:"/>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688975"/>
            <a:ext cx="5029200" cy="6826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3076" name="Rectangle 4"/>
          <p:cNvSpPr>
            <a:spLocks noGrp="1" noChangeArrowheads="1"/>
          </p:cNvSpPr>
          <p:nvPr>
            <p:ph type="ctrTitle"/>
          </p:nvPr>
        </p:nvSpPr>
        <p:spPr>
          <a:xfrm>
            <a:off x="533400" y="2514600"/>
            <a:ext cx="6629400" cy="1066800"/>
          </a:xfrm>
        </p:spPr>
        <p:txBody>
          <a:bodyPr anchor="b"/>
          <a:lstStyle>
            <a:lvl1pPr>
              <a:defRPr>
                <a:solidFill>
                  <a:srgbClr val="F2BF49"/>
                </a:solidFill>
              </a:defRPr>
            </a:lvl1pPr>
          </a:lstStyle>
          <a:p>
            <a:pPr lvl="0"/>
            <a:r>
              <a:rPr lang="en-US" noProof="0" dirty="0" smtClean="0"/>
              <a:t>Click to edit Master title style</a:t>
            </a:r>
          </a:p>
        </p:txBody>
      </p:sp>
      <p:sp>
        <p:nvSpPr>
          <p:cNvPr id="3077" name="Rectangle 5"/>
          <p:cNvSpPr>
            <a:spLocks noGrp="1" noChangeArrowheads="1"/>
          </p:cNvSpPr>
          <p:nvPr>
            <p:ph type="subTitle" idx="1"/>
          </p:nvPr>
        </p:nvSpPr>
        <p:spPr>
          <a:xfrm>
            <a:off x="533400" y="3581400"/>
            <a:ext cx="6248400" cy="1752600"/>
          </a:xfrm>
        </p:spPr>
        <p:txBody>
          <a:bodyPr/>
          <a:lstStyle>
            <a:lvl1pPr marL="0" indent="0">
              <a:buFont typeface="Times"/>
              <a:buNone/>
              <a:defRPr sz="2400"/>
            </a:lvl1pPr>
          </a:lstStyle>
          <a:p>
            <a:pPr lvl="0"/>
            <a:r>
              <a:rPr lang="en-US" noProof="0" smtClean="0"/>
              <a:t>Click to edit Master subtitle style</a:t>
            </a:r>
          </a:p>
        </p:txBody>
      </p:sp>
      <p:sp>
        <p:nvSpPr>
          <p:cNvPr id="3078" name="Text Box 6"/>
          <p:cNvSpPr txBox="1">
            <a:spLocks noChangeArrowheads="1"/>
          </p:cNvSpPr>
          <p:nvPr/>
        </p:nvSpPr>
        <p:spPr bwMode="auto">
          <a:xfrm>
            <a:off x="212725" y="3489325"/>
            <a:ext cx="18415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p>
            <a:endParaRPr lang="en-US"/>
          </a:p>
        </p:txBody>
      </p:sp>
      <p:sp>
        <p:nvSpPr>
          <p:cNvPr id="3079" name="Text Box 7"/>
          <p:cNvSpPr txBox="1">
            <a:spLocks noChangeArrowheads="1"/>
          </p:cNvSpPr>
          <p:nvPr/>
        </p:nvSpPr>
        <p:spPr bwMode="auto">
          <a:xfrm>
            <a:off x="468313" y="1295400"/>
            <a:ext cx="3661452" cy="33855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p>
            <a:r>
              <a:rPr lang="en-US" sz="1600" dirty="0" smtClean="0">
                <a:solidFill>
                  <a:schemeClr val="bg1"/>
                </a:solidFill>
                <a:latin typeface="Univers 65 Bold" charset="0"/>
              </a:rPr>
              <a:t>Department</a:t>
            </a:r>
            <a:r>
              <a:rPr lang="en-US" sz="1600" baseline="0" dirty="0" smtClean="0">
                <a:solidFill>
                  <a:schemeClr val="bg1"/>
                </a:solidFill>
                <a:latin typeface="Univers 65 Bold" charset="0"/>
              </a:rPr>
              <a:t> of Aerospace Engineering</a:t>
            </a:r>
            <a:endParaRPr lang="en-US" sz="1600" dirty="0">
              <a:solidFill>
                <a:schemeClr val="bg1"/>
              </a:solidFill>
              <a:latin typeface="Univers 65 Bold"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04823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7950" y="152400"/>
            <a:ext cx="2000250" cy="5029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584835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77425910"/>
      </p:ext>
    </p:extLst>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571305183"/>
      </p:ext>
    </p:extLst>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36676729"/>
      </p:ext>
    </p:extLst>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24400" y="10668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70559348"/>
      </p:ext>
    </p:extLst>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479402956"/>
      </p:ext>
    </p:extLst>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85627029"/>
      </p:ext>
    </p:extLst>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64833904"/>
      </p:ext>
    </p:extLst>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64208502"/>
      </p:ext>
    </p:extLst>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1561634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p:nvSpPr>
        <p:spPr bwMode="auto">
          <a:xfrm>
            <a:off x="0" y="6096000"/>
            <a:ext cx="9144000" cy="762000"/>
          </a:xfrm>
          <a:prstGeom prst="rect">
            <a:avLst/>
          </a:prstGeom>
          <a:solidFill>
            <a:srgbClr val="CE1126"/>
          </a:solidFill>
          <a:ln>
            <a:noFill/>
          </a:ln>
          <a:effectLst/>
          <a:extLs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nchor="ctr"/>
          <a:lstStyle/>
          <a:p>
            <a:endParaRPr lang="en-US"/>
          </a:p>
        </p:txBody>
      </p:sp>
      <p:pic>
        <p:nvPicPr>
          <p:cNvPr id="1034" name="Picture 10" descr="ISU_Nameplate_Rev.gif                                          000002AFBIZ2                           00000000:"/>
          <p:cNvPicPr>
            <a:picLocks noChangeAspect="1" noChangeArrowheads="1"/>
          </p:cNvPicPr>
          <p:nvPr/>
        </p:nvPicPr>
        <p:blipFill>
          <a:blip r:embed="rId1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57200" y="6248400"/>
            <a:ext cx="3352800" cy="4540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1026" name="Rectangle 2"/>
          <p:cNvSpPr>
            <a:spLocks noGrp="1" noChangeArrowheads="1"/>
          </p:cNvSpPr>
          <p:nvPr>
            <p:ph type="title"/>
          </p:nvPr>
        </p:nvSpPr>
        <p:spPr bwMode="auto">
          <a:xfrm>
            <a:off x="457200" y="152400"/>
            <a:ext cx="7772400" cy="11430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838200" y="1066800"/>
            <a:ext cx="7620000" cy="41148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5" name="Text Box 11"/>
          <p:cNvSpPr txBox="1">
            <a:spLocks noChangeArrowheads="1"/>
          </p:cNvSpPr>
          <p:nvPr/>
        </p:nvSpPr>
        <p:spPr bwMode="auto">
          <a:xfrm>
            <a:off x="212725" y="3489325"/>
            <a:ext cx="184150" cy="457200"/>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p>
            <a:endParaRPr lang="en-US"/>
          </a:p>
        </p:txBody>
      </p:sp>
      <p:sp>
        <p:nvSpPr>
          <p:cNvPr id="1036" name="Text Box 12"/>
          <p:cNvSpPr txBox="1">
            <a:spLocks noChangeArrowheads="1"/>
          </p:cNvSpPr>
          <p:nvPr/>
        </p:nvSpPr>
        <p:spPr bwMode="auto">
          <a:xfrm>
            <a:off x="6540034" y="6324600"/>
            <a:ext cx="2313454" cy="338554"/>
          </a:xfrm>
          <a:prstGeom prst="rect">
            <a:avLst/>
          </a:prstGeom>
          <a:noFill/>
          <a:ln>
            <a:noFill/>
          </a:ln>
          <a:effectLst/>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chemeClr val="accent1"/>
                </a:solidFill>
              </a14:hiddenFill>
            </a:ext>
            <a:ext uri="{91240B29-F687-4F45-9708-019B960494DF}">
              <a14:hiddenLine xmlns:a14="http://schemas.microsoft.com/office/drawing/2010/main" xmlns:p="http://schemas.openxmlformats.org/presentationml/2006/main" xmlns:r="http://schemas.openxmlformats.org/officeDocument/2006/relationships" xmlns:a="http://schemas.openxmlformats.org/drawingml/2006/main" xmlns="" w="9525">
                <a:solidFill>
                  <a:schemeClr val="tx1"/>
                </a:solidFill>
                <a:miter lim="800000"/>
                <a:headEnd/>
                <a:tailEnd/>
              </a14:hiddenLine>
            </a:ext>
            <a:ext uri="{AF507438-7753-43E0-B8FC-AC1667EBCBE1}">
              <a14:hiddenEffects xmlns:a14="http://schemas.microsoft.com/office/drawing/2010/main" xmlns:p="http://schemas.openxmlformats.org/presentationml/2006/main" xmlns:r="http://schemas.openxmlformats.org/officeDocument/2006/relationships" xmlns:a="http://schemas.openxmlformats.org/drawingml/2006/main" xmlns="">
                <a:effectLst>
                  <a:outerShdw dist="35921" dir="2700000" algn="ctr" rotWithShape="0">
                    <a:schemeClr val="bg2"/>
                  </a:outerShdw>
                </a:effectLst>
              </a14:hiddenEffects>
            </a:ext>
          </a:extLst>
        </p:spPr>
        <p:txBody>
          <a:bodyPr wrap="none">
            <a:spAutoFit/>
          </a:bodyPr>
          <a:lstStyle/>
          <a:p>
            <a:pPr algn="r"/>
            <a:r>
              <a:rPr lang="en-US" sz="1600" dirty="0" smtClean="0">
                <a:solidFill>
                  <a:schemeClr val="bg1"/>
                </a:solidFill>
                <a:latin typeface="Univers 65 Bold" charset="0"/>
              </a:rPr>
              <a:t>Aerospace Engineering</a:t>
            </a:r>
            <a:endParaRPr lang="en-US" sz="1600" dirty="0">
              <a:solidFill>
                <a:schemeClr val="bg1"/>
              </a:solidFill>
              <a:latin typeface="Univers 65 Bold"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3500">
          <a:solidFill>
            <a:srgbClr val="CE1126"/>
          </a:solidFill>
          <a:latin typeface="+mj-lt"/>
          <a:ea typeface="+mj-ea"/>
          <a:cs typeface="+mj-cs"/>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200" algn="l" rtl="0" eaLnBrk="1" fontAlgn="base" hangingPunct="1">
        <a:spcBef>
          <a:spcPct val="0"/>
        </a:spcBef>
        <a:spcAft>
          <a:spcPct val="0"/>
        </a:spcAft>
        <a:defRPr sz="3500">
          <a:solidFill>
            <a:srgbClr val="CE1126"/>
          </a:solidFill>
          <a:latin typeface="Univers 67 CondensedBold" charset="0"/>
        </a:defRPr>
      </a:lvl6pPr>
      <a:lvl7pPr marL="914400" algn="l" rtl="0" eaLnBrk="1" fontAlgn="base" hangingPunct="1">
        <a:spcBef>
          <a:spcPct val="0"/>
        </a:spcBef>
        <a:spcAft>
          <a:spcPct val="0"/>
        </a:spcAft>
        <a:defRPr sz="3500">
          <a:solidFill>
            <a:srgbClr val="CE1126"/>
          </a:solidFill>
          <a:latin typeface="Univers 67 CondensedBold" charset="0"/>
        </a:defRPr>
      </a:lvl7pPr>
      <a:lvl8pPr marL="1371600" algn="l" rtl="0" eaLnBrk="1" fontAlgn="base" hangingPunct="1">
        <a:spcBef>
          <a:spcPct val="0"/>
        </a:spcBef>
        <a:spcAft>
          <a:spcPct val="0"/>
        </a:spcAft>
        <a:defRPr sz="3500">
          <a:solidFill>
            <a:srgbClr val="CE1126"/>
          </a:solidFill>
          <a:latin typeface="Univers 67 CondensedBold" charset="0"/>
        </a:defRPr>
      </a:lvl8pPr>
      <a:lvl9pPr marL="1828800" algn="l" rtl="0" eaLnBrk="1" fontAlgn="base" hangingPunct="1">
        <a:spcBef>
          <a:spcPct val="0"/>
        </a:spcBef>
        <a:spcAft>
          <a:spcPct val="0"/>
        </a:spcAft>
        <a:defRPr sz="3500">
          <a:solidFill>
            <a:srgbClr val="CE1126"/>
          </a:solidFill>
          <a:latin typeface="Univers 67 CondensedBold" charset="0"/>
        </a:defRPr>
      </a:lvl9pPr>
    </p:titleStyle>
    <p:bodyStyle>
      <a:lvl1pPr marL="342900" indent="-342900" algn="l" rtl="0" eaLnBrk="1" fontAlgn="base" hangingPunct="1">
        <a:spcBef>
          <a:spcPct val="20000"/>
        </a:spcBef>
        <a:spcAft>
          <a:spcPct val="0"/>
        </a:spcAft>
        <a:buClr>
          <a:srgbClr val="CE1126"/>
        </a:buClr>
        <a:buSzPct val="80000"/>
        <a:buFont typeface="Times"/>
        <a:buChar char="•"/>
        <a:defRPr sz="2600">
          <a:solidFill>
            <a:srgbClr val="7A6E67"/>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a:buChar char="•"/>
        <a:defRPr sz="2600">
          <a:solidFill>
            <a:srgbClr val="7A6E67"/>
          </a:solidFill>
          <a:latin typeface="+mn-lt"/>
        </a:defRPr>
      </a:lvl2pPr>
      <a:lvl3pPr marL="1143000" indent="-228600" algn="l" rtl="0" eaLnBrk="1" fontAlgn="base" hangingPunct="1">
        <a:spcBef>
          <a:spcPct val="20000"/>
        </a:spcBef>
        <a:spcAft>
          <a:spcPct val="0"/>
        </a:spcAft>
        <a:buClr>
          <a:srgbClr val="CE1126"/>
        </a:buClr>
        <a:buSzPct val="80000"/>
        <a:buFont typeface="Times"/>
        <a:buChar char="•"/>
        <a:defRPr sz="2600">
          <a:solidFill>
            <a:srgbClr val="7A6E67"/>
          </a:solidFill>
          <a:latin typeface="+mn-lt"/>
        </a:defRPr>
      </a:lvl3pPr>
      <a:lvl4pPr marL="1600200" indent="-228600" algn="l" rtl="0" eaLnBrk="1" fontAlgn="base" hangingPunct="1">
        <a:spcBef>
          <a:spcPct val="20000"/>
        </a:spcBef>
        <a:spcAft>
          <a:spcPct val="0"/>
        </a:spcAft>
        <a:buClr>
          <a:srgbClr val="CE1126"/>
        </a:buClr>
        <a:buSzPct val="80000"/>
        <a:buFont typeface="Times"/>
        <a:buChar char="•"/>
        <a:defRPr sz="2600">
          <a:solidFill>
            <a:srgbClr val="7A6E67"/>
          </a:solidFill>
          <a:latin typeface="+mn-lt"/>
        </a:defRPr>
      </a:lvl4pPr>
      <a:lvl5pPr marL="2057400" indent="-228600" algn="l" rtl="0" eaLnBrk="1" fontAlgn="base" hangingPunct="1">
        <a:spcBef>
          <a:spcPct val="20000"/>
        </a:spcBef>
        <a:spcAft>
          <a:spcPct val="0"/>
        </a:spcAft>
        <a:buClr>
          <a:srgbClr val="CE1126"/>
        </a:buClr>
        <a:buSzPct val="80000"/>
        <a:buFont typeface="Times"/>
        <a:buChar char="•"/>
        <a:defRPr sz="2600">
          <a:solidFill>
            <a:srgbClr val="7A6E67"/>
          </a:solidFill>
          <a:latin typeface="+mn-lt"/>
        </a:defRPr>
      </a:lvl5pPr>
      <a:lvl6pPr marL="2514600" indent="-228600" algn="l" rtl="0" eaLnBrk="1" fontAlgn="base" hangingPunct="1">
        <a:spcBef>
          <a:spcPct val="20000"/>
        </a:spcBef>
        <a:spcAft>
          <a:spcPct val="0"/>
        </a:spcAft>
        <a:buClr>
          <a:srgbClr val="CE1126"/>
        </a:buClr>
        <a:buSzPct val="80000"/>
        <a:buFont typeface="Times"/>
        <a:buChar char="•"/>
        <a:defRPr sz="2600">
          <a:solidFill>
            <a:srgbClr val="7A6E67"/>
          </a:solidFill>
          <a:latin typeface="+mn-lt"/>
        </a:defRPr>
      </a:lvl6pPr>
      <a:lvl7pPr marL="2971800" indent="-228600" algn="l" rtl="0" eaLnBrk="1" fontAlgn="base" hangingPunct="1">
        <a:spcBef>
          <a:spcPct val="20000"/>
        </a:spcBef>
        <a:spcAft>
          <a:spcPct val="0"/>
        </a:spcAft>
        <a:buClr>
          <a:srgbClr val="CE1126"/>
        </a:buClr>
        <a:buSzPct val="80000"/>
        <a:buFont typeface="Times"/>
        <a:buChar char="•"/>
        <a:defRPr sz="2600">
          <a:solidFill>
            <a:srgbClr val="7A6E67"/>
          </a:solidFill>
          <a:latin typeface="+mn-lt"/>
        </a:defRPr>
      </a:lvl7pPr>
      <a:lvl8pPr marL="3429000" indent="-228600" algn="l" rtl="0" eaLnBrk="1" fontAlgn="base" hangingPunct="1">
        <a:spcBef>
          <a:spcPct val="20000"/>
        </a:spcBef>
        <a:spcAft>
          <a:spcPct val="0"/>
        </a:spcAft>
        <a:buClr>
          <a:srgbClr val="CE1126"/>
        </a:buClr>
        <a:buSzPct val="80000"/>
        <a:buFont typeface="Times"/>
        <a:buChar char="•"/>
        <a:defRPr sz="2600">
          <a:solidFill>
            <a:srgbClr val="7A6E67"/>
          </a:solidFill>
          <a:latin typeface="+mn-lt"/>
        </a:defRPr>
      </a:lvl8pPr>
      <a:lvl9pPr marL="3886200" indent="-228600" algn="l" rtl="0" eaLnBrk="1" fontAlgn="base" hangingPunct="1">
        <a:spcBef>
          <a:spcPct val="20000"/>
        </a:spcBef>
        <a:spcAft>
          <a:spcPct val="0"/>
        </a:spcAft>
        <a:buClr>
          <a:srgbClr val="CE1126"/>
        </a:buClr>
        <a:buSzPct val="80000"/>
        <a:buFont typeface="Times"/>
        <a:buChar char="•"/>
        <a:defRPr sz="2600">
          <a:solidFill>
            <a:srgbClr val="7A6E6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hyperlink" Target="http://www.youtube.com/watch?v=nnMfe9b-vhU" TargetMode="External"/><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9"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en-US" dirty="0" smtClean="0"/>
              <a:t>Aurora: Zero Pressure Balloon Project</a:t>
            </a:r>
            <a:endParaRPr lang="en-US" dirty="0"/>
          </a:p>
        </p:txBody>
      </p:sp>
      <p:sp>
        <p:nvSpPr>
          <p:cNvPr id="2051" name="Rectangle 3"/>
          <p:cNvSpPr>
            <a:spLocks noGrp="1" noChangeArrowheads="1"/>
          </p:cNvSpPr>
          <p:nvPr>
            <p:ph type="subTitle" idx="1"/>
          </p:nvPr>
        </p:nvSpPr>
        <p:spPr/>
        <p:txBody>
          <a:bodyPr/>
          <a:lstStyle/>
          <a:p>
            <a:r>
              <a:rPr lang="en-US" dirty="0" smtClean="0"/>
              <a:t>Project Manager: Christine Jensen</a:t>
            </a:r>
          </a:p>
          <a:p>
            <a:r>
              <a:rPr lang="en-US" dirty="0" smtClean="0"/>
              <a:t>Project Advisor: Matthew Nelson</a:t>
            </a:r>
            <a:endParaRPr lang="en-US" dirty="0"/>
          </a:p>
        </p:txBody>
      </p:sp>
      <p:pic>
        <p:nvPicPr>
          <p:cNvPr id="4" name="Picture 3" descr="M2I-300x158.png"/>
          <p:cNvPicPr>
            <a:picLocks noChangeAspect="1"/>
          </p:cNvPicPr>
          <p:nvPr/>
        </p:nvPicPr>
        <p:blipFill>
          <a:blip r:embed="rId2"/>
          <a:stretch>
            <a:fillRect/>
          </a:stretch>
        </p:blipFill>
        <p:spPr>
          <a:xfrm>
            <a:off x="990600" y="5573776"/>
            <a:ext cx="2438400" cy="1284224"/>
          </a:xfrm>
          <a:prstGeom prst="rect">
            <a:avLst/>
          </a:prstGeom>
        </p:spPr>
      </p:pic>
      <p:pic>
        <p:nvPicPr>
          <p:cNvPr id="6" name="Picture 5" descr="2012-06-12 20.49.19.jpg"/>
          <p:cNvPicPr>
            <a:picLocks noChangeAspect="1"/>
          </p:cNvPicPr>
          <p:nvPr/>
        </p:nvPicPr>
        <p:blipFill>
          <a:blip r:embed="rId3"/>
          <a:stretch>
            <a:fillRect/>
          </a:stretch>
        </p:blipFill>
        <p:spPr>
          <a:xfrm>
            <a:off x="5943600" y="3200400"/>
            <a:ext cx="2743200" cy="365760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051">
                                            <p:txEl>
                                              <p:pRg st="0" end="0"/>
                                            </p:txEl>
                                          </p:spTgt>
                                        </p:tgtEl>
                                        <p:attrNameLst>
                                          <p:attrName>style.visibility</p:attrName>
                                        </p:attrNameLst>
                                      </p:cBhvr>
                                      <p:to>
                                        <p:strVal val="visible"/>
                                      </p:to>
                                    </p:set>
                                    <p:animEffect transition="in" filter="fade">
                                      <p:cBhvr>
                                        <p:cTn id="18" dur="2000"/>
                                        <p:tgtEl>
                                          <p:spTgt spid="205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51">
                                            <p:txEl>
                                              <p:pRg st="1" end="1"/>
                                            </p:txEl>
                                          </p:spTgt>
                                        </p:tgtEl>
                                        <p:attrNameLst>
                                          <p:attrName>style.visibility</p:attrName>
                                        </p:attrNameLst>
                                      </p:cBhvr>
                                      <p:to>
                                        <p:strVal val="visible"/>
                                      </p:to>
                                    </p:set>
                                    <p:animEffect transition="in" filter="fade">
                                      <p:cBhvr>
                                        <p:cTn id="23" dur="2000"/>
                                        <p:tgtEl>
                                          <p:spTgt spid="2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Gore Pattern</a:t>
            </a:r>
            <a:endParaRPr lang="en-US" dirty="0"/>
          </a:p>
        </p:txBody>
      </p:sp>
      <p:sp>
        <p:nvSpPr>
          <p:cNvPr id="3" name="Content Placeholder 2"/>
          <p:cNvSpPr>
            <a:spLocks noGrp="1"/>
          </p:cNvSpPr>
          <p:nvPr>
            <p:ph idx="1"/>
          </p:nvPr>
        </p:nvSpPr>
        <p:spPr>
          <a:xfrm>
            <a:off x="838200" y="1295400"/>
            <a:ext cx="7620000" cy="4114800"/>
          </a:xfrm>
        </p:spPr>
        <p:txBody>
          <a:bodyPr/>
          <a:lstStyle/>
          <a:p>
            <a:r>
              <a:rPr lang="en-US" dirty="0" smtClean="0"/>
              <a:t>Professional ZP balloons consist of over 200 gores that create the balloon shape. </a:t>
            </a:r>
          </a:p>
          <a:p>
            <a:r>
              <a:rPr lang="en-US" dirty="0" smtClean="0"/>
              <a:t>A pattern was found for a hot air balloon that consisted of 8 gores 16 feet long.</a:t>
            </a:r>
          </a:p>
          <a:p>
            <a:pPr lvl="1"/>
            <a:r>
              <a:rPr lang="en-US" dirty="0" smtClean="0"/>
              <a:t>This shape gave more than enough room for the lift calculated.</a:t>
            </a:r>
          </a:p>
          <a:p>
            <a:pPr lvl="1">
              <a:buNone/>
            </a:pPr>
            <a:endParaRPr lang="en-US" dirty="0"/>
          </a:p>
        </p:txBody>
      </p:sp>
      <p:pic>
        <p:nvPicPr>
          <p:cNvPr id="4" name="Picture 3" descr="M2I-300x158.png"/>
          <p:cNvPicPr>
            <a:picLocks noChangeAspect="1"/>
          </p:cNvPicPr>
          <p:nvPr/>
        </p:nvPicPr>
        <p:blipFill>
          <a:blip r:embed="rId2"/>
          <a:stretch>
            <a:fillRect/>
          </a:stretch>
        </p:blipFill>
        <p:spPr>
          <a:xfrm>
            <a:off x="4495800" y="6095492"/>
            <a:ext cx="1447800" cy="762508"/>
          </a:xfrm>
          <a:prstGeom prst="rect">
            <a:avLst/>
          </a:prstGeom>
        </p:spPr>
      </p:pic>
      <p:pic>
        <p:nvPicPr>
          <p:cNvPr id="5" name="Picture 4" descr="images-1.jpeg"/>
          <p:cNvPicPr>
            <a:picLocks noChangeAspect="1"/>
          </p:cNvPicPr>
          <p:nvPr/>
        </p:nvPicPr>
        <p:blipFill>
          <a:blip r:embed="rId3"/>
          <a:stretch>
            <a:fillRect/>
          </a:stretch>
        </p:blipFill>
        <p:spPr>
          <a:xfrm>
            <a:off x="4648200" y="3505200"/>
            <a:ext cx="3289300" cy="2463800"/>
          </a:xfrm>
          <a:prstGeom prst="rect">
            <a:avLst/>
          </a:prstGeom>
        </p:spPr>
      </p:pic>
      <p:sp>
        <p:nvSpPr>
          <p:cNvPr id="6" name="TextBox 5"/>
          <p:cNvSpPr txBox="1"/>
          <p:nvPr/>
        </p:nvSpPr>
        <p:spPr>
          <a:xfrm>
            <a:off x="7696200" y="5943600"/>
            <a:ext cx="1447800" cy="246221"/>
          </a:xfrm>
          <a:prstGeom prst="rect">
            <a:avLst/>
          </a:prstGeom>
          <a:noFill/>
        </p:spPr>
        <p:txBody>
          <a:bodyPr wrap="square" rtlCol="0">
            <a:spAutoFit/>
          </a:bodyPr>
          <a:lstStyle/>
          <a:p>
            <a:r>
              <a:rPr lang="en-US" sz="1000" dirty="0" smtClean="0"/>
              <a:t>Wallops Flight Facility</a:t>
            </a:r>
            <a:endParaRPr lang="en-US" sz="10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2000"/>
                                        <p:tgtEl>
                                          <p:spTgt spid="3">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Attempt at Balloon Construction</a:t>
            </a:r>
            <a:endParaRPr lang="en-US" dirty="0"/>
          </a:p>
        </p:txBody>
      </p:sp>
      <p:sp>
        <p:nvSpPr>
          <p:cNvPr id="3" name="Content Placeholder 2"/>
          <p:cNvSpPr>
            <a:spLocks noGrp="1"/>
          </p:cNvSpPr>
          <p:nvPr>
            <p:ph idx="1"/>
          </p:nvPr>
        </p:nvSpPr>
        <p:spPr>
          <a:xfrm>
            <a:off x="838200" y="1295400"/>
            <a:ext cx="7620000" cy="4114800"/>
          </a:xfrm>
        </p:spPr>
        <p:txBody>
          <a:bodyPr/>
          <a:lstStyle/>
          <a:p>
            <a:r>
              <a:rPr lang="en-US" dirty="0" smtClean="0"/>
              <a:t>Winter 2010</a:t>
            </a:r>
          </a:p>
          <a:p>
            <a:r>
              <a:rPr lang="en-US" dirty="0" smtClean="0"/>
              <a:t>First built under the assumption that it would become a test platform for </a:t>
            </a:r>
            <a:r>
              <a:rPr lang="en-US" dirty="0" err="1" smtClean="0"/>
              <a:t>CySat</a:t>
            </a:r>
            <a:r>
              <a:rPr lang="en-US" dirty="0" smtClean="0"/>
              <a:t>, Iowa State’s </a:t>
            </a:r>
            <a:r>
              <a:rPr lang="en-US" dirty="0" err="1" smtClean="0"/>
              <a:t>Cubesat</a:t>
            </a:r>
            <a:r>
              <a:rPr lang="en-US" dirty="0" smtClean="0"/>
              <a:t> team.</a:t>
            </a:r>
          </a:p>
          <a:p>
            <a:r>
              <a:rPr lang="en-US" dirty="0" smtClean="0"/>
              <a:t>16 gore balloon 60 feet long</a:t>
            </a:r>
          </a:p>
          <a:p>
            <a:r>
              <a:rPr lang="en-US" dirty="0" smtClean="0"/>
              <a:t>Sealed with </a:t>
            </a:r>
            <a:r>
              <a:rPr lang="en-US" dirty="0" err="1" smtClean="0"/>
              <a:t>Itouchless</a:t>
            </a:r>
            <a:r>
              <a:rPr lang="en-US" dirty="0" smtClean="0"/>
              <a:t> sealers</a:t>
            </a:r>
          </a:p>
          <a:p>
            <a:r>
              <a:rPr lang="en-US" dirty="0" smtClean="0"/>
              <a:t>Was not finished…</a:t>
            </a:r>
            <a:endParaRPr lang="en-US" dirty="0"/>
          </a:p>
        </p:txBody>
      </p:sp>
      <p:pic>
        <p:nvPicPr>
          <p:cNvPr id="4" name="Picture 3" descr="41z1BrF+PPL.jpg"/>
          <p:cNvPicPr>
            <a:picLocks noChangeAspect="1"/>
          </p:cNvPicPr>
          <p:nvPr/>
        </p:nvPicPr>
        <p:blipFill>
          <a:blip r:embed="rId2"/>
          <a:stretch>
            <a:fillRect/>
          </a:stretch>
        </p:blipFill>
        <p:spPr>
          <a:xfrm>
            <a:off x="5943600" y="3124200"/>
            <a:ext cx="2833296" cy="2527300"/>
          </a:xfrm>
          <a:prstGeom prst="rect">
            <a:avLst/>
          </a:prstGeom>
        </p:spPr>
      </p:pic>
      <p:pic>
        <p:nvPicPr>
          <p:cNvPr id="5" name="Picture 4" descr="M2I-300x158.png"/>
          <p:cNvPicPr>
            <a:picLocks noChangeAspect="1"/>
          </p:cNvPicPr>
          <p:nvPr/>
        </p:nvPicPr>
        <p:blipFill>
          <a:blip r:embed="rId3"/>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2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05800" cy="1143000"/>
          </a:xfrm>
        </p:spPr>
        <p:txBody>
          <a:bodyPr/>
          <a:lstStyle/>
          <a:p>
            <a:r>
              <a:rPr lang="en-US" dirty="0" smtClean="0"/>
              <a:t>Second Attempt at Balloon Construction</a:t>
            </a:r>
            <a:endParaRPr lang="en-US" dirty="0"/>
          </a:p>
        </p:txBody>
      </p:sp>
      <p:sp>
        <p:nvSpPr>
          <p:cNvPr id="3" name="Content Placeholder 2"/>
          <p:cNvSpPr>
            <a:spLocks noGrp="1"/>
          </p:cNvSpPr>
          <p:nvPr>
            <p:ph idx="1"/>
          </p:nvPr>
        </p:nvSpPr>
        <p:spPr>
          <a:xfrm>
            <a:off x="838200" y="1295400"/>
            <a:ext cx="7620000" cy="4114800"/>
          </a:xfrm>
        </p:spPr>
        <p:txBody>
          <a:bodyPr/>
          <a:lstStyle/>
          <a:p>
            <a:r>
              <a:rPr lang="en-US" dirty="0" smtClean="0"/>
              <a:t>Started April 2012</a:t>
            </a:r>
          </a:p>
          <a:p>
            <a:r>
              <a:rPr lang="en-US" dirty="0" smtClean="0"/>
              <a:t>New heat sealer purchased</a:t>
            </a:r>
          </a:p>
          <a:p>
            <a:r>
              <a:rPr lang="en-US" dirty="0" smtClean="0"/>
              <a:t>16 feet long instead of 60 ft</a:t>
            </a:r>
          </a:p>
          <a:p>
            <a:pPr lvl="1">
              <a:buNone/>
            </a:pPr>
            <a:r>
              <a:rPr lang="en-US" dirty="0" smtClean="0"/>
              <a:t>allowed for creating balloon</a:t>
            </a:r>
          </a:p>
          <a:p>
            <a:pPr lvl="1">
              <a:buNone/>
            </a:pPr>
            <a:r>
              <a:rPr lang="en-US" dirty="0" smtClean="0"/>
              <a:t>on tables. </a:t>
            </a:r>
          </a:p>
        </p:txBody>
      </p:sp>
      <p:pic>
        <p:nvPicPr>
          <p:cNvPr id="5" name="Picture 4" descr="IMG_0624.JPG"/>
          <p:cNvPicPr>
            <a:picLocks noChangeAspect="1"/>
          </p:cNvPicPr>
          <p:nvPr/>
        </p:nvPicPr>
        <p:blipFill>
          <a:blip r:embed="rId2"/>
          <a:stretch>
            <a:fillRect/>
          </a:stretch>
        </p:blipFill>
        <p:spPr>
          <a:xfrm>
            <a:off x="3048000" y="3200400"/>
            <a:ext cx="2114550" cy="2819400"/>
          </a:xfrm>
          <a:prstGeom prst="rect">
            <a:avLst/>
          </a:prstGeom>
        </p:spPr>
      </p:pic>
      <p:pic>
        <p:nvPicPr>
          <p:cNvPr id="6" name="Picture 5" descr="IMG_0623.JPG"/>
          <p:cNvPicPr>
            <a:picLocks noChangeAspect="1"/>
          </p:cNvPicPr>
          <p:nvPr/>
        </p:nvPicPr>
        <p:blipFill>
          <a:blip r:embed="rId3"/>
          <a:stretch>
            <a:fillRect/>
          </a:stretch>
        </p:blipFill>
        <p:spPr>
          <a:xfrm>
            <a:off x="5791200" y="1371600"/>
            <a:ext cx="3143250" cy="4191000"/>
          </a:xfrm>
          <a:prstGeom prst="rect">
            <a:avLst/>
          </a:prstGeom>
        </p:spPr>
      </p:pic>
      <p:pic>
        <p:nvPicPr>
          <p:cNvPr id="7" name="Picture 6" descr="M2I-300x158.png"/>
          <p:cNvPicPr>
            <a:picLocks noChangeAspect="1"/>
          </p:cNvPicPr>
          <p:nvPr/>
        </p:nvPicPr>
        <p:blipFill>
          <a:blip r:embed="rId4"/>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2000"/>
                                        <p:tgtEl>
                                          <p:spTgt spid="3">
                                            <p:txEl>
                                              <p:pRg st="2" end="2"/>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2000"/>
                                        <p:tgtEl>
                                          <p:spTgt spid="3">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the balloon continued</a:t>
            </a:r>
            <a:endParaRPr lang="en-US" dirty="0"/>
          </a:p>
        </p:txBody>
      </p:sp>
      <p:sp>
        <p:nvSpPr>
          <p:cNvPr id="3" name="Content Placeholder 2"/>
          <p:cNvSpPr>
            <a:spLocks noGrp="1"/>
          </p:cNvSpPr>
          <p:nvPr>
            <p:ph idx="1"/>
          </p:nvPr>
        </p:nvSpPr>
        <p:spPr>
          <a:xfrm>
            <a:off x="457200" y="1295400"/>
            <a:ext cx="4648200" cy="4800600"/>
          </a:xfrm>
        </p:spPr>
        <p:txBody>
          <a:bodyPr/>
          <a:lstStyle/>
          <a:p>
            <a:r>
              <a:rPr lang="en-US" sz="2400" dirty="0" smtClean="0"/>
              <a:t>2 layers of plastic were sealed together at one time. This allowed to create 4 pairs of gores sealed together. </a:t>
            </a:r>
          </a:p>
          <a:p>
            <a:r>
              <a:rPr lang="en-US" sz="2400" dirty="0" smtClean="0"/>
              <a:t>The layers of plastic were laid over a template so that the gores would be relatively similar.</a:t>
            </a:r>
          </a:p>
          <a:p>
            <a:r>
              <a:rPr lang="en-US" sz="2400" dirty="0" smtClean="0"/>
              <a:t>Once completely sealed the balloon was inflated to check for holes.</a:t>
            </a:r>
            <a:endParaRPr lang="en-US" sz="2400" dirty="0"/>
          </a:p>
        </p:txBody>
      </p:sp>
      <p:pic>
        <p:nvPicPr>
          <p:cNvPr id="4" name="Picture 3" descr="IMG_0621_2.JPG"/>
          <p:cNvPicPr>
            <a:picLocks noChangeAspect="1"/>
          </p:cNvPicPr>
          <p:nvPr/>
        </p:nvPicPr>
        <p:blipFill>
          <a:blip r:embed="rId3"/>
          <a:stretch>
            <a:fillRect/>
          </a:stretch>
        </p:blipFill>
        <p:spPr>
          <a:xfrm>
            <a:off x="5105400" y="914401"/>
            <a:ext cx="2656153" cy="2362200"/>
          </a:xfrm>
          <a:prstGeom prst="rect">
            <a:avLst/>
          </a:prstGeom>
        </p:spPr>
      </p:pic>
      <p:pic>
        <p:nvPicPr>
          <p:cNvPr id="5" name="Picture 4" descr="IMG_0629.JPG"/>
          <p:cNvPicPr>
            <a:picLocks noChangeAspect="1"/>
          </p:cNvPicPr>
          <p:nvPr/>
        </p:nvPicPr>
        <p:blipFill>
          <a:blip r:embed="rId4"/>
          <a:stretch>
            <a:fillRect/>
          </a:stretch>
        </p:blipFill>
        <p:spPr>
          <a:xfrm>
            <a:off x="6477000" y="3200400"/>
            <a:ext cx="2190750" cy="2921000"/>
          </a:xfrm>
          <a:prstGeom prst="rect">
            <a:avLst/>
          </a:prstGeom>
        </p:spPr>
      </p:pic>
      <p:pic>
        <p:nvPicPr>
          <p:cNvPr id="6" name="Picture 5" descr="M2I-300x158.png"/>
          <p:cNvPicPr>
            <a:picLocks noChangeAspect="1"/>
          </p:cNvPicPr>
          <p:nvPr/>
        </p:nvPicPr>
        <p:blipFill>
          <a:blip r:embed="rId5"/>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Test – LXE-124-A</a:t>
            </a:r>
            <a:endParaRPr lang="en-US" dirty="0"/>
          </a:p>
        </p:txBody>
      </p:sp>
      <p:sp>
        <p:nvSpPr>
          <p:cNvPr id="3" name="Content Placeholder 2"/>
          <p:cNvSpPr>
            <a:spLocks noGrp="1"/>
          </p:cNvSpPr>
          <p:nvPr>
            <p:ph idx="1"/>
          </p:nvPr>
        </p:nvSpPr>
        <p:spPr>
          <a:xfrm>
            <a:off x="838200" y="1295400"/>
            <a:ext cx="7620000" cy="4114800"/>
          </a:xfrm>
        </p:spPr>
        <p:txBody>
          <a:bodyPr/>
          <a:lstStyle/>
          <a:p>
            <a:r>
              <a:rPr lang="en-US" dirty="0" smtClean="0"/>
              <a:t>Tested venting concept on 3000 </a:t>
            </a:r>
            <a:r>
              <a:rPr lang="en-US" dirty="0" err="1" smtClean="0"/>
              <a:t>g</a:t>
            </a:r>
            <a:r>
              <a:rPr lang="en-US" dirty="0" smtClean="0"/>
              <a:t> latex balloon</a:t>
            </a:r>
          </a:p>
          <a:p>
            <a:r>
              <a:rPr lang="en-US" dirty="0" smtClean="0"/>
              <a:t>In the air 12 hours</a:t>
            </a:r>
          </a:p>
          <a:p>
            <a:r>
              <a:rPr lang="en-US" dirty="0" smtClean="0"/>
              <a:t>Landed near Green Bay, WI</a:t>
            </a:r>
            <a:endParaRPr lang="en-US" dirty="0"/>
          </a:p>
        </p:txBody>
      </p:sp>
      <p:pic>
        <p:nvPicPr>
          <p:cNvPr id="4" name="Picture 3" descr="Screen Shot 2012-06-16 at 2.40.35 PM.png"/>
          <p:cNvPicPr>
            <a:picLocks noChangeAspect="1"/>
          </p:cNvPicPr>
          <p:nvPr/>
        </p:nvPicPr>
        <p:blipFill>
          <a:blip r:embed="rId2"/>
          <a:stretch>
            <a:fillRect/>
          </a:stretch>
        </p:blipFill>
        <p:spPr>
          <a:xfrm>
            <a:off x="2133600" y="2667000"/>
            <a:ext cx="4876800" cy="3439160"/>
          </a:xfrm>
          <a:prstGeom prst="rect">
            <a:avLst/>
          </a:prstGeom>
        </p:spPr>
      </p:pic>
      <p:pic>
        <p:nvPicPr>
          <p:cNvPr id="5" name="Picture 4" descr="M2I-300x158.png"/>
          <p:cNvPicPr>
            <a:picLocks noChangeAspect="1"/>
          </p:cNvPicPr>
          <p:nvPr/>
        </p:nvPicPr>
        <p:blipFill>
          <a:blip r:embed="rId3"/>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 Test LXE-124-B</a:t>
            </a:r>
            <a:endParaRPr lang="en-US" dirty="0"/>
          </a:p>
        </p:txBody>
      </p:sp>
      <p:pic>
        <p:nvPicPr>
          <p:cNvPr id="6" name="Content Placeholder 5" descr="2012-06-12 20.47.36.jpg"/>
          <p:cNvPicPr>
            <a:picLocks noGrp="1" noChangeAspect="1"/>
          </p:cNvPicPr>
          <p:nvPr>
            <p:ph idx="1"/>
          </p:nvPr>
        </p:nvPicPr>
        <p:blipFill>
          <a:blip r:embed="rId2"/>
          <a:srcRect l="-73457" r="-73457"/>
          <a:stretch>
            <a:fillRect/>
          </a:stretch>
        </p:blipFill>
        <p:spPr>
          <a:xfrm>
            <a:off x="-2286000" y="1143000"/>
            <a:ext cx="7620000" cy="4114800"/>
          </a:xfrm>
        </p:spPr>
      </p:pic>
      <p:pic>
        <p:nvPicPr>
          <p:cNvPr id="39938" name="Picture 2"/>
          <p:cNvPicPr>
            <a:picLocks noChangeAspect="1" noChangeArrowheads="1"/>
          </p:cNvPicPr>
          <p:nvPr/>
        </p:nvPicPr>
        <p:blipFill>
          <a:blip r:embed="rId3"/>
          <a:srcRect/>
          <a:stretch>
            <a:fillRect/>
          </a:stretch>
        </p:blipFill>
        <p:spPr bwMode="auto">
          <a:xfrm>
            <a:off x="3048000" y="1143000"/>
            <a:ext cx="3086180" cy="4114800"/>
          </a:xfrm>
          <a:prstGeom prst="rect">
            <a:avLst/>
          </a:prstGeom>
          <a:noFill/>
          <a:ln w="9525">
            <a:noFill/>
            <a:miter lim="800000"/>
            <a:headEnd/>
            <a:tailEnd/>
          </a:ln>
          <a:effectLst/>
        </p:spPr>
      </p:pic>
      <p:pic>
        <p:nvPicPr>
          <p:cNvPr id="39940" name="Picture 4"/>
          <p:cNvPicPr>
            <a:picLocks noChangeAspect="1" noChangeArrowheads="1"/>
          </p:cNvPicPr>
          <p:nvPr/>
        </p:nvPicPr>
        <p:blipFill>
          <a:blip r:embed="rId4"/>
          <a:srcRect/>
          <a:stretch>
            <a:fillRect/>
          </a:stretch>
        </p:blipFill>
        <p:spPr bwMode="auto">
          <a:xfrm>
            <a:off x="6096000" y="1143000"/>
            <a:ext cx="3086181" cy="4114800"/>
          </a:xfrm>
          <a:prstGeom prst="rect">
            <a:avLst/>
          </a:prstGeom>
          <a:noFill/>
          <a:ln w="9525">
            <a:noFill/>
            <a:miter lim="800000"/>
            <a:headEnd/>
            <a:tailEnd/>
          </a:ln>
          <a:effectLst/>
        </p:spPr>
      </p:pic>
      <p:pic>
        <p:nvPicPr>
          <p:cNvPr id="10" name="Picture 9" descr="M2I-300x158.png"/>
          <p:cNvPicPr>
            <a:picLocks noChangeAspect="1"/>
          </p:cNvPicPr>
          <p:nvPr/>
        </p:nvPicPr>
        <p:blipFill>
          <a:blip r:embed="rId5"/>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accel="50000" decel="5000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accel="50000" decel="50000" fill="hold" nodeType="clickEffect">
                                  <p:stCondLst>
                                    <p:cond delay="0"/>
                                  </p:stCondLst>
                                  <p:childTnLst>
                                    <p:set>
                                      <p:cBhvr>
                                        <p:cTn id="17" dur="1" fill="hold">
                                          <p:stCondLst>
                                            <p:cond delay="0"/>
                                          </p:stCondLst>
                                        </p:cTn>
                                        <p:tgtEl>
                                          <p:spTgt spid="39938"/>
                                        </p:tgtEl>
                                        <p:attrNameLst>
                                          <p:attrName>style.visibility</p:attrName>
                                        </p:attrNameLst>
                                      </p:cBhvr>
                                      <p:to>
                                        <p:strVal val="visible"/>
                                      </p:to>
                                    </p:set>
                                    <p:anim calcmode="lin" valueType="num">
                                      <p:cBhvr additive="base">
                                        <p:cTn id="18" dur="500" fill="hold"/>
                                        <p:tgtEl>
                                          <p:spTgt spid="39938"/>
                                        </p:tgtEl>
                                        <p:attrNameLst>
                                          <p:attrName>ppt_x</p:attrName>
                                        </p:attrNameLst>
                                      </p:cBhvr>
                                      <p:tavLst>
                                        <p:tav tm="0">
                                          <p:val>
                                            <p:strVal val="#ppt_x"/>
                                          </p:val>
                                        </p:tav>
                                        <p:tav tm="100000">
                                          <p:val>
                                            <p:strVal val="#ppt_x"/>
                                          </p:val>
                                        </p:tav>
                                      </p:tavLst>
                                    </p:anim>
                                    <p:anim calcmode="lin" valueType="num">
                                      <p:cBhvr additive="base">
                                        <p:cTn id="19" dur="500" fill="hold"/>
                                        <p:tgtEl>
                                          <p:spTgt spid="3993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accel="50000" decel="50000" fill="hold" nodeType="clickEffect">
                                  <p:stCondLst>
                                    <p:cond delay="0"/>
                                  </p:stCondLst>
                                  <p:childTnLst>
                                    <p:set>
                                      <p:cBhvr>
                                        <p:cTn id="23" dur="1" fill="hold">
                                          <p:stCondLst>
                                            <p:cond delay="0"/>
                                          </p:stCondLst>
                                        </p:cTn>
                                        <p:tgtEl>
                                          <p:spTgt spid="39940"/>
                                        </p:tgtEl>
                                        <p:attrNameLst>
                                          <p:attrName>style.visibility</p:attrName>
                                        </p:attrNameLst>
                                      </p:cBhvr>
                                      <p:to>
                                        <p:strVal val="visible"/>
                                      </p:to>
                                    </p:set>
                                    <p:anim calcmode="lin" valueType="num">
                                      <p:cBhvr additive="base">
                                        <p:cTn id="24" dur="500" fill="hold"/>
                                        <p:tgtEl>
                                          <p:spTgt spid="39940"/>
                                        </p:tgtEl>
                                        <p:attrNameLst>
                                          <p:attrName>ppt_x</p:attrName>
                                        </p:attrNameLst>
                                      </p:cBhvr>
                                      <p:tavLst>
                                        <p:tav tm="0">
                                          <p:val>
                                            <p:strVal val="#ppt_x"/>
                                          </p:val>
                                        </p:tav>
                                        <p:tav tm="100000">
                                          <p:val>
                                            <p:strVal val="#ppt_x"/>
                                          </p:val>
                                        </p:tav>
                                      </p:tavLst>
                                    </p:anim>
                                    <p:anim calcmode="lin" valueType="num">
                                      <p:cBhvr additive="base">
                                        <p:cTn id="25" dur="500" fill="hold"/>
                                        <p:tgtEl>
                                          <p:spTgt spid="399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srcRect/>
          <a:stretch>
            <a:fillRect/>
          </a:stretch>
        </p:blipFill>
        <p:spPr bwMode="auto">
          <a:xfrm>
            <a:off x="1524000" y="990600"/>
            <a:ext cx="3962297" cy="2971800"/>
          </a:xfrm>
          <a:prstGeom prst="rect">
            <a:avLst/>
          </a:prstGeom>
          <a:noFill/>
          <a:ln w="9525">
            <a:noFill/>
            <a:miter lim="800000"/>
            <a:headEnd/>
            <a:tailEnd/>
          </a:ln>
          <a:effectLst/>
        </p:spPr>
      </p:pic>
      <p:pic>
        <p:nvPicPr>
          <p:cNvPr id="40963" name="Picture 3"/>
          <p:cNvPicPr>
            <a:picLocks noChangeAspect="1" noChangeArrowheads="1"/>
          </p:cNvPicPr>
          <p:nvPr/>
        </p:nvPicPr>
        <p:blipFill>
          <a:blip r:embed="rId3"/>
          <a:srcRect/>
          <a:stretch>
            <a:fillRect/>
          </a:stretch>
        </p:blipFill>
        <p:spPr bwMode="auto">
          <a:xfrm>
            <a:off x="5410200" y="0"/>
            <a:ext cx="3486241" cy="4648200"/>
          </a:xfrm>
          <a:prstGeom prst="rect">
            <a:avLst/>
          </a:prstGeom>
          <a:noFill/>
          <a:ln w="9525">
            <a:noFill/>
            <a:miter lim="800000"/>
            <a:headEnd/>
            <a:tailEnd/>
          </a:ln>
          <a:effectLst/>
        </p:spPr>
      </p:pic>
      <p:pic>
        <p:nvPicPr>
          <p:cNvPr id="40964" name="Picture 4"/>
          <p:cNvPicPr>
            <a:picLocks noChangeAspect="1" noChangeArrowheads="1"/>
          </p:cNvPicPr>
          <p:nvPr/>
        </p:nvPicPr>
        <p:blipFill>
          <a:blip r:embed="rId4"/>
          <a:srcRect/>
          <a:stretch>
            <a:fillRect/>
          </a:stretch>
        </p:blipFill>
        <p:spPr bwMode="auto">
          <a:xfrm>
            <a:off x="0" y="3773162"/>
            <a:ext cx="3200400" cy="2400363"/>
          </a:xfrm>
          <a:prstGeom prst="rect">
            <a:avLst/>
          </a:prstGeom>
          <a:noFill/>
          <a:ln w="9525">
            <a:noFill/>
            <a:miter lim="800000"/>
            <a:headEnd/>
            <a:tailEnd/>
          </a:ln>
          <a:effectLst/>
        </p:spPr>
      </p:pic>
      <p:pic>
        <p:nvPicPr>
          <p:cNvPr id="8" name="Picture 7" descr="M2I-300x158.png"/>
          <p:cNvPicPr>
            <a:picLocks noChangeAspect="1"/>
          </p:cNvPicPr>
          <p:nvPr/>
        </p:nvPicPr>
        <p:blipFill>
          <a:blip r:embed="rId5"/>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2000"/>
                                        <p:tgtEl>
                                          <p:spTgt spid="409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63"/>
                                        </p:tgtEl>
                                        <p:attrNameLst>
                                          <p:attrName>style.visibility</p:attrName>
                                        </p:attrNameLst>
                                      </p:cBhvr>
                                      <p:to>
                                        <p:strVal val="visible"/>
                                      </p:to>
                                    </p:set>
                                    <p:animEffect transition="in" filter="fade">
                                      <p:cBhvr>
                                        <p:cTn id="12" dur="2000"/>
                                        <p:tgtEl>
                                          <p:spTgt spid="4096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64"/>
                                        </p:tgtEl>
                                        <p:attrNameLst>
                                          <p:attrName>style.visibility</p:attrName>
                                        </p:attrNameLst>
                                      </p:cBhvr>
                                      <p:to>
                                        <p:strVal val="visible"/>
                                      </p:to>
                                    </p:set>
                                    <p:animEffect transition="in" filter="fade">
                                      <p:cBhvr>
                                        <p:cTn id="17" dur="2000"/>
                                        <p:tgtEl>
                                          <p:spTgt spid="40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srcRect/>
          <a:stretch>
            <a:fillRect/>
          </a:stretch>
        </p:blipFill>
        <p:spPr bwMode="auto">
          <a:xfrm>
            <a:off x="0" y="1295400"/>
            <a:ext cx="3124200" cy="4165491"/>
          </a:xfrm>
          <a:prstGeom prst="rect">
            <a:avLst/>
          </a:prstGeom>
          <a:noFill/>
          <a:ln w="9525">
            <a:noFill/>
            <a:miter lim="800000"/>
            <a:headEnd/>
            <a:tailEnd/>
          </a:ln>
          <a:effectLst/>
        </p:spPr>
      </p:pic>
      <p:pic>
        <p:nvPicPr>
          <p:cNvPr id="41987" name="Picture 3"/>
          <p:cNvPicPr>
            <a:picLocks noChangeAspect="1" noChangeArrowheads="1"/>
          </p:cNvPicPr>
          <p:nvPr/>
        </p:nvPicPr>
        <p:blipFill>
          <a:blip r:embed="rId3"/>
          <a:srcRect/>
          <a:stretch>
            <a:fillRect/>
          </a:stretch>
        </p:blipFill>
        <p:spPr bwMode="auto">
          <a:xfrm>
            <a:off x="3124200" y="1295400"/>
            <a:ext cx="3143333" cy="4191000"/>
          </a:xfrm>
          <a:prstGeom prst="rect">
            <a:avLst/>
          </a:prstGeom>
          <a:noFill/>
          <a:ln w="9525">
            <a:noFill/>
            <a:miter lim="800000"/>
            <a:headEnd/>
            <a:tailEnd/>
          </a:ln>
          <a:effectLst/>
        </p:spPr>
      </p:pic>
      <p:pic>
        <p:nvPicPr>
          <p:cNvPr id="41989" name="Picture 5"/>
          <p:cNvPicPr>
            <a:picLocks noChangeAspect="1" noChangeArrowheads="1"/>
          </p:cNvPicPr>
          <p:nvPr/>
        </p:nvPicPr>
        <p:blipFill>
          <a:blip r:embed="rId4"/>
          <a:srcRect/>
          <a:stretch>
            <a:fillRect/>
          </a:stretch>
        </p:blipFill>
        <p:spPr bwMode="auto">
          <a:xfrm>
            <a:off x="6248400" y="1295400"/>
            <a:ext cx="2914687" cy="4267200"/>
          </a:xfrm>
          <a:prstGeom prst="rect">
            <a:avLst/>
          </a:prstGeom>
          <a:noFill/>
          <a:ln w="9525">
            <a:noFill/>
            <a:miter lim="800000"/>
            <a:headEnd/>
            <a:tailEnd/>
          </a:ln>
          <a:effectLst/>
        </p:spPr>
      </p:pic>
      <p:pic>
        <p:nvPicPr>
          <p:cNvPr id="9" name="Picture 8" descr="M2I-300x158.png"/>
          <p:cNvPicPr>
            <a:picLocks noChangeAspect="1"/>
          </p:cNvPicPr>
          <p:nvPr/>
        </p:nvPicPr>
        <p:blipFill>
          <a:blip r:embed="rId5"/>
          <a:stretch>
            <a:fillRect/>
          </a:stretch>
        </p:blipFill>
        <p:spPr>
          <a:xfrm>
            <a:off x="4495800" y="6095492"/>
            <a:ext cx="1447800" cy="762508"/>
          </a:xfrm>
          <a:prstGeom prst="rect">
            <a:avLst/>
          </a:prstGeom>
        </p:spPr>
      </p:pic>
      <p:sp>
        <p:nvSpPr>
          <p:cNvPr id="6" name="Rectangle 5"/>
          <p:cNvSpPr/>
          <p:nvPr/>
        </p:nvSpPr>
        <p:spPr>
          <a:xfrm>
            <a:off x="1447800" y="5638800"/>
            <a:ext cx="6477000" cy="461665"/>
          </a:xfrm>
          <a:prstGeom prst="rect">
            <a:avLst/>
          </a:prstGeom>
        </p:spPr>
        <p:txBody>
          <a:bodyPr wrap="square">
            <a:spAutoFit/>
          </a:bodyPr>
          <a:lstStyle/>
          <a:p>
            <a:r>
              <a:rPr lang="en-US" dirty="0" smtClean="0">
                <a:hlinkClick r:id="rId6"/>
              </a:rPr>
              <a:t>http://</a:t>
            </a:r>
            <a:r>
              <a:rPr lang="en-US" dirty="0" err="1" smtClean="0">
                <a:hlinkClick r:id="rId6"/>
              </a:rPr>
              <a:t>www.youtube.com/watch?v</a:t>
            </a:r>
            <a:r>
              <a:rPr lang="en-US" dirty="0" smtClean="0">
                <a:hlinkClick r:id="rId6"/>
              </a:rPr>
              <a:t>=nnMFe9b-VhU</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additive="base">
                                        <p:cTn id="7" dur="500" fill="hold"/>
                                        <p:tgtEl>
                                          <p:spTgt spid="41986"/>
                                        </p:tgtEl>
                                        <p:attrNameLst>
                                          <p:attrName>ppt_x</p:attrName>
                                        </p:attrNameLst>
                                      </p:cBhvr>
                                      <p:tavLst>
                                        <p:tav tm="0">
                                          <p:val>
                                            <p:strVal val="#ppt_x"/>
                                          </p:val>
                                        </p:tav>
                                        <p:tav tm="100000">
                                          <p:val>
                                            <p:strVal val="#ppt_x"/>
                                          </p:val>
                                        </p:tav>
                                      </p:tavLst>
                                    </p:anim>
                                    <p:anim calcmode="lin" valueType="num">
                                      <p:cBhvr additive="base">
                                        <p:cTn id="8" dur="500" fill="hold"/>
                                        <p:tgtEl>
                                          <p:spTgt spid="4198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50000" decel="50000" fill="hold" nodeType="clickEffect">
                                  <p:stCondLst>
                                    <p:cond delay="0"/>
                                  </p:stCondLst>
                                  <p:childTnLst>
                                    <p:set>
                                      <p:cBhvr>
                                        <p:cTn id="12" dur="1" fill="hold">
                                          <p:stCondLst>
                                            <p:cond delay="0"/>
                                          </p:stCondLst>
                                        </p:cTn>
                                        <p:tgtEl>
                                          <p:spTgt spid="41987"/>
                                        </p:tgtEl>
                                        <p:attrNameLst>
                                          <p:attrName>style.visibility</p:attrName>
                                        </p:attrNameLst>
                                      </p:cBhvr>
                                      <p:to>
                                        <p:strVal val="visible"/>
                                      </p:to>
                                    </p:set>
                                    <p:anim calcmode="lin" valueType="num">
                                      <p:cBhvr additive="base">
                                        <p:cTn id="13" dur="500" fill="hold"/>
                                        <p:tgtEl>
                                          <p:spTgt spid="41987"/>
                                        </p:tgtEl>
                                        <p:attrNameLst>
                                          <p:attrName>ppt_x</p:attrName>
                                        </p:attrNameLst>
                                      </p:cBhvr>
                                      <p:tavLst>
                                        <p:tav tm="0">
                                          <p:val>
                                            <p:strVal val="#ppt_x"/>
                                          </p:val>
                                        </p:tav>
                                        <p:tav tm="100000">
                                          <p:val>
                                            <p:strVal val="#ppt_x"/>
                                          </p:val>
                                        </p:tav>
                                      </p:tavLst>
                                    </p:anim>
                                    <p:anim calcmode="lin" valueType="num">
                                      <p:cBhvr additive="base">
                                        <p:cTn id="14" dur="500" fill="hold"/>
                                        <p:tgtEl>
                                          <p:spTgt spid="4198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989"/>
                                        </p:tgtEl>
                                        <p:attrNameLst>
                                          <p:attrName>style.visibility</p:attrName>
                                        </p:attrNameLst>
                                      </p:cBhvr>
                                      <p:to>
                                        <p:strVal val="visible"/>
                                      </p:to>
                                    </p:set>
                                    <p:animEffect transition="in" filter="fade">
                                      <p:cBhvr>
                                        <p:cTn id="24" dur="2000"/>
                                        <p:tgtEl>
                                          <p:spTgt spid="41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Flight Path</a:t>
            </a:r>
            <a:endParaRPr lang="en-US" dirty="0"/>
          </a:p>
        </p:txBody>
      </p:sp>
      <p:pic>
        <p:nvPicPr>
          <p:cNvPr id="4" name="Picture 3" descr="Screen Shot 2012-06-16 at 2.43.57 PM.png"/>
          <p:cNvPicPr>
            <a:picLocks noChangeAspect="1"/>
          </p:cNvPicPr>
          <p:nvPr/>
        </p:nvPicPr>
        <p:blipFill>
          <a:blip r:embed="rId2"/>
          <a:stretch>
            <a:fillRect/>
          </a:stretch>
        </p:blipFill>
        <p:spPr>
          <a:xfrm>
            <a:off x="3733800" y="228600"/>
            <a:ext cx="5055857" cy="3582988"/>
          </a:xfrm>
          <a:prstGeom prst="rect">
            <a:avLst/>
          </a:prstGeom>
        </p:spPr>
      </p:pic>
      <p:pic>
        <p:nvPicPr>
          <p:cNvPr id="5" name="Picture 4" descr="Screen Shot 2012-06-16 at 2.45.23 PM.png"/>
          <p:cNvPicPr>
            <a:picLocks noChangeAspect="1"/>
          </p:cNvPicPr>
          <p:nvPr/>
        </p:nvPicPr>
        <p:blipFill>
          <a:blip r:embed="rId3"/>
          <a:stretch>
            <a:fillRect/>
          </a:stretch>
        </p:blipFill>
        <p:spPr>
          <a:xfrm>
            <a:off x="0" y="3657600"/>
            <a:ext cx="9144000" cy="2434590"/>
          </a:xfrm>
          <a:prstGeom prst="rect">
            <a:avLst/>
          </a:prstGeom>
        </p:spPr>
      </p:pic>
      <p:pic>
        <p:nvPicPr>
          <p:cNvPr id="6" name="Picture 5" descr="M2I-300x158.png"/>
          <p:cNvPicPr>
            <a:picLocks noChangeAspect="1"/>
          </p:cNvPicPr>
          <p:nvPr/>
        </p:nvPicPr>
        <p:blipFill>
          <a:blip r:embed="rId4"/>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lide(fromBottom)">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685800" y="1295400"/>
            <a:ext cx="7620000" cy="4114800"/>
          </a:xfrm>
        </p:spPr>
        <p:txBody>
          <a:bodyPr/>
          <a:lstStyle/>
          <a:p>
            <a:r>
              <a:rPr lang="en-US" dirty="0" smtClean="0"/>
              <a:t>Zero Pressure Balloon platform shows promise as a stable Long Duration Flight platform</a:t>
            </a:r>
          </a:p>
          <a:p>
            <a:r>
              <a:rPr lang="en-US" dirty="0" smtClean="0"/>
              <a:t>Much has been learned through testing and much is still to be learned.</a:t>
            </a:r>
          </a:p>
          <a:p>
            <a:endParaRPr lang="en-US" dirty="0"/>
          </a:p>
        </p:txBody>
      </p:sp>
      <p:pic>
        <p:nvPicPr>
          <p:cNvPr id="4" name="Picture 3" descr="M2I-300x158.png"/>
          <p:cNvPicPr>
            <a:picLocks noChangeAspect="1"/>
          </p:cNvPicPr>
          <p:nvPr/>
        </p:nvPicPr>
        <p:blipFill>
          <a:blip r:embed="rId2"/>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 Pressure Balloon Project</a:t>
            </a:r>
            <a:endParaRPr lang="en-US" dirty="0"/>
          </a:p>
        </p:txBody>
      </p:sp>
      <p:sp>
        <p:nvSpPr>
          <p:cNvPr id="3" name="Content Placeholder 2"/>
          <p:cNvSpPr>
            <a:spLocks noGrp="1"/>
          </p:cNvSpPr>
          <p:nvPr>
            <p:ph idx="1"/>
          </p:nvPr>
        </p:nvSpPr>
        <p:spPr>
          <a:xfrm>
            <a:off x="838200" y="1676400"/>
            <a:ext cx="7620000" cy="4114800"/>
          </a:xfrm>
        </p:spPr>
        <p:txBody>
          <a:bodyPr/>
          <a:lstStyle/>
          <a:p>
            <a:r>
              <a:rPr lang="en-US" dirty="0" smtClean="0"/>
              <a:t>According to EOSS </a:t>
            </a:r>
          </a:p>
          <a:p>
            <a:pPr lvl="1"/>
            <a:r>
              <a:rPr lang="en-US" dirty="0" smtClean="0"/>
              <a:t>Very thin (7.5 micron) plastic that is filled with helium and vented to the atmosphere through the bottom.</a:t>
            </a:r>
          </a:p>
          <a:p>
            <a:r>
              <a:rPr lang="en-US" dirty="0" smtClean="0"/>
              <a:t>Why Aurora?</a:t>
            </a:r>
          </a:p>
          <a:p>
            <a:r>
              <a:rPr lang="en-US" dirty="0" smtClean="0"/>
              <a:t>Why build a zero pressure balloon?</a:t>
            </a:r>
          </a:p>
          <a:p>
            <a:pPr lvl="1"/>
            <a:endParaRPr lang="en-US" dirty="0"/>
          </a:p>
        </p:txBody>
      </p:sp>
      <p:pic>
        <p:nvPicPr>
          <p:cNvPr id="4" name="Picture 3" descr="M2I-300x158.png"/>
          <p:cNvPicPr>
            <a:picLocks noChangeAspect="1"/>
          </p:cNvPicPr>
          <p:nvPr/>
        </p:nvPicPr>
        <p:blipFill>
          <a:blip r:embed="rId3"/>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Payload Considerations</a:t>
            </a:r>
            <a:endParaRPr lang="en-US" dirty="0"/>
          </a:p>
        </p:txBody>
      </p:sp>
      <p:sp>
        <p:nvSpPr>
          <p:cNvPr id="3" name="Content Placeholder 2"/>
          <p:cNvSpPr>
            <a:spLocks noGrp="1"/>
          </p:cNvSpPr>
          <p:nvPr>
            <p:ph idx="1"/>
          </p:nvPr>
        </p:nvSpPr>
        <p:spPr>
          <a:xfrm>
            <a:off x="914400" y="1295400"/>
            <a:ext cx="7620000" cy="4114800"/>
          </a:xfrm>
        </p:spPr>
        <p:txBody>
          <a:bodyPr/>
          <a:lstStyle/>
          <a:p>
            <a:r>
              <a:rPr lang="en-US" dirty="0" smtClean="0"/>
              <a:t>The payload must be finalized before proceeding. </a:t>
            </a:r>
          </a:p>
          <a:p>
            <a:r>
              <a:rPr lang="en-US" dirty="0" smtClean="0"/>
              <a:t>The payload weight will be the variable that influences the rest of the calculations</a:t>
            </a:r>
          </a:p>
          <a:p>
            <a:r>
              <a:rPr lang="en-US" dirty="0" smtClean="0"/>
              <a:t>Want to be as lightweight as possible</a:t>
            </a:r>
          </a:p>
        </p:txBody>
      </p:sp>
      <p:pic>
        <p:nvPicPr>
          <p:cNvPr id="4" name="Picture 3" descr="M2I-300x158.png"/>
          <p:cNvPicPr>
            <a:picLocks noChangeAspect="1"/>
          </p:cNvPicPr>
          <p:nvPr/>
        </p:nvPicPr>
        <p:blipFill>
          <a:blip r:embed="rId2"/>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Payload Considerations</a:t>
            </a:r>
            <a:endParaRPr lang="en-US" dirty="0"/>
          </a:p>
        </p:txBody>
      </p:sp>
      <p:sp>
        <p:nvSpPr>
          <p:cNvPr id="3" name="Content Placeholder 2"/>
          <p:cNvSpPr>
            <a:spLocks noGrp="1"/>
          </p:cNvSpPr>
          <p:nvPr>
            <p:ph idx="1"/>
          </p:nvPr>
        </p:nvSpPr>
        <p:spPr>
          <a:xfrm>
            <a:off x="914400" y="1295400"/>
            <a:ext cx="7620000" cy="4114800"/>
          </a:xfrm>
        </p:spPr>
        <p:txBody>
          <a:bodyPr/>
          <a:lstStyle/>
          <a:p>
            <a:r>
              <a:rPr lang="en-US" dirty="0" smtClean="0"/>
              <a:t>LXE-124-B</a:t>
            </a:r>
          </a:p>
          <a:p>
            <a:pPr lvl="1"/>
            <a:r>
              <a:rPr lang="en-US" sz="2000" dirty="0" smtClean="0"/>
              <a:t>AA Lithium Battery pack</a:t>
            </a:r>
          </a:p>
          <a:p>
            <a:pPr lvl="1"/>
            <a:r>
              <a:rPr lang="en-US" sz="2000" dirty="0" smtClean="0"/>
              <a:t>Open Tracker+</a:t>
            </a:r>
          </a:p>
          <a:p>
            <a:pPr lvl="1"/>
            <a:r>
              <a:rPr lang="en-US" sz="2000" dirty="0" err="1" smtClean="0"/>
              <a:t>Friendcom</a:t>
            </a:r>
            <a:r>
              <a:rPr lang="en-US" sz="2000" dirty="0" smtClean="0"/>
              <a:t> radio (144.390 MHz)</a:t>
            </a:r>
          </a:p>
          <a:p>
            <a:pPr lvl="1"/>
            <a:r>
              <a:rPr lang="en-US" sz="2000" dirty="0" smtClean="0"/>
              <a:t>Timer base </a:t>
            </a:r>
            <a:r>
              <a:rPr lang="en-US" sz="2000" dirty="0" err="1" smtClean="0"/>
              <a:t>cutdown</a:t>
            </a:r>
            <a:r>
              <a:rPr lang="en-US" sz="2000" dirty="0" smtClean="0"/>
              <a:t> (24 hours)</a:t>
            </a:r>
          </a:p>
          <a:p>
            <a:pPr lvl="1"/>
            <a:r>
              <a:rPr lang="en-US" sz="2000" dirty="0" smtClean="0"/>
              <a:t>GPS puck</a:t>
            </a:r>
          </a:p>
        </p:txBody>
      </p:sp>
      <p:pic>
        <p:nvPicPr>
          <p:cNvPr id="4" name="Picture 3" descr="M2I-300x158.png"/>
          <p:cNvPicPr>
            <a:picLocks noChangeAspect="1"/>
          </p:cNvPicPr>
          <p:nvPr/>
        </p:nvPicPr>
        <p:blipFill>
          <a:blip r:embed="rId2"/>
          <a:stretch>
            <a:fillRect/>
          </a:stretch>
        </p:blipFill>
        <p:spPr>
          <a:xfrm>
            <a:off x="4495800" y="6095492"/>
            <a:ext cx="1447800" cy="762508"/>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587229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Atmospheric Considerations</a:t>
            </a:r>
            <a:endParaRPr lang="en-US" dirty="0"/>
          </a:p>
        </p:txBody>
      </p:sp>
      <p:sp>
        <p:nvSpPr>
          <p:cNvPr id="3" name="Content Placeholder 2"/>
          <p:cNvSpPr>
            <a:spLocks noGrp="1"/>
          </p:cNvSpPr>
          <p:nvPr>
            <p:ph idx="1"/>
          </p:nvPr>
        </p:nvSpPr>
        <p:spPr>
          <a:xfrm>
            <a:off x="685800" y="1219200"/>
            <a:ext cx="4114800" cy="4343400"/>
          </a:xfrm>
        </p:spPr>
        <p:txBody>
          <a:bodyPr/>
          <a:lstStyle/>
          <a:p>
            <a:r>
              <a:rPr lang="en-US" sz="2325" dirty="0" smtClean="0"/>
              <a:t>Atmospheric conditions are a much greater factor the longer the flight is airborne.</a:t>
            </a:r>
          </a:p>
          <a:p>
            <a:r>
              <a:rPr lang="en-US" sz="2325" dirty="0" smtClean="0"/>
              <a:t>Balloon calculated to see 2 night cycles and 1 day cycle.</a:t>
            </a:r>
          </a:p>
          <a:p>
            <a:pPr lvl="1"/>
            <a:r>
              <a:rPr lang="en-US" sz="2325" dirty="0" smtClean="0"/>
              <a:t>Temperature range seen by balloon will range from 25 deg C to -65 deg C.</a:t>
            </a:r>
          </a:p>
          <a:p>
            <a:r>
              <a:rPr lang="en-US" sz="2325" dirty="0" smtClean="0"/>
              <a:t>Ideal Gas Equation</a:t>
            </a:r>
          </a:p>
          <a:p>
            <a:pPr lvl="1"/>
            <a:r>
              <a:rPr lang="en-US" sz="2325" dirty="0" smtClean="0"/>
              <a:t>PV=</a:t>
            </a:r>
            <a:r>
              <a:rPr lang="en-US" sz="2325" dirty="0" err="1" smtClean="0"/>
              <a:t>nRT</a:t>
            </a:r>
            <a:endParaRPr lang="en-US" sz="2325" dirty="0" smtClean="0"/>
          </a:p>
          <a:p>
            <a:endParaRPr lang="en-US" sz="2325" dirty="0"/>
          </a:p>
        </p:txBody>
      </p:sp>
      <p:pic>
        <p:nvPicPr>
          <p:cNvPr id="4" name="Picture 3" descr="pumpkinvssphere.jpg"/>
          <p:cNvPicPr>
            <a:picLocks noChangeAspect="1"/>
          </p:cNvPicPr>
          <p:nvPr/>
        </p:nvPicPr>
        <p:blipFill>
          <a:blip r:embed="rId3"/>
          <a:stretch>
            <a:fillRect/>
          </a:stretch>
        </p:blipFill>
        <p:spPr>
          <a:xfrm>
            <a:off x="4443350" y="2362200"/>
            <a:ext cx="4700649" cy="2895600"/>
          </a:xfrm>
          <a:prstGeom prst="rect">
            <a:avLst/>
          </a:prstGeom>
        </p:spPr>
      </p:pic>
      <p:pic>
        <p:nvPicPr>
          <p:cNvPr id="5" name="Picture 4" descr="M2I-300x158.png"/>
          <p:cNvPicPr>
            <a:picLocks noChangeAspect="1"/>
          </p:cNvPicPr>
          <p:nvPr/>
        </p:nvPicPr>
        <p:blipFill>
          <a:blip r:embed="rId4"/>
          <a:stretch>
            <a:fillRect/>
          </a:stretch>
        </p:blipFill>
        <p:spPr>
          <a:xfrm>
            <a:off x="4495800" y="6096000"/>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accel="50000" decel="5000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2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2000"/>
                                        <p:tgtEl>
                                          <p:spTgt spid="3">
                                            <p:txEl>
                                              <p:pRg st="3" end="3"/>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fade">
                                      <p:cBhvr>
                                        <p:cTn id="36"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Tracking</a:t>
            </a:r>
            <a:endParaRPr lang="en-US" dirty="0"/>
          </a:p>
        </p:txBody>
      </p:sp>
      <p:sp>
        <p:nvSpPr>
          <p:cNvPr id="3" name="Content Placeholder 2"/>
          <p:cNvSpPr>
            <a:spLocks noGrp="1"/>
          </p:cNvSpPr>
          <p:nvPr>
            <p:ph idx="1"/>
          </p:nvPr>
        </p:nvSpPr>
        <p:spPr>
          <a:xfrm>
            <a:off x="838200" y="1295400"/>
            <a:ext cx="7620000" cy="4114800"/>
          </a:xfrm>
        </p:spPr>
        <p:txBody>
          <a:bodyPr/>
          <a:lstStyle/>
          <a:p>
            <a:r>
              <a:rPr lang="en-US" dirty="0" smtClean="0"/>
              <a:t>For LXE-124-A and B</a:t>
            </a:r>
          </a:p>
          <a:p>
            <a:pPr lvl="1"/>
            <a:r>
              <a:rPr lang="en-US" dirty="0" smtClean="0"/>
              <a:t>Used the national APRS system for tracking</a:t>
            </a:r>
          </a:p>
          <a:p>
            <a:r>
              <a:rPr lang="en-US" dirty="0" smtClean="0"/>
              <a:t>In progress</a:t>
            </a:r>
          </a:p>
          <a:p>
            <a:pPr lvl="1"/>
            <a:r>
              <a:rPr lang="en-US" dirty="0" smtClean="0"/>
              <a:t>HF transceiver</a:t>
            </a:r>
          </a:p>
          <a:p>
            <a:pPr lvl="2"/>
            <a:r>
              <a:rPr lang="en-US" dirty="0" smtClean="0"/>
              <a:t>Position and telemetry</a:t>
            </a:r>
          </a:p>
          <a:p>
            <a:pPr lvl="2"/>
            <a:r>
              <a:rPr lang="en-US" dirty="0" smtClean="0"/>
              <a:t>Send Commands</a:t>
            </a:r>
          </a:p>
          <a:p>
            <a:pPr lvl="2"/>
            <a:r>
              <a:rPr lang="en-US" dirty="0" smtClean="0"/>
              <a:t>Used in conjunction with APRS system</a:t>
            </a:r>
            <a:endParaRPr lang="en-US" dirty="0"/>
          </a:p>
        </p:txBody>
      </p:sp>
      <p:pic>
        <p:nvPicPr>
          <p:cNvPr id="4" name="Picture 3" descr="M2I-300x158.png"/>
          <p:cNvPicPr>
            <a:picLocks noChangeAspect="1"/>
          </p:cNvPicPr>
          <p:nvPr/>
        </p:nvPicPr>
        <p:blipFill>
          <a:blip r:embed="rId2"/>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a:t>
            </a:r>
            <a:endParaRPr lang="en-US" dirty="0"/>
          </a:p>
        </p:txBody>
      </p:sp>
      <p:sp>
        <p:nvSpPr>
          <p:cNvPr id="3" name="Content Placeholder 2"/>
          <p:cNvSpPr>
            <a:spLocks noGrp="1"/>
          </p:cNvSpPr>
          <p:nvPr>
            <p:ph idx="1"/>
          </p:nvPr>
        </p:nvSpPr>
        <p:spPr>
          <a:xfrm>
            <a:off x="838200" y="1447800"/>
            <a:ext cx="7620000" cy="4114800"/>
          </a:xfrm>
        </p:spPr>
        <p:txBody>
          <a:bodyPr/>
          <a:lstStyle/>
          <a:p>
            <a:r>
              <a:rPr lang="en-US" dirty="0" smtClean="0"/>
              <a:t>Radius of Feasible recovery</a:t>
            </a:r>
          </a:p>
          <a:p>
            <a:r>
              <a:rPr lang="en-US" dirty="0" smtClean="0"/>
              <a:t>Electronics used were older versions</a:t>
            </a:r>
          </a:p>
          <a:p>
            <a:r>
              <a:rPr lang="en-US" dirty="0" smtClean="0"/>
              <a:t>Battery pack was AA batteries</a:t>
            </a:r>
          </a:p>
          <a:p>
            <a:r>
              <a:rPr lang="en-US" dirty="0" smtClean="0"/>
              <a:t>Label was placed on box in case it was recovered by land owners. </a:t>
            </a:r>
            <a:endParaRPr lang="en-US" dirty="0"/>
          </a:p>
        </p:txBody>
      </p:sp>
      <p:pic>
        <p:nvPicPr>
          <p:cNvPr id="5" name="Picture 4" descr="M2I-300x158.png"/>
          <p:cNvPicPr>
            <a:picLocks noChangeAspect="1"/>
          </p:cNvPicPr>
          <p:nvPr/>
        </p:nvPicPr>
        <p:blipFill>
          <a:blip r:embed="rId2"/>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 for Making ZP Balloon</a:t>
            </a:r>
            <a:endParaRPr lang="en-US" dirty="0"/>
          </a:p>
        </p:txBody>
      </p:sp>
      <p:sp>
        <p:nvSpPr>
          <p:cNvPr id="3" name="Content Placeholder 2"/>
          <p:cNvSpPr>
            <a:spLocks noGrp="1"/>
          </p:cNvSpPr>
          <p:nvPr>
            <p:ph idx="1"/>
          </p:nvPr>
        </p:nvSpPr>
        <p:spPr>
          <a:xfrm>
            <a:off x="838200" y="1447800"/>
            <a:ext cx="7620000" cy="4114800"/>
          </a:xfrm>
        </p:spPr>
        <p:txBody>
          <a:bodyPr/>
          <a:lstStyle/>
          <a:p>
            <a:r>
              <a:rPr lang="en-US" dirty="0" smtClean="0"/>
              <a:t>Must be lightweight but strong enough to hold pressure and weight of payload</a:t>
            </a:r>
          </a:p>
          <a:p>
            <a:r>
              <a:rPr lang="en-US" dirty="0" smtClean="0"/>
              <a:t>Polyethylene Sheeting was found to be the material used by NASA and other institutions that use ZP balloons</a:t>
            </a:r>
          </a:p>
          <a:p>
            <a:pPr lvl="1"/>
            <a:r>
              <a:rPr lang="en-US" dirty="0" smtClean="0"/>
              <a:t>Average thickness was 0.0008 inches thick</a:t>
            </a:r>
          </a:p>
          <a:p>
            <a:r>
              <a:rPr lang="en-US" dirty="0" smtClean="0"/>
              <a:t>The material finally decided on by the group was Painter’s Plastic 0.31 mil thick.</a:t>
            </a:r>
          </a:p>
        </p:txBody>
      </p:sp>
      <p:pic>
        <p:nvPicPr>
          <p:cNvPr id="4" name="Picture 3" descr="M2I-300x158.png"/>
          <p:cNvPicPr>
            <a:picLocks noChangeAspect="1"/>
          </p:cNvPicPr>
          <p:nvPr/>
        </p:nvPicPr>
        <p:blipFill>
          <a:blip r:embed="rId2"/>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Calculating Shape and Volume</a:t>
            </a:r>
            <a:endParaRPr lang="en-US" dirty="0"/>
          </a:p>
        </p:txBody>
      </p:sp>
      <p:sp>
        <p:nvSpPr>
          <p:cNvPr id="3" name="Content Placeholder 2"/>
          <p:cNvSpPr>
            <a:spLocks noGrp="1"/>
          </p:cNvSpPr>
          <p:nvPr>
            <p:ph idx="1"/>
          </p:nvPr>
        </p:nvSpPr>
        <p:spPr>
          <a:xfrm>
            <a:off x="838200" y="1295400"/>
            <a:ext cx="7620000" cy="4800600"/>
          </a:xfrm>
        </p:spPr>
        <p:txBody>
          <a:bodyPr/>
          <a:lstStyle/>
          <a:p>
            <a:r>
              <a:rPr lang="en-US" sz="2000" dirty="0" smtClean="0"/>
              <a:t>Equations used</a:t>
            </a:r>
          </a:p>
          <a:p>
            <a:pPr lvl="1"/>
            <a:r>
              <a:rPr lang="en-US" sz="2000" dirty="0" smtClean="0"/>
              <a:t>Density of Gas at Altitude</a:t>
            </a:r>
          </a:p>
          <a:p>
            <a:pPr lvl="1"/>
            <a:endParaRPr lang="en-US" sz="2000" dirty="0" smtClean="0"/>
          </a:p>
          <a:p>
            <a:pPr lvl="1"/>
            <a:r>
              <a:rPr lang="en-US" sz="2000" dirty="0" smtClean="0"/>
              <a:t>Volume of a Sphere</a:t>
            </a:r>
          </a:p>
          <a:p>
            <a:pPr lvl="1"/>
            <a:endParaRPr lang="en-US" sz="2000" dirty="0" smtClean="0"/>
          </a:p>
          <a:p>
            <a:pPr lvl="1"/>
            <a:r>
              <a:rPr lang="en-US" sz="2000" dirty="0" smtClean="0"/>
              <a:t>Radius of a Sphere, given certain volume</a:t>
            </a:r>
          </a:p>
          <a:p>
            <a:pPr lvl="1"/>
            <a:endParaRPr lang="en-US" sz="2000" dirty="0" smtClean="0"/>
          </a:p>
          <a:p>
            <a:pPr lvl="1"/>
            <a:r>
              <a:rPr lang="en-US" sz="2000" dirty="0" smtClean="0"/>
              <a:t>Area of Sphere, given certain radius</a:t>
            </a:r>
          </a:p>
          <a:p>
            <a:pPr lvl="1"/>
            <a:endParaRPr lang="en-US" sz="2000" dirty="0" smtClean="0"/>
          </a:p>
          <a:p>
            <a:pPr lvl="1"/>
            <a:r>
              <a:rPr lang="en-US" sz="2000" dirty="0" smtClean="0"/>
              <a:t>Volume of film</a:t>
            </a:r>
          </a:p>
          <a:p>
            <a:pPr lvl="1"/>
            <a:endParaRPr lang="en-US" sz="2000" dirty="0" smtClean="0"/>
          </a:p>
          <a:p>
            <a:pPr lvl="1"/>
            <a:r>
              <a:rPr lang="en-US" sz="2000" dirty="0" smtClean="0"/>
              <a:t>Mass of film</a:t>
            </a:r>
          </a:p>
        </p:txBody>
      </p:sp>
      <p:pic>
        <p:nvPicPr>
          <p:cNvPr id="4" name="Picture 3"/>
          <p:cNvPicPr>
            <a:picLocks noChangeAspect="1"/>
          </p:cNvPicPr>
          <p:nvPr/>
        </p:nvPicPr>
        <p:blipFill>
          <a:blip r:embed="rId3"/>
          <a:stretch>
            <a:fillRect/>
          </a:stretch>
        </p:blipFill>
        <p:spPr>
          <a:xfrm>
            <a:off x="2667000" y="1981200"/>
            <a:ext cx="850900" cy="419100"/>
          </a:xfrm>
          <a:prstGeom prst="rect">
            <a:avLst/>
          </a:prstGeom>
        </p:spPr>
      </p:pic>
      <p:pic>
        <p:nvPicPr>
          <p:cNvPr id="5" name="Picture 4"/>
          <p:cNvPicPr>
            <a:picLocks noChangeAspect="1"/>
          </p:cNvPicPr>
          <p:nvPr/>
        </p:nvPicPr>
        <p:blipFill>
          <a:blip r:embed="rId4"/>
          <a:stretch>
            <a:fillRect/>
          </a:stretch>
        </p:blipFill>
        <p:spPr>
          <a:xfrm>
            <a:off x="2667000" y="2743200"/>
            <a:ext cx="1993900" cy="469900"/>
          </a:xfrm>
          <a:prstGeom prst="rect">
            <a:avLst/>
          </a:prstGeom>
        </p:spPr>
      </p:pic>
      <p:pic>
        <p:nvPicPr>
          <p:cNvPr id="7" name="Picture 6"/>
          <p:cNvPicPr>
            <a:picLocks noChangeAspect="1"/>
          </p:cNvPicPr>
          <p:nvPr/>
        </p:nvPicPr>
        <p:blipFill>
          <a:blip r:embed="rId5"/>
          <a:stretch>
            <a:fillRect/>
          </a:stretch>
        </p:blipFill>
        <p:spPr>
          <a:xfrm>
            <a:off x="2667000" y="3429000"/>
            <a:ext cx="1828800" cy="596900"/>
          </a:xfrm>
          <a:prstGeom prst="rect">
            <a:avLst/>
          </a:prstGeom>
        </p:spPr>
      </p:pic>
      <p:pic>
        <p:nvPicPr>
          <p:cNvPr id="8" name="Picture 7"/>
          <p:cNvPicPr>
            <a:picLocks noChangeAspect="1"/>
          </p:cNvPicPr>
          <p:nvPr/>
        </p:nvPicPr>
        <p:blipFill>
          <a:blip r:embed="rId6"/>
          <a:stretch>
            <a:fillRect/>
          </a:stretch>
        </p:blipFill>
        <p:spPr>
          <a:xfrm>
            <a:off x="2667000" y="4267200"/>
            <a:ext cx="2082800" cy="292100"/>
          </a:xfrm>
          <a:prstGeom prst="rect">
            <a:avLst/>
          </a:prstGeom>
        </p:spPr>
      </p:pic>
      <p:pic>
        <p:nvPicPr>
          <p:cNvPr id="9" name="Picture 8"/>
          <p:cNvPicPr>
            <a:picLocks noChangeAspect="1"/>
          </p:cNvPicPr>
          <p:nvPr/>
        </p:nvPicPr>
        <p:blipFill>
          <a:blip r:embed="rId7"/>
          <a:stretch>
            <a:fillRect/>
          </a:stretch>
        </p:blipFill>
        <p:spPr>
          <a:xfrm>
            <a:off x="2667000" y="5029200"/>
            <a:ext cx="2184400" cy="254000"/>
          </a:xfrm>
          <a:prstGeom prst="rect">
            <a:avLst/>
          </a:prstGeom>
        </p:spPr>
      </p:pic>
      <p:pic>
        <p:nvPicPr>
          <p:cNvPr id="10" name="Picture 9"/>
          <p:cNvPicPr>
            <a:picLocks noChangeAspect="1"/>
          </p:cNvPicPr>
          <p:nvPr/>
        </p:nvPicPr>
        <p:blipFill>
          <a:blip r:embed="rId8"/>
          <a:stretch>
            <a:fillRect/>
          </a:stretch>
        </p:blipFill>
        <p:spPr>
          <a:xfrm>
            <a:off x="2667000" y="5715000"/>
            <a:ext cx="2197100" cy="241300"/>
          </a:xfrm>
          <a:prstGeom prst="rect">
            <a:avLst/>
          </a:prstGeom>
        </p:spPr>
      </p:pic>
      <p:pic>
        <p:nvPicPr>
          <p:cNvPr id="11" name="Picture 10" descr="M2I-300x158.png"/>
          <p:cNvPicPr>
            <a:picLocks noChangeAspect="1"/>
          </p:cNvPicPr>
          <p:nvPr/>
        </p:nvPicPr>
        <p:blipFill>
          <a:blip r:embed="rId9"/>
          <a:stretch>
            <a:fillRect/>
          </a:stretch>
        </p:blipFill>
        <p:spPr>
          <a:xfrm>
            <a:off x="4495800" y="6095492"/>
            <a:ext cx="1447800" cy="76250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2000"/>
                                        <p:tgtEl>
                                          <p:spTgt spid="3">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20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2000"/>
                                        <p:tgtEl>
                                          <p:spTgt spid="3">
                                            <p:txEl>
                                              <p:pRg st="7" end="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2000"/>
                                        <p:tgtEl>
                                          <p:spTgt spid="3">
                                            <p:txEl>
                                              <p:pRg st="9" end="9"/>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0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2000"/>
                                        <p:tgtEl>
                                          <p:spTgt spid="3">
                                            <p:txEl>
                                              <p:pRg st="11" end="11"/>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PowerPoin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67 CondensedBold"/>
        <a:ea typeface=""/>
        <a:cs typeface=""/>
      </a:majorFont>
      <a:minorFont>
        <a:latin typeface="Univers 67 Condensed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a="http://schemas.openxmlformats.org/drawingml/2006/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Template>
  <TotalTime>975</TotalTime>
  <Words>816</Words>
  <Application>Microsoft Macintosh PowerPoint</Application>
  <PresentationFormat>On-screen Show (4:3)</PresentationFormat>
  <Paragraphs>110</Paragraphs>
  <Slides>19</Slides>
  <Notes>4</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PowerPoint</vt:lpstr>
      <vt:lpstr>Aurora: Zero Pressure Balloon Project</vt:lpstr>
      <vt:lpstr>Zero Pressure Balloon Project</vt:lpstr>
      <vt:lpstr>Payload Considerations</vt:lpstr>
      <vt:lpstr>Payload Considerations</vt:lpstr>
      <vt:lpstr>Atmospheric Considerations</vt:lpstr>
      <vt:lpstr>Tracking</vt:lpstr>
      <vt:lpstr>Recovery</vt:lpstr>
      <vt:lpstr>Material for Making ZP Balloon</vt:lpstr>
      <vt:lpstr>Calculating Shape and Volume</vt:lpstr>
      <vt:lpstr>Gore Pattern</vt:lpstr>
      <vt:lpstr>First Attempt at Balloon Construction</vt:lpstr>
      <vt:lpstr>Second Attempt at Balloon Construction</vt:lpstr>
      <vt:lpstr>Building the balloon continued</vt:lpstr>
      <vt:lpstr>First Test – LXE-124-A</vt:lpstr>
      <vt:lpstr>Second Test LXE-124-B</vt:lpstr>
      <vt:lpstr>Slide 16</vt:lpstr>
      <vt:lpstr>Slide 17</vt:lpstr>
      <vt:lpstr>Flight Path</vt:lpstr>
      <vt:lpstr>Conclusion</vt:lpstr>
    </vt:vector>
  </TitlesOfParts>
  <Company>Iowa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Mobile Air Carts</dc:title>
  <dc:creator>College of Engineering</dc:creator>
  <cp:lastModifiedBy>Christine  Jensen</cp:lastModifiedBy>
  <cp:revision>17</cp:revision>
  <dcterms:created xsi:type="dcterms:W3CDTF">2012-06-18T14:43:09Z</dcterms:created>
  <dcterms:modified xsi:type="dcterms:W3CDTF">2012-06-19T02:46:47Z</dcterms:modified>
</cp:coreProperties>
</file>