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74" r:id="rId8"/>
    <p:sldId id="262" r:id="rId9"/>
    <p:sldId id="275" r:id="rId10"/>
    <p:sldId id="270" r:id="rId11"/>
    <p:sldId id="269" r:id="rId12"/>
    <p:sldId id="271" r:id="rId13"/>
    <p:sldId id="272" r:id="rId14"/>
    <p:sldId id="273" r:id="rId15"/>
    <p:sldId id="265" r:id="rId16"/>
    <p:sldId id="266" r:id="rId17"/>
    <p:sldId id="267" r:id="rId18"/>
    <p:sldId id="268" r:id="rId19"/>
    <p:sldId id="263" r:id="rId20"/>
    <p:sldId id="264"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407" autoAdjust="0"/>
  </p:normalViewPr>
  <p:slideViewPr>
    <p:cSldViewPr>
      <p:cViewPr varScale="1">
        <p:scale>
          <a:sx n="101" d="100"/>
          <a:sy n="101" d="100"/>
        </p:scale>
        <p:origin x="19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0" d="100"/>
          <a:sy n="120" d="100"/>
        </p:scale>
        <p:origin x="-40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8FD408-A865-FD43-BD8A-60A14765CAA4}" type="datetimeFigureOut">
              <a:rPr lang="en-US" smtClean="0"/>
              <a:pPr/>
              <a:t>12/7/2023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FBDB0-09E2-4741-A27D-AF8AA3540ECC}" type="slidenum">
              <a:rPr lang="en-US" smtClean="0"/>
              <a:pPr/>
              <a:t>‹#›</a:t>
            </a:fld>
            <a:endParaRPr lang="en-US"/>
          </a:p>
        </p:txBody>
      </p:sp>
    </p:spTree>
    <p:extLst>
      <p:ext uri="{BB962C8B-B14F-4D97-AF65-F5344CB8AC3E}">
        <p14:creationId xmlns:p14="http://schemas.microsoft.com/office/powerpoint/2010/main" val="2569079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11DA4-9F5C-6145-8010-1CB02F8CA18F}" type="datetimeFigureOut">
              <a:rPr lang="en-US" smtClean="0"/>
              <a:pPr/>
              <a:t>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42586-8D9D-F44D-952F-229CE4F75F9A}" type="slidenum">
              <a:rPr lang="en-US" smtClean="0"/>
              <a:pPr/>
              <a:t>‹#›</a:t>
            </a:fld>
            <a:endParaRPr lang="en-US"/>
          </a:p>
        </p:txBody>
      </p:sp>
    </p:spTree>
    <p:extLst>
      <p:ext uri="{BB962C8B-B14F-4D97-AF65-F5344CB8AC3E}">
        <p14:creationId xmlns:p14="http://schemas.microsoft.com/office/powerpoint/2010/main" val="2018272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A42586-8D9D-F44D-952F-229CE4F75F9A}" type="slidenum">
              <a:rPr lang="en-US" smtClean="0"/>
              <a:pPr/>
              <a:t>1</a:t>
            </a:fld>
            <a:endParaRPr lang="en-US"/>
          </a:p>
        </p:txBody>
      </p:sp>
    </p:spTree>
    <p:extLst>
      <p:ext uri="{BB962C8B-B14F-4D97-AF65-F5344CB8AC3E}">
        <p14:creationId xmlns:p14="http://schemas.microsoft.com/office/powerpoint/2010/main" val="2174513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t>
            </a:r>
            <a:r>
              <a:rPr lang="en-US" baseline="0" dirty="0"/>
              <a:t> Massie will also be discussed in a later slide</a:t>
            </a:r>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12</a:t>
            </a:fld>
            <a:endParaRPr lang="en-US"/>
          </a:p>
        </p:txBody>
      </p:sp>
    </p:spTree>
    <p:extLst>
      <p:ext uri="{BB962C8B-B14F-4D97-AF65-F5344CB8AC3E}">
        <p14:creationId xmlns:p14="http://schemas.microsoft.com/office/powerpoint/2010/main" val="340226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Jesse </a:t>
            </a:r>
            <a:r>
              <a:rPr lang="en-US" sz="1200" kern="1200" dirty="0" err="1">
                <a:solidFill>
                  <a:schemeClr val="tx1"/>
                </a:solidFill>
                <a:effectLst/>
                <a:latin typeface="+mn-lt"/>
                <a:ea typeface="+mn-ea"/>
                <a:cs typeface="+mn-cs"/>
              </a:rPr>
              <a:t>Jarue</a:t>
            </a:r>
            <a:r>
              <a:rPr lang="en-US" sz="1200" kern="1200" dirty="0">
                <a:solidFill>
                  <a:schemeClr val="tx1"/>
                </a:solidFill>
                <a:effectLst/>
                <a:latin typeface="+mn-lt"/>
                <a:ea typeface="+mn-ea"/>
                <a:cs typeface="+mn-cs"/>
              </a:rPr>
              <a:t> Mark – Hard to figure out.  His name was misspelled and he was mistaken as a female student for decades</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13</a:t>
            </a:fld>
            <a:endParaRPr lang="en-US"/>
          </a:p>
        </p:txBody>
      </p:sp>
    </p:spTree>
    <p:extLst>
      <p:ext uri="{BB962C8B-B14F-4D97-AF65-F5344CB8AC3E}">
        <p14:creationId xmlns:p14="http://schemas.microsoft.com/office/powerpoint/2010/main" val="371499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Myles was featured in a 1965 edition</a:t>
            </a:r>
            <a:r>
              <a:rPr lang="en-US" baseline="0" dirty="0"/>
              <a:t> of Jet magazine- scandal with her hiring</a:t>
            </a:r>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14</a:t>
            </a:fld>
            <a:endParaRPr lang="en-US"/>
          </a:p>
        </p:txBody>
      </p:sp>
    </p:spTree>
    <p:extLst>
      <p:ext uri="{BB962C8B-B14F-4D97-AF65-F5344CB8AC3E}">
        <p14:creationId xmlns:p14="http://schemas.microsoft.com/office/powerpoint/2010/main" val="240530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notes</a:t>
            </a:r>
          </a:p>
        </p:txBody>
      </p:sp>
      <p:sp>
        <p:nvSpPr>
          <p:cNvPr id="4" name="Slide Number Placeholder 3"/>
          <p:cNvSpPr>
            <a:spLocks noGrp="1"/>
          </p:cNvSpPr>
          <p:nvPr>
            <p:ph type="sldNum" sz="quarter" idx="10"/>
          </p:nvPr>
        </p:nvSpPr>
        <p:spPr/>
        <p:txBody>
          <a:bodyPr/>
          <a:lstStyle/>
          <a:p>
            <a:fld id="{08A42586-8D9D-F44D-952F-229CE4F75F9A}" type="slidenum">
              <a:rPr lang="en-US" smtClean="0"/>
              <a:pPr/>
              <a:t>15</a:t>
            </a:fld>
            <a:endParaRPr lang="en-US"/>
          </a:p>
        </p:txBody>
      </p:sp>
    </p:spTree>
    <p:extLst>
      <p:ext uri="{BB962C8B-B14F-4D97-AF65-F5344CB8AC3E}">
        <p14:creationId xmlns:p14="http://schemas.microsoft.com/office/powerpoint/2010/main" val="371355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notes</a:t>
            </a:r>
          </a:p>
        </p:txBody>
      </p:sp>
      <p:sp>
        <p:nvSpPr>
          <p:cNvPr id="4" name="Slide Number Placeholder 3"/>
          <p:cNvSpPr>
            <a:spLocks noGrp="1"/>
          </p:cNvSpPr>
          <p:nvPr>
            <p:ph type="sldNum" sz="quarter" idx="10"/>
          </p:nvPr>
        </p:nvSpPr>
        <p:spPr/>
        <p:txBody>
          <a:bodyPr/>
          <a:lstStyle/>
          <a:p>
            <a:fld id="{08A42586-8D9D-F44D-952F-229CE4F75F9A}" type="slidenum">
              <a:rPr lang="en-US" smtClean="0"/>
              <a:pPr/>
              <a:t>16</a:t>
            </a:fld>
            <a:endParaRPr lang="en-US"/>
          </a:p>
        </p:txBody>
      </p:sp>
    </p:spTree>
    <p:extLst>
      <p:ext uri="{BB962C8B-B14F-4D97-AF65-F5344CB8AC3E}">
        <p14:creationId xmlns:p14="http://schemas.microsoft.com/office/powerpoint/2010/main" val="1756554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notes</a:t>
            </a:r>
          </a:p>
        </p:txBody>
      </p:sp>
      <p:sp>
        <p:nvSpPr>
          <p:cNvPr id="4" name="Slide Number Placeholder 3"/>
          <p:cNvSpPr>
            <a:spLocks noGrp="1"/>
          </p:cNvSpPr>
          <p:nvPr>
            <p:ph type="sldNum" sz="quarter" idx="10"/>
          </p:nvPr>
        </p:nvSpPr>
        <p:spPr/>
        <p:txBody>
          <a:bodyPr/>
          <a:lstStyle/>
          <a:p>
            <a:fld id="{08A42586-8D9D-F44D-952F-229CE4F75F9A}" type="slidenum">
              <a:rPr lang="en-US" smtClean="0"/>
              <a:pPr/>
              <a:t>17</a:t>
            </a:fld>
            <a:endParaRPr lang="en-US"/>
          </a:p>
        </p:txBody>
      </p:sp>
    </p:spTree>
    <p:extLst>
      <p:ext uri="{BB962C8B-B14F-4D97-AF65-F5344CB8AC3E}">
        <p14:creationId xmlns:p14="http://schemas.microsoft.com/office/powerpoint/2010/main" val="22499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notes</a:t>
            </a:r>
          </a:p>
        </p:txBody>
      </p:sp>
      <p:sp>
        <p:nvSpPr>
          <p:cNvPr id="4" name="Slide Number Placeholder 3"/>
          <p:cNvSpPr>
            <a:spLocks noGrp="1"/>
          </p:cNvSpPr>
          <p:nvPr>
            <p:ph type="sldNum" sz="quarter" idx="10"/>
          </p:nvPr>
        </p:nvSpPr>
        <p:spPr/>
        <p:txBody>
          <a:bodyPr/>
          <a:lstStyle/>
          <a:p>
            <a:fld id="{08A42586-8D9D-F44D-952F-229CE4F75F9A}" type="slidenum">
              <a:rPr lang="en-US" smtClean="0"/>
              <a:pPr/>
              <a:t>18</a:t>
            </a:fld>
            <a:endParaRPr lang="en-US"/>
          </a:p>
        </p:txBody>
      </p:sp>
    </p:spTree>
    <p:extLst>
      <p:ext uri="{BB962C8B-B14F-4D97-AF65-F5344CB8AC3E}">
        <p14:creationId xmlns:p14="http://schemas.microsoft.com/office/powerpoint/2010/main" val="544743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 easy to use, accessible, sleekly-designed website that draws users</a:t>
            </a:r>
          </a:p>
          <a:p>
            <a:pPr lvl="0"/>
            <a:r>
              <a:rPr lang="en-US" sz="1200" kern="1200" dirty="0">
                <a:solidFill>
                  <a:schemeClr val="tx1"/>
                </a:solidFill>
                <a:effectLst/>
                <a:latin typeface="+mn-lt"/>
                <a:ea typeface="+mn-ea"/>
                <a:cs typeface="+mn-cs"/>
              </a:rPr>
              <a:t>-Ensuring that the website is a tribute that belongs to the communities that it features</a:t>
            </a:r>
          </a:p>
          <a:p>
            <a:pPr lvl="1"/>
            <a:r>
              <a:rPr lang="en-US" sz="1200" kern="1200" dirty="0">
                <a:solidFill>
                  <a:schemeClr val="tx1"/>
                </a:solidFill>
                <a:effectLst/>
                <a:latin typeface="+mn-lt"/>
                <a:ea typeface="+mn-ea"/>
                <a:cs typeface="+mn-cs"/>
              </a:rPr>
              <a:t>I envision researchers from HBCUs who want to access the things we do have, not having to pay for it or maybe us having some sort of collaborative processing initiative or archival internships for HBCU students</a:t>
            </a:r>
          </a:p>
          <a:p>
            <a:pPr lvl="0"/>
            <a:r>
              <a:rPr lang="en-US" sz="1200" kern="1200">
                <a:solidFill>
                  <a:schemeClr val="tx1"/>
                </a:solidFill>
                <a:effectLst/>
                <a:latin typeface="+mn-lt"/>
                <a:ea typeface="+mn-ea"/>
                <a:cs typeface="+mn-cs"/>
              </a:rPr>
              <a:t>-Groundwork </a:t>
            </a:r>
            <a:r>
              <a:rPr lang="en-US" sz="1200" kern="1200" dirty="0">
                <a:solidFill>
                  <a:schemeClr val="tx1"/>
                </a:solidFill>
                <a:effectLst/>
                <a:latin typeface="+mn-lt"/>
                <a:ea typeface="+mn-ea"/>
                <a:cs typeface="+mn-cs"/>
              </a:rPr>
              <a:t>for other exhibits like one for </a:t>
            </a:r>
            <a:r>
              <a:rPr lang="en-US" sz="1200" kern="1200" dirty="0" err="1">
                <a:solidFill>
                  <a:schemeClr val="tx1"/>
                </a:solidFill>
                <a:effectLst/>
                <a:latin typeface="+mn-lt"/>
                <a:ea typeface="+mn-ea"/>
                <a:cs typeface="+mn-cs"/>
              </a:rPr>
              <a:t>Latinx</a:t>
            </a:r>
            <a:r>
              <a:rPr lang="en-US" sz="1200" kern="1200" dirty="0">
                <a:solidFill>
                  <a:schemeClr val="tx1"/>
                </a:solidFill>
                <a:effectLst/>
                <a:latin typeface="+mn-lt"/>
                <a:ea typeface="+mn-ea"/>
                <a:cs typeface="+mn-cs"/>
              </a:rPr>
              <a:t> folks that can be linked to Hispanic-serving institutions</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19</a:t>
            </a:fld>
            <a:endParaRPr lang="en-US"/>
          </a:p>
        </p:txBody>
      </p:sp>
    </p:spTree>
    <p:extLst>
      <p:ext uri="{BB962C8B-B14F-4D97-AF65-F5344CB8AC3E}">
        <p14:creationId xmlns:p14="http://schemas.microsoft.com/office/powerpoint/2010/main" val="337039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HBCU Connection is an online exhibit meant to aggregate the history of ISU’s black alumni from 1900-1950. </a:t>
            </a:r>
          </a:p>
          <a:p>
            <a:pPr lvl="0"/>
            <a:r>
              <a:rPr lang="en-US" sz="1200" kern="1200" dirty="0">
                <a:solidFill>
                  <a:schemeClr val="tx1"/>
                </a:solidFill>
                <a:effectLst/>
                <a:latin typeface="+mn-lt"/>
                <a:ea typeface="+mn-ea"/>
                <a:cs typeface="+mn-cs"/>
              </a:rPr>
              <a:t>-The only requirement is that they attended ISU and were granted a degree then went on to work at an HBCU</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4</a:t>
            </a:fld>
            <a:endParaRPr lang="en-US"/>
          </a:p>
        </p:txBody>
      </p:sp>
    </p:spTree>
    <p:extLst>
      <p:ext uri="{BB962C8B-B14F-4D97-AF65-F5344CB8AC3E}">
        <p14:creationId xmlns:p14="http://schemas.microsoft.com/office/powerpoint/2010/main" val="248874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-Inclusion of students of color into ISU’s history</a:t>
            </a:r>
          </a:p>
          <a:p>
            <a:pPr lvl="1"/>
            <a:r>
              <a:rPr lang="en-US" sz="1200" kern="1200" dirty="0">
                <a:solidFill>
                  <a:schemeClr val="tx1"/>
                </a:solidFill>
                <a:effectLst/>
                <a:latin typeface="+mn-lt"/>
                <a:ea typeface="+mn-ea"/>
                <a:cs typeface="+mn-cs"/>
              </a:rPr>
              <a:t>I knew that more than two black people had come to Iowa State but there were no records of them or very little available</a:t>
            </a:r>
          </a:p>
          <a:p>
            <a:pPr lvl="0"/>
            <a:r>
              <a:rPr lang="en-US" sz="1200" kern="1200" dirty="0">
                <a:solidFill>
                  <a:schemeClr val="tx1"/>
                </a:solidFill>
                <a:effectLst/>
                <a:latin typeface="+mn-lt"/>
                <a:ea typeface="+mn-ea"/>
                <a:cs typeface="+mn-cs"/>
              </a:rPr>
              <a:t>-Template for other POC collections</a:t>
            </a:r>
          </a:p>
          <a:p>
            <a:pPr lvl="1"/>
            <a:r>
              <a:rPr lang="en-US" sz="1200" kern="1200" dirty="0">
                <a:solidFill>
                  <a:schemeClr val="tx1"/>
                </a:solidFill>
                <a:effectLst/>
                <a:latin typeface="+mn-lt"/>
                <a:ea typeface="+mn-ea"/>
                <a:cs typeface="+mn-cs"/>
              </a:rPr>
              <a:t>My hope is that we can do similar exhibits for other people left out of the archives</a:t>
            </a:r>
          </a:p>
          <a:p>
            <a:pPr lvl="0"/>
            <a:r>
              <a:rPr lang="en-US" sz="1200" kern="1200" dirty="0">
                <a:solidFill>
                  <a:schemeClr val="tx1"/>
                </a:solidFill>
                <a:effectLst/>
                <a:latin typeface="+mn-lt"/>
                <a:ea typeface="+mn-ea"/>
                <a:cs typeface="+mn-cs"/>
              </a:rPr>
              <a:t>-It allows for a collaboration with HBCUs nationwide which benefits both parties</a:t>
            </a:r>
          </a:p>
          <a:p>
            <a:pPr lvl="1"/>
            <a:r>
              <a:rPr lang="en-US" sz="1200" kern="1200" dirty="0">
                <a:solidFill>
                  <a:schemeClr val="tx1"/>
                </a:solidFill>
                <a:effectLst/>
                <a:latin typeface="+mn-lt"/>
                <a:ea typeface="+mn-ea"/>
                <a:cs typeface="+mn-cs"/>
              </a:rPr>
              <a:t>HBCUs have notoriously limited resources so this gives them more exposure while simultaneously diversifying our own collection</a:t>
            </a:r>
          </a:p>
          <a:p>
            <a:pPr lvl="1"/>
            <a:r>
              <a:rPr lang="en-US" sz="1200" kern="1200" dirty="0">
                <a:solidFill>
                  <a:schemeClr val="tx1"/>
                </a:solidFill>
                <a:effectLst/>
                <a:latin typeface="+mn-lt"/>
                <a:ea typeface="+mn-ea"/>
                <a:cs typeface="+mn-cs"/>
              </a:rPr>
              <a:t>Also it opens communication with folks that we have never been in communication with</a:t>
            </a:r>
          </a:p>
          <a:p>
            <a:pPr lvl="0"/>
            <a:r>
              <a:rPr lang="en-US" sz="1200" kern="1200" dirty="0">
                <a:solidFill>
                  <a:schemeClr val="tx1"/>
                </a:solidFill>
                <a:effectLst/>
                <a:latin typeface="+mn-lt"/>
                <a:ea typeface="+mn-ea"/>
                <a:cs typeface="+mn-cs"/>
              </a:rPr>
              <a:t>-Research</a:t>
            </a:r>
          </a:p>
          <a:p>
            <a:pPr lvl="1"/>
            <a:r>
              <a:rPr lang="en-US" sz="1200" kern="1200" dirty="0">
                <a:solidFill>
                  <a:schemeClr val="tx1"/>
                </a:solidFill>
                <a:effectLst/>
                <a:latin typeface="+mn-lt"/>
                <a:ea typeface="+mn-ea"/>
                <a:cs typeface="+mn-cs"/>
              </a:rPr>
              <a:t>My hope is that it will be an exhibit that can get fuller over time; info can be added as it’s uncovered</a:t>
            </a:r>
          </a:p>
          <a:p>
            <a:pPr lvl="1"/>
            <a:r>
              <a:rPr lang="en-US" sz="1200" kern="1200" dirty="0">
                <a:solidFill>
                  <a:schemeClr val="tx1"/>
                </a:solidFill>
                <a:effectLst/>
                <a:latin typeface="+mn-lt"/>
                <a:ea typeface="+mn-ea"/>
                <a:cs typeface="+mn-cs"/>
              </a:rPr>
              <a:t>Draw more researchers to our online space</a:t>
            </a:r>
          </a:p>
          <a:p>
            <a:pPr lvl="0"/>
            <a:r>
              <a:rPr lang="en-US" sz="1200" kern="1200" dirty="0">
                <a:solidFill>
                  <a:schemeClr val="tx1"/>
                </a:solidFill>
                <a:effectLst/>
                <a:latin typeface="+mn-lt"/>
                <a:ea typeface="+mn-ea"/>
                <a:cs typeface="+mn-cs"/>
              </a:rPr>
              <a:t>-Marketing</a:t>
            </a:r>
          </a:p>
          <a:p>
            <a:pPr lvl="1"/>
            <a:r>
              <a:rPr lang="en-US" sz="1200" kern="1200" dirty="0">
                <a:solidFill>
                  <a:schemeClr val="tx1"/>
                </a:solidFill>
                <a:effectLst/>
                <a:latin typeface="+mn-lt"/>
                <a:ea typeface="+mn-ea"/>
                <a:cs typeface="+mn-cs"/>
              </a:rPr>
              <a:t>Maybe draw more POC to ISU – students, faculty and staff </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5</a:t>
            </a:fld>
            <a:endParaRPr lang="en-US"/>
          </a:p>
        </p:txBody>
      </p:sp>
    </p:spTree>
    <p:extLst>
      <p:ext uri="{BB962C8B-B14F-4D97-AF65-F5344CB8AC3E}">
        <p14:creationId xmlns:p14="http://schemas.microsoft.com/office/powerpoint/2010/main" val="27274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project started out with 14 Black Alumni.  Over the course of months, I’ve uncovered more people through word of mouth or just by accident</a:t>
            </a:r>
          </a:p>
          <a:p>
            <a:pPr lvl="0"/>
            <a:r>
              <a:rPr lang="en-US" sz="1200" kern="1200" dirty="0">
                <a:solidFill>
                  <a:schemeClr val="tx1"/>
                </a:solidFill>
                <a:effectLst/>
                <a:latin typeface="+mn-lt"/>
                <a:ea typeface="+mn-ea"/>
                <a:cs typeface="+mn-cs"/>
              </a:rPr>
              <a:t>-Many folks have their papers and a number of institutions.  Many HBCUs don’t have the resources to process their backlog to even know what they have there</a:t>
            </a:r>
          </a:p>
          <a:p>
            <a:pPr lvl="1"/>
            <a:r>
              <a:rPr lang="en-US" sz="1200" kern="1200" dirty="0">
                <a:solidFill>
                  <a:schemeClr val="tx1"/>
                </a:solidFill>
                <a:effectLst/>
                <a:latin typeface="+mn-lt"/>
                <a:ea typeface="+mn-ea"/>
                <a:cs typeface="+mn-cs"/>
              </a:rPr>
              <a:t>Creative research was key. I looked at old yearbooks, obituaries, magazine articles, commencement notifications, called archivists from all of these schools, historical societies, read dissertations and read blogs – all to piece together people’s lives.</a:t>
            </a:r>
          </a:p>
          <a:p>
            <a:pPr lvl="0"/>
            <a:r>
              <a:rPr lang="en-US" sz="1200" kern="1200" dirty="0">
                <a:solidFill>
                  <a:schemeClr val="tx1"/>
                </a:solidFill>
                <a:effectLst/>
                <a:latin typeface="+mn-lt"/>
                <a:ea typeface="+mn-ea"/>
                <a:cs typeface="+mn-cs"/>
              </a:rPr>
              <a:t>-There was a willingness among HBCUs to work with Iowa State once I explained who I was and what I was doing with their information.  They were happy to give me access to their records as well as permission to use it for this exhibit since I was crediting them and with the knowledge that it wouldn’t be coopted and the emphasis would be on the HBCU part of their history.</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6</a:t>
            </a:fld>
            <a:endParaRPr lang="en-US"/>
          </a:p>
        </p:txBody>
      </p:sp>
    </p:spTree>
    <p:extLst>
      <p:ext uri="{BB962C8B-B14F-4D97-AF65-F5344CB8AC3E}">
        <p14:creationId xmlns:p14="http://schemas.microsoft.com/office/powerpoint/2010/main" val="18485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 they are listed by their current names.  In the profiles that will be featured on the website and the following slides, I have used the name of the institutions as they were known when the individual was there</a:t>
            </a:r>
          </a:p>
          <a:p>
            <a:pPr lvl="0"/>
            <a:r>
              <a:rPr lang="en-US" sz="1200" kern="1200" dirty="0">
                <a:solidFill>
                  <a:schemeClr val="tx1"/>
                </a:solidFill>
                <a:effectLst/>
                <a:latin typeface="+mn-lt"/>
                <a:ea typeface="+mn-ea"/>
                <a:cs typeface="+mn-cs"/>
              </a:rPr>
              <a:t>-21 total – many people worked at more than one</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7</a:t>
            </a:fld>
            <a:endParaRPr lang="en-US"/>
          </a:p>
        </p:txBody>
      </p:sp>
    </p:spTree>
    <p:extLst>
      <p:ext uri="{BB962C8B-B14F-4D97-AF65-F5344CB8AC3E}">
        <p14:creationId xmlns:p14="http://schemas.microsoft.com/office/powerpoint/2010/main" val="21098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are brief descriptions of the people and their accomplishments</a:t>
            </a:r>
          </a:p>
          <a:p>
            <a:pPr lvl="0"/>
            <a:r>
              <a:rPr lang="en-US" sz="1200" kern="1200" dirty="0">
                <a:solidFill>
                  <a:schemeClr val="tx1"/>
                </a:solidFill>
                <a:effectLst/>
                <a:latin typeface="+mn-lt"/>
                <a:ea typeface="+mn-ea"/>
                <a:cs typeface="+mn-cs"/>
              </a:rPr>
              <a:t>-George Washington Owens is in italics because though he didn’t receive a degree from ISU, he worked at the ISU creamery and excelled so much that Booker T. Washington recruited him to be the Head of Ag at Tuskegee.  He then moved to VSU to establish their Ag programs.  There is a building at VSU named after him.</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8</a:t>
            </a:fld>
            <a:endParaRPr lang="en-US"/>
          </a:p>
        </p:txBody>
      </p:sp>
    </p:spTree>
    <p:extLst>
      <p:ext uri="{BB962C8B-B14F-4D97-AF65-F5344CB8AC3E}">
        <p14:creationId xmlns:p14="http://schemas.microsoft.com/office/powerpoint/2010/main" val="338085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more</a:t>
            </a:r>
            <a:r>
              <a:rPr lang="en-US" baseline="0" dirty="0"/>
              <a:t> about Dr. Edwards at a later slide</a:t>
            </a:r>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9</a:t>
            </a:fld>
            <a:endParaRPr lang="en-US"/>
          </a:p>
        </p:txBody>
      </p:sp>
    </p:spTree>
    <p:extLst>
      <p:ext uri="{BB962C8B-B14F-4D97-AF65-F5344CB8AC3E}">
        <p14:creationId xmlns:p14="http://schemas.microsoft.com/office/powerpoint/2010/main" val="91561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Rufus Atwood – He trained with the training camp for</a:t>
            </a:r>
            <a:r>
              <a:rPr lang="en-US" baseline="0" dirty="0"/>
              <a:t> black officers in Des Moines</a:t>
            </a:r>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10</a:t>
            </a:fld>
            <a:endParaRPr lang="en-US"/>
          </a:p>
        </p:txBody>
      </p:sp>
    </p:spTree>
    <p:extLst>
      <p:ext uri="{BB962C8B-B14F-4D97-AF65-F5344CB8AC3E}">
        <p14:creationId xmlns:p14="http://schemas.microsoft.com/office/powerpoint/2010/main" val="34692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 will be talked about in a later slide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Walter G Madison </a:t>
            </a:r>
            <a:r>
              <a:rPr lang="en-US" sz="1200" kern="1200" dirty="0" err="1">
                <a:solidFill>
                  <a:schemeClr val="tx1"/>
                </a:solidFill>
                <a:effectLst/>
                <a:latin typeface="+mn-lt"/>
                <a:ea typeface="+mn-ea"/>
                <a:cs typeface="+mn-cs"/>
              </a:rPr>
              <a:t>Sr</a:t>
            </a:r>
            <a:r>
              <a:rPr lang="en-US" sz="1200" kern="1200" dirty="0">
                <a:solidFill>
                  <a:schemeClr val="tx1"/>
                </a:solidFill>
                <a:effectLst/>
                <a:latin typeface="+mn-lt"/>
                <a:ea typeface="+mn-ea"/>
                <a:cs typeface="+mn-cs"/>
              </a:rPr>
              <a:t> – his son, was possibly the first African American child born in Ames.  He also came to ISU for an engineering degree as well and went into the plumbing business with his dad</a:t>
            </a:r>
          </a:p>
          <a:p>
            <a:endParaRPr lang="en-US" dirty="0"/>
          </a:p>
        </p:txBody>
      </p:sp>
      <p:sp>
        <p:nvSpPr>
          <p:cNvPr id="4" name="Slide Number Placeholder 3"/>
          <p:cNvSpPr>
            <a:spLocks noGrp="1"/>
          </p:cNvSpPr>
          <p:nvPr>
            <p:ph type="sldNum" sz="quarter" idx="10"/>
          </p:nvPr>
        </p:nvSpPr>
        <p:spPr/>
        <p:txBody>
          <a:bodyPr/>
          <a:lstStyle/>
          <a:p>
            <a:fld id="{08A42586-8D9D-F44D-952F-229CE4F75F9A}" type="slidenum">
              <a:rPr lang="en-US" smtClean="0"/>
              <a:pPr/>
              <a:t>11</a:t>
            </a:fld>
            <a:endParaRPr lang="en-US"/>
          </a:p>
        </p:txBody>
      </p:sp>
    </p:spTree>
    <p:extLst>
      <p:ext uri="{BB962C8B-B14F-4D97-AF65-F5344CB8AC3E}">
        <p14:creationId xmlns:p14="http://schemas.microsoft.com/office/powerpoint/2010/main" val="999605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E1126"/>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2BF49"/>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3079" name="Text Box 7"/>
          <p:cNvSpPr txBox="1">
            <a:spLocks noChangeArrowheads="1"/>
          </p:cNvSpPr>
          <p:nvPr/>
        </p:nvSpPr>
        <p:spPr bwMode="auto">
          <a:xfrm>
            <a:off x="468313" y="1295400"/>
            <a:ext cx="4100674" cy="338554"/>
          </a:xfrm>
          <a:prstGeom prst="rect">
            <a:avLst/>
          </a:prstGeom>
          <a:noFill/>
          <a:ln w="9525">
            <a:noFill/>
            <a:miter lim="800000"/>
            <a:headEnd/>
            <a:tailEnd/>
          </a:ln>
          <a:effectLst/>
        </p:spPr>
        <p:txBody>
          <a:bodyPr wrap="none">
            <a:prstTxWarp prst="textNoShape">
              <a:avLst/>
            </a:prstTxWarp>
            <a:spAutoFit/>
          </a:bodyPr>
          <a:lstStyle/>
          <a:p>
            <a:r>
              <a:rPr lang="en-US" sz="1600" dirty="0">
                <a:solidFill>
                  <a:schemeClr val="bg1"/>
                </a:solidFill>
                <a:latin typeface="Univers 65 Bold" charset="0"/>
              </a:rPr>
              <a:t>Special</a:t>
            </a:r>
            <a:r>
              <a:rPr lang="en-US" sz="1600" baseline="0" dirty="0">
                <a:solidFill>
                  <a:schemeClr val="bg1"/>
                </a:solidFill>
                <a:latin typeface="Univers 65 Bold" charset="0"/>
              </a:rPr>
              <a:t> Collections and University Archives</a:t>
            </a:r>
            <a:endParaRPr lang="en-US" sz="1600" dirty="0">
              <a:solidFill>
                <a:schemeClr val="bg1"/>
              </a:solidFill>
              <a:latin typeface="Univers 65 Bold" charset="0"/>
            </a:endParaRPr>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E1126"/>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036" name="Text Box 12"/>
          <p:cNvSpPr txBox="1">
            <a:spLocks noChangeArrowheads="1"/>
          </p:cNvSpPr>
          <p:nvPr/>
        </p:nvSpPr>
        <p:spPr bwMode="auto">
          <a:xfrm>
            <a:off x="4724400" y="6213901"/>
            <a:ext cx="4100738" cy="830997"/>
          </a:xfrm>
          <a:prstGeom prst="rect">
            <a:avLst/>
          </a:prstGeom>
          <a:noFill/>
          <a:ln w="9525">
            <a:noFill/>
            <a:miter lim="800000"/>
            <a:headEnd/>
            <a:tailEnd/>
          </a:ln>
          <a:effectLst/>
        </p:spPr>
        <p:txBody>
          <a:bodyPr wrap="none">
            <a:prstTxWarp prst="textNoShape">
              <a:avLst/>
            </a:prstTxWarp>
            <a:spAutoFit/>
          </a:bodyPr>
          <a:lstStyle/>
          <a:p>
            <a:pPr algn="r"/>
            <a:r>
              <a:rPr lang="en-US" sz="1600" dirty="0">
                <a:solidFill>
                  <a:schemeClr val="bg1"/>
                </a:solidFill>
                <a:latin typeface="Univers 65 Bold" charset="0"/>
              </a:rPr>
              <a:t>Special Collections and University Archives</a:t>
            </a:r>
          </a:p>
          <a:p>
            <a:pPr algn="r"/>
            <a:r>
              <a:rPr lang="en-US" sz="1600" dirty="0">
                <a:solidFill>
                  <a:schemeClr val="bg1"/>
                </a:solidFill>
                <a:latin typeface="Univers 65 Bold" charset="0"/>
              </a:rPr>
              <a:t>@</a:t>
            </a:r>
            <a:r>
              <a:rPr lang="en-US" sz="1600" dirty="0" err="1">
                <a:solidFill>
                  <a:schemeClr val="bg1"/>
                </a:solidFill>
                <a:latin typeface="Univers 65 Bold" charset="0"/>
              </a:rPr>
              <a:t>ISU_Archives</a:t>
            </a:r>
            <a:endParaRPr lang="en-US" sz="1600" dirty="0">
              <a:solidFill>
                <a:schemeClr val="bg1"/>
              </a:solidFill>
              <a:latin typeface="Univers 65 Bold" charset="0"/>
            </a:endParaRPr>
          </a:p>
          <a:p>
            <a:pPr algn="r"/>
            <a:endParaRPr lang="en-US" sz="1600" dirty="0">
              <a:solidFill>
                <a:schemeClr val="bg1"/>
              </a:solidFill>
              <a:latin typeface="Univers 65 Bold" charset="0"/>
            </a:endParaRPr>
          </a:p>
        </p:txBody>
      </p:sp>
      <p:pic>
        <p:nvPicPr>
          <p:cNvPr id="9"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500">
          <a:solidFill>
            <a:srgbClr val="CE1126"/>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destine@ia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destine@iastate.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The HBCU Connection</a:t>
            </a:r>
          </a:p>
        </p:txBody>
      </p:sp>
      <p:sp>
        <p:nvSpPr>
          <p:cNvPr id="2051" name="Rectangle 3"/>
          <p:cNvSpPr>
            <a:spLocks noGrp="1" noChangeArrowheads="1"/>
          </p:cNvSpPr>
          <p:nvPr>
            <p:ph type="subTitle" idx="1"/>
          </p:nvPr>
        </p:nvSpPr>
        <p:spPr/>
        <p:txBody>
          <a:bodyPr/>
          <a:lstStyle/>
          <a:p>
            <a:endParaRPr lang="en-US" dirty="0"/>
          </a:p>
          <a:p>
            <a:r>
              <a:rPr lang="en-US" sz="1800" dirty="0"/>
              <a:t>Shaina V. Anderson – Archivist/Librarian</a:t>
            </a:r>
          </a:p>
          <a:p>
            <a:r>
              <a:rPr lang="en-US" sz="1800" dirty="0">
                <a:hlinkClick r:id="rId3"/>
              </a:rPr>
              <a:t>sdestine@iastate.edu</a:t>
            </a:r>
            <a:r>
              <a:rPr lang="en-US" sz="1800" dirty="0"/>
              <a:t>	</a:t>
            </a:r>
          </a:p>
          <a:p>
            <a:r>
              <a:rPr lang="en-US" sz="1600" i="1" dirty="0"/>
              <a:t>Pronouns: she/her/hers</a:t>
            </a:r>
          </a:p>
          <a:p>
            <a:endParaRPr lang="en-US" sz="1800" dirty="0"/>
          </a:p>
          <a:p>
            <a:r>
              <a:rPr lang="en-US" sz="1800" dirty="0"/>
              <a:t>Special Collections &amp; University Archives, Parks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Profiles</a:t>
            </a:r>
          </a:p>
        </p:txBody>
      </p:sp>
      <p:sp>
        <p:nvSpPr>
          <p:cNvPr id="6" name="Content Placeholder 5"/>
          <p:cNvSpPr>
            <a:spLocks noGrp="1"/>
          </p:cNvSpPr>
          <p:nvPr>
            <p:ph idx="1"/>
          </p:nvPr>
        </p:nvSpPr>
        <p:spPr/>
        <p:txBody>
          <a:bodyPr/>
          <a:lstStyle/>
          <a:p>
            <a:r>
              <a:rPr lang="en-US" sz="2000" dirty="0"/>
              <a:t>Addie Lee Ross </a:t>
            </a:r>
            <a:r>
              <a:rPr lang="en-US" sz="1800" dirty="0"/>
              <a:t>(M.S. Home Economics Ed, 1932)</a:t>
            </a:r>
          </a:p>
          <a:p>
            <a:pPr lvl="1"/>
            <a:r>
              <a:rPr lang="en-US" sz="1400" dirty="0"/>
              <a:t>Faculty, Home Economics, Prairie View State Normal &amp; Industrial (~1932)</a:t>
            </a:r>
          </a:p>
          <a:p>
            <a:endParaRPr lang="en-US" sz="1400" dirty="0"/>
          </a:p>
          <a:p>
            <a:r>
              <a:rPr lang="en-US" sz="2000" dirty="0"/>
              <a:t>Mary Evelyn V Edwards Hunter </a:t>
            </a:r>
            <a:r>
              <a:rPr lang="en-US" sz="1800" dirty="0"/>
              <a:t>(M.S. Home Economics, 1931)</a:t>
            </a:r>
          </a:p>
          <a:p>
            <a:pPr lvl="1"/>
            <a:r>
              <a:rPr lang="en-US" sz="1400" dirty="0"/>
              <a:t>Possibly the first woman of African descent to receive a Master’s degree at ISU</a:t>
            </a:r>
          </a:p>
          <a:p>
            <a:pPr lvl="1"/>
            <a:r>
              <a:rPr lang="en-US" sz="1400" dirty="0"/>
              <a:t>Founded and was the Director of Home Economics program (1931); established a Home Economics graduate program, Virginia State College for Negroes</a:t>
            </a:r>
          </a:p>
          <a:p>
            <a:endParaRPr lang="en-US" sz="1400" dirty="0"/>
          </a:p>
          <a:p>
            <a:r>
              <a:rPr lang="en-US" sz="2000" dirty="0"/>
              <a:t>Rufus B Atwood </a:t>
            </a:r>
            <a:r>
              <a:rPr lang="en-US" sz="1800" dirty="0"/>
              <a:t>(B.S. Agricultural Education, 1923)</a:t>
            </a:r>
          </a:p>
          <a:p>
            <a:pPr lvl="1"/>
            <a:r>
              <a:rPr lang="en-US" sz="1400" dirty="0"/>
              <a:t>Awarded a Bronze Star for bravery while actively under enemy fire</a:t>
            </a:r>
          </a:p>
          <a:p>
            <a:pPr lvl="1"/>
            <a:r>
              <a:rPr lang="en-US" sz="1400" dirty="0"/>
              <a:t>Director of Agriculture, Acting President, Prairie View N&amp;I</a:t>
            </a:r>
          </a:p>
          <a:p>
            <a:pPr lvl="1"/>
            <a:r>
              <a:rPr lang="en-US" sz="1400" dirty="0"/>
              <a:t>President (1929-1962), Kentucky State Industrial College for Colored Persons</a:t>
            </a:r>
          </a:p>
          <a:p>
            <a:endParaRPr lang="en-US" sz="1400" dirty="0"/>
          </a:p>
          <a:p>
            <a:r>
              <a:rPr lang="en-US" sz="2000" dirty="0"/>
              <a:t>Walter T Daniels </a:t>
            </a:r>
            <a:r>
              <a:rPr lang="en-US" sz="1800" dirty="0"/>
              <a:t>(M.S. Civil Engineering, 1932; Ph.D. Engineering, 1942)</a:t>
            </a:r>
          </a:p>
          <a:p>
            <a:pPr lvl="1"/>
            <a:r>
              <a:rPr lang="en-US" sz="1400" dirty="0"/>
              <a:t>First African American to receive a PhD in Engineering at Iowa State</a:t>
            </a:r>
          </a:p>
          <a:p>
            <a:pPr lvl="1"/>
            <a:r>
              <a:rPr lang="en-US" sz="1400" dirty="0"/>
              <a:t>Professor of Mechanic Arts, Prairie View A&amp;M</a:t>
            </a:r>
          </a:p>
          <a:p>
            <a:pPr lvl="1"/>
            <a:r>
              <a:rPr lang="en-US" sz="1400" dirty="0"/>
              <a:t>Professor of Physics (1934), Negro Agricultural and Technical College of NC</a:t>
            </a:r>
          </a:p>
          <a:p>
            <a:endParaRPr lang="en-US" sz="1400" dirty="0"/>
          </a:p>
          <a:p>
            <a:endParaRPr lang="en-US" dirty="0"/>
          </a:p>
        </p:txBody>
      </p:sp>
    </p:spTree>
    <p:extLst>
      <p:ext uri="{BB962C8B-B14F-4D97-AF65-F5344CB8AC3E}">
        <p14:creationId xmlns:p14="http://schemas.microsoft.com/office/powerpoint/2010/main" val="92919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Profiles</a:t>
            </a:r>
          </a:p>
        </p:txBody>
      </p:sp>
      <p:sp>
        <p:nvSpPr>
          <p:cNvPr id="3" name="Content Placeholder 2"/>
          <p:cNvSpPr>
            <a:spLocks noGrp="1"/>
          </p:cNvSpPr>
          <p:nvPr>
            <p:ph idx="1"/>
          </p:nvPr>
        </p:nvSpPr>
        <p:spPr/>
        <p:txBody>
          <a:bodyPr/>
          <a:lstStyle/>
          <a:p>
            <a:r>
              <a:rPr lang="en-US" sz="2000" dirty="0"/>
              <a:t>Walter H Dabney </a:t>
            </a:r>
            <a:r>
              <a:rPr lang="en-US" sz="1800" dirty="0"/>
              <a:t>(M.S. Highways, 1933)</a:t>
            </a:r>
          </a:p>
          <a:p>
            <a:pPr lvl="1"/>
            <a:r>
              <a:rPr lang="en-US" sz="1400" dirty="0"/>
              <a:t>Professor of Civil Engineering and the Dean of the School of Engineering, Tennessee State </a:t>
            </a:r>
          </a:p>
          <a:p>
            <a:endParaRPr lang="en-US" sz="1100" dirty="0"/>
          </a:p>
          <a:p>
            <a:r>
              <a:rPr lang="en-US" sz="2000" dirty="0"/>
              <a:t>Nathaniel O Calloway </a:t>
            </a:r>
            <a:r>
              <a:rPr lang="en-US" sz="1800" dirty="0"/>
              <a:t>(B.S. Chemistry, 1930; Ph.D. Chemistry, 1933)</a:t>
            </a:r>
          </a:p>
          <a:p>
            <a:pPr lvl="1"/>
            <a:r>
              <a:rPr lang="en-US" sz="1400" dirty="0"/>
              <a:t>Faculty (~1933), Chemistry, Fisk</a:t>
            </a:r>
          </a:p>
          <a:p>
            <a:endParaRPr lang="en-US" sz="1100" dirty="0"/>
          </a:p>
          <a:p>
            <a:r>
              <a:rPr lang="en-US" sz="2000" dirty="0"/>
              <a:t>Frederick D. Patterson </a:t>
            </a:r>
            <a:r>
              <a:rPr lang="en-US" sz="1800" dirty="0"/>
              <a:t>(DVM, 1923, M.S. Agriculture, 1927)</a:t>
            </a:r>
          </a:p>
          <a:p>
            <a:pPr lvl="1"/>
            <a:r>
              <a:rPr lang="en-US" sz="1400" dirty="0"/>
              <a:t>Professor of Veterinary Medicine, Head of Veterinary Division, and Director of Agriculture, Virginia State</a:t>
            </a:r>
          </a:p>
          <a:p>
            <a:endParaRPr lang="en-US" sz="1100" dirty="0"/>
          </a:p>
          <a:p>
            <a:r>
              <a:rPr lang="en-US" sz="2000" dirty="0"/>
              <a:t>Walter G Madison </a:t>
            </a:r>
            <a:r>
              <a:rPr lang="en-US" sz="2000" dirty="0" err="1"/>
              <a:t>Sr</a:t>
            </a:r>
            <a:r>
              <a:rPr lang="en-US" sz="2000" dirty="0"/>
              <a:t> </a:t>
            </a:r>
            <a:r>
              <a:rPr lang="en-US" sz="1800" dirty="0"/>
              <a:t>(M.S. Engineering) </a:t>
            </a:r>
          </a:p>
          <a:p>
            <a:pPr lvl="1"/>
            <a:r>
              <a:rPr lang="en-US" sz="1400" dirty="0"/>
              <a:t>Constructed a significant portion of Ames sewer system; Wrote a part of Iowa Plumbing Code</a:t>
            </a:r>
          </a:p>
          <a:p>
            <a:pPr lvl="1"/>
            <a:r>
              <a:rPr lang="en-US" sz="1400" dirty="0"/>
              <a:t>Successfully sued an Ames restaurant on Main Street for discrimination and won (1922)</a:t>
            </a:r>
          </a:p>
          <a:p>
            <a:pPr lvl="1"/>
            <a:r>
              <a:rPr lang="en-US" sz="1400" dirty="0"/>
              <a:t>Professor of Engineering (~1930), Howard</a:t>
            </a:r>
          </a:p>
          <a:p>
            <a:pPr lvl="1"/>
            <a:endParaRPr lang="en-US" sz="1400" dirty="0"/>
          </a:p>
          <a:p>
            <a:endParaRPr lang="en-US" dirty="0"/>
          </a:p>
        </p:txBody>
      </p:sp>
    </p:spTree>
    <p:extLst>
      <p:ext uri="{BB962C8B-B14F-4D97-AF65-F5344CB8AC3E}">
        <p14:creationId xmlns:p14="http://schemas.microsoft.com/office/powerpoint/2010/main" val="1906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Profiles</a:t>
            </a:r>
          </a:p>
        </p:txBody>
      </p:sp>
      <p:sp>
        <p:nvSpPr>
          <p:cNvPr id="3" name="Content Placeholder 2"/>
          <p:cNvSpPr>
            <a:spLocks noGrp="1"/>
          </p:cNvSpPr>
          <p:nvPr>
            <p:ph idx="1"/>
          </p:nvPr>
        </p:nvSpPr>
        <p:spPr/>
        <p:txBody>
          <a:bodyPr/>
          <a:lstStyle/>
          <a:p>
            <a:r>
              <a:rPr lang="en-US" sz="2000" dirty="0"/>
              <a:t>Edward B Evans, Sr. </a:t>
            </a:r>
            <a:r>
              <a:rPr lang="en-US" sz="1800" dirty="0"/>
              <a:t>(DVM, 1918)</a:t>
            </a:r>
          </a:p>
          <a:p>
            <a:pPr lvl="1"/>
            <a:r>
              <a:rPr lang="en-US" sz="1400" dirty="0"/>
              <a:t>Professor of Veterinary Science (1916), Director of Athletics, Acting Registrar, Director of Arts &amp; Sciences, Principal/President and President Emeritus, Prairie View N&amp;I </a:t>
            </a:r>
          </a:p>
          <a:p>
            <a:pPr lvl="1"/>
            <a:r>
              <a:rPr lang="en-US" sz="1400" dirty="0"/>
              <a:t>Building named after him on PVAMU Campus</a:t>
            </a:r>
          </a:p>
          <a:p>
            <a:endParaRPr lang="en-US" sz="1100" dirty="0"/>
          </a:p>
          <a:p>
            <a:r>
              <a:rPr lang="en-US" sz="2000" dirty="0"/>
              <a:t>Clara Williams Woods </a:t>
            </a:r>
            <a:r>
              <a:rPr lang="en-US" sz="1800" dirty="0"/>
              <a:t>(M.S. Home Economics Ed, 1937)</a:t>
            </a:r>
          </a:p>
          <a:p>
            <a:pPr lvl="1"/>
            <a:r>
              <a:rPr lang="en-US" sz="1400" dirty="0"/>
              <a:t>Professor, Arkansas Agricultural, Mechanical &amp; Normal </a:t>
            </a:r>
          </a:p>
          <a:p>
            <a:endParaRPr lang="en-US" sz="1100" dirty="0"/>
          </a:p>
          <a:p>
            <a:r>
              <a:rPr lang="en-US" sz="2000" dirty="0"/>
              <a:t>Kanata </a:t>
            </a:r>
            <a:r>
              <a:rPr lang="en-US" sz="2000" dirty="0" err="1"/>
              <a:t>Editha</a:t>
            </a:r>
            <a:r>
              <a:rPr lang="en-US" sz="2000" dirty="0"/>
              <a:t> Rodgers </a:t>
            </a:r>
            <a:r>
              <a:rPr lang="en-US" sz="1800" dirty="0"/>
              <a:t>(M.S. Home Economics Ed, 1937)</a:t>
            </a:r>
          </a:p>
          <a:p>
            <a:pPr lvl="1"/>
            <a:r>
              <a:rPr lang="en-US" sz="1400" dirty="0"/>
              <a:t>Faculty of Agriculture and Home Economics (~1937), Southern </a:t>
            </a:r>
          </a:p>
          <a:p>
            <a:endParaRPr lang="en-US" sz="1100" dirty="0"/>
          </a:p>
          <a:p>
            <a:r>
              <a:rPr lang="en-US" sz="2000" dirty="0"/>
              <a:t>Samuel P Massie Jr </a:t>
            </a:r>
            <a:r>
              <a:rPr lang="en-US" sz="1800" dirty="0"/>
              <a:t>(Ph.D. Organic Chemistry)</a:t>
            </a:r>
          </a:p>
          <a:p>
            <a:pPr lvl="1"/>
            <a:r>
              <a:rPr lang="en-US" sz="1400" dirty="0"/>
              <a:t>Associate Professor and Acting Head of Math and Physics department, Arkansas AM&amp;N</a:t>
            </a:r>
          </a:p>
          <a:p>
            <a:pPr lvl="1"/>
            <a:r>
              <a:rPr lang="en-US" sz="1400" dirty="0"/>
              <a:t>Professor (1947) and Chair of Chemistry department, Fisk </a:t>
            </a:r>
          </a:p>
          <a:p>
            <a:pPr lvl="1"/>
            <a:r>
              <a:rPr lang="en-US" sz="1400" dirty="0"/>
              <a:t>Professor and Chair of </a:t>
            </a:r>
            <a:r>
              <a:rPr lang="en-US" sz="1400" dirty="0" err="1"/>
              <a:t>Dept</a:t>
            </a:r>
            <a:r>
              <a:rPr lang="en-US" sz="1400" dirty="0"/>
              <a:t> of Chemistry, Langston </a:t>
            </a:r>
          </a:p>
          <a:p>
            <a:pPr lvl="1"/>
            <a:r>
              <a:rPr lang="en-US" sz="1400" dirty="0"/>
              <a:t>Professor and Chair of Pharmaceutical Chemistry department, Howard </a:t>
            </a:r>
          </a:p>
          <a:p>
            <a:pPr lvl="1"/>
            <a:r>
              <a:rPr lang="en-US" sz="1400" dirty="0"/>
              <a:t>President (1963), North Carolina Central</a:t>
            </a:r>
          </a:p>
          <a:p>
            <a:endParaRPr lang="en-US" dirty="0"/>
          </a:p>
        </p:txBody>
      </p:sp>
    </p:spTree>
    <p:extLst>
      <p:ext uri="{BB962C8B-B14F-4D97-AF65-F5344CB8AC3E}">
        <p14:creationId xmlns:p14="http://schemas.microsoft.com/office/powerpoint/2010/main" val="38582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Profiles</a:t>
            </a:r>
          </a:p>
        </p:txBody>
      </p:sp>
      <p:sp>
        <p:nvSpPr>
          <p:cNvPr id="3" name="Content Placeholder 2"/>
          <p:cNvSpPr>
            <a:spLocks noGrp="1"/>
          </p:cNvSpPr>
          <p:nvPr>
            <p:ph idx="1"/>
          </p:nvPr>
        </p:nvSpPr>
        <p:spPr/>
        <p:txBody>
          <a:bodyPr/>
          <a:lstStyle/>
          <a:p>
            <a:r>
              <a:rPr lang="en-US" sz="2000" dirty="0"/>
              <a:t>Harry J </a:t>
            </a:r>
            <a:r>
              <a:rPr lang="en-US" sz="2000" dirty="0" err="1"/>
              <a:t>Romm</a:t>
            </a:r>
            <a:r>
              <a:rPr lang="en-US" sz="2000" dirty="0"/>
              <a:t> </a:t>
            </a:r>
            <a:r>
              <a:rPr lang="en-US" sz="1800" dirty="0"/>
              <a:t>(B.S. Zoology, 1930; M.S. Entomology, 1934; Ph.D. Plant Morphology, 1946)</a:t>
            </a:r>
          </a:p>
          <a:p>
            <a:pPr lvl="1"/>
            <a:r>
              <a:rPr lang="en-US" sz="1400" dirty="0"/>
              <a:t>Head of </a:t>
            </a:r>
            <a:r>
              <a:rPr lang="en-US" sz="1400" dirty="0" err="1"/>
              <a:t>Dept</a:t>
            </a:r>
            <a:r>
              <a:rPr lang="en-US" sz="1400" dirty="0"/>
              <a:t> of Biology at Tuskegee</a:t>
            </a:r>
          </a:p>
          <a:p>
            <a:endParaRPr lang="en-US" sz="1400" dirty="0"/>
          </a:p>
          <a:p>
            <a:r>
              <a:rPr lang="en-US" sz="2000" dirty="0"/>
              <a:t>John L Lockett </a:t>
            </a:r>
            <a:r>
              <a:rPr lang="en-US" sz="1800" dirty="0"/>
              <a:t>(B.S. Agronomy, 1923; M.S. Agronomy, 1928)</a:t>
            </a:r>
          </a:p>
          <a:p>
            <a:pPr lvl="1"/>
            <a:r>
              <a:rPr lang="en-US" sz="1400" dirty="0"/>
              <a:t>Director of School of Agriculture, Professor of Agronomy, Virginia State </a:t>
            </a:r>
            <a:r>
              <a:rPr lang="en-US" sz="1400" dirty="0" err="1"/>
              <a:t>Colelge</a:t>
            </a:r>
            <a:r>
              <a:rPr lang="en-US" sz="1400" dirty="0"/>
              <a:t> for Negroes</a:t>
            </a:r>
          </a:p>
          <a:p>
            <a:pPr lvl="1"/>
            <a:r>
              <a:rPr lang="en-US" sz="1400" dirty="0"/>
              <a:t>Building named after him at Virginia State</a:t>
            </a:r>
          </a:p>
          <a:p>
            <a:endParaRPr lang="en-US" sz="1400" dirty="0"/>
          </a:p>
          <a:p>
            <a:r>
              <a:rPr lang="en-US" sz="2000" dirty="0"/>
              <a:t>Jesse </a:t>
            </a:r>
            <a:r>
              <a:rPr lang="en-US" sz="2000" dirty="0" err="1"/>
              <a:t>Jarue</a:t>
            </a:r>
            <a:r>
              <a:rPr lang="en-US" sz="2000" dirty="0"/>
              <a:t> Mark </a:t>
            </a:r>
            <a:r>
              <a:rPr lang="en-US" sz="1800" dirty="0"/>
              <a:t>(M.S. Agriculture, 1931; Ph.D. Botany, 1935) </a:t>
            </a:r>
          </a:p>
          <a:p>
            <a:pPr lvl="1"/>
            <a:r>
              <a:rPr lang="en-US" sz="1400" dirty="0"/>
              <a:t>First person of African descent to receive a Ph.D. in Botany (in the United States)</a:t>
            </a:r>
          </a:p>
          <a:p>
            <a:pPr lvl="1"/>
            <a:r>
              <a:rPr lang="en-US" sz="1400" dirty="0"/>
              <a:t>Instructor (~1931), Kentucky State Industrial College</a:t>
            </a:r>
          </a:p>
          <a:p>
            <a:endParaRPr lang="en-US" sz="1400" dirty="0"/>
          </a:p>
          <a:p>
            <a:r>
              <a:rPr lang="en-US" sz="2000" dirty="0"/>
              <a:t>Willie Lee Campbell Glass </a:t>
            </a:r>
            <a:r>
              <a:rPr lang="en-US" sz="1800" dirty="0"/>
              <a:t>(M.S. Home Economics Ed, 1933)</a:t>
            </a:r>
          </a:p>
          <a:p>
            <a:pPr lvl="1"/>
            <a:r>
              <a:rPr lang="en-US" sz="1400" dirty="0"/>
              <a:t>Head of Home Economics </a:t>
            </a:r>
            <a:r>
              <a:rPr lang="en-US" sz="1400" dirty="0" err="1"/>
              <a:t>Dept</a:t>
            </a:r>
            <a:r>
              <a:rPr lang="en-US" sz="1400" dirty="0"/>
              <a:t> at Texas College</a:t>
            </a:r>
          </a:p>
          <a:p>
            <a:pPr lvl="1"/>
            <a:r>
              <a:rPr lang="en-US" sz="1400" dirty="0"/>
              <a:t>Helped to desegregate Texas schools</a:t>
            </a:r>
          </a:p>
          <a:p>
            <a:pPr lvl="1"/>
            <a:r>
              <a:rPr lang="en-US" sz="1400" dirty="0"/>
              <a:t>Inducted into the Texas Hall of Fame</a:t>
            </a:r>
          </a:p>
          <a:p>
            <a:endParaRPr lang="en-US" sz="1400" dirty="0"/>
          </a:p>
          <a:p>
            <a:pPr lvl="1"/>
            <a:endParaRPr lang="en-US" sz="1400" dirty="0"/>
          </a:p>
        </p:txBody>
      </p:sp>
    </p:spTree>
    <p:extLst>
      <p:ext uri="{BB962C8B-B14F-4D97-AF65-F5344CB8AC3E}">
        <p14:creationId xmlns:p14="http://schemas.microsoft.com/office/powerpoint/2010/main" val="280490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Profiles</a:t>
            </a:r>
          </a:p>
        </p:txBody>
      </p:sp>
      <p:sp>
        <p:nvSpPr>
          <p:cNvPr id="3" name="Content Placeholder 2"/>
          <p:cNvSpPr>
            <a:spLocks noGrp="1"/>
          </p:cNvSpPr>
          <p:nvPr>
            <p:ph idx="1"/>
          </p:nvPr>
        </p:nvSpPr>
        <p:spPr/>
        <p:txBody>
          <a:bodyPr/>
          <a:lstStyle/>
          <a:p>
            <a:r>
              <a:rPr lang="en-US" sz="2000" dirty="0"/>
              <a:t>Irma Handy Dawkins </a:t>
            </a:r>
            <a:r>
              <a:rPr lang="en-US" sz="1800" dirty="0"/>
              <a:t>(M.S. Home Economics Ed, 1944)</a:t>
            </a:r>
          </a:p>
          <a:p>
            <a:pPr lvl="1"/>
            <a:r>
              <a:rPr lang="en-US" sz="1400" dirty="0"/>
              <a:t>Professor of Clothing, Tuskegee</a:t>
            </a:r>
          </a:p>
          <a:p>
            <a:endParaRPr lang="en-US" sz="1400" dirty="0"/>
          </a:p>
          <a:p>
            <a:r>
              <a:rPr lang="en-US" sz="2000" dirty="0"/>
              <a:t>Marion Richards Myles </a:t>
            </a:r>
            <a:r>
              <a:rPr lang="en-US" sz="1800" dirty="0"/>
              <a:t>(Ph.D. Botany, 1945)</a:t>
            </a:r>
          </a:p>
          <a:p>
            <a:pPr lvl="1"/>
            <a:r>
              <a:rPr lang="en-US" sz="1400" dirty="0"/>
              <a:t>Professor at Tennessee State, Fort Valley State and Alcorn State</a:t>
            </a:r>
          </a:p>
          <a:p>
            <a:pPr lvl="1"/>
            <a:r>
              <a:rPr lang="en-US" sz="1400" dirty="0"/>
              <a:t>First African American faculty member at the University of Mississippi Medical School (Assistant Professor of Pharmacology and Research – 1965)</a:t>
            </a:r>
          </a:p>
          <a:p>
            <a:endParaRPr lang="en-US" sz="1400" dirty="0"/>
          </a:p>
          <a:p>
            <a:r>
              <a:rPr lang="en-US" sz="2000" dirty="0"/>
              <a:t>Ada </a:t>
            </a:r>
            <a:r>
              <a:rPr lang="en-US" sz="2000" dirty="0" err="1"/>
              <a:t>DeBlanc-Yerwood</a:t>
            </a:r>
            <a:r>
              <a:rPr lang="en-US" sz="2000" dirty="0"/>
              <a:t> </a:t>
            </a:r>
            <a:r>
              <a:rPr lang="en-US" sz="1800" dirty="0"/>
              <a:t>(M.S. Home </a:t>
            </a:r>
            <a:r>
              <a:rPr lang="en-US" sz="1800" dirty="0" err="1"/>
              <a:t>Ec</a:t>
            </a:r>
            <a:r>
              <a:rPr lang="en-US" sz="1800" dirty="0"/>
              <a:t> Ed &amp; Child Dev, 1936)</a:t>
            </a:r>
          </a:p>
          <a:p>
            <a:pPr lvl="1"/>
            <a:r>
              <a:rPr lang="en-US" sz="1400" dirty="0"/>
              <a:t>Head of Home Economics </a:t>
            </a:r>
            <a:r>
              <a:rPr lang="en-US" sz="1400" dirty="0" err="1"/>
              <a:t>Dept</a:t>
            </a:r>
            <a:r>
              <a:rPr lang="en-US" sz="1400" dirty="0"/>
              <a:t> at </a:t>
            </a:r>
            <a:r>
              <a:rPr lang="en-US" sz="1400" dirty="0" err="1"/>
              <a:t>Tillotson</a:t>
            </a:r>
            <a:r>
              <a:rPr lang="en-US" sz="1400" dirty="0"/>
              <a:t> </a:t>
            </a:r>
          </a:p>
          <a:p>
            <a:pPr lvl="1"/>
            <a:r>
              <a:rPr lang="en-US" sz="1400" dirty="0"/>
              <a:t>Co-founder of W.H. </a:t>
            </a:r>
            <a:r>
              <a:rPr lang="en-US" sz="1400" dirty="0" err="1"/>
              <a:t>Passon</a:t>
            </a:r>
            <a:r>
              <a:rPr lang="en-US" sz="1400" dirty="0"/>
              <a:t> Historical Society and George Washington Carver Museum</a:t>
            </a:r>
          </a:p>
          <a:p>
            <a:pPr lvl="1"/>
            <a:r>
              <a:rPr lang="en-US" sz="1400" dirty="0"/>
              <a:t>Inducted into the Texas Women’s Hall of Fame</a:t>
            </a:r>
          </a:p>
          <a:p>
            <a:pPr lvl="1"/>
            <a:endParaRPr lang="en-US" sz="1400" dirty="0"/>
          </a:p>
          <a:p>
            <a:r>
              <a:rPr lang="en-US" sz="2000" dirty="0"/>
              <a:t>Willa J Ewing </a:t>
            </a:r>
            <a:r>
              <a:rPr lang="en-US" sz="1800" dirty="0"/>
              <a:t>(B.S. Botany, 1926; M.S. Horticulture, 1935)</a:t>
            </a:r>
          </a:p>
          <a:p>
            <a:pPr lvl="1"/>
            <a:r>
              <a:rPr lang="en-US" sz="1400" dirty="0"/>
              <a:t>Head of Biology department, Alabama State </a:t>
            </a:r>
          </a:p>
          <a:p>
            <a:pPr lvl="1"/>
            <a:endParaRPr lang="en-US" sz="1400" dirty="0"/>
          </a:p>
        </p:txBody>
      </p:sp>
    </p:spTree>
    <p:extLst>
      <p:ext uri="{BB962C8B-B14F-4D97-AF65-F5344CB8AC3E}">
        <p14:creationId xmlns:p14="http://schemas.microsoft.com/office/powerpoint/2010/main" val="33435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Frederick D. Patterson </a:t>
            </a:r>
            <a:r>
              <a:rPr lang="en-US" sz="2400" dirty="0"/>
              <a:t>(DVM ‘23, MS ‘27)</a:t>
            </a:r>
          </a:p>
        </p:txBody>
      </p:sp>
      <p:sp>
        <p:nvSpPr>
          <p:cNvPr id="3" name="Content Placeholder 2"/>
          <p:cNvSpPr>
            <a:spLocks noGrp="1"/>
          </p:cNvSpPr>
          <p:nvPr>
            <p:ph sz="half" idx="1"/>
          </p:nvPr>
        </p:nvSpPr>
        <p:spPr/>
        <p:txBody>
          <a:bodyPr/>
          <a:lstStyle/>
          <a:p>
            <a:endParaRPr lang="en-US" sz="2200" dirty="0"/>
          </a:p>
          <a:p>
            <a:r>
              <a:rPr lang="en-US" sz="2200" dirty="0"/>
              <a:t>Taught and was the Director of Agriculture at Virginia State College</a:t>
            </a:r>
          </a:p>
          <a:p>
            <a:r>
              <a:rPr lang="en-US" sz="2200" dirty="0"/>
              <a:t> Director of Agriculture then President of Tuskegee Institute</a:t>
            </a:r>
          </a:p>
          <a:p>
            <a:pPr lvl="1"/>
            <a:r>
              <a:rPr lang="en-US" sz="2200" dirty="0"/>
              <a:t>Founded the School of Vet Med at Tuskegee</a:t>
            </a:r>
          </a:p>
          <a:p>
            <a:r>
              <a:rPr lang="en-US" sz="2200" dirty="0"/>
              <a:t>Founded the UNCF</a:t>
            </a:r>
          </a:p>
        </p:txBody>
      </p:sp>
      <p:pic>
        <p:nvPicPr>
          <p:cNvPr id="5" name="Content Placeholder 4"/>
          <p:cNvPicPr>
            <a:picLocks noGrp="1" noChangeAspect="1"/>
          </p:cNvPicPr>
          <p:nvPr>
            <p:ph sz="half" idx="2"/>
          </p:nvPr>
        </p:nvPicPr>
        <p:blipFill>
          <a:blip r:embed="rId3"/>
          <a:stretch>
            <a:fillRect/>
          </a:stretch>
        </p:blipFill>
        <p:spPr>
          <a:xfrm>
            <a:off x="5161788" y="1066800"/>
            <a:ext cx="2859023" cy="4114800"/>
          </a:xfrm>
          <a:prstGeom prst="rect">
            <a:avLst/>
          </a:prstGeom>
        </p:spPr>
      </p:pic>
      <p:pic>
        <p:nvPicPr>
          <p:cNvPr id="7" name="Picture 6"/>
          <p:cNvPicPr>
            <a:picLocks noChangeAspect="1"/>
          </p:cNvPicPr>
          <p:nvPr/>
        </p:nvPicPr>
        <p:blipFill>
          <a:blip r:embed="rId4"/>
          <a:stretch>
            <a:fillRect/>
          </a:stretch>
        </p:blipFill>
        <p:spPr>
          <a:xfrm>
            <a:off x="4921857" y="5181600"/>
            <a:ext cx="3883489" cy="390178"/>
          </a:xfrm>
          <a:prstGeom prst="rect">
            <a:avLst/>
          </a:prstGeom>
        </p:spPr>
      </p:pic>
    </p:spTree>
    <p:extLst>
      <p:ext uri="{BB962C8B-B14F-4D97-AF65-F5344CB8AC3E}">
        <p14:creationId xmlns:p14="http://schemas.microsoft.com/office/powerpoint/2010/main" val="137878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Cecile Hoover Edwards </a:t>
            </a:r>
            <a:r>
              <a:rPr lang="en-US" sz="2400" dirty="0"/>
              <a:t>(Ph.D. ‘50)</a:t>
            </a:r>
          </a:p>
        </p:txBody>
      </p:sp>
      <p:sp>
        <p:nvSpPr>
          <p:cNvPr id="3" name="Content Placeholder 2"/>
          <p:cNvSpPr>
            <a:spLocks noGrp="1"/>
          </p:cNvSpPr>
          <p:nvPr>
            <p:ph sz="half" idx="1"/>
          </p:nvPr>
        </p:nvSpPr>
        <p:spPr>
          <a:xfrm>
            <a:off x="838200" y="1066800"/>
            <a:ext cx="3733800" cy="4953000"/>
          </a:xfrm>
        </p:spPr>
        <p:txBody>
          <a:bodyPr/>
          <a:lstStyle/>
          <a:p>
            <a:r>
              <a:rPr lang="en-US" sz="2000" dirty="0"/>
              <a:t>Faculty and Head of Foods &amp; Nutrition at Tuskegee</a:t>
            </a:r>
          </a:p>
          <a:p>
            <a:r>
              <a:rPr lang="en-US" sz="2000" dirty="0"/>
              <a:t>Faculty and Head of Home Economics at Negro A&amp;T College of North Carolina</a:t>
            </a:r>
          </a:p>
          <a:p>
            <a:r>
              <a:rPr lang="en-US" sz="2000" dirty="0"/>
              <a:t>Career at Howard</a:t>
            </a:r>
          </a:p>
          <a:p>
            <a:pPr lvl="1"/>
            <a:r>
              <a:rPr lang="en-US" sz="1600" dirty="0"/>
              <a:t>Professor</a:t>
            </a:r>
          </a:p>
          <a:p>
            <a:pPr lvl="1"/>
            <a:r>
              <a:rPr lang="en-US" sz="1600" dirty="0"/>
              <a:t>Dean, School of Human Ecology</a:t>
            </a:r>
          </a:p>
          <a:p>
            <a:pPr lvl="1"/>
            <a:r>
              <a:rPr lang="en-US" sz="1600" dirty="0"/>
              <a:t>Dean, School of Continuing Education</a:t>
            </a:r>
          </a:p>
          <a:p>
            <a:pPr lvl="1"/>
            <a:r>
              <a:rPr lang="en-US" sz="1600" dirty="0"/>
              <a:t>Dean, School of Pharmacy, Nursing and Allied Health Science</a:t>
            </a:r>
          </a:p>
          <a:p>
            <a:pPr lvl="1"/>
            <a:r>
              <a:rPr lang="en-US" sz="1600" dirty="0"/>
              <a:t>Established the doctoral program in Nutrition</a:t>
            </a:r>
          </a:p>
        </p:txBody>
      </p:sp>
      <p:pic>
        <p:nvPicPr>
          <p:cNvPr id="5" name="Content Placeholder 4"/>
          <p:cNvPicPr>
            <a:picLocks noGrp="1" noChangeAspect="1"/>
          </p:cNvPicPr>
          <p:nvPr>
            <p:ph sz="half" idx="2"/>
          </p:nvPr>
        </p:nvPicPr>
        <p:blipFill>
          <a:blip r:embed="rId3"/>
          <a:stretch>
            <a:fillRect/>
          </a:stretch>
        </p:blipFill>
        <p:spPr>
          <a:xfrm>
            <a:off x="5637193" y="1740288"/>
            <a:ext cx="1908213" cy="2767824"/>
          </a:xfrm>
          <a:prstGeom prst="rect">
            <a:avLst/>
          </a:prstGeom>
        </p:spPr>
      </p:pic>
    </p:spTree>
    <p:extLst>
      <p:ext uri="{BB962C8B-B14F-4D97-AF65-F5344CB8AC3E}">
        <p14:creationId xmlns:p14="http://schemas.microsoft.com/office/powerpoint/2010/main" val="257499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Benjamin L. Perry Jr. </a:t>
            </a:r>
            <a:r>
              <a:rPr lang="en-US" sz="2400" dirty="0"/>
              <a:t>(MS ‘42)</a:t>
            </a:r>
          </a:p>
        </p:txBody>
      </p:sp>
      <p:sp>
        <p:nvSpPr>
          <p:cNvPr id="3" name="Content Placeholder 2"/>
          <p:cNvSpPr>
            <a:spLocks noGrp="1"/>
          </p:cNvSpPr>
          <p:nvPr>
            <p:ph sz="half" idx="1"/>
          </p:nvPr>
        </p:nvSpPr>
        <p:spPr/>
        <p:txBody>
          <a:bodyPr/>
          <a:lstStyle/>
          <a:p>
            <a:endParaRPr lang="en-US" sz="2400" dirty="0"/>
          </a:p>
          <a:p>
            <a:r>
              <a:rPr lang="en-US" sz="2400" dirty="0"/>
              <a:t>President of FAMU from 1968-1977</a:t>
            </a:r>
          </a:p>
          <a:p>
            <a:r>
              <a:rPr lang="en-US" sz="2400" dirty="0"/>
              <a:t>Founded the Business and Architectural programs at FAMU</a:t>
            </a:r>
          </a:p>
          <a:p>
            <a:r>
              <a:rPr lang="en-US" sz="2400" dirty="0"/>
              <a:t>His father, Ben Perry Sr., was the Dean of the School of Agriculture at FAMU</a:t>
            </a:r>
          </a:p>
          <a:p>
            <a:pPr lvl="1"/>
            <a:r>
              <a:rPr lang="en-US" sz="2000" dirty="0"/>
              <a:t>Street named after him/them in Tallahassee</a:t>
            </a:r>
          </a:p>
        </p:txBody>
      </p:sp>
      <p:pic>
        <p:nvPicPr>
          <p:cNvPr id="5" name="Content Placeholder 4"/>
          <p:cNvPicPr>
            <a:picLocks noGrp="1" noChangeAspect="1"/>
          </p:cNvPicPr>
          <p:nvPr>
            <p:ph sz="half" idx="2"/>
          </p:nvPr>
        </p:nvPicPr>
        <p:blipFill>
          <a:blip r:embed="rId3"/>
          <a:stretch>
            <a:fillRect/>
          </a:stretch>
        </p:blipFill>
        <p:spPr>
          <a:xfrm>
            <a:off x="5219581" y="1219035"/>
            <a:ext cx="2743438" cy="3810330"/>
          </a:xfrm>
          <a:prstGeom prst="rect">
            <a:avLst/>
          </a:prstGeom>
        </p:spPr>
      </p:pic>
    </p:spTree>
    <p:extLst>
      <p:ext uri="{BB962C8B-B14F-4D97-AF65-F5344CB8AC3E}">
        <p14:creationId xmlns:p14="http://schemas.microsoft.com/office/powerpoint/2010/main" val="399696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43000"/>
          </a:xfrm>
        </p:spPr>
        <p:txBody>
          <a:bodyPr/>
          <a:lstStyle/>
          <a:p>
            <a:r>
              <a:rPr lang="en-US" dirty="0"/>
              <a:t>Dr. Samuel Proctor Massie, Jr. </a:t>
            </a:r>
            <a:r>
              <a:rPr lang="en-US" sz="2400" dirty="0"/>
              <a:t>(Ph.D. ‘46)</a:t>
            </a:r>
          </a:p>
        </p:txBody>
      </p:sp>
      <p:sp>
        <p:nvSpPr>
          <p:cNvPr id="3" name="Content Placeholder 2"/>
          <p:cNvSpPr>
            <a:spLocks noGrp="1"/>
          </p:cNvSpPr>
          <p:nvPr>
            <p:ph sz="half" idx="1"/>
          </p:nvPr>
        </p:nvSpPr>
        <p:spPr/>
        <p:txBody>
          <a:bodyPr/>
          <a:lstStyle/>
          <a:p>
            <a:endParaRPr lang="en-US" sz="2400" dirty="0"/>
          </a:p>
          <a:p>
            <a:r>
              <a:rPr lang="en-US" sz="2400" dirty="0"/>
              <a:t>Faculty at Arkansas AM&amp;N, Fisk, Langston and Howard</a:t>
            </a:r>
          </a:p>
          <a:p>
            <a:r>
              <a:rPr lang="en-US" sz="2400" dirty="0"/>
              <a:t>Lectured at </a:t>
            </a:r>
            <a:r>
              <a:rPr lang="en-US" sz="2400" dirty="0" err="1"/>
              <a:t>Dilliard</a:t>
            </a:r>
            <a:r>
              <a:rPr lang="en-US" sz="2400" dirty="0"/>
              <a:t>, Virginia State, and University of Maryland – Eastern Shore</a:t>
            </a:r>
          </a:p>
          <a:p>
            <a:r>
              <a:rPr lang="en-US" sz="2400" dirty="0"/>
              <a:t>President of North Carolina College at Durham</a:t>
            </a:r>
          </a:p>
        </p:txBody>
      </p:sp>
      <p:pic>
        <p:nvPicPr>
          <p:cNvPr id="5" name="Content Placeholder 4"/>
          <p:cNvPicPr>
            <a:picLocks noGrp="1" noChangeAspect="1"/>
          </p:cNvPicPr>
          <p:nvPr>
            <p:ph sz="half" idx="2"/>
          </p:nvPr>
        </p:nvPicPr>
        <p:blipFill>
          <a:blip r:embed="rId3"/>
          <a:stretch>
            <a:fillRect/>
          </a:stretch>
        </p:blipFill>
        <p:spPr>
          <a:xfrm>
            <a:off x="4957572" y="1066800"/>
            <a:ext cx="3267455" cy="4114800"/>
          </a:xfrm>
          <a:prstGeom prst="rect">
            <a:avLst/>
          </a:prstGeom>
        </p:spPr>
      </p:pic>
    </p:spTree>
    <p:extLst>
      <p:ext uri="{BB962C8B-B14F-4D97-AF65-F5344CB8AC3E}">
        <p14:creationId xmlns:p14="http://schemas.microsoft.com/office/powerpoint/2010/main" val="173362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lstStyle/>
          <a:p>
            <a:r>
              <a:rPr lang="en-US" dirty="0"/>
              <a:t>A fuller, easy-to-access, sleekly-designed website</a:t>
            </a:r>
          </a:p>
          <a:p>
            <a:r>
              <a:rPr lang="en-US" dirty="0"/>
              <a:t>The information belongs to the communities it features</a:t>
            </a:r>
          </a:p>
          <a:p>
            <a:r>
              <a:rPr lang="en-US" dirty="0"/>
              <a:t>Groundwork for similar exhibits featuring other communities</a:t>
            </a:r>
          </a:p>
        </p:txBody>
      </p:sp>
    </p:spTree>
    <p:extLst>
      <p:ext uri="{BB962C8B-B14F-4D97-AF65-F5344CB8AC3E}">
        <p14:creationId xmlns:p14="http://schemas.microsoft.com/office/powerpoint/2010/main" val="82647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Community Agreements / Definitions</a:t>
            </a:r>
          </a:p>
          <a:p>
            <a:r>
              <a:rPr lang="en-US" dirty="0"/>
              <a:t>Background </a:t>
            </a:r>
          </a:p>
          <a:p>
            <a:r>
              <a:rPr lang="en-US" dirty="0"/>
              <a:t>Purpose</a:t>
            </a:r>
          </a:p>
          <a:p>
            <a:r>
              <a:rPr lang="en-US" dirty="0"/>
              <a:t>Findings</a:t>
            </a:r>
          </a:p>
          <a:p>
            <a:r>
              <a:rPr lang="en-US" dirty="0"/>
              <a:t>Profiles</a:t>
            </a:r>
          </a:p>
          <a:p>
            <a:r>
              <a:rPr lang="en-US" dirty="0"/>
              <a:t>What’s next?</a:t>
            </a:r>
          </a:p>
          <a:p>
            <a:r>
              <a:rPr lang="en-US" dirty="0"/>
              <a:t>Questions &amp; Answers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06714"/>
            <a:ext cx="7772400" cy="2862262"/>
          </a:xfrm>
        </p:spPr>
        <p:txBody>
          <a:bodyPr/>
          <a:lstStyle/>
          <a:p>
            <a:r>
              <a:rPr lang="en-US" dirty="0"/>
              <a:t>Questions?</a:t>
            </a:r>
          </a:p>
        </p:txBody>
      </p:sp>
      <p:sp>
        <p:nvSpPr>
          <p:cNvPr id="4" name="Text Placeholder 3"/>
          <p:cNvSpPr>
            <a:spLocks noGrp="1"/>
          </p:cNvSpPr>
          <p:nvPr>
            <p:ph type="body" idx="1"/>
          </p:nvPr>
        </p:nvSpPr>
        <p:spPr>
          <a:xfrm>
            <a:off x="722313" y="2906713"/>
            <a:ext cx="7772400" cy="293687"/>
          </a:xfrm>
        </p:spPr>
        <p:txBody>
          <a:bodyPr/>
          <a:lstStyle/>
          <a:p>
            <a:r>
              <a:rPr lang="en-US" dirty="0"/>
              <a:t>Shaina V. Destine </a:t>
            </a:r>
            <a:r>
              <a:rPr lang="en-US" dirty="0">
                <a:hlinkClick r:id="rId2"/>
              </a:rPr>
              <a:t>sdestine@iastate.edu</a:t>
            </a:r>
            <a:endParaRPr lang="en-US" dirty="0"/>
          </a:p>
          <a:p>
            <a:endParaRPr lang="en-US" dirty="0"/>
          </a:p>
        </p:txBody>
      </p:sp>
    </p:spTree>
    <p:extLst>
      <p:ext uri="{BB962C8B-B14F-4D97-AF65-F5344CB8AC3E}">
        <p14:creationId xmlns:p14="http://schemas.microsoft.com/office/powerpoint/2010/main" val="256601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Agreements</a:t>
            </a:r>
          </a:p>
        </p:txBody>
      </p:sp>
      <p:sp>
        <p:nvSpPr>
          <p:cNvPr id="3" name="Content Placeholder 2"/>
          <p:cNvSpPr>
            <a:spLocks noGrp="1"/>
          </p:cNvSpPr>
          <p:nvPr>
            <p:ph idx="1"/>
          </p:nvPr>
        </p:nvSpPr>
        <p:spPr/>
        <p:txBody>
          <a:bodyPr/>
          <a:lstStyle/>
          <a:p>
            <a:r>
              <a:rPr lang="en-US" dirty="0"/>
              <a:t>The use of the words “negro” and “colored”</a:t>
            </a:r>
          </a:p>
          <a:p>
            <a:r>
              <a:rPr lang="en-US" dirty="0"/>
              <a:t>Questions are welcome</a:t>
            </a:r>
          </a:p>
          <a:p>
            <a:r>
              <a:rPr lang="en-US" dirty="0"/>
              <a:t>Historical context is important</a:t>
            </a:r>
          </a:p>
          <a:p>
            <a:endParaRPr lang="en-US" dirty="0"/>
          </a:p>
          <a:p>
            <a:pPr marL="0" indent="0">
              <a:buNone/>
            </a:pPr>
            <a:r>
              <a:rPr lang="en-US" dirty="0">
                <a:solidFill>
                  <a:srgbClr val="FF0000"/>
                </a:solidFill>
              </a:rPr>
              <a:t>Definitions:</a:t>
            </a:r>
          </a:p>
          <a:p>
            <a:pPr marL="0" indent="0">
              <a:buNone/>
            </a:pPr>
            <a:r>
              <a:rPr lang="en-US" i="1" dirty="0"/>
              <a:t>HBCU = Historically Black College or University</a:t>
            </a:r>
          </a:p>
          <a:p>
            <a:pPr marL="0" indent="0">
              <a:buNone/>
            </a:pPr>
            <a:r>
              <a:rPr lang="en-US" i="1" dirty="0"/>
              <a:t>PWI = Predominantly White Institution</a:t>
            </a:r>
          </a:p>
          <a:p>
            <a:endParaRPr lang="en-US" dirty="0"/>
          </a:p>
        </p:txBody>
      </p:sp>
    </p:spTree>
    <p:extLst>
      <p:ext uri="{BB962C8B-B14F-4D97-AF65-F5344CB8AC3E}">
        <p14:creationId xmlns:p14="http://schemas.microsoft.com/office/powerpoint/2010/main" val="264233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sz="2400" dirty="0"/>
              <a:t>What?</a:t>
            </a:r>
          </a:p>
          <a:p>
            <a:pPr lvl="1"/>
            <a:r>
              <a:rPr lang="en-US" sz="2400" dirty="0"/>
              <a:t>Online exhibit (in progress)</a:t>
            </a:r>
          </a:p>
          <a:p>
            <a:r>
              <a:rPr lang="en-US" sz="2400" dirty="0"/>
              <a:t>Who?</a:t>
            </a:r>
          </a:p>
          <a:p>
            <a:pPr lvl="1"/>
            <a:r>
              <a:rPr lang="en-US" sz="2400" dirty="0"/>
              <a:t>ISU Black Alumni 1900-1950</a:t>
            </a:r>
          </a:p>
          <a:p>
            <a:r>
              <a:rPr lang="en-US" sz="2400" dirty="0"/>
              <a:t>Where?</a:t>
            </a:r>
          </a:p>
          <a:p>
            <a:pPr lvl="1"/>
            <a:r>
              <a:rPr lang="en-US" sz="2400" dirty="0"/>
              <a:t>Anyone who attended ISU for any degree</a:t>
            </a:r>
          </a:p>
          <a:p>
            <a:r>
              <a:rPr lang="en-US" sz="2400" dirty="0"/>
              <a:t>Why?</a:t>
            </a:r>
          </a:p>
          <a:p>
            <a:pPr lvl="1"/>
            <a:r>
              <a:rPr lang="en-US" sz="2400" dirty="0"/>
              <a:t>No or very limited representation in ISU history</a:t>
            </a:r>
          </a:p>
          <a:p>
            <a:r>
              <a:rPr lang="en-US" sz="2400" dirty="0"/>
              <a:t>How?</a:t>
            </a:r>
          </a:p>
          <a:p>
            <a:pPr lvl="1"/>
            <a:r>
              <a:rPr lang="en-US" sz="2400" dirty="0"/>
              <a:t>Informal and formal research</a:t>
            </a:r>
          </a:p>
          <a:p>
            <a:endParaRPr lang="en-US" dirty="0"/>
          </a:p>
        </p:txBody>
      </p:sp>
    </p:spTree>
    <p:extLst>
      <p:ext uri="{BB962C8B-B14F-4D97-AF65-F5344CB8AC3E}">
        <p14:creationId xmlns:p14="http://schemas.microsoft.com/office/powerpoint/2010/main" val="97310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Inclusion of students of color into ISU’s history</a:t>
            </a:r>
          </a:p>
          <a:p>
            <a:r>
              <a:rPr lang="en-US" dirty="0"/>
              <a:t>Template for other POC digital exhibits </a:t>
            </a:r>
          </a:p>
          <a:p>
            <a:r>
              <a:rPr lang="en-US" dirty="0"/>
              <a:t>Collaboration with HBCUs</a:t>
            </a:r>
          </a:p>
          <a:p>
            <a:r>
              <a:rPr lang="en-US" dirty="0"/>
              <a:t>Research</a:t>
            </a:r>
          </a:p>
          <a:p>
            <a:r>
              <a:rPr lang="en-US" dirty="0"/>
              <a:t>Marketing</a:t>
            </a:r>
          </a:p>
          <a:p>
            <a:endParaRPr lang="en-US" dirty="0"/>
          </a:p>
        </p:txBody>
      </p:sp>
    </p:spTree>
    <p:extLst>
      <p:ext uri="{BB962C8B-B14F-4D97-AF65-F5344CB8AC3E}">
        <p14:creationId xmlns:p14="http://schemas.microsoft.com/office/powerpoint/2010/main" val="214635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p:txBody>
          <a:bodyPr/>
          <a:lstStyle/>
          <a:p>
            <a:r>
              <a:rPr lang="en-US" sz="2400" dirty="0"/>
              <a:t>Twenty-eight (28) Black alumni went on to have high-ranking and/or high-impact positions at one (1) or more HBCUs during their careers</a:t>
            </a:r>
          </a:p>
          <a:p>
            <a:r>
              <a:rPr lang="en-US" dirty="0"/>
              <a:t>Most archival records are scattered among a number of institutions – unprocessed  or inaccessible</a:t>
            </a:r>
          </a:p>
          <a:p>
            <a:pPr lvl="1"/>
            <a:r>
              <a:rPr lang="en-US" dirty="0"/>
              <a:t>Creative research is key</a:t>
            </a:r>
          </a:p>
          <a:p>
            <a:r>
              <a:rPr lang="en-US" dirty="0"/>
              <a:t>There is a willingness among the HBCUs to work with PWIs but also a historic distrust</a:t>
            </a:r>
          </a:p>
          <a:p>
            <a:endParaRPr lang="en-US" dirty="0"/>
          </a:p>
        </p:txBody>
      </p:sp>
    </p:spTree>
    <p:extLst>
      <p:ext uri="{BB962C8B-B14F-4D97-AF65-F5344CB8AC3E}">
        <p14:creationId xmlns:p14="http://schemas.microsoft.com/office/powerpoint/2010/main" val="363918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Featured HBCUs</a:t>
            </a:r>
          </a:p>
        </p:txBody>
      </p:sp>
      <p:sp>
        <p:nvSpPr>
          <p:cNvPr id="5" name="Content Placeholder 4"/>
          <p:cNvSpPr>
            <a:spLocks noGrp="1"/>
          </p:cNvSpPr>
          <p:nvPr>
            <p:ph sz="half" idx="1"/>
          </p:nvPr>
        </p:nvSpPr>
        <p:spPr>
          <a:xfrm>
            <a:off x="774569" y="1295400"/>
            <a:ext cx="3733800" cy="4114800"/>
          </a:xfrm>
        </p:spPr>
        <p:txBody>
          <a:bodyPr/>
          <a:lstStyle/>
          <a:p>
            <a:pPr lvl="1"/>
            <a:r>
              <a:rPr lang="en-US" sz="1400" dirty="0"/>
              <a:t>Virginia State University</a:t>
            </a:r>
          </a:p>
          <a:p>
            <a:pPr lvl="1"/>
            <a:r>
              <a:rPr lang="en-US" sz="1400" dirty="0"/>
              <a:t>Tuskegee University</a:t>
            </a:r>
          </a:p>
          <a:p>
            <a:pPr lvl="1"/>
            <a:r>
              <a:rPr lang="en-US" sz="1400" dirty="0"/>
              <a:t>Florida Agricultural &amp; Mechanical University</a:t>
            </a:r>
          </a:p>
          <a:p>
            <a:pPr lvl="1"/>
            <a:r>
              <a:rPr lang="en-US" sz="1400" dirty="0"/>
              <a:t>Prairie View Agricultural &amp; Mechanical University</a:t>
            </a:r>
          </a:p>
          <a:p>
            <a:pPr lvl="1"/>
            <a:r>
              <a:rPr lang="en-US" sz="1400" dirty="0"/>
              <a:t>Kentucky State University</a:t>
            </a:r>
          </a:p>
          <a:p>
            <a:pPr lvl="1"/>
            <a:r>
              <a:rPr lang="en-US" sz="1400" dirty="0"/>
              <a:t>Tennessee State University</a:t>
            </a:r>
          </a:p>
          <a:p>
            <a:pPr lvl="1"/>
            <a:r>
              <a:rPr lang="en-US" sz="1400" dirty="0"/>
              <a:t>Alabama State University</a:t>
            </a:r>
          </a:p>
          <a:p>
            <a:pPr lvl="1"/>
            <a:r>
              <a:rPr lang="en-US" sz="1400" dirty="0"/>
              <a:t>Fisk University</a:t>
            </a:r>
          </a:p>
          <a:p>
            <a:pPr lvl="1"/>
            <a:r>
              <a:rPr lang="en-US" sz="1400" dirty="0"/>
              <a:t>Howard University</a:t>
            </a:r>
          </a:p>
          <a:p>
            <a:pPr lvl="1"/>
            <a:r>
              <a:rPr lang="en-US" sz="1400" dirty="0"/>
              <a:t>Langston University</a:t>
            </a:r>
          </a:p>
          <a:p>
            <a:endParaRPr lang="en-US" dirty="0"/>
          </a:p>
        </p:txBody>
      </p:sp>
      <p:sp>
        <p:nvSpPr>
          <p:cNvPr id="6" name="Content Placeholder 5"/>
          <p:cNvSpPr>
            <a:spLocks noGrp="1"/>
          </p:cNvSpPr>
          <p:nvPr>
            <p:ph sz="half" idx="2"/>
          </p:nvPr>
        </p:nvSpPr>
        <p:spPr>
          <a:xfrm>
            <a:off x="4648200" y="1295400"/>
            <a:ext cx="3733800" cy="4114800"/>
          </a:xfrm>
        </p:spPr>
        <p:txBody>
          <a:bodyPr/>
          <a:lstStyle/>
          <a:p>
            <a:r>
              <a:rPr lang="en-US" sz="1400" dirty="0">
                <a:ea typeface="Geneva" charset="-128"/>
              </a:rPr>
              <a:t>Fort Valley State University</a:t>
            </a:r>
          </a:p>
          <a:p>
            <a:r>
              <a:rPr lang="en-US" sz="1400" dirty="0">
                <a:ea typeface="Geneva" charset="-128"/>
              </a:rPr>
              <a:t>University of Arkansas at Pine Bluff</a:t>
            </a:r>
          </a:p>
          <a:p>
            <a:r>
              <a:rPr lang="en-US" sz="1400" dirty="0">
                <a:ea typeface="Geneva" charset="-128"/>
              </a:rPr>
              <a:t>North Carolina A&amp;T State University</a:t>
            </a:r>
          </a:p>
          <a:p>
            <a:r>
              <a:rPr lang="en-US" sz="1400" dirty="0">
                <a:ea typeface="Geneva" charset="-128"/>
              </a:rPr>
              <a:t>Texas College</a:t>
            </a:r>
          </a:p>
          <a:p>
            <a:r>
              <a:rPr lang="en-US" sz="1400" dirty="0">
                <a:ea typeface="Geneva" charset="-128"/>
              </a:rPr>
              <a:t>Winston Salem State University</a:t>
            </a:r>
          </a:p>
          <a:p>
            <a:r>
              <a:rPr lang="en-US" sz="1400" dirty="0">
                <a:ea typeface="Geneva" charset="-128"/>
              </a:rPr>
              <a:t>North Carolina Central University</a:t>
            </a:r>
          </a:p>
          <a:p>
            <a:r>
              <a:rPr lang="en-US" sz="1400" dirty="0">
                <a:ea typeface="Geneva" charset="-128"/>
              </a:rPr>
              <a:t>Alcorn State University</a:t>
            </a:r>
          </a:p>
          <a:p>
            <a:r>
              <a:rPr lang="en-US" sz="1400" dirty="0">
                <a:ea typeface="Geneva" charset="-128"/>
              </a:rPr>
              <a:t>Huston-</a:t>
            </a:r>
            <a:r>
              <a:rPr lang="en-US" sz="1400" dirty="0" err="1">
                <a:ea typeface="Geneva" charset="-128"/>
              </a:rPr>
              <a:t>Tillotson</a:t>
            </a:r>
            <a:r>
              <a:rPr lang="en-US" sz="1400" dirty="0">
                <a:ea typeface="Geneva" charset="-128"/>
              </a:rPr>
              <a:t> University</a:t>
            </a:r>
          </a:p>
          <a:p>
            <a:r>
              <a:rPr lang="en-US" sz="1400" dirty="0">
                <a:ea typeface="Geneva" charset="-128"/>
              </a:rPr>
              <a:t>Rust College</a:t>
            </a:r>
          </a:p>
          <a:p>
            <a:r>
              <a:rPr lang="en-US" sz="1400" dirty="0">
                <a:ea typeface="Geneva" charset="-128"/>
              </a:rPr>
              <a:t>Southern University</a:t>
            </a:r>
          </a:p>
          <a:p>
            <a:r>
              <a:rPr lang="en-US" sz="1400" dirty="0">
                <a:ea typeface="Geneva" charset="-128"/>
              </a:rPr>
              <a:t>Okolona College</a:t>
            </a:r>
          </a:p>
          <a:p>
            <a:endParaRPr lang="en-US" dirty="0"/>
          </a:p>
        </p:txBody>
      </p:sp>
    </p:spTree>
    <p:extLst>
      <p:ext uri="{BB962C8B-B14F-4D97-AF65-F5344CB8AC3E}">
        <p14:creationId xmlns:p14="http://schemas.microsoft.com/office/powerpoint/2010/main" val="297485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Profiles</a:t>
            </a:r>
          </a:p>
        </p:txBody>
      </p:sp>
      <p:sp>
        <p:nvSpPr>
          <p:cNvPr id="3" name="Content Placeholder 2"/>
          <p:cNvSpPr>
            <a:spLocks noGrp="1"/>
          </p:cNvSpPr>
          <p:nvPr>
            <p:ph idx="1"/>
          </p:nvPr>
        </p:nvSpPr>
        <p:spPr>
          <a:xfrm>
            <a:off x="838200" y="1066800"/>
            <a:ext cx="7620000" cy="4114800"/>
          </a:xfrm>
        </p:spPr>
        <p:txBody>
          <a:bodyPr/>
          <a:lstStyle/>
          <a:p>
            <a:r>
              <a:rPr lang="en-US" sz="2000" dirty="0"/>
              <a:t>Anna Elnora Owens </a:t>
            </a:r>
            <a:r>
              <a:rPr lang="en-US" sz="1800" dirty="0"/>
              <a:t>(M.S. Home Economics, 1932)</a:t>
            </a:r>
          </a:p>
          <a:p>
            <a:pPr lvl="1"/>
            <a:r>
              <a:rPr lang="en-US" sz="1400" dirty="0"/>
              <a:t>Asst. Professor of Home Economics (~1942)</a:t>
            </a:r>
          </a:p>
          <a:p>
            <a:pPr lvl="1"/>
            <a:r>
              <a:rPr lang="en-US" sz="1400" dirty="0"/>
              <a:t>Supervisor of Directed Teaching in the Division of Home Econ, Virginia State College for Negroes</a:t>
            </a:r>
          </a:p>
          <a:p>
            <a:pPr lvl="1"/>
            <a:r>
              <a:rPr lang="en-US" sz="1400" dirty="0"/>
              <a:t>Owens building at VSU named after her father (see below)</a:t>
            </a:r>
          </a:p>
          <a:p>
            <a:endParaRPr lang="en-US" sz="1400" i="1" dirty="0"/>
          </a:p>
          <a:p>
            <a:r>
              <a:rPr lang="en-US" sz="2000" i="1" dirty="0"/>
              <a:t>George Washington Owens</a:t>
            </a:r>
          </a:p>
          <a:p>
            <a:pPr lvl="1"/>
            <a:r>
              <a:rPr lang="en-US" sz="1400" dirty="0"/>
              <a:t>Worked at ISC’s creamery; excelled so much that he was contacted by Booker T. Washington (founder of Tuskegee) to be head of Agriculture under George Washington Carver</a:t>
            </a:r>
          </a:p>
          <a:p>
            <a:pPr lvl="1"/>
            <a:r>
              <a:rPr lang="en-US" sz="1400" dirty="0"/>
              <a:t>Moved on to VSU ten years later to establish their agriculture program; ended up establishing vocational agriculture programs all over Virginia</a:t>
            </a:r>
          </a:p>
          <a:p>
            <a:endParaRPr lang="en-US" sz="1400" dirty="0"/>
          </a:p>
          <a:p>
            <a:r>
              <a:rPr lang="en-US" sz="2000" dirty="0"/>
              <a:t>Benjamin L Perry, Jr </a:t>
            </a:r>
            <a:r>
              <a:rPr lang="en-US" sz="1800" dirty="0"/>
              <a:t>(M.S. Agricultural Economics, 1942)</a:t>
            </a:r>
          </a:p>
          <a:p>
            <a:pPr lvl="1"/>
            <a:r>
              <a:rPr lang="en-US" sz="1400" dirty="0"/>
              <a:t>President (1968-1977), Florida A&amp;M</a:t>
            </a:r>
          </a:p>
          <a:p>
            <a:pPr lvl="1"/>
            <a:endParaRPr lang="en-US" sz="1400" dirty="0"/>
          </a:p>
          <a:p>
            <a:r>
              <a:rPr lang="en-US" sz="2000" dirty="0"/>
              <a:t>Geneva Crouch </a:t>
            </a:r>
            <a:r>
              <a:rPr lang="en-US" sz="1800" dirty="0"/>
              <a:t>(M.S. Home Economics Ed, 1931)</a:t>
            </a:r>
          </a:p>
          <a:p>
            <a:pPr lvl="1"/>
            <a:r>
              <a:rPr lang="en-US" sz="1400" dirty="0"/>
              <a:t>Instructor of Clothing and Handicraft at Prairie View State Normal &amp; Industrial</a:t>
            </a:r>
          </a:p>
          <a:p>
            <a:endParaRPr lang="en-US" sz="1400" dirty="0"/>
          </a:p>
        </p:txBody>
      </p:sp>
    </p:spTree>
    <p:extLst>
      <p:ext uri="{BB962C8B-B14F-4D97-AF65-F5344CB8AC3E}">
        <p14:creationId xmlns:p14="http://schemas.microsoft.com/office/powerpoint/2010/main" val="196574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Profiles</a:t>
            </a:r>
          </a:p>
        </p:txBody>
      </p:sp>
      <p:sp>
        <p:nvSpPr>
          <p:cNvPr id="3" name="Content Placeholder 2"/>
          <p:cNvSpPr>
            <a:spLocks noGrp="1"/>
          </p:cNvSpPr>
          <p:nvPr>
            <p:ph idx="1"/>
          </p:nvPr>
        </p:nvSpPr>
        <p:spPr/>
        <p:txBody>
          <a:bodyPr/>
          <a:lstStyle/>
          <a:p>
            <a:r>
              <a:rPr lang="en-US" sz="2000" dirty="0"/>
              <a:t>Cecile Hoover Edwards </a:t>
            </a:r>
            <a:r>
              <a:rPr lang="en-US" sz="1800" dirty="0"/>
              <a:t>(Ph.D. Foods &amp; Nutrition, 1950)</a:t>
            </a:r>
          </a:p>
          <a:p>
            <a:pPr lvl="1"/>
            <a:r>
              <a:rPr lang="en-US" sz="1400" dirty="0"/>
              <a:t>Faculty and Head of Home Economics department (1956-1971), North Carolina A&amp;T</a:t>
            </a:r>
          </a:p>
          <a:p>
            <a:pPr lvl="1"/>
            <a:r>
              <a:rPr lang="en-US" sz="1400" dirty="0"/>
              <a:t>Professor of Human Nutrition and Continuing Education (1971), Dean of Schools of Ecology, Continuing Education, Pharmacy, Nursing and Allied Health, Established a doctoral program in Nutrition, Howard University</a:t>
            </a:r>
          </a:p>
          <a:p>
            <a:endParaRPr lang="en-US" sz="1400" dirty="0"/>
          </a:p>
          <a:p>
            <a:r>
              <a:rPr lang="en-US" sz="2000" dirty="0"/>
              <a:t>Walker Milan Davis </a:t>
            </a:r>
            <a:r>
              <a:rPr lang="en-US" sz="1800" dirty="0"/>
              <a:t>(M.S. Economics &amp; Sociology, 1933)</a:t>
            </a:r>
          </a:p>
          <a:p>
            <a:pPr lvl="1"/>
            <a:r>
              <a:rPr lang="en-US" sz="1400" dirty="0"/>
              <a:t>Visiting Professor of Sociology, Rust College</a:t>
            </a:r>
          </a:p>
          <a:p>
            <a:pPr lvl="1"/>
            <a:r>
              <a:rPr lang="en-US" sz="1400" dirty="0"/>
              <a:t>Professor of Social Science, Fisk</a:t>
            </a:r>
          </a:p>
          <a:p>
            <a:pPr lvl="1"/>
            <a:r>
              <a:rPr lang="en-US" sz="1400" dirty="0"/>
              <a:t>Dean and Registrar(1933-1940), President (1943), Okolona College</a:t>
            </a:r>
          </a:p>
          <a:p>
            <a:endParaRPr lang="en-US" sz="1400" dirty="0"/>
          </a:p>
          <a:p>
            <a:r>
              <a:rPr lang="en-US" sz="2000" dirty="0"/>
              <a:t>Glee J. Willoughby </a:t>
            </a:r>
            <a:r>
              <a:rPr lang="en-US" sz="1800" dirty="0"/>
              <a:t>(M.S. Home Economics Ed, 1935)</a:t>
            </a:r>
          </a:p>
          <a:p>
            <a:pPr lvl="1"/>
            <a:r>
              <a:rPr lang="en-US" sz="1400" dirty="0"/>
              <a:t>Instructor of Home Economics (~1938), Winston Salem State</a:t>
            </a:r>
          </a:p>
          <a:p>
            <a:endParaRPr lang="en-US" sz="1400" dirty="0"/>
          </a:p>
          <a:p>
            <a:r>
              <a:rPr lang="en-US" sz="2000" dirty="0"/>
              <a:t>Grace Mae Sullivan </a:t>
            </a:r>
            <a:r>
              <a:rPr lang="en-US" sz="1800" dirty="0"/>
              <a:t>(M.S. Home Economics Ed, 1932)</a:t>
            </a:r>
          </a:p>
          <a:p>
            <a:pPr lvl="1"/>
            <a:r>
              <a:rPr lang="en-US" sz="1400" dirty="0"/>
              <a:t>Instructor (~1930) and Head (~1935) of Home Economics department, Kentucky State</a:t>
            </a:r>
          </a:p>
          <a:p>
            <a:endParaRPr lang="en-US" dirty="0"/>
          </a:p>
        </p:txBody>
      </p:sp>
    </p:spTree>
    <p:extLst>
      <p:ext uri="{BB962C8B-B14F-4D97-AF65-F5344CB8AC3E}">
        <p14:creationId xmlns:p14="http://schemas.microsoft.com/office/powerpoint/2010/main" val="332365715"/>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Read-Only]" id="{167947DE-9D22-4CE2-86C1-6896EACE974C}" vid="{295FABFB-5A59-4DFD-B527-06CD4AE25D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ISCORE HBCU presentation</Template>
  <TotalTime>632</TotalTime>
  <Words>2350</Words>
  <Application>Microsoft Office PowerPoint</Application>
  <PresentationFormat>On-screen Show (4:3)</PresentationFormat>
  <Paragraphs>262</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Times</vt:lpstr>
      <vt:lpstr>Univers 65 Bold</vt:lpstr>
      <vt:lpstr>Univers 67 CondensedBold</vt:lpstr>
      <vt:lpstr>PowerPoint</vt:lpstr>
      <vt:lpstr>The HBCU Connection</vt:lpstr>
      <vt:lpstr>Agenda</vt:lpstr>
      <vt:lpstr>Community Agreements</vt:lpstr>
      <vt:lpstr>Background</vt:lpstr>
      <vt:lpstr>Purpose</vt:lpstr>
      <vt:lpstr>Findings</vt:lpstr>
      <vt:lpstr>Featured HBCUs</vt:lpstr>
      <vt:lpstr>Profiles</vt:lpstr>
      <vt:lpstr>Profiles</vt:lpstr>
      <vt:lpstr>Profiles</vt:lpstr>
      <vt:lpstr>Profiles</vt:lpstr>
      <vt:lpstr>Profiles</vt:lpstr>
      <vt:lpstr>Profiles</vt:lpstr>
      <vt:lpstr>Profiles</vt:lpstr>
      <vt:lpstr>Dr. Frederick D. Patterson (DVM ‘23, MS ‘27)</vt:lpstr>
      <vt:lpstr>Dr. Cecile Hoover Edwards (Ph.D. ‘50)</vt:lpstr>
      <vt:lpstr>Dr. Benjamin L. Perry Jr. (MS ‘42)</vt:lpstr>
      <vt:lpstr>Dr. Samuel Proctor Massie, Jr. (Ph.D. ‘46)</vt:lpstr>
      <vt:lpstr>What’s next?</vt:lpstr>
      <vt:lpstr>Questions?</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HBCU Connection</dc:title>
  <dc:creator>Destine, Shaina V [LIB]</dc:creator>
  <cp:lastModifiedBy>Role</cp:lastModifiedBy>
  <cp:revision>39</cp:revision>
  <dcterms:created xsi:type="dcterms:W3CDTF">2018-02-19T16:52:04Z</dcterms:created>
  <dcterms:modified xsi:type="dcterms:W3CDTF">2023-12-07T20:49:26Z</dcterms:modified>
</cp:coreProperties>
</file>