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88825" cy="6858000"/>
  <p:notesSz cx="6858000" cy="9144000"/>
  <p:embeddedFontLs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fld>
            <a:endParaRPr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fld>
            <a:endParaRPr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Shape 19"/>
          <p:cNvGrpSpPr/>
          <p:nvPr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20" name="Shape 20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>
              <a:gsLst>
                <a:gs pos="0">
                  <a:srgbClr val="1E4E79"/>
                </a:gs>
                <a:gs pos="58000">
                  <a:srgbClr val="BBD6EE"/>
                </a:gs>
                <a:gs pos="100000">
                  <a:srgbClr val="1E4E79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121875" tIns="60925" rIns="121875" bIns="609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grpSp>
          <p:nvGrpSpPr>
            <p:cNvPr id="21" name="Shape 21"/>
            <p:cNvGrpSpPr/>
            <p:nvPr/>
          </p:nvGrpSpPr>
          <p:grpSpPr>
            <a:xfrm>
              <a:off x="0" y="0"/>
              <a:ext cx="4742741" cy="6858000"/>
              <a:chOff x="0" y="0"/>
              <a:chExt cx="4742741" cy="6858000"/>
            </a:xfrm>
          </p:grpSpPr>
          <p:pic>
            <p:nvPicPr>
              <p:cNvPr id="22" name="Shape 22" descr="Stacked books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3" name="Shape 23"/>
              <p:cNvSpPr/>
              <p:nvPr/>
            </p:nvSpPr>
            <p:spPr>
              <a:xfrm>
                <a:off x="4605581" y="0"/>
                <a:ext cx="137160" cy="68580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entury Gothic"/>
              <a:buNone/>
              <a:defRPr sz="5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None/>
              <a:defRPr sz="20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 rot="5400000">
            <a:off x="3960786" y="-1141677"/>
            <a:ext cx="4470400" cy="10157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 rot="5400000">
            <a:off x="7614868" y="2512404"/>
            <a:ext cx="5897561" cy="1422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 rot="5400000">
            <a:off x="2434617" y="-1042670"/>
            <a:ext cx="5897561" cy="85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  <a:defRPr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>
  <p:cSld name="Section Header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Shape 3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37" name="Shape 37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>
              <a:gsLst>
                <a:gs pos="0">
                  <a:srgbClr val="1E4E79"/>
                </a:gs>
                <a:gs pos="58000">
                  <a:srgbClr val="BBD6EE"/>
                </a:gs>
                <a:gs pos="100000">
                  <a:srgbClr val="1E4E79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121875" tIns="60925" rIns="121875" bIns="609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38" name="Shape 3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598818" y="0"/>
              <a:ext cx="4591594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" name="Shape 39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40" name="Shape 40" descr="Stacked book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98818" y="0"/>
            <a:ext cx="459159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None/>
              <a:defRPr sz="20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ctr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  <a:defRPr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629755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Century Gothic"/>
              <a:buNone/>
              <a:defRPr sz="24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100"/>
              <a:buFont typeface="Century Gothic"/>
              <a:buNone/>
              <a:defRPr sz="21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100"/>
              <a:buFont typeface="Century Gothic"/>
              <a:buNone/>
              <a:defRPr sz="21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90"/>
              <a:buFont typeface="Century Gothic"/>
              <a:buNone/>
              <a:defRPr sz="2100" b="1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90"/>
              <a:buFont typeface="Century Gothic"/>
              <a:buNone/>
              <a:defRPr sz="2100" b="1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90"/>
              <a:buFont typeface="Century Gothic"/>
              <a:buNone/>
              <a:defRPr sz="2100" b="1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90"/>
              <a:buFont typeface="Century Gothic"/>
              <a:buNone/>
              <a:defRPr sz="2100" b="1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111730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630162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Century Gothic"/>
              <a:buNone/>
              <a:defRPr sz="24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100"/>
              <a:buFont typeface="Century Gothic"/>
              <a:buNone/>
              <a:defRPr sz="21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100"/>
              <a:buFont typeface="Century Gothic"/>
              <a:buNone/>
              <a:defRPr sz="21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90"/>
              <a:buFont typeface="Century Gothic"/>
              <a:buNone/>
              <a:defRPr sz="2100" b="1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90"/>
              <a:buFont typeface="Century Gothic"/>
              <a:buNone/>
              <a:defRPr sz="2100" b="1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90"/>
              <a:buFont typeface="Century Gothic"/>
              <a:buNone/>
              <a:defRPr sz="2100" b="1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90"/>
              <a:buFont typeface="Century Gothic"/>
              <a:buNone/>
              <a:defRPr sz="2100" b="1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4"/>
          </p:nvPr>
        </p:nvSpPr>
        <p:spPr>
          <a:xfrm>
            <a:off x="629755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4901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121875" tIns="60925" rIns="121875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2000"/>
              <a:buFont typeface="Century Gothic"/>
              <a:buNone/>
              <a:defRPr sz="2000" b="1" i="0" u="none" strike="noStrike" cap="non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469236" y="482600"/>
            <a:ext cx="6805427" cy="5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2"/>
          </p:nvPr>
        </p:nvSpPr>
        <p:spPr>
          <a:xfrm>
            <a:off x="455612" y="4648200"/>
            <a:ext cx="3351927" cy="1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385623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00"/>
              <a:buFont typeface="Century Gothic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300"/>
              <a:buFont typeface="Century Gothic"/>
              <a:buNone/>
              <a:defRPr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200"/>
              <a:buFont typeface="Century Gothic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200"/>
              <a:buFont typeface="Century Gothic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080"/>
              <a:buFont typeface="Century Gothic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080"/>
              <a:buFont typeface="Century Gothic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080"/>
              <a:buFont typeface="Century Gothic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080"/>
              <a:buFont typeface="Century Gothic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4901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121875" tIns="60925" rIns="121875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2000"/>
              <a:buFont typeface="Century Gothic"/>
              <a:buNone/>
              <a:defRPr sz="2000" b="1" i="0" u="none" strike="noStrike" cap="non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Shape 82" descr="An empty placeholder to add an image. Click on the placeholder and select the image that you wish to add"/>
          <p:cNvSpPr>
            <a:spLocks noGrp="1"/>
          </p:cNvSpPr>
          <p:nvPr>
            <p:ph type="pic" idx="2"/>
          </p:nvPr>
        </p:nvSpPr>
        <p:spPr>
          <a:xfrm>
            <a:off x="2437765" y="279401"/>
            <a:ext cx="7313295" cy="44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3700"/>
              <a:buFont typeface="Century Gothic"/>
              <a:buNone/>
              <a:defRPr sz="3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700"/>
              <a:buFont typeface="Century Gothic"/>
              <a:buNone/>
              <a:defRPr sz="2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700"/>
              <a:buFont typeface="Century Gothic"/>
              <a:buNone/>
              <a:defRPr sz="2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30"/>
              <a:buFont typeface="Century Gothic"/>
              <a:buNone/>
              <a:defRPr sz="27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30"/>
              <a:buFont typeface="Century Gothic"/>
              <a:buNone/>
              <a:defRPr sz="27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30"/>
              <a:buFont typeface="Century Gothic"/>
              <a:buNone/>
              <a:defRPr sz="27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30"/>
              <a:buFont typeface="Century Gothic"/>
              <a:buNone/>
              <a:defRPr sz="27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2437765" y="5562600"/>
            <a:ext cx="7313295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00"/>
              <a:buFont typeface="Century Gothic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300"/>
              <a:buFont typeface="Century Gothic"/>
              <a:buNone/>
              <a:defRPr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200"/>
              <a:buFont typeface="Century Gothic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200"/>
              <a:buFont typeface="Century Gothic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080"/>
              <a:buFont typeface="Century Gothic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080"/>
              <a:buFont typeface="Century Gothic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080"/>
              <a:buFont typeface="Century Gothic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080"/>
              <a:buFont typeface="Century Gothic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1" name="Shape 11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>
              <a:gsLst>
                <a:gs pos="0">
                  <a:srgbClr val="1E4E79"/>
                </a:gs>
                <a:gs pos="58000">
                  <a:srgbClr val="BBD6EE"/>
                </a:gs>
                <a:gs pos="100000">
                  <a:srgbClr val="1E4E79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121875" tIns="60925" rIns="121875" bIns="609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rgbClr val="DDEAF6">
                <a:alpha val="49803"/>
              </a:srgbClr>
            </a:solidFill>
            <a:ln>
              <a:noFill/>
            </a:ln>
          </p:spPr>
          <p:txBody>
            <a:bodyPr spcFirstLastPara="1" wrap="square" lIns="121875" tIns="60925" rIns="121875" bIns="609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cneil@iastate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destine@iastat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University</a:t>
            </a:r>
            <a:r>
              <a:rPr lang="en-US"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Library Residency Program</a:t>
            </a:r>
            <a:endParaRPr sz="5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Shaina V. </a:t>
            </a:r>
            <a:r>
              <a:rPr lang="en-US" sz="28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Anderson, </a:t>
            </a:r>
            <a:r>
              <a:rPr lang="en-US" sz="2800" b="0" i="0" u="none" strike="noStrike" cap="none" dirty="0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Residency Librarian</a:t>
            </a:r>
            <a:endParaRPr sz="2800" b="0" i="0" u="none" strike="noStrike" cap="none" dirty="0">
              <a:solidFill>
                <a:srgbClr val="833C0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800"/>
              <a:buFont typeface="Arial"/>
              <a:buNone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Beth McNeil, Dean of Library Services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 sz="4400" b="0" i="0" u="none" strike="noStrike" cap="none">
              <a:solidFill>
                <a:srgbClr val="833C0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marR="0" lvl="0" indent="-30474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Purpose/History</a:t>
            </a:r>
            <a:endParaRPr/>
          </a:p>
          <a:p>
            <a:pPr marL="731392" marR="0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ACRL Diversity Alliance</a:t>
            </a:r>
            <a:endParaRPr/>
          </a:p>
          <a:p>
            <a:pPr marL="731392" marR="0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Residency Program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04747" marR="0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Structure of Residency Program at </a:t>
            </a:r>
            <a:r>
              <a:rPr lang="en-US"/>
              <a:t>the University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Library</a:t>
            </a:r>
            <a:endParaRPr/>
          </a:p>
          <a:p>
            <a:pPr marL="304747" marR="0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Benefits &amp; Challenges of the Residency </a:t>
            </a:r>
            <a:endParaRPr/>
          </a:p>
          <a:p>
            <a:pPr marL="304747" marR="0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Future of the Residency</a:t>
            </a:r>
            <a:endParaRPr/>
          </a:p>
          <a:p>
            <a:pPr marL="304747" marR="0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Questions &amp; Answers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Purpose/History</a:t>
            </a:r>
            <a:endParaRPr sz="4400" b="0" i="0" u="none" strike="noStrike" cap="none">
              <a:solidFill>
                <a:srgbClr val="833C0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6" marR="0" lvl="0" indent="-30474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ACRL Diversity Alliance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31391" marR="0" lvl="1" indent="-30474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To unite academic libraries committed to increasing the hiring pipeline of qualified and talented individuals from underrepresented racial and ethnic groups</a:t>
            </a:r>
            <a:endParaRPr/>
          </a:p>
          <a:p>
            <a:pPr marL="731391" marR="0" lvl="1" indent="-30474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Library leaders commit to creating one or more residency position, … to open doors, share networks, prepare residents for success in scholarship, professional service, and leadership</a:t>
            </a:r>
            <a:endParaRPr/>
          </a:p>
          <a:p>
            <a:pPr marL="304746" marR="0" lvl="0" indent="-304746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Residency Program</a:t>
            </a:r>
            <a:endParaRPr/>
          </a:p>
          <a:p>
            <a:pPr marL="731391" marR="0" lvl="1" indent="-304746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ISU Library joined the ACRL Diversity Alliance in early 2017</a:t>
            </a:r>
            <a:endParaRPr/>
          </a:p>
          <a:p>
            <a:pPr marL="731391" marR="0" lvl="1" indent="-304746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First resident, Shaina Destine, joined ISU Library in June 2017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Structure of Residency at</a:t>
            </a:r>
            <a:r>
              <a:rPr lang="en-US"/>
              <a:t> the Library</a:t>
            </a:r>
            <a:endParaRPr sz="4400" b="0" i="0" u="none" strike="noStrike" cap="none">
              <a:solidFill>
                <a:srgbClr val="833C0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marR="0" lvl="0" indent="-252677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one</a:t>
            </a:r>
            <a:endParaRPr sz="1400"/>
          </a:p>
          <a:p>
            <a:pPr marL="731391" marR="0" lvl="1" indent="-276171" algn="l" rtl="0">
              <a:lnSpc>
                <a:spcPct val="7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Century Gothic"/>
              <a:buChar char="–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Rotations in 3-4 departments to gain familiarity with a variety of library functions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31391" marR="0" lvl="1" indent="-276171" algn="l" rtl="0">
              <a:lnSpc>
                <a:spcPct val="7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Century Gothic"/>
              <a:buChar char="–"/>
            </a:pPr>
            <a:r>
              <a:rPr lang="en-US" sz="1400"/>
              <a:t>First rotation in home department</a:t>
            </a:r>
            <a:endParaRPr sz="1400"/>
          </a:p>
          <a:p>
            <a:pPr marL="731392" marR="0" lvl="1" indent="-276172" algn="l" rtl="0">
              <a:lnSpc>
                <a:spcPct val="7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Century Gothic"/>
              <a:buChar char="–"/>
            </a:pPr>
            <a:r>
              <a:rPr lang="en-US" sz="1400"/>
              <a:t>Research project/study begins</a:t>
            </a:r>
            <a:endParaRPr sz="1400"/>
          </a:p>
          <a:p>
            <a:pPr marL="304747" marR="0" lvl="0" indent="-252677" algn="l" rtl="0">
              <a:lnSpc>
                <a:spcPct val="7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two</a:t>
            </a:r>
            <a:endParaRPr sz="1400"/>
          </a:p>
          <a:p>
            <a:pPr marL="731392" marR="0" lvl="1" indent="-276172" algn="l" rtl="0">
              <a:lnSpc>
                <a:spcPct val="7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Century Gothic"/>
              <a:buChar char="–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resident works full time in their home department</a:t>
            </a:r>
            <a:endParaRPr sz="1400"/>
          </a:p>
          <a:p>
            <a:pPr marL="731392" marR="0" lvl="1" indent="-276172" algn="l" rtl="0">
              <a:lnSpc>
                <a:spcPct val="7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Century Gothic"/>
              <a:buChar char="–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Job shadowing, information interviews, meeting attendance, and presentations will be scheduled to </a:t>
            </a:r>
            <a:r>
              <a:rPr lang="en-US" sz="1400"/>
              <a:t>g</a:t>
            </a: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ive the resident insight into the administration of an academic library and the diversity-related services offered by the university.  </a:t>
            </a:r>
            <a:endParaRPr sz="1400"/>
          </a:p>
          <a:p>
            <a:pPr marL="731392" marR="0" lvl="1" indent="-276172" algn="l" rtl="0">
              <a:lnSpc>
                <a:spcPct val="7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Century Gothic"/>
              <a:buChar char="–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Toward the end of year two, the resident begins designing their capstone project</a:t>
            </a:r>
            <a:endParaRPr sz="1400"/>
          </a:p>
          <a:p>
            <a:pPr marL="304747" marR="0" lvl="0" indent="-252677" algn="l" rtl="0">
              <a:lnSpc>
                <a:spcPct val="7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three</a:t>
            </a:r>
            <a:endParaRPr sz="1400"/>
          </a:p>
          <a:p>
            <a:pPr marL="731392" marR="0" lvl="1" indent="-276172" algn="l" rtl="0">
              <a:lnSpc>
                <a:spcPct val="7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Century Gothic"/>
              <a:buChar char="–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Resident works full time in their home department</a:t>
            </a:r>
            <a:endParaRPr sz="1400"/>
          </a:p>
          <a:p>
            <a:pPr marL="731392" marR="0" lvl="1" indent="-276172" algn="l" rtl="0">
              <a:lnSpc>
                <a:spcPct val="7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Century Gothic"/>
              <a:buChar char="–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Resident completes capstone project</a:t>
            </a:r>
            <a:endParaRPr sz="1400"/>
          </a:p>
          <a:p>
            <a:pPr marL="731391" marR="0" lvl="1" indent="-276171" algn="l" rtl="0">
              <a:lnSpc>
                <a:spcPct val="7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400"/>
              <a:buFont typeface="Century Gothic"/>
              <a:buChar char="–"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Resident presents at conferences and publishes</a:t>
            </a:r>
            <a:endParaRPr sz="140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Structure of Residency at </a:t>
            </a:r>
            <a:r>
              <a:rPr lang="en-US"/>
              <a:t>the Library</a:t>
            </a:r>
            <a:endParaRPr sz="4400" b="0" i="0" u="none" strike="noStrike" cap="none">
              <a:solidFill>
                <a:srgbClr val="833C0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marR="0" lvl="0" indent="-30474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Components:</a:t>
            </a:r>
            <a:endParaRPr/>
          </a:p>
          <a:p>
            <a:pPr marL="731392" marR="0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 experience</a:t>
            </a:r>
            <a:endParaRPr/>
          </a:p>
          <a:p>
            <a:pPr marL="731392" marR="0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 Impact and exposure to library field/profession</a:t>
            </a:r>
            <a:endParaRPr/>
          </a:p>
          <a:p>
            <a:pPr marL="731392" marR="0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Institutional Service</a:t>
            </a:r>
            <a:endParaRPr/>
          </a:p>
          <a:p>
            <a:pPr marL="731392" marR="0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Mentoring</a:t>
            </a:r>
            <a:endParaRPr/>
          </a:p>
          <a:p>
            <a:pPr marL="731392" marR="0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Exposure to Library Administration</a:t>
            </a:r>
            <a:endParaRPr/>
          </a:p>
          <a:p>
            <a:pPr marL="731392" marR="0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Exposure to University Diversity Efforts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Benefits of the Residency</a:t>
            </a:r>
            <a:endParaRPr sz="4400" b="0" i="0" u="none" strike="noStrike" cap="none">
              <a:solidFill>
                <a:srgbClr val="833C0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457200" marR="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For the Resident: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Experience!</a:t>
            </a:r>
            <a:endParaRPr/>
          </a:p>
          <a:p>
            <a:pPr marL="1371600" marR="0" lvl="2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Practical on-the-job experience in a variety of areas</a:t>
            </a:r>
            <a:endParaRPr/>
          </a:p>
          <a:p>
            <a:pPr marL="1371600" marR="0" lvl="2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Experience as a librarian at a R1 University Library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Cohort of other residents at ACRL Diversity Alliance member libraries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For the Library: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New person. New perspective.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Diversifying workforce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Cohort of other ACRL Diversity Alliance member libraries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Messaging! </a:t>
            </a:r>
            <a:endParaRPr/>
          </a:p>
          <a:p>
            <a:pPr marL="1371600" marR="0" lvl="2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Attracting a more diversity candidate pool through job posting language, ACRL Diversity Alliance membership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Challenges of the Residency</a:t>
            </a:r>
            <a:endParaRPr sz="4400" b="0" i="0" u="none" strike="noStrike" cap="none">
              <a:solidFill>
                <a:srgbClr val="833C0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457200" marR="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For the Library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Organizational Culture/Readiness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First residency began in 2017 → Growing pains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Administrative challenges/University bureaucracy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For the Resident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Being alone in the process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Acclimating to a conservative climate</a:t>
            </a:r>
            <a:endParaRPr/>
          </a:p>
          <a:p>
            <a: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Taking on too much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Future of the Residency</a:t>
            </a:r>
            <a:endParaRPr sz="4400" b="0" i="0" u="none" strike="noStrike" cap="none">
              <a:solidFill>
                <a:srgbClr val="833C0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457200" marR="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Priority for current library administration</a:t>
            </a:r>
            <a:endParaRPr/>
          </a:p>
          <a:p>
            <a:pPr marL="457200" marR="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Adding a new resident each year → Budget-permitting</a:t>
            </a:r>
            <a:endParaRPr/>
          </a:p>
          <a:p>
            <a:pPr marL="457200" marR="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ACRL Diversity Alliance membership is growing</a:t>
            </a:r>
            <a:endParaRPr/>
          </a:p>
          <a:p>
            <a:pPr marL="457200" marR="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University Library’s residency program will be formally  assessed each June and combined with other input received throughout the year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1117309" y="22098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833C0B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1117309" y="3733800"/>
            <a:ext cx="10157354" cy="24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marR="0" lvl="0" indent="-30474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Beth McNeil – </a:t>
            </a:r>
            <a:r>
              <a:rPr lang="en-US" sz="2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mcneil@iastate.edu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04747" marR="0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Shaina V. Destine – </a:t>
            </a:r>
            <a:r>
              <a:rPr lang="en-US" sz="2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sdestine@iastate.edu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04747" marR="0" lvl="0" indent="-1523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Class open house presentat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452</Words>
  <Application>Microsoft Office PowerPoint</Application>
  <PresentationFormat>Custom</PresentationFormat>
  <Paragraphs>72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Class open house presentation</vt:lpstr>
      <vt:lpstr>The University Library Residency Program</vt:lpstr>
      <vt:lpstr>Agenda</vt:lpstr>
      <vt:lpstr>Purpose/History</vt:lpstr>
      <vt:lpstr>Structure of Residency at the Library</vt:lpstr>
      <vt:lpstr>Structure of Residency at the Library</vt:lpstr>
      <vt:lpstr>Benefits of the Residency</vt:lpstr>
      <vt:lpstr>Challenges of the Residency</vt:lpstr>
      <vt:lpstr>Future of the Residency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Library Residency Program</dc:title>
  <dc:creator>Destine, Shaina V [LIB]</dc:creator>
  <cp:lastModifiedBy>Role</cp:lastModifiedBy>
  <cp:revision>2</cp:revision>
  <dcterms:modified xsi:type="dcterms:W3CDTF">2023-12-07T20:46:30Z</dcterms:modified>
</cp:coreProperties>
</file>