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61" r:id="rId3"/>
    <p:sldId id="263" r:id="rId4"/>
    <p:sldId id="264" r:id="rId5"/>
    <p:sldId id="257" r:id="rId6"/>
    <p:sldId id="267" r:id="rId7"/>
    <p:sldId id="266" r:id="rId8"/>
    <p:sldId id="259" r:id="rId9"/>
    <p:sldId id="269" r:id="rId10"/>
    <p:sldId id="270" r:id="rId11"/>
    <p:sldId id="271" r:id="rId12"/>
    <p:sldId id="272" r:id="rId13"/>
    <p:sldId id="273" r:id="rId14"/>
    <p:sldId id="274" r:id="rId15"/>
    <p:sldId id="275" r:id="rId16"/>
    <p:sldId id="276" r:id="rId17"/>
    <p:sldId id="277" r:id="rId18"/>
    <p:sldId id="278" r:id="rId19"/>
    <p:sldId id="294" r:id="rId20"/>
    <p:sldId id="295"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E24"/>
    <a:srgbClr val="0341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4662"/>
  </p:normalViewPr>
  <p:slideViewPr>
    <p:cSldViewPr snapToGrid="0">
      <p:cViewPr varScale="1">
        <p:scale>
          <a:sx n="63" d="100"/>
          <a:sy n="63" d="100"/>
        </p:scale>
        <p:origin x="3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08DE9-1133-794A-B06A-850CE3BFA87D}"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3F7A4-F8A4-B14E-8920-E41B9F061B0B}" type="slidenum">
              <a:rPr lang="en-US" smtClean="0"/>
              <a:t>‹#›</a:t>
            </a:fld>
            <a:endParaRPr lang="en-US"/>
          </a:p>
        </p:txBody>
      </p:sp>
    </p:spTree>
    <p:extLst>
      <p:ext uri="{BB962C8B-B14F-4D97-AF65-F5344CB8AC3E}">
        <p14:creationId xmlns:p14="http://schemas.microsoft.com/office/powerpoint/2010/main" val="285300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session title and presenters names on this slide</a:t>
            </a:r>
          </a:p>
        </p:txBody>
      </p:sp>
      <p:sp>
        <p:nvSpPr>
          <p:cNvPr id="4" name="Slide Number Placeholder 3"/>
          <p:cNvSpPr>
            <a:spLocks noGrp="1"/>
          </p:cNvSpPr>
          <p:nvPr>
            <p:ph type="sldNum" sz="quarter" idx="5"/>
          </p:nvPr>
        </p:nvSpPr>
        <p:spPr/>
        <p:txBody>
          <a:bodyPr/>
          <a:lstStyle/>
          <a:p>
            <a:fld id="{6393F7A4-F8A4-B14E-8920-E41B9F061B0B}" type="slidenum">
              <a:rPr lang="en-US" smtClean="0"/>
              <a:t>1</a:t>
            </a:fld>
            <a:endParaRPr lang="en-US"/>
          </a:p>
        </p:txBody>
      </p:sp>
    </p:spTree>
    <p:extLst>
      <p:ext uri="{BB962C8B-B14F-4D97-AF65-F5344CB8AC3E}">
        <p14:creationId xmlns:p14="http://schemas.microsoft.com/office/powerpoint/2010/main" val="71135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10</a:t>
            </a:fld>
            <a:endParaRPr lang="en-US"/>
          </a:p>
        </p:txBody>
      </p:sp>
    </p:spTree>
    <p:extLst>
      <p:ext uri="{BB962C8B-B14F-4D97-AF65-F5344CB8AC3E}">
        <p14:creationId xmlns:p14="http://schemas.microsoft.com/office/powerpoint/2010/main" val="1117329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11</a:t>
            </a:fld>
            <a:endParaRPr lang="en-US"/>
          </a:p>
        </p:txBody>
      </p:sp>
    </p:spTree>
    <p:extLst>
      <p:ext uri="{BB962C8B-B14F-4D97-AF65-F5344CB8AC3E}">
        <p14:creationId xmlns:p14="http://schemas.microsoft.com/office/powerpoint/2010/main" val="315409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12</a:t>
            </a:fld>
            <a:endParaRPr lang="en-US"/>
          </a:p>
        </p:txBody>
      </p:sp>
    </p:spTree>
    <p:extLst>
      <p:ext uri="{BB962C8B-B14F-4D97-AF65-F5344CB8AC3E}">
        <p14:creationId xmlns:p14="http://schemas.microsoft.com/office/powerpoint/2010/main" val="326937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13</a:t>
            </a:fld>
            <a:endParaRPr lang="en-US"/>
          </a:p>
        </p:txBody>
      </p:sp>
    </p:spTree>
    <p:extLst>
      <p:ext uri="{BB962C8B-B14F-4D97-AF65-F5344CB8AC3E}">
        <p14:creationId xmlns:p14="http://schemas.microsoft.com/office/powerpoint/2010/main" val="426421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14</a:t>
            </a:fld>
            <a:endParaRPr lang="en-US"/>
          </a:p>
        </p:txBody>
      </p:sp>
    </p:spTree>
    <p:extLst>
      <p:ext uri="{BB962C8B-B14F-4D97-AF65-F5344CB8AC3E}">
        <p14:creationId xmlns:p14="http://schemas.microsoft.com/office/powerpoint/2010/main" val="297900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15</a:t>
            </a:fld>
            <a:endParaRPr lang="en-US"/>
          </a:p>
        </p:txBody>
      </p:sp>
    </p:spTree>
    <p:extLst>
      <p:ext uri="{BB962C8B-B14F-4D97-AF65-F5344CB8AC3E}">
        <p14:creationId xmlns:p14="http://schemas.microsoft.com/office/powerpoint/2010/main" val="201296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16</a:t>
            </a:fld>
            <a:endParaRPr lang="en-US"/>
          </a:p>
        </p:txBody>
      </p:sp>
    </p:spTree>
    <p:extLst>
      <p:ext uri="{BB962C8B-B14F-4D97-AF65-F5344CB8AC3E}">
        <p14:creationId xmlns:p14="http://schemas.microsoft.com/office/powerpoint/2010/main" val="22628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17</a:t>
            </a:fld>
            <a:endParaRPr lang="en-US"/>
          </a:p>
        </p:txBody>
      </p:sp>
    </p:spTree>
    <p:extLst>
      <p:ext uri="{BB962C8B-B14F-4D97-AF65-F5344CB8AC3E}">
        <p14:creationId xmlns:p14="http://schemas.microsoft.com/office/powerpoint/2010/main" val="2520595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18</a:t>
            </a:fld>
            <a:endParaRPr lang="en-US"/>
          </a:p>
        </p:txBody>
      </p:sp>
    </p:spTree>
    <p:extLst>
      <p:ext uri="{BB962C8B-B14F-4D97-AF65-F5344CB8AC3E}">
        <p14:creationId xmlns:p14="http://schemas.microsoft.com/office/powerpoint/2010/main" val="126034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19</a:t>
            </a:fld>
            <a:endParaRPr lang="en-US"/>
          </a:p>
        </p:txBody>
      </p:sp>
    </p:spTree>
    <p:extLst>
      <p:ext uri="{BB962C8B-B14F-4D97-AF65-F5344CB8AC3E}">
        <p14:creationId xmlns:p14="http://schemas.microsoft.com/office/powerpoint/2010/main" val="76441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 This slide is for participants to scan and check into the conference if they haven’t done so already. </a:t>
            </a:r>
          </a:p>
        </p:txBody>
      </p:sp>
      <p:sp>
        <p:nvSpPr>
          <p:cNvPr id="4" name="Slide Number Placeholder 3"/>
          <p:cNvSpPr>
            <a:spLocks noGrp="1"/>
          </p:cNvSpPr>
          <p:nvPr>
            <p:ph type="sldNum" sz="quarter" idx="5"/>
          </p:nvPr>
        </p:nvSpPr>
        <p:spPr/>
        <p:txBody>
          <a:bodyPr/>
          <a:lstStyle/>
          <a:p>
            <a:fld id="{6393F7A4-F8A4-B14E-8920-E41B9F061B0B}" type="slidenum">
              <a:rPr lang="en-US" smtClean="0"/>
              <a:t>2</a:t>
            </a:fld>
            <a:endParaRPr lang="en-US"/>
          </a:p>
        </p:txBody>
      </p:sp>
    </p:spTree>
    <p:extLst>
      <p:ext uri="{BB962C8B-B14F-4D97-AF65-F5344CB8AC3E}">
        <p14:creationId xmlns:p14="http://schemas.microsoft.com/office/powerpoint/2010/main" val="1653429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20</a:t>
            </a:fld>
            <a:endParaRPr lang="en-US"/>
          </a:p>
        </p:txBody>
      </p:sp>
    </p:spTree>
    <p:extLst>
      <p:ext uri="{BB962C8B-B14F-4D97-AF65-F5344CB8AC3E}">
        <p14:creationId xmlns:p14="http://schemas.microsoft.com/office/powerpoint/2010/main" val="275158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21</a:t>
            </a:fld>
            <a:endParaRPr lang="en-US"/>
          </a:p>
        </p:txBody>
      </p:sp>
    </p:spTree>
    <p:extLst>
      <p:ext uri="{BB962C8B-B14F-4D97-AF65-F5344CB8AC3E}">
        <p14:creationId xmlns:p14="http://schemas.microsoft.com/office/powerpoint/2010/main" val="1831442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22</a:t>
            </a:fld>
            <a:endParaRPr lang="en-US"/>
          </a:p>
        </p:txBody>
      </p:sp>
    </p:spTree>
    <p:extLst>
      <p:ext uri="{BB962C8B-B14F-4D97-AF65-F5344CB8AC3E}">
        <p14:creationId xmlns:p14="http://schemas.microsoft.com/office/powerpoint/2010/main" val="295144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23</a:t>
            </a:fld>
            <a:endParaRPr lang="en-US"/>
          </a:p>
        </p:txBody>
      </p:sp>
    </p:spTree>
    <p:extLst>
      <p:ext uri="{BB962C8B-B14F-4D97-AF65-F5344CB8AC3E}">
        <p14:creationId xmlns:p14="http://schemas.microsoft.com/office/powerpoint/2010/main" val="3019340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24</a:t>
            </a:fld>
            <a:endParaRPr lang="en-US"/>
          </a:p>
        </p:txBody>
      </p:sp>
    </p:spTree>
    <p:extLst>
      <p:ext uri="{BB962C8B-B14F-4D97-AF65-F5344CB8AC3E}">
        <p14:creationId xmlns:p14="http://schemas.microsoft.com/office/powerpoint/2010/main" val="2767609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25</a:t>
            </a:fld>
            <a:endParaRPr lang="en-US"/>
          </a:p>
        </p:txBody>
      </p:sp>
    </p:spTree>
    <p:extLst>
      <p:ext uri="{BB962C8B-B14F-4D97-AF65-F5344CB8AC3E}">
        <p14:creationId xmlns:p14="http://schemas.microsoft.com/office/powerpoint/2010/main" val="2014778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26</a:t>
            </a:fld>
            <a:endParaRPr lang="en-US"/>
          </a:p>
        </p:txBody>
      </p:sp>
    </p:spTree>
    <p:extLst>
      <p:ext uri="{BB962C8B-B14F-4D97-AF65-F5344CB8AC3E}">
        <p14:creationId xmlns:p14="http://schemas.microsoft.com/office/powerpoint/2010/main" val="1622624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27</a:t>
            </a:fld>
            <a:endParaRPr lang="en-US"/>
          </a:p>
        </p:txBody>
      </p:sp>
    </p:spTree>
    <p:extLst>
      <p:ext uri="{BB962C8B-B14F-4D97-AF65-F5344CB8AC3E}">
        <p14:creationId xmlns:p14="http://schemas.microsoft.com/office/powerpoint/2010/main" val="1625864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28</a:t>
            </a:fld>
            <a:endParaRPr lang="en-US"/>
          </a:p>
        </p:txBody>
      </p:sp>
    </p:spTree>
    <p:extLst>
      <p:ext uri="{BB962C8B-B14F-4D97-AF65-F5344CB8AC3E}">
        <p14:creationId xmlns:p14="http://schemas.microsoft.com/office/powerpoint/2010/main" val="7942276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29</a:t>
            </a:fld>
            <a:endParaRPr lang="en-US"/>
          </a:p>
        </p:txBody>
      </p:sp>
    </p:spTree>
    <p:extLst>
      <p:ext uri="{BB962C8B-B14F-4D97-AF65-F5344CB8AC3E}">
        <p14:creationId xmlns:p14="http://schemas.microsoft.com/office/powerpoint/2010/main" val="74049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 </a:t>
            </a:r>
          </a:p>
        </p:txBody>
      </p:sp>
      <p:sp>
        <p:nvSpPr>
          <p:cNvPr id="4" name="Slide Number Placeholder 3"/>
          <p:cNvSpPr>
            <a:spLocks noGrp="1"/>
          </p:cNvSpPr>
          <p:nvPr>
            <p:ph type="sldNum" sz="quarter" idx="5"/>
          </p:nvPr>
        </p:nvSpPr>
        <p:spPr/>
        <p:txBody>
          <a:bodyPr/>
          <a:lstStyle/>
          <a:p>
            <a:fld id="{6393F7A4-F8A4-B14E-8920-E41B9F061B0B}" type="slidenum">
              <a:rPr lang="en-US" smtClean="0"/>
              <a:t>3</a:t>
            </a:fld>
            <a:endParaRPr lang="en-US"/>
          </a:p>
        </p:txBody>
      </p:sp>
    </p:spTree>
    <p:extLst>
      <p:ext uri="{BB962C8B-B14F-4D97-AF65-F5344CB8AC3E}">
        <p14:creationId xmlns:p14="http://schemas.microsoft.com/office/powerpoint/2010/main" val="2837360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30</a:t>
            </a:fld>
            <a:endParaRPr lang="en-US"/>
          </a:p>
        </p:txBody>
      </p:sp>
    </p:spTree>
    <p:extLst>
      <p:ext uri="{BB962C8B-B14F-4D97-AF65-F5344CB8AC3E}">
        <p14:creationId xmlns:p14="http://schemas.microsoft.com/office/powerpoint/2010/main" val="758800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31</a:t>
            </a:fld>
            <a:endParaRPr lang="en-US"/>
          </a:p>
        </p:txBody>
      </p:sp>
    </p:spTree>
    <p:extLst>
      <p:ext uri="{BB962C8B-B14F-4D97-AF65-F5344CB8AC3E}">
        <p14:creationId xmlns:p14="http://schemas.microsoft.com/office/powerpoint/2010/main" val="581624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32</a:t>
            </a:fld>
            <a:endParaRPr lang="en-US"/>
          </a:p>
        </p:txBody>
      </p:sp>
    </p:spTree>
    <p:extLst>
      <p:ext uri="{BB962C8B-B14F-4D97-AF65-F5344CB8AC3E}">
        <p14:creationId xmlns:p14="http://schemas.microsoft.com/office/powerpoint/2010/main" val="1779292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33</a:t>
            </a:fld>
            <a:endParaRPr lang="en-US"/>
          </a:p>
        </p:txBody>
      </p:sp>
    </p:spTree>
    <p:extLst>
      <p:ext uri="{BB962C8B-B14F-4D97-AF65-F5344CB8AC3E}">
        <p14:creationId xmlns:p14="http://schemas.microsoft.com/office/powerpoint/2010/main" val="472762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34</a:t>
            </a:fld>
            <a:endParaRPr lang="en-US"/>
          </a:p>
        </p:txBody>
      </p:sp>
    </p:spTree>
    <p:extLst>
      <p:ext uri="{BB962C8B-B14F-4D97-AF65-F5344CB8AC3E}">
        <p14:creationId xmlns:p14="http://schemas.microsoft.com/office/powerpoint/2010/main" val="807155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session title and presenters names on this slide</a:t>
            </a:r>
          </a:p>
        </p:txBody>
      </p:sp>
      <p:sp>
        <p:nvSpPr>
          <p:cNvPr id="4" name="Slide Number Placeholder 3"/>
          <p:cNvSpPr>
            <a:spLocks noGrp="1"/>
          </p:cNvSpPr>
          <p:nvPr>
            <p:ph type="sldNum" sz="quarter" idx="5"/>
          </p:nvPr>
        </p:nvSpPr>
        <p:spPr/>
        <p:txBody>
          <a:bodyPr/>
          <a:lstStyle/>
          <a:p>
            <a:fld id="{6393F7A4-F8A4-B14E-8920-E41B9F061B0B}" type="slidenum">
              <a:rPr lang="en-US" smtClean="0"/>
              <a:t>35</a:t>
            </a:fld>
            <a:endParaRPr lang="en-US"/>
          </a:p>
        </p:txBody>
      </p:sp>
    </p:spTree>
    <p:extLst>
      <p:ext uri="{BB962C8B-B14F-4D97-AF65-F5344CB8AC3E}">
        <p14:creationId xmlns:p14="http://schemas.microsoft.com/office/powerpoint/2010/main" val="263909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edit or remove</a:t>
            </a:r>
          </a:p>
        </p:txBody>
      </p:sp>
      <p:sp>
        <p:nvSpPr>
          <p:cNvPr id="4" name="Slide Number Placeholder 3"/>
          <p:cNvSpPr>
            <a:spLocks noGrp="1"/>
          </p:cNvSpPr>
          <p:nvPr>
            <p:ph type="sldNum" sz="quarter" idx="5"/>
          </p:nvPr>
        </p:nvSpPr>
        <p:spPr/>
        <p:txBody>
          <a:bodyPr/>
          <a:lstStyle/>
          <a:p>
            <a:fld id="{6393F7A4-F8A4-B14E-8920-E41B9F061B0B}" type="slidenum">
              <a:rPr lang="en-US" smtClean="0"/>
              <a:t>4</a:t>
            </a:fld>
            <a:endParaRPr lang="en-US"/>
          </a:p>
        </p:txBody>
      </p:sp>
    </p:spTree>
    <p:extLst>
      <p:ext uri="{BB962C8B-B14F-4D97-AF65-F5344CB8AC3E}">
        <p14:creationId xmlns:p14="http://schemas.microsoft.com/office/powerpoint/2010/main" val="4148834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5</a:t>
            </a:fld>
            <a:endParaRPr lang="en-US"/>
          </a:p>
        </p:txBody>
      </p:sp>
    </p:spTree>
    <p:extLst>
      <p:ext uri="{BB962C8B-B14F-4D97-AF65-F5344CB8AC3E}">
        <p14:creationId xmlns:p14="http://schemas.microsoft.com/office/powerpoint/2010/main" val="243801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6</a:t>
            </a:fld>
            <a:endParaRPr lang="en-US"/>
          </a:p>
        </p:txBody>
      </p:sp>
    </p:spTree>
    <p:extLst>
      <p:ext uri="{BB962C8B-B14F-4D97-AF65-F5344CB8AC3E}">
        <p14:creationId xmlns:p14="http://schemas.microsoft.com/office/powerpoint/2010/main" val="66534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can be used for a majority of your content. Duplicate as necessary.</a:t>
            </a:r>
          </a:p>
        </p:txBody>
      </p:sp>
      <p:sp>
        <p:nvSpPr>
          <p:cNvPr id="4" name="Slide Number Placeholder 3"/>
          <p:cNvSpPr>
            <a:spLocks noGrp="1"/>
          </p:cNvSpPr>
          <p:nvPr>
            <p:ph type="sldNum" sz="quarter" idx="5"/>
          </p:nvPr>
        </p:nvSpPr>
        <p:spPr/>
        <p:txBody>
          <a:bodyPr/>
          <a:lstStyle/>
          <a:p>
            <a:fld id="{6393F7A4-F8A4-B14E-8920-E41B9F061B0B}" type="slidenum">
              <a:rPr lang="en-US" smtClean="0"/>
              <a:t>7</a:t>
            </a:fld>
            <a:endParaRPr lang="en-US"/>
          </a:p>
        </p:txBody>
      </p:sp>
    </p:spTree>
    <p:extLst>
      <p:ext uri="{BB962C8B-B14F-4D97-AF65-F5344CB8AC3E}">
        <p14:creationId xmlns:p14="http://schemas.microsoft.com/office/powerpoint/2010/main" val="3759123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8</a:t>
            </a:fld>
            <a:endParaRPr lang="en-US"/>
          </a:p>
        </p:txBody>
      </p:sp>
    </p:spTree>
    <p:extLst>
      <p:ext uri="{BB962C8B-B14F-4D97-AF65-F5344CB8AC3E}">
        <p14:creationId xmlns:p14="http://schemas.microsoft.com/office/powerpoint/2010/main" val="422073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graphics and footer can be used as needed throughout your presentation.</a:t>
            </a:r>
          </a:p>
        </p:txBody>
      </p:sp>
      <p:sp>
        <p:nvSpPr>
          <p:cNvPr id="4" name="Slide Number Placeholder 3"/>
          <p:cNvSpPr>
            <a:spLocks noGrp="1"/>
          </p:cNvSpPr>
          <p:nvPr>
            <p:ph type="sldNum" sz="quarter" idx="5"/>
          </p:nvPr>
        </p:nvSpPr>
        <p:spPr/>
        <p:txBody>
          <a:bodyPr/>
          <a:lstStyle/>
          <a:p>
            <a:fld id="{6393F7A4-F8A4-B14E-8920-E41B9F061B0B}" type="slidenum">
              <a:rPr lang="en-US" smtClean="0"/>
              <a:t>9</a:t>
            </a:fld>
            <a:endParaRPr lang="en-US"/>
          </a:p>
        </p:txBody>
      </p:sp>
    </p:spTree>
    <p:extLst>
      <p:ext uri="{BB962C8B-B14F-4D97-AF65-F5344CB8AC3E}">
        <p14:creationId xmlns:p14="http://schemas.microsoft.com/office/powerpoint/2010/main" val="273623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D7D41-25C9-680A-6E20-CF255A0BC9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5066C5-13F0-A9ED-A611-392F18CA1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3F6652-A667-CE93-F4B8-198BF57067CA}"/>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5" name="Footer Placeholder 4">
            <a:extLst>
              <a:ext uri="{FF2B5EF4-FFF2-40B4-BE49-F238E27FC236}">
                <a16:creationId xmlns:a16="http://schemas.microsoft.com/office/drawing/2014/main" id="{C3A848FE-1DC0-8246-4901-3C3F15336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CCA2-60E2-A6DE-46E5-6E8DA71492A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62643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4C619-AD94-387C-8BFE-391DD12968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CF6B5-0304-F210-86B1-97D893CAF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CC3E4-0710-017A-33D1-9AD5A60C9049}"/>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5" name="Footer Placeholder 4">
            <a:extLst>
              <a:ext uri="{FF2B5EF4-FFF2-40B4-BE49-F238E27FC236}">
                <a16:creationId xmlns:a16="http://schemas.microsoft.com/office/drawing/2014/main" id="{F4888FE2-982F-8107-9EE0-72920B796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D187B-2180-CF5F-A98C-16C5F1CBDE07}"/>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50796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B1BD3-B0EE-A06A-3DF9-2A5F1CBF1A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993EE-7965-6F8F-54C0-B71AAECD2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8DE78-CAB7-8193-E8FE-4171C958BE38}"/>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5" name="Footer Placeholder 4">
            <a:extLst>
              <a:ext uri="{FF2B5EF4-FFF2-40B4-BE49-F238E27FC236}">
                <a16:creationId xmlns:a16="http://schemas.microsoft.com/office/drawing/2014/main" id="{9EE95E24-FC22-AA84-9015-78C628ABD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3BF9B-221A-C6B9-1A9A-CBFF1F79CFEC}"/>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0779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9538-6E94-19A3-48DD-E3414D9200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B6BF5-93F4-51D9-0607-459A4824F8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396B-0696-2637-49E7-96C8C172027A}"/>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5" name="Footer Placeholder 4">
            <a:extLst>
              <a:ext uri="{FF2B5EF4-FFF2-40B4-BE49-F238E27FC236}">
                <a16:creationId xmlns:a16="http://schemas.microsoft.com/office/drawing/2014/main" id="{82C3D73F-EDAE-EDFC-2C45-2104C8B53F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2C95E-A127-827A-CA73-14CDE1388B5E}"/>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43548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A347D-08AE-AEAA-943E-212FC47D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100BD-9E3D-DEE0-3A6D-2C088D30D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52688-8DC9-B730-3CB9-15F2DFBF4739}"/>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5" name="Footer Placeholder 4">
            <a:extLst>
              <a:ext uri="{FF2B5EF4-FFF2-40B4-BE49-F238E27FC236}">
                <a16:creationId xmlns:a16="http://schemas.microsoft.com/office/drawing/2014/main" id="{A459A17C-0F56-A89B-E611-F8ACD0AB20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FF6B5A-7F1E-1517-1453-FEAC95DD852D}"/>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8447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6811-1C74-93F8-010D-700F645B2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CA732C-4759-6A83-034E-DCFE54F31E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D778DD-DB64-FC58-9758-76B85073B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133C74-CF74-A8D8-9B7D-24F825673B41}"/>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6" name="Footer Placeholder 5">
            <a:extLst>
              <a:ext uri="{FF2B5EF4-FFF2-40B4-BE49-F238E27FC236}">
                <a16:creationId xmlns:a16="http://schemas.microsoft.com/office/drawing/2014/main" id="{CC02D158-84F5-36FD-2DC4-F81A59A4B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C51D7F-E987-8647-512F-BE9727E6D799}"/>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360608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5906-28CB-20F8-18AD-649B95FCB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EE1256-BC64-330E-23A6-23BD50911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F163FB-1E21-F021-9B7C-612AFF6BED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A3A278-9FBC-B6B6-81BD-3D3BD5532E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5A3C5D-F960-F579-AB16-450479C7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53660-AE29-9F24-C6F4-93120A562567}"/>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8" name="Footer Placeholder 7">
            <a:extLst>
              <a:ext uri="{FF2B5EF4-FFF2-40B4-BE49-F238E27FC236}">
                <a16:creationId xmlns:a16="http://schemas.microsoft.com/office/drawing/2014/main" id="{E1C9F0D0-E7BB-4755-6BC9-7E21868C5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3C8DDD-5351-0F0B-598A-862E8E3264B0}"/>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181518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AB89-ED03-8A6D-AD38-09A515D7E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C3720-E1BD-B7ED-993A-7BAEDD560A08}"/>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4" name="Footer Placeholder 3">
            <a:extLst>
              <a:ext uri="{FF2B5EF4-FFF2-40B4-BE49-F238E27FC236}">
                <a16:creationId xmlns:a16="http://schemas.microsoft.com/office/drawing/2014/main" id="{AC5DBF70-5C74-4FB4-2A82-E358D3E2D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8C348-B3CD-5C7C-8E60-EE02B17282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21095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CF5B7D-967F-5E0E-4341-330E49C229E0}"/>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3" name="Footer Placeholder 2">
            <a:extLst>
              <a:ext uri="{FF2B5EF4-FFF2-40B4-BE49-F238E27FC236}">
                <a16:creationId xmlns:a16="http://schemas.microsoft.com/office/drawing/2014/main" id="{78CB820A-79B1-3AC8-F85B-000EEEE1B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F01EEB-6957-7D62-DC93-FA7B9C19BF6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293123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9266-CBD7-2D76-8D6E-D1BC30E6E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D0119B-197A-A3A7-32E6-3DA72605EB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4E30E4-183A-E701-4BE5-4DFAB9AC9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12C5D-4127-3A2F-B88C-445E464CB004}"/>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6" name="Footer Placeholder 5">
            <a:extLst>
              <a:ext uri="{FF2B5EF4-FFF2-40B4-BE49-F238E27FC236}">
                <a16:creationId xmlns:a16="http://schemas.microsoft.com/office/drawing/2014/main" id="{00564C9B-22AF-7D11-47DF-06F5C14B9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7B5E9-8F23-B3A0-9D60-3D6941CDBA38}"/>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346474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9114-2022-28D9-0D27-357BF3773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8235E-F604-E286-18CE-ACB98D903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6BCCB-C1A5-3C2C-9C5A-74D0009CD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0FAC-51E0-2726-63D4-01E1A1182FAD}"/>
              </a:ext>
            </a:extLst>
          </p:cNvPr>
          <p:cNvSpPr>
            <a:spLocks noGrp="1"/>
          </p:cNvSpPr>
          <p:nvPr>
            <p:ph type="dt" sz="half" idx="10"/>
          </p:nvPr>
        </p:nvSpPr>
        <p:spPr/>
        <p:txBody>
          <a:bodyPr/>
          <a:lstStyle/>
          <a:p>
            <a:fld id="{1DA3CACC-AECD-C44A-8EC6-A37A31F95CDE}" type="datetimeFigureOut">
              <a:rPr lang="en-US" smtClean="0"/>
              <a:t>2/27/2023</a:t>
            </a:fld>
            <a:endParaRPr lang="en-US"/>
          </a:p>
        </p:txBody>
      </p:sp>
      <p:sp>
        <p:nvSpPr>
          <p:cNvPr id="6" name="Footer Placeholder 5">
            <a:extLst>
              <a:ext uri="{FF2B5EF4-FFF2-40B4-BE49-F238E27FC236}">
                <a16:creationId xmlns:a16="http://schemas.microsoft.com/office/drawing/2014/main" id="{5B4B60F5-551F-72A9-1622-BB343E2A44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597AD-6702-9E3F-6206-860508C5CF8F}"/>
              </a:ext>
            </a:extLst>
          </p:cNvPr>
          <p:cNvSpPr>
            <a:spLocks noGrp="1"/>
          </p:cNvSpPr>
          <p:nvPr>
            <p:ph type="sldNum" sz="quarter" idx="12"/>
          </p:nvPr>
        </p:nvSpPr>
        <p:spPr/>
        <p:txBody>
          <a:bodyPr/>
          <a:lstStyle/>
          <a:p>
            <a:fld id="{0C44163B-2FCF-7942-BD69-FAD1E35327D6}" type="slidenum">
              <a:rPr lang="en-US" smtClean="0"/>
              <a:t>‹#›</a:t>
            </a:fld>
            <a:endParaRPr lang="en-US"/>
          </a:p>
        </p:txBody>
      </p:sp>
    </p:spTree>
    <p:extLst>
      <p:ext uri="{BB962C8B-B14F-4D97-AF65-F5344CB8AC3E}">
        <p14:creationId xmlns:p14="http://schemas.microsoft.com/office/powerpoint/2010/main" val="646662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2D6443-2CBA-D6B7-05BF-3F6752E685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3E9D7-0E1F-57F2-4B9F-D747250E8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0BBAD-7C4D-E667-D5C5-0BC9753308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3CACC-AECD-C44A-8EC6-A37A31F95CDE}" type="datetimeFigureOut">
              <a:rPr lang="en-US" smtClean="0"/>
              <a:t>2/27/2023</a:t>
            </a:fld>
            <a:endParaRPr lang="en-US"/>
          </a:p>
        </p:txBody>
      </p:sp>
      <p:sp>
        <p:nvSpPr>
          <p:cNvPr id="5" name="Footer Placeholder 4">
            <a:extLst>
              <a:ext uri="{FF2B5EF4-FFF2-40B4-BE49-F238E27FC236}">
                <a16:creationId xmlns:a16="http://schemas.microsoft.com/office/drawing/2014/main" id="{498ED70B-7478-AAD3-7B08-CDACEB34B7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45026D-3461-26BE-C714-8FB1758AF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4163B-2FCF-7942-BD69-FAD1E35327D6}" type="slidenum">
              <a:rPr lang="en-US" smtClean="0"/>
              <a:t>‹#›</a:t>
            </a:fld>
            <a:endParaRPr lang="en-US"/>
          </a:p>
        </p:txBody>
      </p:sp>
    </p:spTree>
    <p:extLst>
      <p:ext uri="{BB962C8B-B14F-4D97-AF65-F5344CB8AC3E}">
        <p14:creationId xmlns:p14="http://schemas.microsoft.com/office/powerpoint/2010/main" val="58088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emf"/><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emf"/><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3.em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emf"/><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emf"/><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3.emf"/><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lstStyle/>
          <a:p>
            <a:pPr algn="r"/>
            <a:r>
              <a:rPr lang="en-US" dirty="0">
                <a:solidFill>
                  <a:srgbClr val="C00000"/>
                </a:solidFill>
                <a:latin typeface="Univers" panose="020B0503020202020204" pitchFamily="34" charset="0"/>
              </a:rPr>
              <a:t>Sebastian Speer, MS</a:t>
            </a:r>
          </a:p>
          <a:p>
            <a:pPr algn="r"/>
            <a:r>
              <a:rPr lang="en-US" dirty="0">
                <a:solidFill>
                  <a:srgbClr val="C00000"/>
                </a:solidFill>
                <a:latin typeface="Univers" panose="020B0503020202020204" pitchFamily="34" charset="0"/>
              </a:rPr>
              <a:t>Matthew Pistilli, Ph.D.</a:t>
            </a: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rmAutofit/>
          </a:bodyPr>
          <a:lstStyle/>
          <a:p>
            <a:pPr algn="l"/>
            <a:r>
              <a:rPr lang="en-US" b="1" dirty="0">
                <a:solidFill>
                  <a:schemeClr val="bg1"/>
                </a:solidFill>
                <a:latin typeface="ITC Berkeley Oldstyle Std" panose="02090402050306020404" pitchFamily="18" charset="0"/>
              </a:rPr>
              <a:t>Equity in Project Design and Data Collection</a:t>
            </a: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287827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8" name="Picture 10" descr="https://cdn-icons-png.flaticon.com/512/2219/2219592.png">
            <a:extLst>
              <a:ext uri="{FF2B5EF4-FFF2-40B4-BE49-F238E27FC236}">
                <a16:creationId xmlns:a16="http://schemas.microsoft.com/office/drawing/2014/main" id="{8D1CFFA4-DCE7-5EE8-8048-9075DAD50F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579" y="4274822"/>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5" name="Content Placeholder 2">
            <a:extLst>
              <a:ext uri="{FF2B5EF4-FFF2-40B4-BE49-F238E27FC236}">
                <a16:creationId xmlns:a16="http://schemas.microsoft.com/office/drawing/2014/main" id="{4988FA2D-8CC1-CF13-E536-5897AFCC85E2}"/>
              </a:ext>
            </a:extLst>
          </p:cNvPr>
          <p:cNvSpPr txBox="1">
            <a:spLocks/>
          </p:cNvSpPr>
          <p:nvPr/>
        </p:nvSpPr>
        <p:spPr>
          <a:xfrm>
            <a:off x="4244873" y="349981"/>
            <a:ext cx="9753600" cy="55483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How are we defining our key terms?</a:t>
            </a:r>
          </a:p>
        </p:txBody>
      </p:sp>
      <p:sp>
        <p:nvSpPr>
          <p:cNvPr id="7" name="TextBox 6">
            <a:extLst>
              <a:ext uri="{FF2B5EF4-FFF2-40B4-BE49-F238E27FC236}">
                <a16:creationId xmlns:a16="http://schemas.microsoft.com/office/drawing/2014/main" id="{3FF96208-EADF-1490-EE52-3FE633B380DD}"/>
              </a:ext>
            </a:extLst>
          </p:cNvPr>
          <p:cNvSpPr txBox="1"/>
          <p:nvPr/>
        </p:nvSpPr>
        <p:spPr>
          <a:xfrm>
            <a:off x="2943901" y="2455410"/>
            <a:ext cx="9248099" cy="2800767"/>
          </a:xfrm>
          <a:prstGeom prst="rect">
            <a:avLst/>
          </a:prstGeom>
          <a:noFill/>
        </p:spPr>
        <p:txBody>
          <a:bodyPr wrap="square" rtlCol="0">
            <a:spAutoFit/>
          </a:bodyPr>
          <a:lstStyle/>
          <a:p>
            <a:pPr algn="ctr"/>
            <a:r>
              <a:rPr lang="en-US" sz="4400" b="1" dirty="0">
                <a:solidFill>
                  <a:srgbClr val="006BA6"/>
                </a:solidFill>
              </a:rPr>
              <a:t>Determine the relationship between </a:t>
            </a:r>
            <a:br>
              <a:rPr lang="en-US" sz="4400" b="1" dirty="0">
                <a:solidFill>
                  <a:srgbClr val="006BA6"/>
                </a:solidFill>
              </a:rPr>
            </a:br>
            <a:r>
              <a:rPr lang="en-US" sz="4400" b="1" dirty="0">
                <a:solidFill>
                  <a:srgbClr val="524727"/>
                </a:solidFill>
              </a:rPr>
              <a:t>mental health</a:t>
            </a:r>
            <a:r>
              <a:rPr lang="en-US" sz="4400" b="1" dirty="0">
                <a:solidFill>
                  <a:srgbClr val="006BA6"/>
                </a:solidFill>
              </a:rPr>
              <a:t>, </a:t>
            </a:r>
            <a:r>
              <a:rPr lang="en-US" sz="4400" b="1" dirty="0">
                <a:solidFill>
                  <a:srgbClr val="76881D"/>
                </a:solidFill>
              </a:rPr>
              <a:t>financial wellness</a:t>
            </a:r>
            <a:r>
              <a:rPr lang="en-US" sz="4400" b="1" dirty="0">
                <a:solidFill>
                  <a:srgbClr val="006BA6"/>
                </a:solidFill>
              </a:rPr>
              <a:t>, and </a:t>
            </a:r>
            <a:r>
              <a:rPr lang="en-US" sz="4400" b="1" dirty="0">
                <a:solidFill>
                  <a:srgbClr val="B99724"/>
                </a:solidFill>
              </a:rPr>
              <a:t>retention</a:t>
            </a:r>
            <a:r>
              <a:rPr lang="en-US" sz="4400" b="1" dirty="0">
                <a:solidFill>
                  <a:srgbClr val="006BA6"/>
                </a:solidFill>
              </a:rPr>
              <a:t> </a:t>
            </a:r>
            <a:br>
              <a:rPr lang="en-US" sz="4400" b="1" dirty="0">
                <a:solidFill>
                  <a:srgbClr val="006BA6"/>
                </a:solidFill>
              </a:rPr>
            </a:br>
            <a:r>
              <a:rPr lang="en-US" sz="4400" b="1" dirty="0">
                <a:solidFill>
                  <a:srgbClr val="006BA6"/>
                </a:solidFill>
              </a:rPr>
              <a:t>for </a:t>
            </a:r>
            <a:r>
              <a:rPr lang="en-US" sz="4400" b="1" dirty="0">
                <a:solidFill>
                  <a:srgbClr val="C8102E"/>
                </a:solidFill>
              </a:rPr>
              <a:t>Iowa State students</a:t>
            </a:r>
            <a:r>
              <a:rPr lang="en-US" sz="4400" b="1" dirty="0">
                <a:solidFill>
                  <a:srgbClr val="006BA6"/>
                </a:solidFill>
              </a:rPr>
              <a:t>.</a:t>
            </a:r>
            <a:endParaRPr lang="en-US" sz="4400" dirty="0"/>
          </a:p>
        </p:txBody>
      </p:sp>
    </p:spTree>
    <p:extLst>
      <p:ext uri="{BB962C8B-B14F-4D97-AF65-F5344CB8AC3E}">
        <p14:creationId xmlns:p14="http://schemas.microsoft.com/office/powerpoint/2010/main" val="32115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32" name="Rectangle 31">
            <a:extLst>
              <a:ext uri="{FF2B5EF4-FFF2-40B4-BE49-F238E27FC236}">
                <a16:creationId xmlns:a16="http://schemas.microsoft.com/office/drawing/2014/main" id="{1BE1EC64-DFBF-A2B6-7615-1CDC67062C8C}"/>
              </a:ext>
            </a:extLst>
          </p:cNvPr>
          <p:cNvSpPr/>
          <p:nvPr/>
        </p:nvSpPr>
        <p:spPr>
          <a:xfrm>
            <a:off x="9034469" y="5962041"/>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9" name="Title 1">
            <a:extLst>
              <a:ext uri="{FF2B5EF4-FFF2-40B4-BE49-F238E27FC236}">
                <a16:creationId xmlns:a16="http://schemas.microsoft.com/office/drawing/2014/main" id="{9ECBBC6F-8139-2352-26C6-4CDC984127B1}"/>
              </a:ext>
            </a:extLst>
          </p:cNvPr>
          <p:cNvSpPr txBox="1">
            <a:spLocks/>
          </p:cNvSpPr>
          <p:nvPr/>
        </p:nvSpPr>
        <p:spPr>
          <a:xfrm>
            <a:off x="96520" y="135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With definitions…</a:t>
            </a:r>
          </a:p>
        </p:txBody>
      </p:sp>
      <p:sp>
        <p:nvSpPr>
          <p:cNvPr id="33" name="Content Placeholder 2">
            <a:extLst>
              <a:ext uri="{FF2B5EF4-FFF2-40B4-BE49-F238E27FC236}">
                <a16:creationId xmlns:a16="http://schemas.microsoft.com/office/drawing/2014/main" id="{AD25FA0A-E2A3-EA62-E15E-55A3F4AF8F09}"/>
              </a:ext>
            </a:extLst>
          </p:cNvPr>
          <p:cNvSpPr txBox="1">
            <a:spLocks/>
          </p:cNvSpPr>
          <p:nvPr/>
        </p:nvSpPr>
        <p:spPr>
          <a:xfrm>
            <a:off x="-2" y="1405916"/>
            <a:ext cx="10515600" cy="4899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1a. Use established definitions</a:t>
            </a:r>
          </a:p>
          <a:p>
            <a:pPr marL="457200" lvl="1" indent="0">
              <a:buFont typeface="Arial" panose="020B0604020202020204" pitchFamily="34" charset="0"/>
              <a:buNone/>
            </a:pPr>
            <a:r>
              <a:rPr lang="en-US" dirty="0"/>
              <a:t>	</a:t>
            </a:r>
            <a:r>
              <a:rPr lang="en-US" sz="2800" dirty="0"/>
              <a:t>Know who wrote/determined the definition</a:t>
            </a:r>
          </a:p>
          <a:p>
            <a:pPr marL="0" indent="0">
              <a:buFont typeface="Arial" panose="020B0604020202020204" pitchFamily="34" charset="0"/>
              <a:buNone/>
            </a:pPr>
            <a:r>
              <a:rPr lang="en-US" dirty="0"/>
              <a:t>			OR</a:t>
            </a:r>
          </a:p>
          <a:p>
            <a:pPr marL="0" indent="0">
              <a:buFont typeface="Arial" panose="020B0604020202020204" pitchFamily="34" charset="0"/>
              <a:buNone/>
            </a:pPr>
            <a:r>
              <a:rPr lang="en-US" dirty="0"/>
              <a:t>1b. Write a definition that is defensible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		REGARDLESS…</a:t>
            </a:r>
          </a:p>
          <a:p>
            <a:pPr marL="0" indent="0">
              <a:buFont typeface="Arial" panose="020B0604020202020204" pitchFamily="34" charset="0"/>
              <a:buNone/>
            </a:pPr>
            <a:r>
              <a:rPr lang="en-US" dirty="0"/>
              <a:t>2. Make sure they are understood</a:t>
            </a:r>
          </a:p>
          <a:p>
            <a:pPr marL="0" indent="0">
              <a:buFont typeface="Arial" panose="020B0604020202020204" pitchFamily="34" charset="0"/>
              <a:buNone/>
            </a:pPr>
            <a:r>
              <a:rPr lang="en-US" dirty="0"/>
              <a:t>3. Consult experts to provide guidance, input, and clarity</a:t>
            </a:r>
          </a:p>
          <a:p>
            <a:pPr marL="342900" indent="-342900">
              <a:buFont typeface="Arial" panose="020B0604020202020204" pitchFamily="34" charset="0"/>
              <a:buNone/>
            </a:pPr>
            <a:r>
              <a:rPr lang="en-US" dirty="0"/>
              <a:t>4. Review definitions often to ensure consistency of application among team members.</a:t>
            </a:r>
          </a:p>
          <a:p>
            <a:pPr marL="514350" indent="-514350">
              <a:buFont typeface="+mj-lt"/>
              <a:buAutoNum type="arabicPeriod"/>
            </a:pPr>
            <a:endParaRPr lang="en-US" dirty="0"/>
          </a:p>
          <a:p>
            <a:pPr marL="514350" indent="-514350">
              <a:buFont typeface="+mj-lt"/>
              <a:buAutoNum type="arabicPeriod"/>
            </a:pPr>
            <a:endParaRPr lang="en-US" dirty="0"/>
          </a:p>
        </p:txBody>
      </p:sp>
      <p:pic>
        <p:nvPicPr>
          <p:cNvPr id="34" name="Picture 33">
            <a:extLst>
              <a:ext uri="{FF2B5EF4-FFF2-40B4-BE49-F238E27FC236}">
                <a16:creationId xmlns:a16="http://schemas.microsoft.com/office/drawing/2014/main" id="{66474BB1-10BA-C6A7-D709-4466D40BA5E5}"/>
              </a:ext>
            </a:extLst>
          </p:cNvPr>
          <p:cNvPicPr>
            <a:picLocks noChangeAspect="1"/>
          </p:cNvPicPr>
          <p:nvPr/>
        </p:nvPicPr>
        <p:blipFill>
          <a:blip r:embed="rId6"/>
          <a:stretch>
            <a:fillRect/>
          </a:stretch>
        </p:blipFill>
        <p:spPr>
          <a:xfrm>
            <a:off x="8211856" y="996323"/>
            <a:ext cx="3505200" cy="3505200"/>
          </a:xfrm>
          <a:prstGeom prst="rect">
            <a:avLst/>
          </a:prstGeom>
        </p:spPr>
      </p:pic>
      <p:sp>
        <p:nvSpPr>
          <p:cNvPr id="35" name="Rectangle 34">
            <a:extLst>
              <a:ext uri="{FF2B5EF4-FFF2-40B4-BE49-F238E27FC236}">
                <a16:creationId xmlns:a16="http://schemas.microsoft.com/office/drawing/2014/main" id="{90C65771-B475-BEC6-7991-578E1812F99D}"/>
              </a:ext>
            </a:extLst>
          </p:cNvPr>
          <p:cNvSpPr/>
          <p:nvPr/>
        </p:nvSpPr>
        <p:spPr>
          <a:xfrm>
            <a:off x="8292789" y="7648601"/>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Tree>
    <p:extLst>
      <p:ext uri="{BB962C8B-B14F-4D97-AF65-F5344CB8AC3E}">
        <p14:creationId xmlns:p14="http://schemas.microsoft.com/office/powerpoint/2010/main" val="240118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2" name="Content Placeholder 2">
            <a:extLst>
              <a:ext uri="{FF2B5EF4-FFF2-40B4-BE49-F238E27FC236}">
                <a16:creationId xmlns:a16="http://schemas.microsoft.com/office/drawing/2014/main" id="{A6F4D212-C175-590E-F9B5-AB3E7B59761F}"/>
              </a:ext>
            </a:extLst>
          </p:cNvPr>
          <p:cNvSpPr txBox="1">
            <a:spLocks/>
          </p:cNvSpPr>
          <p:nvPr/>
        </p:nvSpPr>
        <p:spPr>
          <a:xfrm>
            <a:off x="202176" y="185036"/>
            <a:ext cx="11201400" cy="7010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a:t>About the research question…</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4000" dirty="0"/>
              <a:t>We need to consider three things:</a:t>
            </a:r>
          </a:p>
          <a:p>
            <a:pPr marL="742950" indent="-742950">
              <a:buFont typeface="Arial" panose="020B0604020202020204" pitchFamily="34" charset="0"/>
              <a:buAutoNum type="arabicPeriod"/>
            </a:pPr>
            <a:r>
              <a:rPr lang="en-US" sz="4000" b="1" dirty="0"/>
              <a:t>Perspective</a:t>
            </a:r>
            <a:br>
              <a:rPr lang="en-US" sz="4000" b="1" dirty="0"/>
            </a:br>
            <a:r>
              <a:rPr lang="en-US" sz="4000" dirty="0"/>
              <a:t>Whose point of view are we asking from?</a:t>
            </a:r>
          </a:p>
          <a:p>
            <a:pPr marL="742950" indent="-742950">
              <a:buFont typeface="Arial" panose="020B0604020202020204" pitchFamily="34" charset="0"/>
              <a:buAutoNum type="arabicPeriod"/>
            </a:pPr>
            <a:r>
              <a:rPr lang="en-US" sz="4000" b="1" dirty="0"/>
              <a:t>Motivation</a:t>
            </a:r>
            <a:br>
              <a:rPr lang="en-US" sz="4000" b="1" dirty="0"/>
            </a:br>
            <a:r>
              <a:rPr lang="en-US" sz="4000" dirty="0"/>
              <a:t>What do we want to know?</a:t>
            </a:r>
          </a:p>
          <a:p>
            <a:pPr marL="742950" indent="-742950">
              <a:buFont typeface="Arial" panose="020B0604020202020204" pitchFamily="34" charset="0"/>
              <a:buAutoNum type="arabicPeriod"/>
            </a:pPr>
            <a:r>
              <a:rPr lang="en-US" sz="4000" b="1" dirty="0"/>
              <a:t>Data source(s)</a:t>
            </a:r>
            <a:br>
              <a:rPr lang="en-US" sz="4000" b="1" dirty="0"/>
            </a:br>
            <a:r>
              <a:rPr lang="en-US" sz="4000" dirty="0"/>
              <a:t>Where might we be able to find answers?</a:t>
            </a:r>
          </a:p>
        </p:txBody>
      </p:sp>
      <p:pic>
        <p:nvPicPr>
          <p:cNvPr id="4" name="Picture 10" descr="https://cdn-icons-png.flaticon.com/512/2219/2219592.png">
            <a:extLst>
              <a:ext uri="{FF2B5EF4-FFF2-40B4-BE49-F238E27FC236}">
                <a16:creationId xmlns:a16="http://schemas.microsoft.com/office/drawing/2014/main" id="{2BA18288-01D5-6722-C4F8-850200AA68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64456" y="303362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553DC3-7D2C-4D79-769E-D2EDB8BE8DF5}"/>
              </a:ext>
            </a:extLst>
          </p:cNvPr>
          <p:cNvSpPr txBox="1"/>
          <p:nvPr/>
        </p:nvSpPr>
        <p:spPr>
          <a:xfrm>
            <a:off x="7810500" y="5835139"/>
            <a:ext cx="4381500" cy="381000"/>
          </a:xfrm>
          <a:prstGeom prst="rect">
            <a:avLst/>
          </a:prstGeom>
          <a:noFill/>
        </p:spPr>
        <p:txBody>
          <a:bodyPr wrap="square" rtlCol="0">
            <a:spAutoFit/>
          </a:bodyPr>
          <a:lstStyle/>
          <a:p>
            <a:r>
              <a:rPr lang="en-US" dirty="0">
                <a:solidFill>
                  <a:schemeClr val="bg1">
                    <a:lumMod val="65000"/>
                  </a:schemeClr>
                </a:solidFill>
              </a:rPr>
              <a:t>Adapted from Heather Krause, We All Count</a:t>
            </a:r>
          </a:p>
        </p:txBody>
      </p:sp>
    </p:spTree>
    <p:extLst>
      <p:ext uri="{BB962C8B-B14F-4D97-AF65-F5344CB8AC3E}">
        <p14:creationId xmlns:p14="http://schemas.microsoft.com/office/powerpoint/2010/main" val="223316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9" name="Content Placeholder 2">
            <a:extLst>
              <a:ext uri="{FF2B5EF4-FFF2-40B4-BE49-F238E27FC236}">
                <a16:creationId xmlns:a16="http://schemas.microsoft.com/office/drawing/2014/main" id="{95FB59B3-34CB-1DDF-74F0-483F7578CE31}"/>
              </a:ext>
            </a:extLst>
          </p:cNvPr>
          <p:cNvSpPr txBox="1">
            <a:spLocks/>
          </p:cNvSpPr>
          <p:nvPr/>
        </p:nvSpPr>
        <p:spPr>
          <a:xfrm>
            <a:off x="838199" y="2674763"/>
            <a:ext cx="10515600" cy="32432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dirty="0"/>
              <a:t>FIRST: Define research question</a:t>
            </a:r>
          </a:p>
          <a:p>
            <a:pPr marL="0" indent="0">
              <a:buFont typeface="Arial" panose="020B0604020202020204" pitchFamily="34" charset="0"/>
              <a:buNone/>
            </a:pPr>
            <a:endParaRPr lang="en-US" sz="6000" dirty="0"/>
          </a:p>
          <a:p>
            <a:pPr marL="514350" indent="-514350">
              <a:buFont typeface="Arial" panose="020B0604020202020204" pitchFamily="34" charset="0"/>
              <a:buAutoNum type="arabicPeriod"/>
            </a:pPr>
            <a:endParaRPr lang="en-US" sz="6000" dirty="0"/>
          </a:p>
          <a:p>
            <a:pPr marL="0" indent="0">
              <a:buFont typeface="Arial" panose="020B0604020202020204" pitchFamily="34" charset="0"/>
              <a:buNone/>
            </a:pPr>
            <a:r>
              <a:rPr lang="en-US" sz="6000" dirty="0"/>
              <a:t>THEN: Determine methodology</a:t>
            </a:r>
          </a:p>
        </p:txBody>
      </p:sp>
      <p:pic>
        <p:nvPicPr>
          <p:cNvPr id="10" name="Picture 2" descr="https://cdn-icons-png.flaticon.com/512/5277/5277398.png">
            <a:extLst>
              <a:ext uri="{FF2B5EF4-FFF2-40B4-BE49-F238E27FC236}">
                <a16:creationId xmlns:a16="http://schemas.microsoft.com/office/drawing/2014/main" id="{CDC38925-C983-65B0-64FF-5A0F3CF86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49" y="-122749"/>
            <a:ext cx="2933700" cy="29337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8788E49-64D9-12FF-3E4A-99A4656EDCB8}"/>
              </a:ext>
            </a:extLst>
          </p:cNvPr>
          <p:cNvSpPr/>
          <p:nvPr/>
        </p:nvSpPr>
        <p:spPr>
          <a:xfrm rot="16200000">
            <a:off x="10443957" y="4580808"/>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12" name="Picture 4" descr="https://cdn-icons.flaticon.com/png/512/2268/premium/2268533.png?token=exp=1650657239~hmac=6f897bfbc7dbe1dd8b95a3aecca147ec">
            <a:extLst>
              <a:ext uri="{FF2B5EF4-FFF2-40B4-BE49-F238E27FC236}">
                <a16:creationId xmlns:a16="http://schemas.microsoft.com/office/drawing/2014/main" id="{1BF62F04-D0D5-293B-0DE7-638845DD5524}"/>
              </a:ext>
            </a:extLst>
          </p:cNvPr>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rot="16200000">
            <a:off x="5101434" y="3708686"/>
            <a:ext cx="198913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16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3" name="Title 1">
            <a:extLst>
              <a:ext uri="{FF2B5EF4-FFF2-40B4-BE49-F238E27FC236}">
                <a16:creationId xmlns:a16="http://schemas.microsoft.com/office/drawing/2014/main" id="{5ADE1B52-A017-5D35-78A8-CA1799439E8B}"/>
              </a:ext>
            </a:extLst>
          </p:cNvPr>
          <p:cNvSpPr txBox="1">
            <a:spLocks/>
          </p:cNvSpPr>
          <p:nvPr/>
        </p:nvSpPr>
        <p:spPr>
          <a:xfrm>
            <a:off x="2984864" y="639715"/>
            <a:ext cx="9753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a:t>Non-biased research questions consider:</a:t>
            </a:r>
            <a:endParaRPr lang="en-US" sz="5400" b="1" dirty="0"/>
          </a:p>
        </p:txBody>
      </p:sp>
      <p:sp>
        <p:nvSpPr>
          <p:cNvPr id="9" name="Content Placeholder 2">
            <a:extLst>
              <a:ext uri="{FF2B5EF4-FFF2-40B4-BE49-F238E27FC236}">
                <a16:creationId xmlns:a16="http://schemas.microsoft.com/office/drawing/2014/main" id="{5FCF7725-D19C-CE28-2AA2-1D03C3D21D4A}"/>
              </a:ext>
            </a:extLst>
          </p:cNvPr>
          <p:cNvSpPr txBox="1">
            <a:spLocks/>
          </p:cNvSpPr>
          <p:nvPr/>
        </p:nvSpPr>
        <p:spPr>
          <a:xfrm>
            <a:off x="2984864" y="2470103"/>
            <a:ext cx="10267950" cy="41211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sz="4800" dirty="0"/>
              <a:t>Where is the onus for change?</a:t>
            </a:r>
          </a:p>
          <a:p>
            <a:pPr marL="514350" indent="-514350">
              <a:buFont typeface="Arial" panose="020B0604020202020204" pitchFamily="34" charset="0"/>
              <a:buAutoNum type="arabicPeriod"/>
            </a:pPr>
            <a:r>
              <a:rPr lang="en-US" sz="4800" dirty="0"/>
              <a:t>What does success look like?</a:t>
            </a:r>
          </a:p>
          <a:p>
            <a:pPr marL="514350" indent="-514350">
              <a:buFont typeface="Arial" panose="020B0604020202020204" pitchFamily="34" charset="0"/>
              <a:buAutoNum type="arabicPeriod"/>
            </a:pPr>
            <a:r>
              <a:rPr lang="en-US" sz="4800" dirty="0"/>
              <a:t>Is the question aligned with equity goals?</a:t>
            </a:r>
          </a:p>
        </p:txBody>
      </p:sp>
      <p:pic>
        <p:nvPicPr>
          <p:cNvPr id="12" name="Picture 2" descr="https://cdn-icons-png.flaticon.com/512/544/544570.png">
            <a:extLst>
              <a:ext uri="{FF2B5EF4-FFF2-40B4-BE49-F238E27FC236}">
                <a16:creationId xmlns:a16="http://schemas.microsoft.com/office/drawing/2014/main" id="{F8B1C9B2-68B3-2320-460F-DDEE04ED4B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926" y="421549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12" name="Picture 2" descr="https://cdn-icons-png.flaticon.com/512/544/544570.png">
            <a:extLst>
              <a:ext uri="{FF2B5EF4-FFF2-40B4-BE49-F238E27FC236}">
                <a16:creationId xmlns:a16="http://schemas.microsoft.com/office/drawing/2014/main" id="{F8B1C9B2-68B3-2320-460F-DDEE04ED4B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926" y="4215499"/>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AB4B8A5-E284-2ECC-889E-8833181086C6}"/>
              </a:ext>
            </a:extLst>
          </p:cNvPr>
          <p:cNvSpPr txBox="1">
            <a:spLocks/>
          </p:cNvSpPr>
          <p:nvPr/>
        </p:nvSpPr>
        <p:spPr>
          <a:xfrm>
            <a:off x="2628900" y="80915"/>
            <a:ext cx="8898967" cy="61209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4000" dirty="0">
                <a:solidFill>
                  <a:schemeClr val="tx1">
                    <a:lumMod val="85000"/>
                    <a:lumOff val="15000"/>
                  </a:schemeClr>
                </a:solidFill>
              </a:rPr>
              <a:t>Research question:</a:t>
            </a:r>
          </a:p>
          <a:p>
            <a:pPr marL="0" indent="0" algn="r">
              <a:buFont typeface="Arial" panose="020B0604020202020204" pitchFamily="34" charset="0"/>
              <a:buNone/>
            </a:pPr>
            <a:endParaRPr lang="en-US" sz="4000" dirty="0">
              <a:solidFill>
                <a:schemeClr val="tx1">
                  <a:lumMod val="85000"/>
                  <a:lumOff val="15000"/>
                </a:schemeClr>
              </a:solidFill>
            </a:endParaRPr>
          </a:p>
          <a:p>
            <a:pPr marL="0" indent="0" algn="r">
              <a:buFont typeface="Arial" panose="020B0604020202020204" pitchFamily="34" charset="0"/>
              <a:buNone/>
            </a:pPr>
            <a:r>
              <a:rPr lang="en-US" sz="4000" b="1" dirty="0">
                <a:solidFill>
                  <a:schemeClr val="tx1">
                    <a:lumMod val="85000"/>
                    <a:lumOff val="15000"/>
                  </a:schemeClr>
                </a:solidFill>
              </a:rPr>
              <a:t>Is the intervention effective in bringing the Black, Indigenous, and Latino male retention rates in line with White male students? </a:t>
            </a:r>
          </a:p>
          <a:p>
            <a:pPr marL="0" indent="0" algn="r">
              <a:buFont typeface="Arial" panose="020B0604020202020204" pitchFamily="34" charset="0"/>
              <a:buNone/>
            </a:pPr>
            <a:br>
              <a:rPr lang="en-US" sz="4000" b="1" dirty="0">
                <a:solidFill>
                  <a:schemeClr val="tx1">
                    <a:lumMod val="85000"/>
                    <a:lumOff val="15000"/>
                  </a:schemeClr>
                </a:solidFill>
              </a:rPr>
            </a:br>
            <a:r>
              <a:rPr lang="en-US" sz="4000" b="1" dirty="0">
                <a:solidFill>
                  <a:schemeClr val="tx1">
                    <a:lumMod val="85000"/>
                    <a:lumOff val="15000"/>
                  </a:schemeClr>
                </a:solidFill>
              </a:rPr>
              <a:t>Which of our two interventions are working best?</a:t>
            </a:r>
          </a:p>
        </p:txBody>
      </p:sp>
    </p:spTree>
    <p:extLst>
      <p:ext uri="{BB962C8B-B14F-4D97-AF65-F5344CB8AC3E}">
        <p14:creationId xmlns:p14="http://schemas.microsoft.com/office/powerpoint/2010/main" val="145625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12" name="Picture 2" descr="https://cdn-icons-png.flaticon.com/512/544/544570.png">
            <a:extLst>
              <a:ext uri="{FF2B5EF4-FFF2-40B4-BE49-F238E27FC236}">
                <a16:creationId xmlns:a16="http://schemas.microsoft.com/office/drawing/2014/main" id="{F8B1C9B2-68B3-2320-460F-DDEE04ED4B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926" y="4215499"/>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DCD79E-1A7F-2BC2-755E-73CA1B4AF29F}"/>
              </a:ext>
            </a:extLst>
          </p:cNvPr>
          <p:cNvSpPr txBox="1">
            <a:spLocks/>
          </p:cNvSpPr>
          <p:nvPr/>
        </p:nvSpPr>
        <p:spPr>
          <a:xfrm>
            <a:off x="2621526" y="311039"/>
            <a:ext cx="10515600" cy="28574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5C5E70"/>
                </a:solidFill>
              </a:rPr>
              <a:t>Is the intervention effective in bringing the Black, Indigenous, and latinx male retention rates in line with White male students? </a:t>
            </a:r>
            <a:br>
              <a:rPr lang="en-US" sz="4000" b="1">
                <a:solidFill>
                  <a:srgbClr val="5C5E70"/>
                </a:solidFill>
              </a:rPr>
            </a:br>
            <a:r>
              <a:rPr lang="en-US" sz="4000" b="1">
                <a:solidFill>
                  <a:srgbClr val="5C5E70"/>
                </a:solidFill>
              </a:rPr>
              <a:t>Which of our two interventions are working best?</a:t>
            </a:r>
            <a:endParaRPr lang="en-US" sz="4000" b="1" dirty="0">
              <a:solidFill>
                <a:srgbClr val="5C5E70"/>
              </a:solidFill>
            </a:endParaRPr>
          </a:p>
        </p:txBody>
      </p:sp>
      <p:sp>
        <p:nvSpPr>
          <p:cNvPr id="7" name="TextBox 6">
            <a:extLst>
              <a:ext uri="{FF2B5EF4-FFF2-40B4-BE49-F238E27FC236}">
                <a16:creationId xmlns:a16="http://schemas.microsoft.com/office/drawing/2014/main" id="{8C96D8F9-8CD7-4E64-AF3C-3670258D2B2D}"/>
              </a:ext>
            </a:extLst>
          </p:cNvPr>
          <p:cNvSpPr txBox="1"/>
          <p:nvPr/>
        </p:nvSpPr>
        <p:spPr>
          <a:xfrm rot="16200000">
            <a:off x="6626869" y="-162292"/>
            <a:ext cx="1752600" cy="5386090"/>
          </a:xfrm>
          <a:prstGeom prst="rect">
            <a:avLst/>
          </a:prstGeom>
          <a:noFill/>
        </p:spPr>
        <p:txBody>
          <a:bodyPr wrap="square" rtlCol="0">
            <a:spAutoFit/>
          </a:bodyPr>
          <a:lstStyle/>
          <a:p>
            <a:r>
              <a:rPr lang="en-US" sz="34400" dirty="0">
                <a:solidFill>
                  <a:srgbClr val="C8102E"/>
                </a:solidFill>
                <a:latin typeface="Segoe Print" panose="02000600000000000000" pitchFamily="2" charset="0"/>
              </a:rPr>
              <a:t>X</a:t>
            </a:r>
          </a:p>
        </p:txBody>
      </p:sp>
      <p:sp>
        <p:nvSpPr>
          <p:cNvPr id="8" name="Content Placeholder 2">
            <a:extLst>
              <a:ext uri="{FF2B5EF4-FFF2-40B4-BE49-F238E27FC236}">
                <a16:creationId xmlns:a16="http://schemas.microsoft.com/office/drawing/2014/main" id="{F5DCF9B2-7AD4-3C86-B7BA-5B3B2298AC9B}"/>
              </a:ext>
            </a:extLst>
          </p:cNvPr>
          <p:cNvSpPr txBox="1">
            <a:spLocks/>
          </p:cNvSpPr>
          <p:nvPr/>
        </p:nvSpPr>
        <p:spPr>
          <a:xfrm>
            <a:off x="2621526" y="2627993"/>
            <a:ext cx="10515600" cy="2857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400" b="1" dirty="0">
              <a:solidFill>
                <a:srgbClr val="006BA6"/>
              </a:solidFill>
            </a:endParaRPr>
          </a:p>
          <a:p>
            <a:pPr marL="0" indent="0">
              <a:buFont typeface="Arial" panose="020B0604020202020204" pitchFamily="34" charset="0"/>
              <a:buNone/>
            </a:pPr>
            <a:r>
              <a:rPr lang="en-US" sz="4400" b="1" dirty="0">
                <a:solidFill>
                  <a:srgbClr val="006BA6"/>
                </a:solidFill>
              </a:rPr>
              <a:t>How effective are our interventions in removing the barriers that exist to Black, Indigenous, and </a:t>
            </a:r>
            <a:r>
              <a:rPr lang="en-US" sz="4400" b="1" dirty="0" err="1">
                <a:solidFill>
                  <a:srgbClr val="006BA6"/>
                </a:solidFill>
              </a:rPr>
              <a:t>Latinx</a:t>
            </a:r>
            <a:r>
              <a:rPr lang="en-US" sz="4400" b="1" dirty="0">
                <a:solidFill>
                  <a:srgbClr val="006BA6"/>
                </a:solidFill>
              </a:rPr>
              <a:t> men persisting at Iowa State?</a:t>
            </a:r>
          </a:p>
        </p:txBody>
      </p:sp>
    </p:spTree>
    <p:extLst>
      <p:ext uri="{BB962C8B-B14F-4D97-AF65-F5344CB8AC3E}">
        <p14:creationId xmlns:p14="http://schemas.microsoft.com/office/powerpoint/2010/main" val="97148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12" name="Picture 2" descr="https://cdn-icons-png.flaticon.com/512/544/544570.png">
            <a:extLst>
              <a:ext uri="{FF2B5EF4-FFF2-40B4-BE49-F238E27FC236}">
                <a16:creationId xmlns:a16="http://schemas.microsoft.com/office/drawing/2014/main" id="{F8B1C9B2-68B3-2320-460F-DDEE04ED4B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926" y="4215499"/>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9DCD79E-1A7F-2BC2-755E-73CA1B4AF29F}"/>
              </a:ext>
            </a:extLst>
          </p:cNvPr>
          <p:cNvSpPr txBox="1">
            <a:spLocks/>
          </p:cNvSpPr>
          <p:nvPr/>
        </p:nvSpPr>
        <p:spPr>
          <a:xfrm>
            <a:off x="2621526" y="311039"/>
            <a:ext cx="10515600" cy="28574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5C5E70"/>
                </a:solidFill>
              </a:rPr>
              <a:t>Is the intervention effective in bringing the Black, Indigenous, and latinx male retention rates in line with White male students? </a:t>
            </a:r>
            <a:br>
              <a:rPr lang="en-US" sz="4000" b="1">
                <a:solidFill>
                  <a:srgbClr val="5C5E70"/>
                </a:solidFill>
              </a:rPr>
            </a:br>
            <a:r>
              <a:rPr lang="en-US" sz="4000" b="1">
                <a:solidFill>
                  <a:srgbClr val="5C5E70"/>
                </a:solidFill>
              </a:rPr>
              <a:t>Which of our two interventions are working best?</a:t>
            </a:r>
            <a:endParaRPr lang="en-US" sz="4000" b="1" dirty="0">
              <a:solidFill>
                <a:srgbClr val="5C5E70"/>
              </a:solidFill>
            </a:endParaRPr>
          </a:p>
        </p:txBody>
      </p:sp>
      <p:sp>
        <p:nvSpPr>
          <p:cNvPr id="7" name="TextBox 6">
            <a:extLst>
              <a:ext uri="{FF2B5EF4-FFF2-40B4-BE49-F238E27FC236}">
                <a16:creationId xmlns:a16="http://schemas.microsoft.com/office/drawing/2014/main" id="{8C96D8F9-8CD7-4E64-AF3C-3670258D2B2D}"/>
              </a:ext>
            </a:extLst>
          </p:cNvPr>
          <p:cNvSpPr txBox="1"/>
          <p:nvPr/>
        </p:nvSpPr>
        <p:spPr>
          <a:xfrm rot="16200000">
            <a:off x="6626869" y="-162292"/>
            <a:ext cx="1752600" cy="5386090"/>
          </a:xfrm>
          <a:prstGeom prst="rect">
            <a:avLst/>
          </a:prstGeom>
          <a:noFill/>
        </p:spPr>
        <p:txBody>
          <a:bodyPr wrap="square" rtlCol="0">
            <a:spAutoFit/>
          </a:bodyPr>
          <a:lstStyle/>
          <a:p>
            <a:r>
              <a:rPr lang="en-US" sz="34400" dirty="0">
                <a:solidFill>
                  <a:srgbClr val="C8102E"/>
                </a:solidFill>
                <a:latin typeface="Segoe Print" panose="02000600000000000000" pitchFamily="2" charset="0"/>
              </a:rPr>
              <a:t>X</a:t>
            </a:r>
          </a:p>
        </p:txBody>
      </p:sp>
      <p:sp>
        <p:nvSpPr>
          <p:cNvPr id="8" name="Content Placeholder 2">
            <a:extLst>
              <a:ext uri="{FF2B5EF4-FFF2-40B4-BE49-F238E27FC236}">
                <a16:creationId xmlns:a16="http://schemas.microsoft.com/office/drawing/2014/main" id="{F5DCF9B2-7AD4-3C86-B7BA-5B3B2298AC9B}"/>
              </a:ext>
            </a:extLst>
          </p:cNvPr>
          <p:cNvSpPr txBox="1">
            <a:spLocks/>
          </p:cNvSpPr>
          <p:nvPr/>
        </p:nvSpPr>
        <p:spPr>
          <a:xfrm>
            <a:off x="2621526" y="2627993"/>
            <a:ext cx="10515600" cy="2857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4400" b="1" dirty="0">
              <a:solidFill>
                <a:srgbClr val="006BA6"/>
              </a:solidFill>
            </a:endParaRPr>
          </a:p>
          <a:p>
            <a:pPr marL="0" indent="0">
              <a:buFont typeface="Arial" panose="020B0604020202020204" pitchFamily="34" charset="0"/>
              <a:buNone/>
            </a:pPr>
            <a:r>
              <a:rPr lang="en-US" sz="4400" b="1" dirty="0">
                <a:solidFill>
                  <a:srgbClr val="006BA6"/>
                </a:solidFill>
              </a:rPr>
              <a:t>How effective are our interventions in </a:t>
            </a:r>
            <a:r>
              <a:rPr lang="en-US" sz="4400" b="1" dirty="0">
                <a:solidFill>
                  <a:srgbClr val="FF0000"/>
                </a:solidFill>
              </a:rPr>
              <a:t>removing the barriers </a:t>
            </a:r>
            <a:r>
              <a:rPr lang="en-US" sz="4400" b="1" dirty="0">
                <a:solidFill>
                  <a:srgbClr val="006BA6"/>
                </a:solidFill>
              </a:rPr>
              <a:t>that exist to Black, Indigenous, and </a:t>
            </a:r>
            <a:r>
              <a:rPr lang="en-US" sz="4400" b="1" dirty="0" err="1">
                <a:solidFill>
                  <a:srgbClr val="006BA6"/>
                </a:solidFill>
              </a:rPr>
              <a:t>Latinx</a:t>
            </a:r>
            <a:r>
              <a:rPr lang="en-US" sz="4400" b="1" dirty="0">
                <a:solidFill>
                  <a:srgbClr val="006BA6"/>
                </a:solidFill>
              </a:rPr>
              <a:t> men persisting at Iowa State?</a:t>
            </a:r>
          </a:p>
        </p:txBody>
      </p:sp>
    </p:spTree>
    <p:extLst>
      <p:ext uri="{BB962C8B-B14F-4D97-AF65-F5344CB8AC3E}">
        <p14:creationId xmlns:p14="http://schemas.microsoft.com/office/powerpoint/2010/main" val="281346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2" name="Title 1">
            <a:extLst>
              <a:ext uri="{FF2B5EF4-FFF2-40B4-BE49-F238E27FC236}">
                <a16:creationId xmlns:a16="http://schemas.microsoft.com/office/drawing/2014/main" id="{EBDC080C-5669-A033-4ABE-105AEB347A62}"/>
              </a:ext>
            </a:extLst>
          </p:cNvPr>
          <p:cNvSpPr>
            <a:spLocks noGrp="1"/>
          </p:cNvSpPr>
          <p:nvPr>
            <p:ph type="title"/>
          </p:nvPr>
        </p:nvSpPr>
        <p:spPr>
          <a:xfrm>
            <a:off x="520700" y="1763712"/>
            <a:ext cx="6731000" cy="3330575"/>
          </a:xfrm>
        </p:spPr>
        <p:txBody>
          <a:bodyPr>
            <a:normAutofit fontScale="90000"/>
          </a:bodyPr>
          <a:lstStyle/>
          <a:p>
            <a:r>
              <a:rPr lang="en-US" sz="6000" b="1" dirty="0">
                <a:solidFill>
                  <a:srgbClr val="006BA6"/>
                </a:solidFill>
              </a:rPr>
              <a:t>Are female-identifying students achieving the same grades in calculus courses at ISU as other people?</a:t>
            </a:r>
          </a:p>
        </p:txBody>
      </p:sp>
    </p:spTree>
    <p:extLst>
      <p:ext uri="{BB962C8B-B14F-4D97-AF65-F5344CB8AC3E}">
        <p14:creationId xmlns:p14="http://schemas.microsoft.com/office/powerpoint/2010/main" val="3819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4" name="Title 1">
            <a:extLst>
              <a:ext uri="{FF2B5EF4-FFF2-40B4-BE49-F238E27FC236}">
                <a16:creationId xmlns:a16="http://schemas.microsoft.com/office/drawing/2014/main" id="{2DE583BF-6184-1A2E-3A5A-2FB0E00FDAAF}"/>
              </a:ext>
            </a:extLst>
          </p:cNvPr>
          <p:cNvSpPr txBox="1">
            <a:spLocks/>
          </p:cNvSpPr>
          <p:nvPr/>
        </p:nvSpPr>
        <p:spPr>
          <a:xfrm>
            <a:off x="538725" y="992466"/>
            <a:ext cx="5969000" cy="4259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006BA6"/>
                </a:solidFill>
              </a:rPr>
              <a:t>Does our program help LGBTQIA+ students feel more welcome on campus?</a:t>
            </a:r>
          </a:p>
        </p:txBody>
      </p:sp>
    </p:spTree>
    <p:extLst>
      <p:ext uri="{BB962C8B-B14F-4D97-AF65-F5344CB8AC3E}">
        <p14:creationId xmlns:p14="http://schemas.microsoft.com/office/powerpoint/2010/main" val="73773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CC98834-557E-2874-08B0-8FAD05DEC43A}"/>
              </a:ext>
            </a:extLst>
          </p:cNvPr>
          <p:cNvPicPr>
            <a:picLocks noChangeAspect="1"/>
          </p:cNvPicPr>
          <p:nvPr/>
        </p:nvPicPr>
        <p:blipFill>
          <a:blip r:embed="rId3"/>
          <a:stretch>
            <a:fillRect/>
          </a:stretch>
        </p:blipFill>
        <p:spPr>
          <a:xfrm rot="5400000">
            <a:off x="2892649" y="-2874109"/>
            <a:ext cx="6406703" cy="12192002"/>
          </a:xfrm>
          <a:prstGeom prst="rect">
            <a:avLst/>
          </a:prstGeom>
        </p:spPr>
      </p:pic>
      <p:pic>
        <p:nvPicPr>
          <p:cNvPr id="11" name="Picture 10">
            <a:extLst>
              <a:ext uri="{FF2B5EF4-FFF2-40B4-BE49-F238E27FC236}">
                <a16:creationId xmlns:a16="http://schemas.microsoft.com/office/drawing/2014/main" id="{D6A3113B-757A-C3C5-A4A3-F8AC033E0DC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5" name="Picture 4">
            <a:extLst>
              <a:ext uri="{FF2B5EF4-FFF2-40B4-BE49-F238E27FC236}">
                <a16:creationId xmlns:a16="http://schemas.microsoft.com/office/drawing/2014/main" id="{975F010F-9E20-BB9D-065F-801045C77E68}"/>
              </a:ext>
            </a:extLst>
          </p:cNvPr>
          <p:cNvPicPr>
            <a:picLocks noChangeAspect="1"/>
          </p:cNvPicPr>
          <p:nvPr/>
        </p:nvPicPr>
        <p:blipFill>
          <a:blip r:embed="rId4"/>
          <a:stretch>
            <a:fillRect/>
          </a:stretch>
        </p:blipFill>
        <p:spPr>
          <a:xfrm>
            <a:off x="6327140" y="379292"/>
            <a:ext cx="5255260" cy="5524230"/>
          </a:xfrm>
          <a:prstGeom prst="rect">
            <a:avLst/>
          </a:prstGeom>
        </p:spPr>
      </p:pic>
      <p:sp>
        <p:nvSpPr>
          <p:cNvPr id="19" name="TextBox 18">
            <a:extLst>
              <a:ext uri="{FF2B5EF4-FFF2-40B4-BE49-F238E27FC236}">
                <a16:creationId xmlns:a16="http://schemas.microsoft.com/office/drawing/2014/main" id="{2F2D3FF2-5718-D5C4-9A89-B9E4AC339813}"/>
              </a:ext>
            </a:extLst>
          </p:cNvPr>
          <p:cNvSpPr txBox="1"/>
          <p:nvPr/>
        </p:nvSpPr>
        <p:spPr>
          <a:xfrm>
            <a:off x="-2" y="1698398"/>
            <a:ext cx="6096000" cy="3046988"/>
          </a:xfrm>
          <a:prstGeom prst="rect">
            <a:avLst/>
          </a:prstGeom>
          <a:noFill/>
        </p:spPr>
        <p:txBody>
          <a:bodyPr wrap="square">
            <a:spAutoFit/>
          </a:bodyPr>
          <a:lstStyle/>
          <a:p>
            <a:pPr algn="ctr"/>
            <a:r>
              <a:rPr lang="en-US" sz="9600" b="1" dirty="0">
                <a:solidFill>
                  <a:schemeClr val="bg1"/>
                </a:solidFill>
                <a:latin typeface="ITC Berkeley Oldstyle Std" panose="02090402050306020404" pitchFamily="18" charset="0"/>
              </a:rPr>
              <a:t>Check</a:t>
            </a:r>
          </a:p>
          <a:p>
            <a:pPr algn="ctr"/>
            <a:r>
              <a:rPr lang="en-US" sz="9600" b="1" dirty="0">
                <a:solidFill>
                  <a:schemeClr val="bg1"/>
                </a:solidFill>
                <a:latin typeface="ITC Berkeley Oldstyle Std" panose="02090402050306020404" pitchFamily="18" charset="0"/>
              </a:rPr>
              <a:t>In:</a:t>
            </a:r>
            <a:endParaRPr lang="en-US" sz="9600" dirty="0"/>
          </a:p>
        </p:txBody>
      </p:sp>
      <p:sp>
        <p:nvSpPr>
          <p:cNvPr id="17" name="Rectangle 16">
            <a:extLst>
              <a:ext uri="{FF2B5EF4-FFF2-40B4-BE49-F238E27FC236}">
                <a16:creationId xmlns:a16="http://schemas.microsoft.com/office/drawing/2014/main" id="{B026F13C-2FBC-A056-5C6D-C55506CE86AC}"/>
              </a:ext>
            </a:extLst>
          </p:cNvPr>
          <p:cNvSpPr/>
          <p:nvPr/>
        </p:nvSpPr>
        <p:spPr>
          <a:xfrm>
            <a:off x="6705600" y="663388"/>
            <a:ext cx="4536141" cy="49485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2667337-DF08-663A-63A9-8E32589927F9}"/>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12" name="Picture 11">
            <a:extLst>
              <a:ext uri="{FF2B5EF4-FFF2-40B4-BE49-F238E27FC236}">
                <a16:creationId xmlns:a16="http://schemas.microsoft.com/office/drawing/2014/main" id="{2D3E3FE8-7C8E-A6F2-D5AE-0482AAD8CC1F}"/>
              </a:ext>
            </a:extLst>
          </p:cNvPr>
          <p:cNvPicPr>
            <a:picLocks noChangeAspect="1"/>
          </p:cNvPicPr>
          <p:nvPr/>
        </p:nvPicPr>
        <p:blipFill>
          <a:blip r:embed="rId5"/>
          <a:stretch>
            <a:fillRect/>
          </a:stretch>
        </p:blipFill>
        <p:spPr>
          <a:xfrm>
            <a:off x="388579" y="6425244"/>
            <a:ext cx="3856294" cy="290327"/>
          </a:xfrm>
          <a:prstGeom prst="rect">
            <a:avLst/>
          </a:prstGeom>
        </p:spPr>
      </p:pic>
      <p:sp>
        <p:nvSpPr>
          <p:cNvPr id="14" name="TextBox 13">
            <a:extLst>
              <a:ext uri="{FF2B5EF4-FFF2-40B4-BE49-F238E27FC236}">
                <a16:creationId xmlns:a16="http://schemas.microsoft.com/office/drawing/2014/main" id="{67BD51CE-8F95-2B11-CC84-1A3F09469F4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3" name="Picture 2" descr="Qr code&#10;&#10;Description automatically generated">
            <a:extLst>
              <a:ext uri="{FF2B5EF4-FFF2-40B4-BE49-F238E27FC236}">
                <a16:creationId xmlns:a16="http://schemas.microsoft.com/office/drawing/2014/main" id="{90561D04-55A5-9668-F0D9-07D7D5CC7D49}"/>
              </a:ext>
            </a:extLst>
          </p:cNvPr>
          <p:cNvPicPr>
            <a:picLocks noChangeAspect="1"/>
          </p:cNvPicPr>
          <p:nvPr/>
        </p:nvPicPr>
        <p:blipFill>
          <a:blip r:embed="rId6"/>
          <a:stretch>
            <a:fillRect/>
          </a:stretch>
        </p:blipFill>
        <p:spPr>
          <a:xfrm>
            <a:off x="6705600" y="886647"/>
            <a:ext cx="4501999" cy="4501999"/>
          </a:xfrm>
          <a:prstGeom prst="rect">
            <a:avLst/>
          </a:prstGeom>
        </p:spPr>
      </p:pic>
    </p:spTree>
    <p:extLst>
      <p:ext uri="{BB962C8B-B14F-4D97-AF65-F5344CB8AC3E}">
        <p14:creationId xmlns:p14="http://schemas.microsoft.com/office/powerpoint/2010/main" val="2563378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5" name="Title 1">
            <a:extLst>
              <a:ext uri="{FF2B5EF4-FFF2-40B4-BE49-F238E27FC236}">
                <a16:creationId xmlns:a16="http://schemas.microsoft.com/office/drawing/2014/main" id="{C6F1B531-882F-AB05-D7F2-38823CDE6DD7}"/>
              </a:ext>
            </a:extLst>
          </p:cNvPr>
          <p:cNvSpPr txBox="1">
            <a:spLocks/>
          </p:cNvSpPr>
          <p:nvPr/>
        </p:nvSpPr>
        <p:spPr>
          <a:xfrm>
            <a:off x="267826" y="1317055"/>
            <a:ext cx="6120273" cy="36464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rgbClr val="006BA6"/>
                </a:solidFill>
              </a:rPr>
              <a:t>What proportion of ISU’s enrollment is minoritized students?</a:t>
            </a:r>
          </a:p>
        </p:txBody>
      </p:sp>
    </p:spTree>
    <p:extLst>
      <p:ext uri="{BB962C8B-B14F-4D97-AF65-F5344CB8AC3E}">
        <p14:creationId xmlns:p14="http://schemas.microsoft.com/office/powerpoint/2010/main" val="160256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5" name="Title 1">
            <a:extLst>
              <a:ext uri="{FF2B5EF4-FFF2-40B4-BE49-F238E27FC236}">
                <a16:creationId xmlns:a16="http://schemas.microsoft.com/office/drawing/2014/main" id="{52C9DE37-8294-7B9C-A1CA-61461AB9C402}"/>
              </a:ext>
            </a:extLst>
          </p:cNvPr>
          <p:cNvSpPr>
            <a:spLocks noGrp="1"/>
          </p:cNvSpPr>
          <p:nvPr>
            <p:ph type="title"/>
          </p:nvPr>
        </p:nvSpPr>
        <p:spPr>
          <a:xfrm>
            <a:off x="388579" y="190249"/>
            <a:ext cx="10515600" cy="1325563"/>
          </a:xfrm>
        </p:spPr>
        <p:txBody>
          <a:bodyPr/>
          <a:lstStyle/>
          <a:p>
            <a:r>
              <a:rPr lang="en-US" dirty="0"/>
              <a:t>Perspective is important!</a:t>
            </a:r>
          </a:p>
        </p:txBody>
      </p:sp>
      <p:sp>
        <p:nvSpPr>
          <p:cNvPr id="13" name="Content Placeholder 2">
            <a:extLst>
              <a:ext uri="{FF2B5EF4-FFF2-40B4-BE49-F238E27FC236}">
                <a16:creationId xmlns:a16="http://schemas.microsoft.com/office/drawing/2014/main" id="{A2EF865D-DE54-F1E5-9225-00ED3FA04E96}"/>
              </a:ext>
            </a:extLst>
          </p:cNvPr>
          <p:cNvSpPr txBox="1">
            <a:spLocks/>
          </p:cNvSpPr>
          <p:nvPr/>
        </p:nvSpPr>
        <p:spPr>
          <a:xfrm>
            <a:off x="838199" y="1253331"/>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Who is asking the questions?</a:t>
            </a:r>
          </a:p>
          <a:p>
            <a:r>
              <a:rPr lang="en-US" sz="3600" dirty="0"/>
              <a:t>Who will benefit from the findings?</a:t>
            </a:r>
          </a:p>
          <a:p>
            <a:r>
              <a:rPr lang="en-US" sz="3600" dirty="0"/>
              <a:t>Who is collecting the data?</a:t>
            </a:r>
          </a:p>
          <a:p>
            <a:r>
              <a:rPr lang="en-US" sz="3600" dirty="0"/>
              <a:t>How will data be collected?</a:t>
            </a:r>
          </a:p>
          <a:p>
            <a:pPr marL="0" indent="0">
              <a:buFont typeface="Arial" panose="020B0604020202020204" pitchFamily="34" charset="0"/>
              <a:buNone/>
            </a:pPr>
            <a:r>
              <a:rPr lang="en-US" sz="3600" dirty="0"/>
              <a:t>	(eventually) </a:t>
            </a:r>
          </a:p>
          <a:p>
            <a:r>
              <a:rPr lang="en-US" sz="3600" dirty="0"/>
              <a:t>Who will be analyzing the data?</a:t>
            </a:r>
          </a:p>
          <a:p>
            <a:r>
              <a:rPr lang="en-US" sz="3600" dirty="0"/>
              <a:t>Who will write about the data?</a:t>
            </a:r>
          </a:p>
          <a:p>
            <a:r>
              <a:rPr lang="en-US" sz="3600" dirty="0"/>
              <a:t>Who will read the report(s)?</a:t>
            </a:r>
          </a:p>
        </p:txBody>
      </p:sp>
    </p:spTree>
    <p:extLst>
      <p:ext uri="{BB962C8B-B14F-4D97-AF65-F5344CB8AC3E}">
        <p14:creationId xmlns:p14="http://schemas.microsoft.com/office/powerpoint/2010/main" val="382511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5" name="Title 1">
            <a:extLst>
              <a:ext uri="{FF2B5EF4-FFF2-40B4-BE49-F238E27FC236}">
                <a16:creationId xmlns:a16="http://schemas.microsoft.com/office/drawing/2014/main" id="{9E6BCCD7-0F8A-1E87-9518-9AECC507F756}"/>
              </a:ext>
            </a:extLst>
          </p:cNvPr>
          <p:cNvSpPr txBox="1">
            <a:spLocks/>
          </p:cNvSpPr>
          <p:nvPr/>
        </p:nvSpPr>
        <p:spPr>
          <a:xfrm>
            <a:off x="2014532" y="827105"/>
            <a:ext cx="10382250" cy="5749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rgbClr val="006BA6"/>
                </a:solidFill>
              </a:rPr>
              <a:t>Demographic data</a:t>
            </a:r>
            <a:br>
              <a:rPr lang="en-US" sz="5400" b="1" dirty="0">
                <a:solidFill>
                  <a:srgbClr val="006BA6"/>
                </a:solidFill>
              </a:rPr>
            </a:br>
            <a:r>
              <a:rPr lang="en-US" sz="5400" b="1" i="1" dirty="0">
                <a:solidFill>
                  <a:schemeClr val="tx1">
                    <a:lumMod val="50000"/>
                    <a:lumOff val="50000"/>
                  </a:schemeClr>
                </a:solidFill>
              </a:rPr>
              <a:t>– who we are and how we identify – </a:t>
            </a:r>
            <a:r>
              <a:rPr lang="en-US" sz="5400" b="1" dirty="0">
                <a:solidFill>
                  <a:srgbClr val="006BA6"/>
                </a:solidFill>
              </a:rPr>
              <a:t>are at once the </a:t>
            </a:r>
            <a:br>
              <a:rPr lang="en-US" sz="5400" b="1" dirty="0">
                <a:solidFill>
                  <a:srgbClr val="006BA6"/>
                </a:solidFill>
              </a:rPr>
            </a:br>
            <a:r>
              <a:rPr lang="en-US" sz="5400" b="1" dirty="0">
                <a:solidFill>
                  <a:srgbClr val="76881D"/>
                </a:solidFill>
              </a:rPr>
              <a:t>BEST</a:t>
            </a:r>
            <a:r>
              <a:rPr lang="en-US" sz="5400" b="1" dirty="0">
                <a:solidFill>
                  <a:srgbClr val="006BA6"/>
                </a:solidFill>
              </a:rPr>
              <a:t> and </a:t>
            </a:r>
            <a:r>
              <a:rPr lang="en-US" sz="5400" b="1" dirty="0">
                <a:solidFill>
                  <a:srgbClr val="9D352C"/>
                </a:solidFill>
              </a:rPr>
              <a:t>WORST</a:t>
            </a:r>
            <a:r>
              <a:rPr lang="en-US" sz="5400" b="1" dirty="0">
                <a:solidFill>
                  <a:srgbClr val="006BA6"/>
                </a:solidFill>
              </a:rPr>
              <a:t> </a:t>
            </a:r>
            <a:br>
              <a:rPr lang="en-US" sz="5400" b="1" dirty="0">
                <a:solidFill>
                  <a:srgbClr val="006BA6"/>
                </a:solidFill>
              </a:rPr>
            </a:br>
            <a:r>
              <a:rPr lang="en-US" sz="5400" b="1" dirty="0">
                <a:solidFill>
                  <a:srgbClr val="006BA6"/>
                </a:solidFill>
              </a:rPr>
              <a:t>with regard to data equity.</a:t>
            </a:r>
          </a:p>
        </p:txBody>
      </p:sp>
      <p:pic>
        <p:nvPicPr>
          <p:cNvPr id="9" name="Picture 2" descr="Data free icon">
            <a:extLst>
              <a:ext uri="{FF2B5EF4-FFF2-40B4-BE49-F238E27FC236}">
                <a16:creationId xmlns:a16="http://schemas.microsoft.com/office/drawing/2014/main" id="{D20FBDD8-D64F-A513-7224-59B0C478B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533" y="3834888"/>
            <a:ext cx="2285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0E8A802-D2B5-EBD4-B798-15B3D53A9852}"/>
              </a:ext>
            </a:extLst>
          </p:cNvPr>
          <p:cNvSpPr txBox="1"/>
          <p:nvPr/>
        </p:nvSpPr>
        <p:spPr>
          <a:xfrm>
            <a:off x="9060659" y="5609393"/>
            <a:ext cx="3105150" cy="369332"/>
          </a:xfrm>
          <a:prstGeom prst="rect">
            <a:avLst/>
          </a:prstGeom>
          <a:noFill/>
        </p:spPr>
        <p:txBody>
          <a:bodyPr wrap="square" rtlCol="0">
            <a:spAutoFit/>
          </a:bodyPr>
          <a:lstStyle/>
          <a:p>
            <a:pPr algn="r"/>
            <a:r>
              <a:rPr lang="en-US" dirty="0">
                <a:solidFill>
                  <a:schemeClr val="bg1">
                    <a:lumMod val="65000"/>
                  </a:schemeClr>
                </a:solidFill>
              </a:rPr>
              <a:t>Heather Krause, We All Count</a:t>
            </a:r>
          </a:p>
        </p:txBody>
      </p:sp>
    </p:spTree>
    <p:extLst>
      <p:ext uri="{BB962C8B-B14F-4D97-AF65-F5344CB8AC3E}">
        <p14:creationId xmlns:p14="http://schemas.microsoft.com/office/powerpoint/2010/main" val="55004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9" name="Picture 2" descr="Data free icon">
            <a:extLst>
              <a:ext uri="{FF2B5EF4-FFF2-40B4-BE49-F238E27FC236}">
                <a16:creationId xmlns:a16="http://schemas.microsoft.com/office/drawing/2014/main" id="{D20FBDD8-D64F-A513-7224-59B0C478B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3996812"/>
            <a:ext cx="2285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2C9D690-F396-9B36-E5AE-81897051C51A}"/>
              </a:ext>
            </a:extLst>
          </p:cNvPr>
          <p:cNvSpPr txBox="1">
            <a:spLocks/>
          </p:cNvSpPr>
          <p:nvPr/>
        </p:nvSpPr>
        <p:spPr>
          <a:xfrm>
            <a:off x="3378200" y="-67631"/>
            <a:ext cx="9436100" cy="57499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6BA6"/>
                </a:solidFill>
              </a:rPr>
              <a:t>			The challenge?</a:t>
            </a:r>
            <a:br>
              <a:rPr lang="en-US" sz="5400" b="1" dirty="0">
                <a:solidFill>
                  <a:srgbClr val="006BA6"/>
                </a:solidFill>
              </a:rPr>
            </a:br>
            <a:br>
              <a:rPr lang="en-US" sz="5400" b="1" dirty="0">
                <a:solidFill>
                  <a:srgbClr val="006BA6"/>
                </a:solidFill>
              </a:rPr>
            </a:br>
            <a:r>
              <a:rPr lang="en-US" sz="5400" b="1" dirty="0">
                <a:solidFill>
                  <a:srgbClr val="FF7F7F"/>
                </a:solidFill>
              </a:rPr>
              <a:t>No recipe. </a:t>
            </a:r>
            <a:br>
              <a:rPr lang="en-US" sz="5400" b="1" dirty="0">
                <a:solidFill>
                  <a:srgbClr val="006BA6"/>
                </a:solidFill>
              </a:rPr>
            </a:br>
            <a:br>
              <a:rPr lang="en-US" sz="5400" b="1" dirty="0">
                <a:solidFill>
                  <a:srgbClr val="006BA6"/>
                </a:solidFill>
              </a:rPr>
            </a:br>
            <a:r>
              <a:rPr lang="en-US" sz="5400" b="1" dirty="0">
                <a:solidFill>
                  <a:srgbClr val="5BB68D"/>
                </a:solidFill>
              </a:rPr>
              <a:t>No “right” way. </a:t>
            </a:r>
            <a:br>
              <a:rPr lang="en-US" sz="5400" b="1" dirty="0">
                <a:solidFill>
                  <a:srgbClr val="006BA6"/>
                </a:solidFill>
              </a:rPr>
            </a:br>
            <a:br>
              <a:rPr lang="en-US" sz="5400" b="1" dirty="0">
                <a:solidFill>
                  <a:srgbClr val="006BA6"/>
                </a:solidFill>
              </a:rPr>
            </a:br>
            <a:r>
              <a:rPr lang="en-US" sz="5400" b="1" dirty="0">
                <a:solidFill>
                  <a:srgbClr val="DFC49C"/>
                </a:solidFill>
              </a:rPr>
              <a:t>No map to follow.</a:t>
            </a:r>
          </a:p>
        </p:txBody>
      </p:sp>
      <p:pic>
        <p:nvPicPr>
          <p:cNvPr id="12" name="Picture 2" descr="https://cdn-icons-png.flaticon.com/512/2729/2729077.png">
            <a:extLst>
              <a:ext uri="{FF2B5EF4-FFF2-40B4-BE49-F238E27FC236}">
                <a16:creationId xmlns:a16="http://schemas.microsoft.com/office/drawing/2014/main" id="{360BD746-7E49-5067-C5F6-F4513C4A01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36175" y="143573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cdn-icons-png.flaticon.com/512/1211/1211726.png">
            <a:extLst>
              <a:ext uri="{FF2B5EF4-FFF2-40B4-BE49-F238E27FC236}">
                <a16:creationId xmlns:a16="http://schemas.microsoft.com/office/drawing/2014/main" id="{F169FDD1-7CF9-75F5-E521-9C9E46D443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07375" y="2807331"/>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cdn-icons.flaticon.com/png/512/2953/premium/2953627.png?token=exp=1650663738~hmac=507debbd42e49c635e23afbded1cf06d">
            <a:extLst>
              <a:ext uri="{FF2B5EF4-FFF2-40B4-BE49-F238E27FC236}">
                <a16:creationId xmlns:a16="http://schemas.microsoft.com/office/drawing/2014/main" id="{D74E35C6-DF99-948D-0958-335A6283C55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10837" y="4178931"/>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C3B6524-E3D2-BB44-594C-3AF6B77F975C}"/>
              </a:ext>
            </a:extLst>
          </p:cNvPr>
          <p:cNvSpPr txBox="1"/>
          <p:nvPr/>
        </p:nvSpPr>
        <p:spPr>
          <a:xfrm rot="16200000">
            <a:off x="9934039" y="732211"/>
            <a:ext cx="1752600" cy="2646878"/>
          </a:xfrm>
          <a:prstGeom prst="rect">
            <a:avLst/>
          </a:prstGeom>
          <a:noFill/>
        </p:spPr>
        <p:txBody>
          <a:bodyPr wrap="square" rtlCol="0">
            <a:spAutoFit/>
          </a:bodyPr>
          <a:lstStyle/>
          <a:p>
            <a:r>
              <a:rPr lang="en-US" sz="16600" dirty="0">
                <a:solidFill>
                  <a:srgbClr val="C8102E"/>
                </a:solidFill>
                <a:latin typeface="Segoe Print" panose="02000600000000000000" pitchFamily="2" charset="0"/>
              </a:rPr>
              <a:t>X</a:t>
            </a:r>
          </a:p>
        </p:txBody>
      </p:sp>
      <p:sp>
        <p:nvSpPr>
          <p:cNvPr id="17" name="TextBox 16">
            <a:extLst>
              <a:ext uri="{FF2B5EF4-FFF2-40B4-BE49-F238E27FC236}">
                <a16:creationId xmlns:a16="http://schemas.microsoft.com/office/drawing/2014/main" id="{00CF9F32-45E2-8B49-B438-C85C05249E07}"/>
              </a:ext>
            </a:extLst>
          </p:cNvPr>
          <p:cNvSpPr txBox="1"/>
          <p:nvPr/>
        </p:nvSpPr>
        <p:spPr>
          <a:xfrm rot="16200000">
            <a:off x="8224858" y="2107383"/>
            <a:ext cx="1752600" cy="2646878"/>
          </a:xfrm>
          <a:prstGeom prst="rect">
            <a:avLst/>
          </a:prstGeom>
          <a:noFill/>
        </p:spPr>
        <p:txBody>
          <a:bodyPr wrap="square" rtlCol="0">
            <a:spAutoFit/>
          </a:bodyPr>
          <a:lstStyle/>
          <a:p>
            <a:r>
              <a:rPr lang="en-US" sz="16600" dirty="0">
                <a:solidFill>
                  <a:srgbClr val="C8102E"/>
                </a:solidFill>
                <a:latin typeface="Segoe Print" panose="02000600000000000000" pitchFamily="2" charset="0"/>
              </a:rPr>
              <a:t>X</a:t>
            </a:r>
          </a:p>
        </p:txBody>
      </p:sp>
      <p:sp>
        <p:nvSpPr>
          <p:cNvPr id="18" name="TextBox 17">
            <a:extLst>
              <a:ext uri="{FF2B5EF4-FFF2-40B4-BE49-F238E27FC236}">
                <a16:creationId xmlns:a16="http://schemas.microsoft.com/office/drawing/2014/main" id="{6BE15B9D-0335-D727-954C-C0A74977A142}"/>
              </a:ext>
            </a:extLst>
          </p:cNvPr>
          <p:cNvSpPr txBox="1"/>
          <p:nvPr/>
        </p:nvSpPr>
        <p:spPr>
          <a:xfrm rot="16200000">
            <a:off x="10485974" y="3482554"/>
            <a:ext cx="1752600" cy="2646878"/>
          </a:xfrm>
          <a:prstGeom prst="rect">
            <a:avLst/>
          </a:prstGeom>
          <a:noFill/>
        </p:spPr>
        <p:txBody>
          <a:bodyPr wrap="square" rtlCol="0">
            <a:spAutoFit/>
          </a:bodyPr>
          <a:lstStyle/>
          <a:p>
            <a:r>
              <a:rPr lang="en-US" sz="16600" dirty="0">
                <a:solidFill>
                  <a:srgbClr val="C8102E"/>
                </a:solidFill>
                <a:latin typeface="Segoe Print" panose="02000600000000000000" pitchFamily="2" charset="0"/>
              </a:rPr>
              <a:t>X</a:t>
            </a:r>
          </a:p>
        </p:txBody>
      </p:sp>
    </p:spTree>
    <p:extLst>
      <p:ext uri="{BB962C8B-B14F-4D97-AF65-F5344CB8AC3E}">
        <p14:creationId xmlns:p14="http://schemas.microsoft.com/office/powerpoint/2010/main" val="58879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26" name="Content Placeholder 5" descr="A picture containing image, silhouette, plant, clouds&#10;&#10;Description automatically generated">
            <a:extLst>
              <a:ext uri="{FF2B5EF4-FFF2-40B4-BE49-F238E27FC236}">
                <a16:creationId xmlns:a16="http://schemas.microsoft.com/office/drawing/2014/main" id="{A8D58258-2B66-4A35-C1FE-D5EE0671F156}"/>
              </a:ext>
            </a:extLst>
          </p:cNvPr>
          <p:cNvPicPr>
            <a:picLocks noChangeAspect="1"/>
          </p:cNvPicPr>
          <p:nvPr/>
        </p:nvPicPr>
        <p:blipFill>
          <a:blip r:embed="rId5"/>
          <a:stretch>
            <a:fillRect/>
          </a:stretch>
        </p:blipFill>
        <p:spPr>
          <a:xfrm>
            <a:off x="3795252" y="0"/>
            <a:ext cx="8396748" cy="8396748"/>
          </a:xfrm>
          <a:prstGeom prst="rect">
            <a:avLst/>
          </a:prstGeom>
        </p:spPr>
      </p:pic>
      <p:sp>
        <p:nvSpPr>
          <p:cNvPr id="25" name="Content Placeholder 2">
            <a:extLst>
              <a:ext uri="{FF2B5EF4-FFF2-40B4-BE49-F238E27FC236}">
                <a16:creationId xmlns:a16="http://schemas.microsoft.com/office/drawing/2014/main" id="{D502DF18-EDF9-4A1C-5983-0B9970379BDE}"/>
              </a:ext>
            </a:extLst>
          </p:cNvPr>
          <p:cNvSpPr txBox="1">
            <a:spLocks/>
          </p:cNvSpPr>
          <p:nvPr/>
        </p:nvSpPr>
        <p:spPr>
          <a:xfrm>
            <a:off x="292098" y="793404"/>
            <a:ext cx="9906002" cy="57181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sz="3600" b="1" dirty="0">
                <a:solidFill>
                  <a:srgbClr val="76881D"/>
                </a:solidFill>
              </a:rPr>
              <a:t>What categories are there?</a:t>
            </a:r>
          </a:p>
          <a:p>
            <a:pPr marL="0" indent="0">
              <a:buFont typeface="Arial" panose="020B0604020202020204" pitchFamily="34" charset="0"/>
              <a:buNone/>
            </a:pPr>
            <a:endParaRPr lang="en-US" sz="1800" b="1" dirty="0"/>
          </a:p>
          <a:p>
            <a:pPr marL="0" indent="0">
              <a:buFont typeface="Arial" panose="020B0604020202020204" pitchFamily="34" charset="0"/>
              <a:buNone/>
            </a:pPr>
            <a:r>
              <a:rPr lang="en-US" sz="3600" b="1" dirty="0">
                <a:solidFill>
                  <a:srgbClr val="006BA6"/>
                </a:solidFill>
              </a:rPr>
              <a:t>Who defines the categories?</a:t>
            </a:r>
          </a:p>
          <a:p>
            <a:pPr marL="0" indent="0">
              <a:buFont typeface="Arial" panose="020B0604020202020204" pitchFamily="34" charset="0"/>
              <a:buNone/>
            </a:pPr>
            <a:endParaRPr lang="en-US" sz="1800" b="1" dirty="0"/>
          </a:p>
          <a:p>
            <a:pPr marL="0" indent="0">
              <a:buFont typeface="Arial" panose="020B0604020202020204" pitchFamily="34" charset="0"/>
              <a:buNone/>
            </a:pPr>
            <a:r>
              <a:rPr lang="en-US" sz="3600" b="1" dirty="0">
                <a:solidFill>
                  <a:srgbClr val="1F9981"/>
                </a:solidFill>
              </a:rPr>
              <a:t>Who decides what categories are used?</a:t>
            </a:r>
          </a:p>
          <a:p>
            <a:pPr marL="0" indent="0">
              <a:buFont typeface="Arial" panose="020B0604020202020204" pitchFamily="34" charset="0"/>
              <a:buNone/>
            </a:pPr>
            <a:endParaRPr lang="en-US" sz="1800" b="1" dirty="0"/>
          </a:p>
          <a:p>
            <a:pPr marL="0" indent="0">
              <a:buFont typeface="Arial" panose="020B0604020202020204" pitchFamily="34" charset="0"/>
              <a:buNone/>
            </a:pPr>
            <a:r>
              <a:rPr lang="en-US" sz="3600" b="1" dirty="0">
                <a:solidFill>
                  <a:srgbClr val="D9575D"/>
                </a:solidFill>
              </a:rPr>
              <a:t>What was selected?</a:t>
            </a:r>
          </a:p>
          <a:p>
            <a:pPr marL="0" indent="0">
              <a:buFont typeface="Arial" panose="020B0604020202020204" pitchFamily="34" charset="0"/>
              <a:buNone/>
            </a:pPr>
            <a:endParaRPr lang="en-US" sz="1800" b="1" dirty="0"/>
          </a:p>
          <a:p>
            <a:pPr marL="0" indent="0">
              <a:buFont typeface="Arial" panose="020B0604020202020204" pitchFamily="34" charset="0"/>
              <a:buNone/>
            </a:pPr>
            <a:r>
              <a:rPr lang="en-US" sz="3600" b="1" dirty="0">
                <a:solidFill>
                  <a:srgbClr val="526477"/>
                </a:solidFill>
              </a:rPr>
              <a:t>Do the selected categories effectively describe your population?</a:t>
            </a:r>
          </a:p>
        </p:txBody>
      </p:sp>
      <p:sp>
        <p:nvSpPr>
          <p:cNvPr id="24" name="Title 1">
            <a:extLst>
              <a:ext uri="{FF2B5EF4-FFF2-40B4-BE49-F238E27FC236}">
                <a16:creationId xmlns:a16="http://schemas.microsoft.com/office/drawing/2014/main" id="{40BCF9FB-DDF4-717E-ECB4-0178F927EE3B}"/>
              </a:ext>
            </a:extLst>
          </p:cNvPr>
          <p:cNvSpPr txBox="1">
            <a:spLocks/>
          </p:cNvSpPr>
          <p:nvPr/>
        </p:nvSpPr>
        <p:spPr>
          <a:xfrm>
            <a:off x="388579" y="130623"/>
            <a:ext cx="952500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Some questions to consider with Demographic and Social Identity Data…</a:t>
            </a:r>
          </a:p>
        </p:txBody>
      </p:sp>
      <p:pic>
        <p:nvPicPr>
          <p:cNvPr id="9" name="Picture 2" descr="Data free icon">
            <a:extLst>
              <a:ext uri="{FF2B5EF4-FFF2-40B4-BE49-F238E27FC236}">
                <a16:creationId xmlns:a16="http://schemas.microsoft.com/office/drawing/2014/main" id="{D20FBDD8-D64F-A513-7224-59B0C478B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201" y="2957788"/>
            <a:ext cx="228599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118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9" name="Content Placeholder 2">
            <a:extLst>
              <a:ext uri="{FF2B5EF4-FFF2-40B4-BE49-F238E27FC236}">
                <a16:creationId xmlns:a16="http://schemas.microsoft.com/office/drawing/2014/main" id="{82EF4FB2-F706-3DA9-AC1B-0823DA5BA8F0}"/>
              </a:ext>
            </a:extLst>
          </p:cNvPr>
          <p:cNvSpPr txBox="1">
            <a:spLocks/>
          </p:cNvSpPr>
          <p:nvPr/>
        </p:nvSpPr>
        <p:spPr>
          <a:xfrm>
            <a:off x="-2" y="78659"/>
            <a:ext cx="11334750" cy="64103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br>
              <a:rPr lang="en-US" b="1" dirty="0"/>
            </a:br>
            <a:r>
              <a:rPr lang="en-US" sz="3600" b="1" dirty="0"/>
              <a:t>25% of students are </a:t>
            </a:r>
            <a:r>
              <a:rPr lang="en-US" sz="3600" b="1" dirty="0">
                <a:solidFill>
                  <a:srgbClr val="1F9981"/>
                </a:solidFill>
              </a:rPr>
              <a:t>Black</a:t>
            </a:r>
            <a:r>
              <a:rPr lang="en-US" sz="3600" b="1" dirty="0"/>
              <a:t>.</a:t>
            </a:r>
          </a:p>
          <a:p>
            <a:pPr marL="0" indent="0">
              <a:buFont typeface="Arial" panose="020B0604020202020204" pitchFamily="34" charset="0"/>
              <a:buNone/>
            </a:pPr>
            <a:endParaRPr lang="en-US" sz="3600" b="1" dirty="0"/>
          </a:p>
          <a:p>
            <a:pPr marL="0" indent="0">
              <a:buFont typeface="Arial" panose="020B0604020202020204" pitchFamily="34" charset="0"/>
              <a:buNone/>
            </a:pPr>
            <a:r>
              <a:rPr lang="en-US" sz="3600" b="1" dirty="0"/>
              <a:t>25% of students </a:t>
            </a:r>
            <a:r>
              <a:rPr lang="en-US" sz="3600" b="1" dirty="0">
                <a:solidFill>
                  <a:srgbClr val="FF7F7F"/>
                </a:solidFill>
              </a:rPr>
              <a:t>self-identified</a:t>
            </a:r>
            <a:r>
              <a:rPr lang="en-US" sz="3600" b="1" dirty="0"/>
              <a:t> as </a:t>
            </a:r>
            <a:r>
              <a:rPr lang="en-US" sz="3600" b="1" dirty="0">
                <a:solidFill>
                  <a:srgbClr val="1F9981"/>
                </a:solidFill>
              </a:rPr>
              <a:t>Black</a:t>
            </a:r>
            <a:r>
              <a:rPr lang="en-US" sz="3600" b="1" dirty="0"/>
              <a:t>.</a:t>
            </a:r>
          </a:p>
          <a:p>
            <a:pPr marL="0" indent="0">
              <a:buFont typeface="Arial" panose="020B0604020202020204" pitchFamily="34" charset="0"/>
              <a:buNone/>
            </a:pPr>
            <a:endParaRPr lang="en-US" sz="3600" b="1" dirty="0"/>
          </a:p>
          <a:p>
            <a:pPr marL="0" indent="0">
              <a:buFont typeface="Arial" panose="020B0604020202020204" pitchFamily="34" charset="0"/>
              <a:buNone/>
            </a:pPr>
            <a:r>
              <a:rPr lang="en-US" sz="3600" b="1" dirty="0"/>
              <a:t>25% of students </a:t>
            </a:r>
            <a:r>
              <a:rPr lang="en-US" sz="3600" b="1" dirty="0">
                <a:solidFill>
                  <a:srgbClr val="FF7F7F"/>
                </a:solidFill>
              </a:rPr>
              <a:t>self-identified</a:t>
            </a:r>
            <a:r>
              <a:rPr lang="en-US" sz="3600" b="1" dirty="0"/>
              <a:t> as </a:t>
            </a:r>
            <a:r>
              <a:rPr lang="en-US" sz="3600" b="1" dirty="0">
                <a:solidFill>
                  <a:srgbClr val="1F9981"/>
                </a:solidFill>
              </a:rPr>
              <a:t>Black</a:t>
            </a:r>
            <a:r>
              <a:rPr lang="en-US" sz="3600" b="1" dirty="0"/>
              <a:t> from a list of </a:t>
            </a:r>
            <a:r>
              <a:rPr lang="en-US" sz="3600" b="1" dirty="0">
                <a:solidFill>
                  <a:srgbClr val="006BA6"/>
                </a:solidFill>
              </a:rPr>
              <a:t>“Black, Hispanic, White, Mixed Race, Asian, Indigenous, Other, Prefer Not to Say.”</a:t>
            </a:r>
          </a:p>
          <a:p>
            <a:pPr marL="0" indent="0">
              <a:buFont typeface="Arial" panose="020B0604020202020204" pitchFamily="34" charset="0"/>
              <a:buNone/>
            </a:pPr>
            <a:endParaRPr lang="en-US" b="1" dirty="0"/>
          </a:p>
          <a:p>
            <a:pPr marL="0" indent="0">
              <a:buFont typeface="Arial" panose="020B0604020202020204" pitchFamily="34" charset="0"/>
              <a:buNone/>
            </a:pPr>
            <a:r>
              <a:rPr lang="en-US" sz="3600" b="1" dirty="0"/>
              <a:t>25% of students </a:t>
            </a:r>
            <a:r>
              <a:rPr lang="en-US" sz="3600" b="1" dirty="0">
                <a:solidFill>
                  <a:srgbClr val="FF7F7F"/>
                </a:solidFill>
              </a:rPr>
              <a:t>self-identified</a:t>
            </a:r>
            <a:r>
              <a:rPr lang="en-US" sz="3600" b="1" dirty="0"/>
              <a:t> as </a:t>
            </a:r>
            <a:r>
              <a:rPr lang="en-US" sz="3600" b="1" dirty="0">
                <a:solidFill>
                  <a:srgbClr val="1F9981"/>
                </a:solidFill>
              </a:rPr>
              <a:t>Black</a:t>
            </a:r>
            <a:r>
              <a:rPr lang="en-US" sz="3600" b="1" dirty="0"/>
              <a:t> from a list of </a:t>
            </a:r>
            <a:r>
              <a:rPr lang="en-US" sz="3600" b="1" dirty="0">
                <a:solidFill>
                  <a:srgbClr val="006BA6"/>
                </a:solidFill>
              </a:rPr>
              <a:t>“Black, Hispanic, White, Mixed Race, Asian, Indigenous, Other, Prefer Not To Say”</a:t>
            </a:r>
            <a:r>
              <a:rPr lang="en-US" sz="3600" b="1" dirty="0"/>
              <a:t>, </a:t>
            </a:r>
            <a:r>
              <a:rPr lang="en-US" sz="3600" b="1" dirty="0">
                <a:solidFill>
                  <a:schemeClr val="accent2">
                    <a:lumMod val="75000"/>
                  </a:schemeClr>
                </a:solidFill>
              </a:rPr>
              <a:t>created by the University  admissions department in consultation with a student advisory panel</a:t>
            </a:r>
            <a:r>
              <a:rPr lang="en-US" sz="3600" b="1" dirty="0"/>
              <a:t>.</a:t>
            </a:r>
          </a:p>
        </p:txBody>
      </p:sp>
    </p:spTree>
    <p:extLst>
      <p:ext uri="{BB962C8B-B14F-4D97-AF65-F5344CB8AC3E}">
        <p14:creationId xmlns:p14="http://schemas.microsoft.com/office/powerpoint/2010/main" val="227122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26" name="Content Placeholder 5" descr="A picture containing image, silhouette, plant, clouds&#10;&#10;Description automatically generated">
            <a:extLst>
              <a:ext uri="{FF2B5EF4-FFF2-40B4-BE49-F238E27FC236}">
                <a16:creationId xmlns:a16="http://schemas.microsoft.com/office/drawing/2014/main" id="{A8D58258-2B66-4A35-C1FE-D5EE0671F156}"/>
              </a:ext>
            </a:extLst>
          </p:cNvPr>
          <p:cNvPicPr>
            <a:picLocks noChangeAspect="1"/>
          </p:cNvPicPr>
          <p:nvPr/>
        </p:nvPicPr>
        <p:blipFill>
          <a:blip r:embed="rId5"/>
          <a:stretch>
            <a:fillRect/>
          </a:stretch>
        </p:blipFill>
        <p:spPr>
          <a:xfrm>
            <a:off x="3795252" y="0"/>
            <a:ext cx="8396748" cy="8396748"/>
          </a:xfrm>
          <a:prstGeom prst="rect">
            <a:avLst/>
          </a:prstGeom>
        </p:spPr>
      </p:pic>
      <p:pic>
        <p:nvPicPr>
          <p:cNvPr id="9" name="Picture 2" descr="Data free icon">
            <a:extLst>
              <a:ext uri="{FF2B5EF4-FFF2-40B4-BE49-F238E27FC236}">
                <a16:creationId xmlns:a16="http://schemas.microsoft.com/office/drawing/2014/main" id="{D20FBDD8-D64F-A513-7224-59B0C478B1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4456" y="3554403"/>
            <a:ext cx="2285999"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a:extLst>
              <a:ext uri="{FF2B5EF4-FFF2-40B4-BE49-F238E27FC236}">
                <a16:creationId xmlns:a16="http://schemas.microsoft.com/office/drawing/2014/main" id="{5F1D36AE-EB65-D9B4-E6EC-D8E3D312341A}"/>
              </a:ext>
            </a:extLst>
          </p:cNvPr>
          <p:cNvSpPr txBox="1">
            <a:spLocks/>
          </p:cNvSpPr>
          <p:nvPr/>
        </p:nvSpPr>
        <p:spPr>
          <a:xfrm>
            <a:off x="-513044" y="179286"/>
            <a:ext cx="10477500" cy="930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Three Different Comparisons to Consider </a:t>
            </a:r>
            <a:endParaRPr lang="en-US" b="1" dirty="0"/>
          </a:p>
        </p:txBody>
      </p:sp>
      <p:sp>
        <p:nvSpPr>
          <p:cNvPr id="5" name="Content Placeholder 4">
            <a:extLst>
              <a:ext uri="{FF2B5EF4-FFF2-40B4-BE49-F238E27FC236}">
                <a16:creationId xmlns:a16="http://schemas.microsoft.com/office/drawing/2014/main" id="{1169F8CF-2F09-F3DB-0B76-94846F986794}"/>
              </a:ext>
            </a:extLst>
          </p:cNvPr>
          <p:cNvSpPr txBox="1">
            <a:spLocks/>
          </p:cNvSpPr>
          <p:nvPr/>
        </p:nvSpPr>
        <p:spPr>
          <a:xfrm>
            <a:off x="135733" y="910268"/>
            <a:ext cx="9770267" cy="55657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rgbClr val="1F9981"/>
                </a:solidFill>
              </a:rPr>
              <a:t>Disproportionality: Difference in </a:t>
            </a:r>
            <a:r>
              <a:rPr lang="en-US" sz="3600" i="1" dirty="0">
                <a:solidFill>
                  <a:srgbClr val="1F9981"/>
                </a:solidFill>
              </a:rPr>
              <a:t>amount </a:t>
            </a:r>
            <a:r>
              <a:rPr lang="en-US" sz="3600" dirty="0">
                <a:solidFill>
                  <a:srgbClr val="1F9981"/>
                </a:solidFill>
              </a:rPr>
              <a:t>or </a:t>
            </a:r>
            <a:r>
              <a:rPr lang="en-US" sz="3600" i="1" dirty="0">
                <a:solidFill>
                  <a:srgbClr val="1F9981"/>
                </a:solidFill>
              </a:rPr>
              <a:t>proportion</a:t>
            </a:r>
            <a:r>
              <a:rPr lang="en-US" sz="3600" dirty="0">
                <a:solidFill>
                  <a:srgbClr val="1F9981"/>
                </a:solidFill>
              </a:rPr>
              <a:t>.</a:t>
            </a:r>
          </a:p>
          <a:p>
            <a:pPr marL="0" indent="0">
              <a:buFont typeface="Arial" panose="020B0604020202020204" pitchFamily="34" charset="0"/>
              <a:buNone/>
            </a:pPr>
            <a:r>
              <a:rPr lang="en-US" sz="3600" dirty="0">
                <a:solidFill>
                  <a:srgbClr val="1F9981"/>
                </a:solidFill>
              </a:rPr>
              <a:t>	</a:t>
            </a:r>
            <a:r>
              <a:rPr lang="en-US" dirty="0"/>
              <a:t>65% of the people in our space are men.</a:t>
            </a:r>
          </a:p>
          <a:p>
            <a:pPr marL="914400" lvl="2" indent="0">
              <a:buFont typeface="Arial" panose="020B0604020202020204" pitchFamily="34" charset="0"/>
              <a:buNone/>
            </a:pPr>
            <a:r>
              <a:rPr lang="en-US" sz="2800" dirty="0"/>
              <a:t>35% of the people in our space are women.</a:t>
            </a:r>
          </a:p>
          <a:p>
            <a:pPr marL="914400" lvl="2" indent="0">
              <a:buFont typeface="Arial" panose="020B0604020202020204" pitchFamily="34" charset="0"/>
              <a:buNone/>
            </a:pPr>
            <a:endParaRPr lang="en-US" sz="1000" dirty="0"/>
          </a:p>
          <a:p>
            <a:pPr marL="0" indent="0" algn="ctr">
              <a:buFont typeface="Arial" panose="020B0604020202020204" pitchFamily="34" charset="0"/>
              <a:buNone/>
            </a:pPr>
            <a:r>
              <a:rPr lang="en-US" sz="3600" dirty="0">
                <a:solidFill>
                  <a:srgbClr val="76881D"/>
                </a:solidFill>
              </a:rPr>
              <a:t>Disparity: Difference in </a:t>
            </a:r>
            <a:r>
              <a:rPr lang="en-US" sz="3600" i="1" dirty="0">
                <a:solidFill>
                  <a:srgbClr val="76881D"/>
                </a:solidFill>
              </a:rPr>
              <a:t>outcome</a:t>
            </a:r>
            <a:r>
              <a:rPr lang="en-US" sz="3600" dirty="0">
                <a:solidFill>
                  <a:srgbClr val="76881D"/>
                </a:solidFill>
              </a:rPr>
              <a:t>.</a:t>
            </a:r>
          </a:p>
          <a:p>
            <a:pPr marL="914400" lvl="2" indent="0">
              <a:buFont typeface="Arial" panose="020B0604020202020204" pitchFamily="34" charset="0"/>
              <a:buNone/>
            </a:pPr>
            <a:r>
              <a:rPr lang="en-US" sz="2800" dirty="0"/>
              <a:t>65% of the men who applied to our program are accepted.</a:t>
            </a:r>
          </a:p>
          <a:p>
            <a:pPr marL="914400" lvl="2" indent="0">
              <a:buFont typeface="Arial" panose="020B0604020202020204" pitchFamily="34" charset="0"/>
              <a:buNone/>
            </a:pPr>
            <a:r>
              <a:rPr lang="en-US" sz="2800" dirty="0"/>
              <a:t>35% of the wo men who applied to our program are accepted.</a:t>
            </a:r>
          </a:p>
          <a:p>
            <a:pPr marL="914400" lvl="2" indent="0">
              <a:buFont typeface="Arial" panose="020B0604020202020204" pitchFamily="34" charset="0"/>
              <a:buNone/>
            </a:pPr>
            <a:endParaRPr lang="en-US" sz="700" dirty="0"/>
          </a:p>
          <a:p>
            <a:pPr marL="0" indent="0" algn="ctr">
              <a:buFont typeface="Arial" panose="020B0604020202020204" pitchFamily="34" charset="0"/>
              <a:buNone/>
            </a:pPr>
            <a:r>
              <a:rPr lang="en-US" sz="3600" dirty="0">
                <a:solidFill>
                  <a:srgbClr val="D9575D"/>
                </a:solidFill>
              </a:rPr>
              <a:t>Equity: </a:t>
            </a:r>
          </a:p>
          <a:p>
            <a:pPr marL="0" indent="0" algn="ctr">
              <a:buFont typeface="Arial" panose="020B0604020202020204" pitchFamily="34" charset="0"/>
              <a:buNone/>
            </a:pPr>
            <a:r>
              <a:rPr lang="en-US" sz="3600" dirty="0">
                <a:solidFill>
                  <a:srgbClr val="D9575D"/>
                </a:solidFill>
              </a:rPr>
              <a:t>Difference in access to </a:t>
            </a:r>
            <a:r>
              <a:rPr lang="en-US" sz="3600" i="1" dirty="0">
                <a:solidFill>
                  <a:srgbClr val="9D352C"/>
                </a:solidFill>
              </a:rPr>
              <a:t>resources </a:t>
            </a:r>
            <a:r>
              <a:rPr lang="en-US" sz="3600" dirty="0">
                <a:solidFill>
                  <a:srgbClr val="D9575D"/>
                </a:solidFill>
              </a:rPr>
              <a:t>and </a:t>
            </a:r>
            <a:r>
              <a:rPr lang="en-US" sz="3600" i="1" dirty="0">
                <a:solidFill>
                  <a:srgbClr val="9D352C"/>
                </a:solidFill>
              </a:rPr>
              <a:t>opportunity</a:t>
            </a:r>
            <a:r>
              <a:rPr lang="en-US" sz="3600" dirty="0">
                <a:solidFill>
                  <a:srgbClr val="D9575D"/>
                </a:solidFill>
              </a:rPr>
              <a:t>.</a:t>
            </a:r>
            <a:endParaRPr lang="en-US" sz="3600" dirty="0"/>
          </a:p>
        </p:txBody>
      </p:sp>
    </p:spTree>
    <p:extLst>
      <p:ext uri="{BB962C8B-B14F-4D97-AF65-F5344CB8AC3E}">
        <p14:creationId xmlns:p14="http://schemas.microsoft.com/office/powerpoint/2010/main" val="306739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5" name="Title 1">
            <a:extLst>
              <a:ext uri="{FF2B5EF4-FFF2-40B4-BE49-F238E27FC236}">
                <a16:creationId xmlns:a16="http://schemas.microsoft.com/office/drawing/2014/main" id="{03DC0695-DCD8-370C-5BBE-1C4B12E34444}"/>
              </a:ext>
            </a:extLst>
          </p:cNvPr>
          <p:cNvSpPr txBox="1">
            <a:spLocks/>
          </p:cNvSpPr>
          <p:nvPr/>
        </p:nvSpPr>
        <p:spPr>
          <a:xfrm>
            <a:off x="3890962" y="6235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One way to mitigate: Disaggregation</a:t>
            </a:r>
          </a:p>
        </p:txBody>
      </p:sp>
      <p:sp>
        <p:nvSpPr>
          <p:cNvPr id="7" name="Content Placeholder 2">
            <a:extLst>
              <a:ext uri="{FF2B5EF4-FFF2-40B4-BE49-F238E27FC236}">
                <a16:creationId xmlns:a16="http://schemas.microsoft.com/office/drawing/2014/main" id="{7EAC5D11-8E10-A6FF-25CC-FF4371AC29C7}"/>
              </a:ext>
            </a:extLst>
          </p:cNvPr>
          <p:cNvSpPr txBox="1">
            <a:spLocks/>
          </p:cNvSpPr>
          <p:nvPr/>
        </p:nvSpPr>
        <p:spPr>
          <a:xfrm>
            <a:off x="2971800" y="1054363"/>
            <a:ext cx="10515600" cy="1149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However… </a:t>
            </a:r>
            <a:br>
              <a:rPr lang="en-US" sz="3600" dirty="0"/>
            </a:br>
            <a:r>
              <a:rPr lang="en-US" sz="3600" dirty="0"/>
              <a:t>this presents it’s own challenges:</a:t>
            </a:r>
          </a:p>
        </p:txBody>
      </p:sp>
      <p:pic>
        <p:nvPicPr>
          <p:cNvPr id="13" name="Picture 2" descr="https://cdn-icons-png.flaticon.com/512/2675/2675265.png">
            <a:extLst>
              <a:ext uri="{FF2B5EF4-FFF2-40B4-BE49-F238E27FC236}">
                <a16:creationId xmlns:a16="http://schemas.microsoft.com/office/drawing/2014/main" id="{6DEDA7A8-928C-B241-52A2-E516E17AE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4290" y="2350679"/>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E2C903B-93C4-B5C5-917C-4123A9F74ACF}"/>
              </a:ext>
            </a:extLst>
          </p:cNvPr>
          <p:cNvSpPr txBox="1"/>
          <p:nvPr/>
        </p:nvSpPr>
        <p:spPr>
          <a:xfrm>
            <a:off x="4397632" y="4631037"/>
            <a:ext cx="3105150" cy="584775"/>
          </a:xfrm>
          <a:prstGeom prst="rect">
            <a:avLst/>
          </a:prstGeom>
          <a:noFill/>
        </p:spPr>
        <p:txBody>
          <a:bodyPr wrap="square" rtlCol="0">
            <a:spAutoFit/>
          </a:bodyPr>
          <a:lstStyle/>
          <a:p>
            <a:pPr algn="ctr"/>
            <a:r>
              <a:rPr lang="en-US" sz="3200" b="1" dirty="0"/>
              <a:t>Intersectionality</a:t>
            </a:r>
          </a:p>
        </p:txBody>
      </p:sp>
      <p:pic>
        <p:nvPicPr>
          <p:cNvPr id="20" name="Picture 4" descr="https://cdn-icons.flaticon.com/png/512/581/premium/581893.png?token=exp=1650818918~hmac=df389413b26cb297222a72d5c470a799">
            <a:extLst>
              <a:ext uri="{FF2B5EF4-FFF2-40B4-BE49-F238E27FC236}">
                <a16:creationId xmlns:a16="http://schemas.microsoft.com/office/drawing/2014/main" id="{BA2FB477-551B-4A06-9FB6-63FF122ECF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160000">
            <a:off x="1444625" y="2350679"/>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5DDFB67-79EB-C448-C403-B26CE5019BB5}"/>
              </a:ext>
            </a:extLst>
          </p:cNvPr>
          <p:cNvSpPr txBox="1"/>
          <p:nvPr/>
        </p:nvSpPr>
        <p:spPr>
          <a:xfrm>
            <a:off x="959518" y="4469251"/>
            <a:ext cx="3105150" cy="1077218"/>
          </a:xfrm>
          <a:prstGeom prst="rect">
            <a:avLst/>
          </a:prstGeom>
          <a:noFill/>
        </p:spPr>
        <p:txBody>
          <a:bodyPr wrap="square" rtlCol="0">
            <a:spAutoFit/>
          </a:bodyPr>
          <a:lstStyle/>
          <a:p>
            <a:pPr algn="ctr"/>
            <a:r>
              <a:rPr lang="en-US" sz="3200" b="1" dirty="0"/>
              <a:t>Proxy</a:t>
            </a:r>
          </a:p>
          <a:p>
            <a:pPr algn="ctr"/>
            <a:r>
              <a:rPr lang="en-US" sz="3200" b="1" dirty="0"/>
              <a:t>Variables</a:t>
            </a:r>
          </a:p>
        </p:txBody>
      </p:sp>
      <p:grpSp>
        <p:nvGrpSpPr>
          <p:cNvPr id="22" name="Group 21">
            <a:extLst>
              <a:ext uri="{FF2B5EF4-FFF2-40B4-BE49-F238E27FC236}">
                <a16:creationId xmlns:a16="http://schemas.microsoft.com/office/drawing/2014/main" id="{4A405EAD-C677-9D76-825A-D4F86BAB7DEC}"/>
              </a:ext>
            </a:extLst>
          </p:cNvPr>
          <p:cNvGrpSpPr/>
          <p:nvPr/>
        </p:nvGrpSpPr>
        <p:grpSpPr>
          <a:xfrm>
            <a:off x="8444506" y="2297574"/>
            <a:ext cx="2286000" cy="2286000"/>
            <a:chOff x="6477000" y="870867"/>
            <a:chExt cx="4876800" cy="4876801"/>
          </a:xfrm>
        </p:grpSpPr>
        <p:grpSp>
          <p:nvGrpSpPr>
            <p:cNvPr id="23" name="Group 22">
              <a:extLst>
                <a:ext uri="{FF2B5EF4-FFF2-40B4-BE49-F238E27FC236}">
                  <a16:creationId xmlns:a16="http://schemas.microsoft.com/office/drawing/2014/main" id="{167D8839-2BF4-70BD-FEB1-4217978BB29E}"/>
                </a:ext>
              </a:extLst>
            </p:cNvPr>
            <p:cNvGrpSpPr/>
            <p:nvPr/>
          </p:nvGrpSpPr>
          <p:grpSpPr>
            <a:xfrm>
              <a:off x="8966200" y="4140200"/>
              <a:ext cx="977900" cy="1371600"/>
              <a:chOff x="8966200" y="4140200"/>
              <a:chExt cx="977900" cy="1371600"/>
            </a:xfrm>
          </p:grpSpPr>
          <p:grpSp>
            <p:nvGrpSpPr>
              <p:cNvPr id="25" name="Group 24">
                <a:extLst>
                  <a:ext uri="{FF2B5EF4-FFF2-40B4-BE49-F238E27FC236}">
                    <a16:creationId xmlns:a16="http://schemas.microsoft.com/office/drawing/2014/main" id="{A6996B3E-C541-31AF-F342-A656D6EAD16D}"/>
                  </a:ext>
                </a:extLst>
              </p:cNvPr>
              <p:cNvGrpSpPr/>
              <p:nvPr/>
            </p:nvGrpSpPr>
            <p:grpSpPr>
              <a:xfrm>
                <a:off x="8966200" y="4752058"/>
                <a:ext cx="977900" cy="759742"/>
                <a:chOff x="8966200" y="4752058"/>
                <a:chExt cx="977900" cy="759742"/>
              </a:xfrm>
            </p:grpSpPr>
            <p:sp>
              <p:nvSpPr>
                <p:cNvPr id="27" name="Rectangle 26">
                  <a:extLst>
                    <a:ext uri="{FF2B5EF4-FFF2-40B4-BE49-F238E27FC236}">
                      <a16:creationId xmlns:a16="http://schemas.microsoft.com/office/drawing/2014/main" id="{33D79403-9797-B311-DC94-D057BD3F31C2}"/>
                    </a:ext>
                  </a:extLst>
                </p:cNvPr>
                <p:cNvSpPr/>
                <p:nvPr/>
              </p:nvSpPr>
              <p:spPr>
                <a:xfrm>
                  <a:off x="8966200" y="4851400"/>
                  <a:ext cx="977900" cy="660400"/>
                </a:xfrm>
                <a:prstGeom prst="rect">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0FFE1B9-CC61-158F-B7A2-C0804A2CDB43}"/>
                    </a:ext>
                  </a:extLst>
                </p:cNvPr>
                <p:cNvSpPr/>
                <p:nvPr/>
              </p:nvSpPr>
              <p:spPr>
                <a:xfrm>
                  <a:off x="8991600" y="4752058"/>
                  <a:ext cx="927100" cy="99342"/>
                </a:xfrm>
                <a:prstGeom prst="rect">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12045AB5-2B96-A211-5B14-55ECC8B5C264}"/>
                  </a:ext>
                </a:extLst>
              </p:cNvPr>
              <p:cNvSpPr/>
              <p:nvPr/>
            </p:nvSpPr>
            <p:spPr>
              <a:xfrm>
                <a:off x="9207500" y="4140200"/>
                <a:ext cx="495300" cy="457200"/>
              </a:xfrm>
              <a:prstGeom prst="ellipse">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6" descr="https://cdn-icons-png.flaticon.com/512/5965/5965703.png">
              <a:extLst>
                <a:ext uri="{FF2B5EF4-FFF2-40B4-BE49-F238E27FC236}">
                  <a16:creationId xmlns:a16="http://schemas.microsoft.com/office/drawing/2014/main" id="{6409C930-AF17-8F7E-D2F9-C36A4178E4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870867"/>
              <a:ext cx="4876800" cy="4876801"/>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F0605817-C430-5926-6A9A-23D10B5AB9B4}"/>
              </a:ext>
            </a:extLst>
          </p:cNvPr>
          <p:cNvSpPr txBox="1"/>
          <p:nvPr/>
        </p:nvSpPr>
        <p:spPr>
          <a:xfrm>
            <a:off x="7989926" y="4630141"/>
            <a:ext cx="3105150" cy="1077218"/>
          </a:xfrm>
          <a:prstGeom prst="rect">
            <a:avLst/>
          </a:prstGeom>
          <a:noFill/>
        </p:spPr>
        <p:txBody>
          <a:bodyPr wrap="square" rtlCol="0">
            <a:spAutoFit/>
          </a:bodyPr>
          <a:lstStyle/>
          <a:p>
            <a:pPr algn="ctr"/>
            <a:r>
              <a:rPr lang="en-US" sz="3200" b="1" dirty="0"/>
              <a:t>Small Sample Sizes</a:t>
            </a:r>
          </a:p>
        </p:txBody>
      </p:sp>
    </p:spTree>
    <p:extLst>
      <p:ext uri="{BB962C8B-B14F-4D97-AF65-F5344CB8AC3E}">
        <p14:creationId xmlns:p14="http://schemas.microsoft.com/office/powerpoint/2010/main" val="128634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3" name="Title 1">
            <a:extLst>
              <a:ext uri="{FF2B5EF4-FFF2-40B4-BE49-F238E27FC236}">
                <a16:creationId xmlns:a16="http://schemas.microsoft.com/office/drawing/2014/main" id="{8BBF8BC4-862D-17F5-5292-23490C10C99D}"/>
              </a:ext>
            </a:extLst>
          </p:cNvPr>
          <p:cNvSpPr txBox="1">
            <a:spLocks/>
          </p:cNvSpPr>
          <p:nvPr/>
        </p:nvSpPr>
        <p:spPr>
          <a:xfrm>
            <a:off x="4244873" y="-50215"/>
            <a:ext cx="8121400" cy="7207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Proxy Variables</a:t>
            </a:r>
            <a:endParaRPr lang="en-US" dirty="0"/>
          </a:p>
        </p:txBody>
      </p:sp>
      <p:sp>
        <p:nvSpPr>
          <p:cNvPr id="8" name="Content Placeholder 2">
            <a:extLst>
              <a:ext uri="{FF2B5EF4-FFF2-40B4-BE49-F238E27FC236}">
                <a16:creationId xmlns:a16="http://schemas.microsoft.com/office/drawing/2014/main" id="{E10DE7D5-56F8-2375-3C2C-EAF416B879CC}"/>
              </a:ext>
            </a:extLst>
          </p:cNvPr>
          <p:cNvSpPr txBox="1">
            <a:spLocks/>
          </p:cNvSpPr>
          <p:nvPr/>
        </p:nvSpPr>
        <p:spPr>
          <a:xfrm>
            <a:off x="4244873" y="975310"/>
            <a:ext cx="8121400" cy="546734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a:solidFill>
                  <a:srgbClr val="006BA6"/>
                </a:solidFill>
              </a:rPr>
              <a:t>Using one variable as an approximation of another…</a:t>
            </a:r>
          </a:p>
          <a:p>
            <a:pPr marL="0" indent="0">
              <a:buFont typeface="Arial" panose="020B0604020202020204" pitchFamily="34" charset="0"/>
              <a:buNone/>
            </a:pPr>
            <a:endParaRPr lang="en-US"/>
          </a:p>
          <a:p>
            <a:pPr marL="0" indent="0">
              <a:buFont typeface="Arial" panose="020B0604020202020204" pitchFamily="34" charset="0"/>
              <a:buNone/>
            </a:pPr>
            <a:r>
              <a:rPr lang="en-US" sz="3200"/>
              <a:t>	Pell for low-income</a:t>
            </a:r>
          </a:p>
          <a:p>
            <a:pPr marL="0" indent="0">
              <a:buFont typeface="Arial" panose="020B0604020202020204" pitchFamily="34" charset="0"/>
              <a:buNone/>
            </a:pPr>
            <a:endParaRPr lang="en-US" sz="3200"/>
          </a:p>
          <a:p>
            <a:pPr marL="0" indent="0">
              <a:buFont typeface="Arial" panose="020B0604020202020204" pitchFamily="34" charset="0"/>
              <a:buNone/>
            </a:pPr>
            <a:r>
              <a:rPr lang="en-US" sz="3200"/>
              <a:t>	Zip code for urbanicity</a:t>
            </a:r>
          </a:p>
          <a:p>
            <a:pPr marL="0" indent="0">
              <a:buFont typeface="Arial" panose="020B0604020202020204" pitchFamily="34" charset="0"/>
              <a:buNone/>
            </a:pPr>
            <a:endParaRPr lang="en-US" sz="3200"/>
          </a:p>
          <a:p>
            <a:pPr marL="0" indent="0">
              <a:buFont typeface="Arial" panose="020B0604020202020204" pitchFamily="34" charset="0"/>
              <a:buNone/>
            </a:pPr>
            <a:r>
              <a:rPr lang="en-US" sz="3200"/>
              <a:t>	Hours worked for effort</a:t>
            </a:r>
          </a:p>
          <a:p>
            <a:pPr marL="0" indent="0">
              <a:buFont typeface="Arial" panose="020B0604020202020204" pitchFamily="34" charset="0"/>
              <a:buNone/>
            </a:pPr>
            <a:endParaRPr lang="en-US" sz="3200"/>
          </a:p>
          <a:p>
            <a:pPr marL="0" indent="0">
              <a:buFont typeface="Arial" panose="020B0604020202020204" pitchFamily="34" charset="0"/>
              <a:buNone/>
            </a:pPr>
            <a:r>
              <a:rPr lang="en-US" sz="3200"/>
              <a:t>	BMI for health</a:t>
            </a:r>
          </a:p>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pic>
        <p:nvPicPr>
          <p:cNvPr id="9" name="Picture 4" descr="https://cdn-icons.flaticon.com/png/512/581/premium/581893.png?token=exp=1650818918~hmac=df389413b26cb297222a72d5c470a799">
            <a:extLst>
              <a:ext uri="{FF2B5EF4-FFF2-40B4-BE49-F238E27FC236}">
                <a16:creationId xmlns:a16="http://schemas.microsoft.com/office/drawing/2014/main" id="{056DB16A-9DC8-0FCC-EE17-7115E8C75C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8160000">
            <a:off x="1262061" y="3683459"/>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30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5" name="Title 1">
            <a:extLst>
              <a:ext uri="{FF2B5EF4-FFF2-40B4-BE49-F238E27FC236}">
                <a16:creationId xmlns:a16="http://schemas.microsoft.com/office/drawing/2014/main" id="{984076A2-7D3F-BA66-1C15-54BE3AE856C2}"/>
              </a:ext>
            </a:extLst>
          </p:cNvPr>
          <p:cNvSpPr txBox="1">
            <a:spLocks/>
          </p:cNvSpPr>
          <p:nvPr/>
        </p:nvSpPr>
        <p:spPr>
          <a:xfrm>
            <a:off x="8610600" y="80915"/>
            <a:ext cx="9067800" cy="62547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Intersectionality</a:t>
            </a:r>
            <a:endParaRPr lang="en-US" dirty="0"/>
          </a:p>
        </p:txBody>
      </p:sp>
      <p:sp>
        <p:nvSpPr>
          <p:cNvPr id="7" name="Content Placeholder 2">
            <a:extLst>
              <a:ext uri="{FF2B5EF4-FFF2-40B4-BE49-F238E27FC236}">
                <a16:creationId xmlns:a16="http://schemas.microsoft.com/office/drawing/2014/main" id="{E89D6147-3877-5F1E-6684-32C735044858}"/>
              </a:ext>
            </a:extLst>
          </p:cNvPr>
          <p:cNvSpPr txBox="1">
            <a:spLocks/>
          </p:cNvSpPr>
          <p:nvPr/>
        </p:nvSpPr>
        <p:spPr>
          <a:xfrm>
            <a:off x="7495893" y="-635000"/>
            <a:ext cx="4810126" cy="34417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000" dirty="0"/>
          </a:p>
          <a:p>
            <a:pPr marL="0" indent="0" algn="ctr">
              <a:buFont typeface="Arial" panose="020B0604020202020204" pitchFamily="34" charset="0"/>
              <a:buNone/>
            </a:pPr>
            <a:endParaRPr lang="en-US" sz="4000" dirty="0"/>
          </a:p>
          <a:p>
            <a:pPr marL="0" indent="0" algn="ctr">
              <a:buFont typeface="Arial" panose="020B0604020202020204" pitchFamily="34" charset="0"/>
              <a:buNone/>
            </a:pPr>
            <a:r>
              <a:rPr lang="en-US" dirty="0">
                <a:solidFill>
                  <a:srgbClr val="1F9981"/>
                </a:solidFill>
              </a:rPr>
              <a:t>How individual’s demographic characteristics </a:t>
            </a:r>
            <a:r>
              <a:rPr lang="en-US" i="1" dirty="0">
                <a:solidFill>
                  <a:srgbClr val="1F9981"/>
                </a:solidFill>
              </a:rPr>
              <a:t>on the whole</a:t>
            </a:r>
            <a:r>
              <a:rPr lang="en-US" dirty="0">
                <a:solidFill>
                  <a:srgbClr val="1F9981"/>
                </a:solidFill>
              </a:rPr>
              <a:t> provide a better picture of who they are.</a:t>
            </a:r>
          </a:p>
        </p:txBody>
      </p:sp>
      <p:pic>
        <p:nvPicPr>
          <p:cNvPr id="12" name="Picture 2" descr="https://cdn-icons-png.flaticon.com/512/2675/2675265.png">
            <a:extLst>
              <a:ext uri="{FF2B5EF4-FFF2-40B4-BE49-F238E27FC236}">
                <a16:creationId xmlns:a16="http://schemas.microsoft.com/office/drawing/2014/main" id="{B2505787-AFE1-601C-9FBD-1DC330B8FB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79" y="3667124"/>
            <a:ext cx="2286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4CB735F0-AD27-E241-3BD2-C061A8AEB56D}"/>
              </a:ext>
            </a:extLst>
          </p:cNvPr>
          <p:cNvSpPr txBox="1">
            <a:spLocks/>
          </p:cNvSpPr>
          <p:nvPr/>
        </p:nvSpPr>
        <p:spPr>
          <a:xfrm>
            <a:off x="2894191" y="1092200"/>
            <a:ext cx="5095878" cy="46243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solidFill>
                  <a:srgbClr val="9D352C"/>
                </a:solidFill>
              </a:rPr>
              <a:t>Male students: 84%</a:t>
            </a:r>
          </a:p>
          <a:p>
            <a:pPr marL="0" indent="0">
              <a:buFont typeface="Arial" panose="020B0604020202020204" pitchFamily="34" charset="0"/>
              <a:buNone/>
            </a:pPr>
            <a:r>
              <a:rPr lang="en-US" sz="3200" b="1" dirty="0">
                <a:solidFill>
                  <a:srgbClr val="9D352C"/>
                </a:solidFill>
              </a:rPr>
              <a:t>Female students: 76%</a:t>
            </a:r>
          </a:p>
          <a:p>
            <a:pPr marL="0" indent="0">
              <a:buFont typeface="Arial" panose="020B0604020202020204" pitchFamily="34" charset="0"/>
              <a:buNone/>
            </a:pPr>
            <a:endParaRPr lang="en-US" sz="1600" b="1" dirty="0"/>
          </a:p>
          <a:p>
            <a:pPr marL="0" indent="0">
              <a:buFont typeface="Arial" panose="020B0604020202020204" pitchFamily="34" charset="0"/>
              <a:buNone/>
            </a:pPr>
            <a:r>
              <a:rPr lang="en-US" sz="3200" b="1" dirty="0">
                <a:solidFill>
                  <a:srgbClr val="526477"/>
                </a:solidFill>
              </a:rPr>
              <a:t>Black students: 83%</a:t>
            </a:r>
          </a:p>
          <a:p>
            <a:pPr marL="0" indent="0">
              <a:buFont typeface="Arial" panose="020B0604020202020204" pitchFamily="34" charset="0"/>
              <a:buNone/>
            </a:pPr>
            <a:r>
              <a:rPr lang="en-US" sz="3200" b="1" dirty="0">
                <a:solidFill>
                  <a:srgbClr val="526477"/>
                </a:solidFill>
              </a:rPr>
              <a:t>White students: 74%</a:t>
            </a:r>
          </a:p>
          <a:p>
            <a:pPr marL="0" indent="0">
              <a:buFont typeface="Arial" panose="020B0604020202020204" pitchFamily="34" charset="0"/>
              <a:buNone/>
            </a:pPr>
            <a:endParaRPr lang="en-US" sz="1600" b="1" dirty="0"/>
          </a:p>
          <a:p>
            <a:pPr marL="0" indent="0">
              <a:buFont typeface="Arial" panose="020B0604020202020204" pitchFamily="34" charset="0"/>
              <a:buNone/>
            </a:pPr>
            <a:r>
              <a:rPr lang="en-US" sz="3200" b="1" dirty="0">
                <a:solidFill>
                  <a:srgbClr val="76881D"/>
                </a:solidFill>
              </a:rPr>
              <a:t>Black male students: 54%</a:t>
            </a:r>
          </a:p>
          <a:p>
            <a:pPr marL="0" indent="0">
              <a:buFont typeface="Arial" panose="020B0604020202020204" pitchFamily="34" charset="0"/>
              <a:buNone/>
            </a:pPr>
            <a:r>
              <a:rPr lang="en-US" sz="3200" b="1" dirty="0">
                <a:solidFill>
                  <a:srgbClr val="76881D"/>
                </a:solidFill>
              </a:rPr>
              <a:t>White male students: 92%</a:t>
            </a:r>
          </a:p>
          <a:p>
            <a:pPr marL="0" indent="0">
              <a:buFont typeface="Arial" panose="020B0604020202020204" pitchFamily="34" charset="0"/>
              <a:buNone/>
            </a:pPr>
            <a:r>
              <a:rPr lang="en-US" sz="3200" b="1" dirty="0">
                <a:solidFill>
                  <a:srgbClr val="76881D"/>
                </a:solidFill>
              </a:rPr>
              <a:t>Black female students: 79%</a:t>
            </a:r>
          </a:p>
          <a:p>
            <a:pPr marL="0" indent="0">
              <a:buFont typeface="Arial" panose="020B0604020202020204" pitchFamily="34" charset="0"/>
              <a:buNone/>
            </a:pPr>
            <a:r>
              <a:rPr lang="en-US" sz="3200" b="1" dirty="0">
                <a:solidFill>
                  <a:srgbClr val="76881D"/>
                </a:solidFill>
              </a:rPr>
              <a:t>White female students: 88%</a:t>
            </a:r>
          </a:p>
        </p:txBody>
      </p:sp>
      <p:sp>
        <p:nvSpPr>
          <p:cNvPr id="14" name="Title 1">
            <a:extLst>
              <a:ext uri="{FF2B5EF4-FFF2-40B4-BE49-F238E27FC236}">
                <a16:creationId xmlns:a16="http://schemas.microsoft.com/office/drawing/2014/main" id="{CC42FB0C-4629-E817-9CC3-D8F419C8B273}"/>
              </a:ext>
            </a:extLst>
          </p:cNvPr>
          <p:cNvSpPr txBox="1">
            <a:spLocks/>
          </p:cNvSpPr>
          <p:nvPr/>
        </p:nvSpPr>
        <p:spPr>
          <a:xfrm>
            <a:off x="3406774" y="301880"/>
            <a:ext cx="2806700" cy="62547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Retention %</a:t>
            </a:r>
          </a:p>
        </p:txBody>
      </p:sp>
    </p:spTree>
    <p:extLst>
      <p:ext uri="{BB962C8B-B14F-4D97-AF65-F5344CB8AC3E}">
        <p14:creationId xmlns:p14="http://schemas.microsoft.com/office/powerpoint/2010/main" val="3508120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2ABF7D1-006F-5738-80E6-0F18AA258C24}"/>
              </a:ext>
            </a:extLst>
          </p:cNvPr>
          <p:cNvPicPr>
            <a:picLocks noChangeAspect="1"/>
          </p:cNvPicPr>
          <p:nvPr/>
        </p:nvPicPr>
        <p:blipFill>
          <a:blip r:embed="rId3"/>
          <a:stretch>
            <a:fillRect/>
          </a:stretch>
        </p:blipFill>
        <p:spPr>
          <a:xfrm>
            <a:off x="0" y="-544548"/>
            <a:ext cx="12225004" cy="9168753"/>
          </a:xfrm>
          <a:prstGeom prst="rect">
            <a:avLst/>
          </a:prstGeom>
        </p:spPr>
      </p:pic>
      <p:sp>
        <p:nvSpPr>
          <p:cNvPr id="2" name="Title 1">
            <a:extLst>
              <a:ext uri="{FF2B5EF4-FFF2-40B4-BE49-F238E27FC236}">
                <a16:creationId xmlns:a16="http://schemas.microsoft.com/office/drawing/2014/main" id="{BD4F1DE0-EFA6-95F7-E2CB-2CD375115402}"/>
              </a:ext>
            </a:extLst>
          </p:cNvPr>
          <p:cNvSpPr>
            <a:spLocks noGrp="1"/>
          </p:cNvSpPr>
          <p:nvPr>
            <p:ph type="title"/>
          </p:nvPr>
        </p:nvSpPr>
        <p:spPr>
          <a:xfrm>
            <a:off x="838200" y="822325"/>
            <a:ext cx="10515600" cy="1325563"/>
          </a:xfrm>
        </p:spPr>
        <p:txBody>
          <a:bodyPr>
            <a:normAutofit/>
          </a:bodyPr>
          <a:lstStyle/>
          <a:p>
            <a:pPr algn="ctr"/>
            <a:r>
              <a:rPr lang="en-US" sz="5400" b="1" dirty="0">
                <a:solidFill>
                  <a:srgbClr val="901E24"/>
                </a:solidFill>
                <a:latin typeface="ITC Berkeley Oldstyle Std Blk" panose="02090402050306020404" pitchFamily="18" charset="0"/>
              </a:rPr>
              <a:t>NCORE-ISCORE Mission</a:t>
            </a:r>
          </a:p>
        </p:txBody>
      </p:sp>
      <p:sp>
        <p:nvSpPr>
          <p:cNvPr id="15" name="Rectangle 14">
            <a:extLst>
              <a:ext uri="{FF2B5EF4-FFF2-40B4-BE49-F238E27FC236}">
                <a16:creationId xmlns:a16="http://schemas.microsoft.com/office/drawing/2014/main" id="{F6D842AC-F1F7-98F1-95FC-007FBA6C960B}"/>
              </a:ext>
            </a:extLst>
          </p:cNvPr>
          <p:cNvSpPr/>
          <p:nvPr/>
        </p:nvSpPr>
        <p:spPr>
          <a:xfrm>
            <a:off x="959477" y="2484873"/>
            <a:ext cx="10306050" cy="3109912"/>
          </a:xfrm>
          <a:prstGeom prst="rect">
            <a:avLst/>
          </a:prstGeom>
          <a:solidFill>
            <a:srgbClr val="901E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E7B6CB9B-345C-5320-B926-03D3819E7371}"/>
              </a:ext>
            </a:extLst>
          </p:cNvPr>
          <p:cNvSpPr>
            <a:spLocks noGrp="1"/>
          </p:cNvSpPr>
          <p:nvPr>
            <p:ph idx="1"/>
          </p:nvPr>
        </p:nvSpPr>
        <p:spPr>
          <a:xfrm>
            <a:off x="1047750" y="2638460"/>
            <a:ext cx="10096500" cy="3232150"/>
          </a:xfrm>
        </p:spPr>
        <p:txBody>
          <a:bodyPr/>
          <a:lstStyle/>
          <a:p>
            <a:pPr marL="0" indent="0" algn="ctr">
              <a:buNone/>
            </a:pPr>
            <a:r>
              <a:rPr lang="en-US" altLang="en-US" sz="2800" b="1" dirty="0">
                <a:solidFill>
                  <a:schemeClr val="bg1"/>
                </a:solidFill>
                <a:latin typeface="ITC Berkeley Oldstyle Std" panose="02090402050306020404" pitchFamily="18" charset="0"/>
                <a:ea typeface="Univers Condensed" panose="020B0506020202050204" pitchFamily="34" charset="0"/>
                <a:cs typeface="Arial" panose="020B0604020202020204" pitchFamily="34" charset="0"/>
              </a:rPr>
              <a:t>The NCORE-ISCORE Project supports Iowa State University’s diversity efforts. The project provides positive interactions  and dialogue regarding race, ethnicity, and multicultural relations through local and national initiatives including participation in two conferences: NCORE (National Conference on Race &amp; Ethnicity) and ISCORE (Iowa State Conference on Race &amp; Ethnicity).</a:t>
            </a:r>
          </a:p>
          <a:p>
            <a:pPr marL="0" indent="0">
              <a:buNone/>
            </a:pPr>
            <a:endParaRPr lang="en-US" dirty="0"/>
          </a:p>
        </p:txBody>
      </p:sp>
      <p:pic>
        <p:nvPicPr>
          <p:cNvPr id="20" name="Picture 19">
            <a:extLst>
              <a:ext uri="{FF2B5EF4-FFF2-40B4-BE49-F238E27FC236}">
                <a16:creationId xmlns:a16="http://schemas.microsoft.com/office/drawing/2014/main" id="{269CADDC-83A1-8ECB-7152-0707F989DDFF}"/>
              </a:ext>
            </a:extLst>
          </p:cNvPr>
          <p:cNvPicPr>
            <a:picLocks noChangeAspect="1"/>
          </p:cNvPicPr>
          <p:nvPr/>
        </p:nvPicPr>
        <p:blipFill>
          <a:blip r:embed="rId4"/>
          <a:stretch>
            <a:fillRect/>
          </a:stretch>
        </p:blipFill>
        <p:spPr>
          <a:xfrm rot="5400000">
            <a:off x="5869194" y="413616"/>
            <a:ext cx="652242" cy="12390638"/>
          </a:xfrm>
          <a:prstGeom prst="rect">
            <a:avLst/>
          </a:prstGeom>
        </p:spPr>
      </p:pic>
      <p:pic>
        <p:nvPicPr>
          <p:cNvPr id="21" name="Picture 20">
            <a:extLst>
              <a:ext uri="{FF2B5EF4-FFF2-40B4-BE49-F238E27FC236}">
                <a16:creationId xmlns:a16="http://schemas.microsoft.com/office/drawing/2014/main" id="{EED0CEF4-8E77-C0A3-9D91-23E770411E64}"/>
              </a:ext>
            </a:extLst>
          </p:cNvPr>
          <p:cNvPicPr>
            <a:picLocks noChangeAspect="1"/>
          </p:cNvPicPr>
          <p:nvPr/>
        </p:nvPicPr>
        <p:blipFill>
          <a:blip r:embed="rId5"/>
          <a:stretch>
            <a:fillRect/>
          </a:stretch>
        </p:blipFill>
        <p:spPr>
          <a:xfrm>
            <a:off x="388579" y="6425244"/>
            <a:ext cx="3856294" cy="290327"/>
          </a:xfrm>
          <a:prstGeom prst="rect">
            <a:avLst/>
          </a:prstGeom>
        </p:spPr>
      </p:pic>
      <p:sp>
        <p:nvSpPr>
          <p:cNvPr id="22" name="TextBox 21">
            <a:extLst>
              <a:ext uri="{FF2B5EF4-FFF2-40B4-BE49-F238E27FC236}">
                <a16:creationId xmlns:a16="http://schemas.microsoft.com/office/drawing/2014/main" id="{D1DE565A-3C75-2679-4BDF-C4E04EE8F106}"/>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10723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26" name="Content Placeholder 5" descr="A picture containing image, silhouette, plant, clouds&#10;&#10;Description automatically generated">
            <a:extLst>
              <a:ext uri="{FF2B5EF4-FFF2-40B4-BE49-F238E27FC236}">
                <a16:creationId xmlns:a16="http://schemas.microsoft.com/office/drawing/2014/main" id="{A8D58258-2B66-4A35-C1FE-D5EE0671F156}"/>
              </a:ext>
            </a:extLst>
          </p:cNvPr>
          <p:cNvPicPr>
            <a:picLocks noChangeAspect="1"/>
          </p:cNvPicPr>
          <p:nvPr/>
        </p:nvPicPr>
        <p:blipFill>
          <a:blip r:embed="rId5"/>
          <a:stretch>
            <a:fillRect/>
          </a:stretch>
        </p:blipFill>
        <p:spPr>
          <a:xfrm>
            <a:off x="3795252" y="0"/>
            <a:ext cx="8396748" cy="8396748"/>
          </a:xfrm>
          <a:prstGeom prst="rect">
            <a:avLst/>
          </a:prstGeom>
        </p:spPr>
      </p:pic>
      <p:sp>
        <p:nvSpPr>
          <p:cNvPr id="17" name="Title 1">
            <a:extLst>
              <a:ext uri="{FF2B5EF4-FFF2-40B4-BE49-F238E27FC236}">
                <a16:creationId xmlns:a16="http://schemas.microsoft.com/office/drawing/2014/main" id="{844D27D8-5693-4E19-D1F4-EC3E519C6581}"/>
              </a:ext>
            </a:extLst>
          </p:cNvPr>
          <p:cNvSpPr txBox="1">
            <a:spLocks/>
          </p:cNvSpPr>
          <p:nvPr/>
        </p:nvSpPr>
        <p:spPr>
          <a:xfrm>
            <a:off x="0" y="51744"/>
            <a:ext cx="90678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Small Sample (or cell) Sizes</a:t>
            </a:r>
            <a:endParaRPr lang="en-US" dirty="0"/>
          </a:p>
        </p:txBody>
      </p:sp>
      <p:sp>
        <p:nvSpPr>
          <p:cNvPr id="18" name="Content Placeholder 2">
            <a:extLst>
              <a:ext uri="{FF2B5EF4-FFF2-40B4-BE49-F238E27FC236}">
                <a16:creationId xmlns:a16="http://schemas.microsoft.com/office/drawing/2014/main" id="{474BDA5E-DB22-F108-F6FB-9F7FADB09A02}"/>
              </a:ext>
            </a:extLst>
          </p:cNvPr>
          <p:cNvSpPr txBox="1">
            <a:spLocks/>
          </p:cNvSpPr>
          <p:nvPr/>
        </p:nvSpPr>
        <p:spPr>
          <a:xfrm>
            <a:off x="0" y="1257301"/>
            <a:ext cx="9067800" cy="498251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dirty="0"/>
          </a:p>
          <a:p>
            <a:pPr marL="0" indent="0" algn="ctr">
              <a:buFont typeface="Arial" panose="020B0604020202020204" pitchFamily="34" charset="0"/>
              <a:buNone/>
            </a:pPr>
            <a:r>
              <a:rPr lang="en-US" sz="3600" dirty="0">
                <a:solidFill>
                  <a:srgbClr val="9D352C"/>
                </a:solidFill>
              </a:rPr>
              <a:t>When a population in your response group is much smaller than the larger group</a:t>
            </a:r>
          </a:p>
          <a:p>
            <a:pPr marL="0" indent="0" algn="ctr">
              <a:buFont typeface="Arial" panose="020B0604020202020204" pitchFamily="34" charset="0"/>
              <a:buNone/>
            </a:pPr>
            <a:endParaRPr lang="en-US" sz="1200" dirty="0"/>
          </a:p>
          <a:p>
            <a:pPr marL="0" indent="0" algn="ctr">
              <a:buFont typeface="Arial" panose="020B0604020202020204" pitchFamily="34" charset="0"/>
              <a:buNone/>
            </a:pPr>
            <a:r>
              <a:rPr lang="en-US" sz="3600" dirty="0">
                <a:solidFill>
                  <a:srgbClr val="9D352C"/>
                </a:solidFill>
              </a:rPr>
              <a:t>OR</a:t>
            </a:r>
          </a:p>
          <a:p>
            <a:pPr marL="0" indent="0" algn="ctr">
              <a:buFont typeface="Arial" panose="020B0604020202020204" pitchFamily="34" charset="0"/>
              <a:buNone/>
            </a:pPr>
            <a:endParaRPr lang="en-US" sz="1200" dirty="0">
              <a:solidFill>
                <a:srgbClr val="9D352C"/>
              </a:solidFill>
            </a:endParaRPr>
          </a:p>
          <a:p>
            <a:pPr marL="0" indent="0" algn="ctr">
              <a:buFont typeface="Arial" panose="020B0604020202020204" pitchFamily="34" charset="0"/>
              <a:buNone/>
            </a:pPr>
            <a:r>
              <a:rPr lang="en-US" sz="3600" dirty="0">
                <a:solidFill>
                  <a:srgbClr val="9D352C"/>
                </a:solidFill>
              </a:rPr>
              <a:t>When you’re only working with a small number of participants (e.g., focus group)</a:t>
            </a:r>
          </a:p>
        </p:txBody>
      </p:sp>
      <p:grpSp>
        <p:nvGrpSpPr>
          <p:cNvPr id="19" name="Group 18">
            <a:extLst>
              <a:ext uri="{FF2B5EF4-FFF2-40B4-BE49-F238E27FC236}">
                <a16:creationId xmlns:a16="http://schemas.microsoft.com/office/drawing/2014/main" id="{52BA544E-326F-5C4D-A711-7025745742CD}"/>
              </a:ext>
            </a:extLst>
          </p:cNvPr>
          <p:cNvGrpSpPr/>
          <p:nvPr/>
        </p:nvGrpSpPr>
        <p:grpSpPr>
          <a:xfrm>
            <a:off x="9372600" y="3193277"/>
            <a:ext cx="2286000" cy="2286000"/>
            <a:chOff x="6477000" y="870867"/>
            <a:chExt cx="4876800" cy="4876801"/>
          </a:xfrm>
        </p:grpSpPr>
        <p:grpSp>
          <p:nvGrpSpPr>
            <p:cNvPr id="20" name="Group 19">
              <a:extLst>
                <a:ext uri="{FF2B5EF4-FFF2-40B4-BE49-F238E27FC236}">
                  <a16:creationId xmlns:a16="http://schemas.microsoft.com/office/drawing/2014/main" id="{F02AC802-B439-DCB0-1607-010E120E209D}"/>
                </a:ext>
              </a:extLst>
            </p:cNvPr>
            <p:cNvGrpSpPr/>
            <p:nvPr/>
          </p:nvGrpSpPr>
          <p:grpSpPr>
            <a:xfrm>
              <a:off x="8966200" y="4140200"/>
              <a:ext cx="977900" cy="1371600"/>
              <a:chOff x="8966200" y="4140200"/>
              <a:chExt cx="977900" cy="1371600"/>
            </a:xfrm>
          </p:grpSpPr>
          <p:grpSp>
            <p:nvGrpSpPr>
              <p:cNvPr id="22" name="Group 21">
                <a:extLst>
                  <a:ext uri="{FF2B5EF4-FFF2-40B4-BE49-F238E27FC236}">
                    <a16:creationId xmlns:a16="http://schemas.microsoft.com/office/drawing/2014/main" id="{8AEDE5B6-B91A-975A-B8EB-AA9CC6502D85}"/>
                  </a:ext>
                </a:extLst>
              </p:cNvPr>
              <p:cNvGrpSpPr/>
              <p:nvPr/>
            </p:nvGrpSpPr>
            <p:grpSpPr>
              <a:xfrm>
                <a:off x="8966200" y="4752058"/>
                <a:ext cx="977900" cy="759742"/>
                <a:chOff x="8966200" y="4752058"/>
                <a:chExt cx="977900" cy="759742"/>
              </a:xfrm>
            </p:grpSpPr>
            <p:sp>
              <p:nvSpPr>
                <p:cNvPr id="27" name="Rectangle 26">
                  <a:extLst>
                    <a:ext uri="{FF2B5EF4-FFF2-40B4-BE49-F238E27FC236}">
                      <a16:creationId xmlns:a16="http://schemas.microsoft.com/office/drawing/2014/main" id="{D6E0A8D8-83FA-6790-2764-B1EB6D74C560}"/>
                    </a:ext>
                  </a:extLst>
                </p:cNvPr>
                <p:cNvSpPr/>
                <p:nvPr/>
              </p:nvSpPr>
              <p:spPr>
                <a:xfrm>
                  <a:off x="8966200" y="4851400"/>
                  <a:ext cx="977900" cy="660400"/>
                </a:xfrm>
                <a:prstGeom prst="rect">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B8270E-60C6-DD7C-C214-6193F459890D}"/>
                    </a:ext>
                  </a:extLst>
                </p:cNvPr>
                <p:cNvSpPr/>
                <p:nvPr/>
              </p:nvSpPr>
              <p:spPr>
                <a:xfrm>
                  <a:off x="8991600" y="4752058"/>
                  <a:ext cx="927100" cy="99342"/>
                </a:xfrm>
                <a:prstGeom prst="rect">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4EF79B17-CD05-52A3-2F1B-4220A57966C0}"/>
                  </a:ext>
                </a:extLst>
              </p:cNvPr>
              <p:cNvSpPr/>
              <p:nvPr/>
            </p:nvSpPr>
            <p:spPr>
              <a:xfrm>
                <a:off x="9207500" y="4140200"/>
                <a:ext cx="495300" cy="457200"/>
              </a:xfrm>
              <a:prstGeom prst="ellipse">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6" descr="https://cdn-icons-png.flaticon.com/512/5965/5965703.png">
              <a:extLst>
                <a:ext uri="{FF2B5EF4-FFF2-40B4-BE49-F238E27FC236}">
                  <a16:creationId xmlns:a16="http://schemas.microsoft.com/office/drawing/2014/main" id="{AC8BA848-C845-31C0-33AC-43B68FDDA7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870867"/>
              <a:ext cx="4876800" cy="48768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060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pic>
        <p:nvPicPr>
          <p:cNvPr id="26" name="Content Placeholder 5" descr="A picture containing image, silhouette, plant, clouds&#10;&#10;Description automatically generated">
            <a:extLst>
              <a:ext uri="{FF2B5EF4-FFF2-40B4-BE49-F238E27FC236}">
                <a16:creationId xmlns:a16="http://schemas.microsoft.com/office/drawing/2014/main" id="{A8D58258-2B66-4A35-C1FE-D5EE0671F156}"/>
              </a:ext>
            </a:extLst>
          </p:cNvPr>
          <p:cNvPicPr>
            <a:picLocks noChangeAspect="1"/>
          </p:cNvPicPr>
          <p:nvPr/>
        </p:nvPicPr>
        <p:blipFill>
          <a:blip r:embed="rId5"/>
          <a:stretch>
            <a:fillRect/>
          </a:stretch>
        </p:blipFill>
        <p:spPr>
          <a:xfrm>
            <a:off x="3795252" y="0"/>
            <a:ext cx="8396748" cy="8396748"/>
          </a:xfrm>
          <a:prstGeom prst="rect">
            <a:avLst/>
          </a:prstGeom>
        </p:spPr>
      </p:pic>
      <p:grpSp>
        <p:nvGrpSpPr>
          <p:cNvPr id="19" name="Group 18">
            <a:extLst>
              <a:ext uri="{FF2B5EF4-FFF2-40B4-BE49-F238E27FC236}">
                <a16:creationId xmlns:a16="http://schemas.microsoft.com/office/drawing/2014/main" id="{52BA544E-326F-5C4D-A711-7025745742CD}"/>
              </a:ext>
            </a:extLst>
          </p:cNvPr>
          <p:cNvGrpSpPr/>
          <p:nvPr/>
        </p:nvGrpSpPr>
        <p:grpSpPr>
          <a:xfrm>
            <a:off x="9372600" y="3193277"/>
            <a:ext cx="2286000" cy="2286000"/>
            <a:chOff x="6477000" y="870867"/>
            <a:chExt cx="4876800" cy="4876801"/>
          </a:xfrm>
        </p:grpSpPr>
        <p:grpSp>
          <p:nvGrpSpPr>
            <p:cNvPr id="20" name="Group 19">
              <a:extLst>
                <a:ext uri="{FF2B5EF4-FFF2-40B4-BE49-F238E27FC236}">
                  <a16:creationId xmlns:a16="http://schemas.microsoft.com/office/drawing/2014/main" id="{F02AC802-B439-DCB0-1607-010E120E209D}"/>
                </a:ext>
              </a:extLst>
            </p:cNvPr>
            <p:cNvGrpSpPr/>
            <p:nvPr/>
          </p:nvGrpSpPr>
          <p:grpSpPr>
            <a:xfrm>
              <a:off x="8966200" y="4140200"/>
              <a:ext cx="977900" cy="1371600"/>
              <a:chOff x="8966200" y="4140200"/>
              <a:chExt cx="977900" cy="1371600"/>
            </a:xfrm>
          </p:grpSpPr>
          <p:grpSp>
            <p:nvGrpSpPr>
              <p:cNvPr id="22" name="Group 21">
                <a:extLst>
                  <a:ext uri="{FF2B5EF4-FFF2-40B4-BE49-F238E27FC236}">
                    <a16:creationId xmlns:a16="http://schemas.microsoft.com/office/drawing/2014/main" id="{8AEDE5B6-B91A-975A-B8EB-AA9CC6502D85}"/>
                  </a:ext>
                </a:extLst>
              </p:cNvPr>
              <p:cNvGrpSpPr/>
              <p:nvPr/>
            </p:nvGrpSpPr>
            <p:grpSpPr>
              <a:xfrm>
                <a:off x="8966200" y="4752058"/>
                <a:ext cx="977900" cy="759742"/>
                <a:chOff x="8966200" y="4752058"/>
                <a:chExt cx="977900" cy="759742"/>
              </a:xfrm>
            </p:grpSpPr>
            <p:sp>
              <p:nvSpPr>
                <p:cNvPr id="27" name="Rectangle 26">
                  <a:extLst>
                    <a:ext uri="{FF2B5EF4-FFF2-40B4-BE49-F238E27FC236}">
                      <a16:creationId xmlns:a16="http://schemas.microsoft.com/office/drawing/2014/main" id="{D6E0A8D8-83FA-6790-2764-B1EB6D74C560}"/>
                    </a:ext>
                  </a:extLst>
                </p:cNvPr>
                <p:cNvSpPr/>
                <p:nvPr/>
              </p:nvSpPr>
              <p:spPr>
                <a:xfrm>
                  <a:off x="8966200" y="4851400"/>
                  <a:ext cx="977900" cy="660400"/>
                </a:xfrm>
                <a:prstGeom prst="rect">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B8270E-60C6-DD7C-C214-6193F459890D}"/>
                    </a:ext>
                  </a:extLst>
                </p:cNvPr>
                <p:cNvSpPr/>
                <p:nvPr/>
              </p:nvSpPr>
              <p:spPr>
                <a:xfrm>
                  <a:off x="8991600" y="4752058"/>
                  <a:ext cx="927100" cy="99342"/>
                </a:xfrm>
                <a:prstGeom prst="rect">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4EF79B17-CD05-52A3-2F1B-4220A57966C0}"/>
                  </a:ext>
                </a:extLst>
              </p:cNvPr>
              <p:cNvSpPr/>
              <p:nvPr/>
            </p:nvSpPr>
            <p:spPr>
              <a:xfrm>
                <a:off x="9207500" y="4140200"/>
                <a:ext cx="495300" cy="457200"/>
              </a:xfrm>
              <a:prstGeom prst="ellipse">
                <a:avLst/>
              </a:prstGeom>
              <a:solidFill>
                <a:srgbClr val="FFD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6" descr="https://cdn-icons-png.flaticon.com/512/5965/5965703.png">
              <a:extLst>
                <a:ext uri="{FF2B5EF4-FFF2-40B4-BE49-F238E27FC236}">
                  <a16:creationId xmlns:a16="http://schemas.microsoft.com/office/drawing/2014/main" id="{AC8BA848-C845-31C0-33AC-43B68FDDA7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870867"/>
              <a:ext cx="4876800" cy="487680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1">
            <a:extLst>
              <a:ext uri="{FF2B5EF4-FFF2-40B4-BE49-F238E27FC236}">
                <a16:creationId xmlns:a16="http://schemas.microsoft.com/office/drawing/2014/main" id="{82BC5225-3EF9-431D-174E-4E9C6BD440E4}"/>
              </a:ext>
            </a:extLst>
          </p:cNvPr>
          <p:cNvSpPr txBox="1">
            <a:spLocks/>
          </p:cNvSpPr>
          <p:nvPr/>
        </p:nvSpPr>
        <p:spPr>
          <a:xfrm>
            <a:off x="-33331" y="0"/>
            <a:ext cx="90678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The dilemma</a:t>
            </a:r>
          </a:p>
        </p:txBody>
      </p:sp>
      <p:sp>
        <p:nvSpPr>
          <p:cNvPr id="5" name="Content Placeholder 2">
            <a:extLst>
              <a:ext uri="{FF2B5EF4-FFF2-40B4-BE49-F238E27FC236}">
                <a16:creationId xmlns:a16="http://schemas.microsoft.com/office/drawing/2014/main" id="{A4FBC610-302A-A851-5A14-0304FE1B5B1E}"/>
              </a:ext>
            </a:extLst>
          </p:cNvPr>
          <p:cNvSpPr txBox="1">
            <a:spLocks/>
          </p:cNvSpPr>
          <p:nvPr/>
        </p:nvSpPr>
        <p:spPr>
          <a:xfrm>
            <a:off x="196974" y="1005015"/>
            <a:ext cx="9067800" cy="47275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a:p>
          <a:p>
            <a:pPr marL="0" indent="0" algn="ctr">
              <a:buFont typeface="Arial" panose="020B0604020202020204" pitchFamily="34" charset="0"/>
              <a:buNone/>
            </a:pPr>
            <a:r>
              <a:rPr lang="en-US" sz="4800" dirty="0">
                <a:solidFill>
                  <a:srgbClr val="5BB68D"/>
                </a:solidFill>
              </a:rPr>
              <a:t>Inclusivity and Representation </a:t>
            </a:r>
          </a:p>
          <a:p>
            <a:pPr marL="0" indent="0" algn="ctr">
              <a:buFont typeface="Arial" panose="020B0604020202020204" pitchFamily="34" charset="0"/>
              <a:buNone/>
            </a:pPr>
            <a:r>
              <a:rPr lang="en-US" sz="4800" dirty="0"/>
              <a:t>versus</a:t>
            </a:r>
          </a:p>
          <a:p>
            <a:pPr marL="0" indent="0" algn="ctr">
              <a:buFont typeface="Arial" panose="020B0604020202020204" pitchFamily="34" charset="0"/>
              <a:buNone/>
            </a:pPr>
            <a:r>
              <a:rPr lang="en-US" sz="4800" dirty="0">
                <a:solidFill>
                  <a:srgbClr val="526477"/>
                </a:solidFill>
              </a:rPr>
              <a:t>Statistical Significance</a:t>
            </a:r>
          </a:p>
          <a:p>
            <a:pPr marL="0" indent="0" algn="ctr">
              <a:buFont typeface="Arial" panose="020B0604020202020204" pitchFamily="34" charset="0"/>
              <a:buNone/>
            </a:pPr>
            <a:r>
              <a:rPr lang="en-US" sz="4800" dirty="0"/>
              <a:t>versus</a:t>
            </a:r>
          </a:p>
          <a:p>
            <a:pPr marL="0" indent="0" algn="ctr">
              <a:buFont typeface="Arial" panose="020B0604020202020204" pitchFamily="34" charset="0"/>
              <a:buNone/>
            </a:pPr>
            <a:r>
              <a:rPr lang="en-US" sz="4800" dirty="0">
                <a:solidFill>
                  <a:srgbClr val="9D352C"/>
                </a:solidFill>
              </a:rPr>
              <a:t>Unintended Identification</a:t>
            </a:r>
          </a:p>
        </p:txBody>
      </p:sp>
      <p:sp>
        <p:nvSpPr>
          <p:cNvPr id="15" name="Rectangle 14">
            <a:extLst>
              <a:ext uri="{FF2B5EF4-FFF2-40B4-BE49-F238E27FC236}">
                <a16:creationId xmlns:a16="http://schemas.microsoft.com/office/drawing/2014/main" id="{845EBDCA-239A-A7BA-A2DB-5D6F03511B5D}"/>
              </a:ext>
            </a:extLst>
          </p:cNvPr>
          <p:cNvSpPr/>
          <p:nvPr/>
        </p:nvSpPr>
        <p:spPr>
          <a:xfrm rot="16200000">
            <a:off x="10226968" y="4957246"/>
            <a:ext cx="3535327" cy="369332"/>
          </a:xfrm>
          <a:prstGeom prst="rect">
            <a:avLst/>
          </a:prstGeom>
        </p:spPr>
        <p:txBody>
          <a:bodyPr wrap="none">
            <a:spAutoFit/>
          </a:bodyPr>
          <a:lstStyle/>
          <a:p>
            <a:r>
              <a:rPr lang="en-US" dirty="0">
                <a:solidFill>
                  <a:schemeClr val="bg1">
                    <a:lumMod val="65000"/>
                  </a:schemeClr>
                </a:solidFill>
              </a:rPr>
              <a:t>https://www.flaticon.com/free-icon</a:t>
            </a:r>
          </a:p>
        </p:txBody>
      </p:sp>
    </p:spTree>
    <p:extLst>
      <p:ext uri="{BB962C8B-B14F-4D97-AF65-F5344CB8AC3E}">
        <p14:creationId xmlns:p14="http://schemas.microsoft.com/office/powerpoint/2010/main" val="1384531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3" name="Title 1">
            <a:extLst>
              <a:ext uri="{FF2B5EF4-FFF2-40B4-BE49-F238E27FC236}">
                <a16:creationId xmlns:a16="http://schemas.microsoft.com/office/drawing/2014/main" id="{2B41DE23-F734-FBDB-A474-57762C6CFFE1}"/>
              </a:ext>
            </a:extLst>
          </p:cNvPr>
          <p:cNvSpPr txBox="1">
            <a:spLocks/>
          </p:cNvSpPr>
          <p:nvPr/>
        </p:nvSpPr>
        <p:spPr>
          <a:xfrm>
            <a:off x="5880098" y="-2"/>
            <a:ext cx="9067801"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Things you can do…</a:t>
            </a:r>
          </a:p>
        </p:txBody>
      </p:sp>
      <p:sp>
        <p:nvSpPr>
          <p:cNvPr id="8" name="Content Placeholder 2">
            <a:extLst>
              <a:ext uri="{FF2B5EF4-FFF2-40B4-BE49-F238E27FC236}">
                <a16:creationId xmlns:a16="http://schemas.microsoft.com/office/drawing/2014/main" id="{1EF2E31B-DEAC-2F78-8886-241B90431695}"/>
              </a:ext>
            </a:extLst>
          </p:cNvPr>
          <p:cNvSpPr txBox="1">
            <a:spLocks/>
          </p:cNvSpPr>
          <p:nvPr/>
        </p:nvSpPr>
        <p:spPr>
          <a:xfrm>
            <a:off x="5219701" y="1047545"/>
            <a:ext cx="6972299" cy="52006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DO determine what to do with demographic data </a:t>
            </a:r>
            <a:r>
              <a:rPr lang="en-US" sz="3600" i="1" dirty="0"/>
              <a:t>before</a:t>
            </a:r>
            <a:r>
              <a:rPr lang="en-US" sz="3600" dirty="0"/>
              <a:t> you collect anything and analysis</a:t>
            </a:r>
          </a:p>
          <a:p>
            <a:r>
              <a:rPr lang="en-US" sz="3600" dirty="0"/>
              <a:t>DO report results in many different ways</a:t>
            </a:r>
          </a:p>
          <a:p>
            <a:r>
              <a:rPr lang="en-US" sz="3600" dirty="0"/>
              <a:t>DO be transparent in what you did and why you did it, including decision points</a:t>
            </a:r>
          </a:p>
        </p:txBody>
      </p:sp>
      <p:pic>
        <p:nvPicPr>
          <p:cNvPr id="9" name="Picture 2" descr="https://cdn-icons.flaticon.com/png/512/5290/premium/5290058.png?token=exp=1650824955~hmac=428fdc031060d4602ea29a6859929290">
            <a:extLst>
              <a:ext uri="{FF2B5EF4-FFF2-40B4-BE49-F238E27FC236}">
                <a16:creationId xmlns:a16="http://schemas.microsoft.com/office/drawing/2014/main" id="{D165C8AA-7DE3-983B-81A6-FC4AA110F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1" y="1442610"/>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616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3" name="Title 1">
            <a:extLst>
              <a:ext uri="{FF2B5EF4-FFF2-40B4-BE49-F238E27FC236}">
                <a16:creationId xmlns:a16="http://schemas.microsoft.com/office/drawing/2014/main" id="{2B41DE23-F734-FBDB-A474-57762C6CFFE1}"/>
              </a:ext>
            </a:extLst>
          </p:cNvPr>
          <p:cNvSpPr txBox="1">
            <a:spLocks/>
          </p:cNvSpPr>
          <p:nvPr/>
        </p:nvSpPr>
        <p:spPr>
          <a:xfrm>
            <a:off x="5880098" y="-2"/>
            <a:ext cx="9067801"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Things you shouldn’t do…</a:t>
            </a:r>
          </a:p>
        </p:txBody>
      </p:sp>
      <p:sp>
        <p:nvSpPr>
          <p:cNvPr id="8" name="Content Placeholder 2">
            <a:extLst>
              <a:ext uri="{FF2B5EF4-FFF2-40B4-BE49-F238E27FC236}">
                <a16:creationId xmlns:a16="http://schemas.microsoft.com/office/drawing/2014/main" id="{1EF2E31B-DEAC-2F78-8886-241B90431695}"/>
              </a:ext>
            </a:extLst>
          </p:cNvPr>
          <p:cNvSpPr txBox="1">
            <a:spLocks/>
          </p:cNvSpPr>
          <p:nvPr/>
        </p:nvSpPr>
        <p:spPr>
          <a:xfrm>
            <a:off x="5219701" y="1047545"/>
            <a:ext cx="6972299" cy="52006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DON’T minimize the contributions of an extremely small population</a:t>
            </a:r>
          </a:p>
          <a:p>
            <a:r>
              <a:rPr lang="en-US" sz="3600" dirty="0"/>
              <a:t>DON’T ignore steps that can help you be aware of your own biases in data collection and analysis</a:t>
            </a:r>
          </a:p>
          <a:p>
            <a:r>
              <a:rPr lang="en-US" sz="3600" dirty="0"/>
              <a:t>DON’T be afraid to ask for help</a:t>
            </a:r>
          </a:p>
        </p:txBody>
      </p:sp>
      <p:pic>
        <p:nvPicPr>
          <p:cNvPr id="13" name="Picture 2" descr="https://cdn-icons-png.flaticon.com/512/399/399274.png">
            <a:extLst>
              <a:ext uri="{FF2B5EF4-FFF2-40B4-BE49-F238E27FC236}">
                <a16:creationId xmlns:a16="http://schemas.microsoft.com/office/drawing/2014/main" id="{B89C0B78-C825-2655-9351-2B62ED8B39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854" y="1993234"/>
            <a:ext cx="3309270" cy="3309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514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3" name="Title 1">
            <a:extLst>
              <a:ext uri="{FF2B5EF4-FFF2-40B4-BE49-F238E27FC236}">
                <a16:creationId xmlns:a16="http://schemas.microsoft.com/office/drawing/2014/main" id="{2B41DE23-F734-FBDB-A474-57762C6CFFE1}"/>
              </a:ext>
            </a:extLst>
          </p:cNvPr>
          <p:cNvSpPr txBox="1">
            <a:spLocks/>
          </p:cNvSpPr>
          <p:nvPr/>
        </p:nvSpPr>
        <p:spPr>
          <a:xfrm>
            <a:off x="5219702" y="-2"/>
            <a:ext cx="9728198" cy="7778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Things you should stop doing…</a:t>
            </a:r>
          </a:p>
        </p:txBody>
      </p:sp>
      <p:sp>
        <p:nvSpPr>
          <p:cNvPr id="8" name="Content Placeholder 2">
            <a:extLst>
              <a:ext uri="{FF2B5EF4-FFF2-40B4-BE49-F238E27FC236}">
                <a16:creationId xmlns:a16="http://schemas.microsoft.com/office/drawing/2014/main" id="{1EF2E31B-DEAC-2F78-8886-241B90431695}"/>
              </a:ext>
            </a:extLst>
          </p:cNvPr>
          <p:cNvSpPr txBox="1">
            <a:spLocks/>
          </p:cNvSpPr>
          <p:nvPr/>
        </p:nvSpPr>
        <p:spPr>
          <a:xfrm>
            <a:off x="5219701" y="1047545"/>
            <a:ext cx="6972299" cy="520065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STOP using the word “other” for catch-all categories</a:t>
            </a:r>
          </a:p>
          <a:p>
            <a:r>
              <a:rPr lang="en-US" sz="3600" dirty="0"/>
              <a:t>STOP talking about “small sample sizes” as being “not statistically significant”</a:t>
            </a:r>
          </a:p>
          <a:p>
            <a:r>
              <a:rPr lang="en-US" sz="3600" dirty="0"/>
              <a:t>STOP using dominant groups (e.g., White, Male, Affluent, Not-First-Generation, Urban, Cis-Gendered, Straight) as the default comparison group.</a:t>
            </a:r>
          </a:p>
        </p:txBody>
      </p:sp>
      <p:pic>
        <p:nvPicPr>
          <p:cNvPr id="5" name="Picture 4">
            <a:extLst>
              <a:ext uri="{FF2B5EF4-FFF2-40B4-BE49-F238E27FC236}">
                <a16:creationId xmlns:a16="http://schemas.microsoft.com/office/drawing/2014/main" id="{8CD45528-1B0F-0235-2F28-CF871E44CE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324" y="2814419"/>
            <a:ext cx="2743200" cy="2743200"/>
          </a:xfrm>
          <a:prstGeom prst="rect">
            <a:avLst/>
          </a:prstGeom>
        </p:spPr>
      </p:pic>
    </p:spTree>
    <p:extLst>
      <p:ext uri="{BB962C8B-B14F-4D97-AF65-F5344CB8AC3E}">
        <p14:creationId xmlns:p14="http://schemas.microsoft.com/office/powerpoint/2010/main" val="3319335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4B4FA9-014D-88A2-FDC4-0D5D3A5AB8EC}"/>
              </a:ext>
            </a:extLst>
          </p:cNvPr>
          <p:cNvSpPr>
            <a:spLocks noGrp="1"/>
          </p:cNvSpPr>
          <p:nvPr>
            <p:ph type="subTitle" idx="1"/>
          </p:nvPr>
        </p:nvSpPr>
        <p:spPr>
          <a:xfrm>
            <a:off x="1523999" y="3352800"/>
            <a:ext cx="9144000" cy="1655762"/>
          </a:xfrm>
        </p:spPr>
        <p:txBody>
          <a:bodyPr/>
          <a:lstStyle/>
          <a:p>
            <a:pPr algn="r"/>
            <a:r>
              <a:rPr lang="en-US" dirty="0">
                <a:solidFill>
                  <a:srgbClr val="C00000"/>
                </a:solidFill>
                <a:latin typeface="Univers" panose="020B0503020202020204" pitchFamily="34" charset="0"/>
              </a:rPr>
              <a:t>Sebastian Speer</a:t>
            </a:r>
          </a:p>
          <a:p>
            <a:pPr algn="r"/>
            <a:r>
              <a:rPr lang="en-US" dirty="0">
                <a:solidFill>
                  <a:srgbClr val="C00000"/>
                </a:solidFill>
                <a:latin typeface="Univers" panose="020B0503020202020204" pitchFamily="34" charset="0"/>
              </a:rPr>
              <a:t>Dr. Matthew Pistilli</a:t>
            </a:r>
          </a:p>
        </p:txBody>
      </p:sp>
      <p:sp>
        <p:nvSpPr>
          <p:cNvPr id="2" name="Title 1">
            <a:extLst>
              <a:ext uri="{FF2B5EF4-FFF2-40B4-BE49-F238E27FC236}">
                <a16:creationId xmlns:a16="http://schemas.microsoft.com/office/drawing/2014/main" id="{02BFEF25-23C7-6D88-73D0-FC207C14B4F5}"/>
              </a:ext>
            </a:extLst>
          </p:cNvPr>
          <p:cNvSpPr>
            <a:spLocks noGrp="1"/>
          </p:cNvSpPr>
          <p:nvPr>
            <p:ph type="ctrTitle"/>
          </p:nvPr>
        </p:nvSpPr>
        <p:spPr>
          <a:xfrm>
            <a:off x="1523999" y="710402"/>
            <a:ext cx="9144000" cy="2387600"/>
          </a:xfrm>
          <a:solidFill>
            <a:srgbClr val="901E24"/>
          </a:solidFill>
        </p:spPr>
        <p:txBody>
          <a:bodyPr>
            <a:normAutofit/>
          </a:bodyPr>
          <a:lstStyle/>
          <a:p>
            <a:pPr algn="l"/>
            <a:r>
              <a:rPr lang="en-US" b="1" dirty="0">
                <a:solidFill>
                  <a:schemeClr val="bg1"/>
                </a:solidFill>
                <a:latin typeface="ITC Berkeley Oldstyle Std" panose="02090402050306020404" pitchFamily="18" charset="0"/>
              </a:rPr>
              <a:t>Equity in Project Design and Data Collection</a:t>
            </a:r>
          </a:p>
        </p:txBody>
      </p:sp>
      <p:pic>
        <p:nvPicPr>
          <p:cNvPr id="4" name="Picture 3" descr="A picture containing tree, dark, sunset, image&#10;&#10;Description automatically generated">
            <a:extLst>
              <a:ext uri="{FF2B5EF4-FFF2-40B4-BE49-F238E27FC236}">
                <a16:creationId xmlns:a16="http://schemas.microsoft.com/office/drawing/2014/main" id="{0B2D6E34-FBFE-DA63-9527-0B9E0D0D0888}"/>
              </a:ext>
            </a:extLst>
          </p:cNvPr>
          <p:cNvPicPr>
            <a:picLocks noChangeAspect="1"/>
          </p:cNvPicPr>
          <p:nvPr/>
        </p:nvPicPr>
        <p:blipFill>
          <a:blip r:embed="rId3"/>
          <a:stretch>
            <a:fillRect/>
          </a:stretch>
        </p:blipFill>
        <p:spPr>
          <a:xfrm rot="10800000">
            <a:off x="0" y="1508627"/>
            <a:ext cx="4810125" cy="4810125"/>
          </a:xfrm>
          <a:prstGeom prst="rect">
            <a:avLst/>
          </a:prstGeom>
        </p:spPr>
      </p:pic>
      <p:pic>
        <p:nvPicPr>
          <p:cNvPr id="5" name="Picture 4">
            <a:extLst>
              <a:ext uri="{FF2B5EF4-FFF2-40B4-BE49-F238E27FC236}">
                <a16:creationId xmlns:a16="http://schemas.microsoft.com/office/drawing/2014/main" id="{11854D70-FBC5-41CB-606C-A1470A948DBE}"/>
              </a:ext>
            </a:extLst>
          </p:cNvPr>
          <p:cNvPicPr>
            <a:picLocks noChangeAspect="1"/>
          </p:cNvPicPr>
          <p:nvPr/>
        </p:nvPicPr>
        <p:blipFill>
          <a:blip r:embed="rId4"/>
          <a:stretch>
            <a:fillRect/>
          </a:stretch>
        </p:blipFill>
        <p:spPr>
          <a:xfrm rot="5400000">
            <a:off x="5808405" y="474407"/>
            <a:ext cx="575188" cy="12192002"/>
          </a:xfrm>
          <a:prstGeom prst="rect">
            <a:avLst/>
          </a:prstGeom>
          <a:solidFill>
            <a:srgbClr val="901E24"/>
          </a:solidFill>
        </p:spPr>
      </p:pic>
      <p:pic>
        <p:nvPicPr>
          <p:cNvPr id="6" name="Picture 5">
            <a:extLst>
              <a:ext uri="{FF2B5EF4-FFF2-40B4-BE49-F238E27FC236}">
                <a16:creationId xmlns:a16="http://schemas.microsoft.com/office/drawing/2014/main" id="{901302DA-4B16-7519-2660-23F78B8CBEC9}"/>
              </a:ext>
            </a:extLst>
          </p:cNvPr>
          <p:cNvPicPr>
            <a:picLocks noChangeAspect="1"/>
          </p:cNvPicPr>
          <p:nvPr/>
        </p:nvPicPr>
        <p:blipFill>
          <a:blip r:embed="rId5"/>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13AEDD27-406A-2C49-5BAE-2C5FCC5C5AA4}"/>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65403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DB735-3821-9186-2916-985FBD677896}"/>
              </a:ext>
            </a:extLst>
          </p:cNvPr>
          <p:cNvPicPr>
            <a:picLocks noChangeAspect="1"/>
          </p:cNvPicPr>
          <p:nvPr/>
        </p:nvPicPr>
        <p:blipFill>
          <a:blip r:embed="rId3"/>
          <a:stretch>
            <a:fillRect/>
          </a:stretch>
        </p:blipFill>
        <p:spPr>
          <a:xfrm rot="5400000">
            <a:off x="2892648" y="-2954594"/>
            <a:ext cx="6406703" cy="12192002"/>
          </a:xfrm>
          <a:prstGeom prst="rect">
            <a:avLst/>
          </a:prstGeom>
        </p:spPr>
      </p:pic>
      <p:sp>
        <p:nvSpPr>
          <p:cNvPr id="2" name="Title 1">
            <a:extLst>
              <a:ext uri="{FF2B5EF4-FFF2-40B4-BE49-F238E27FC236}">
                <a16:creationId xmlns:a16="http://schemas.microsoft.com/office/drawing/2014/main" id="{AE074E02-9BA5-B2EC-3936-6A437A9FD44B}"/>
              </a:ext>
            </a:extLst>
          </p:cNvPr>
          <p:cNvSpPr>
            <a:spLocks noGrp="1"/>
          </p:cNvSpPr>
          <p:nvPr>
            <p:ph type="title"/>
          </p:nvPr>
        </p:nvSpPr>
        <p:spPr/>
        <p:txBody>
          <a:bodyPr>
            <a:normAutofit/>
          </a:bodyPr>
          <a:lstStyle/>
          <a:p>
            <a:r>
              <a:rPr lang="en-US" sz="4800" b="1" dirty="0">
                <a:solidFill>
                  <a:srgbClr val="FFC000"/>
                </a:solidFill>
                <a:latin typeface="ITC Berkeley Oldstyle Std Blk" panose="02090402050306020404" pitchFamily="18" charset="0"/>
              </a:rPr>
              <a:t>Land </a:t>
            </a:r>
            <a:r>
              <a:rPr lang="en-US" sz="4800" b="1" dirty="0">
                <a:solidFill>
                  <a:schemeClr val="bg1"/>
                </a:solidFill>
                <a:latin typeface="ITC Berkeley Oldstyle Std Blk" panose="02090402050306020404" pitchFamily="18" charset="0"/>
              </a:rPr>
              <a:t>Acknowledgement</a:t>
            </a:r>
          </a:p>
        </p:txBody>
      </p:sp>
      <p:sp>
        <p:nvSpPr>
          <p:cNvPr id="3" name="Content Placeholder 2">
            <a:extLst>
              <a:ext uri="{FF2B5EF4-FFF2-40B4-BE49-F238E27FC236}">
                <a16:creationId xmlns:a16="http://schemas.microsoft.com/office/drawing/2014/main" id="{AD148CA9-8577-6A04-0376-597D02CCFA0E}"/>
              </a:ext>
            </a:extLst>
          </p:cNvPr>
          <p:cNvSpPr>
            <a:spLocks noGrp="1"/>
          </p:cNvSpPr>
          <p:nvPr>
            <p:ph idx="1"/>
          </p:nvPr>
        </p:nvSpPr>
        <p:spPr/>
        <p:txBody>
          <a:bodyPr>
            <a:normAutofit lnSpcReduction="10000"/>
          </a:bodyPr>
          <a:lstStyle/>
          <a:p>
            <a:pPr marL="0" indent="0">
              <a:buNone/>
            </a:pPr>
            <a:r>
              <a:rPr lang="en-US" sz="3600" b="1" kern="1200" dirty="0">
                <a:solidFill>
                  <a:schemeClr val="bg1"/>
                </a:solidFill>
                <a:effectLst/>
                <a:latin typeface="ITC Berkeley Oldstyle Std" panose="02090402050306020404" pitchFamily="18" charset="0"/>
                <a:cs typeface="Arial" panose="020B0604020202020204" pitchFamily="34" charset="0"/>
              </a:rPr>
              <a:t>We would like to begin this event with a land acknowledgment. Iowa State University is located on the ancestral lands and territory of the </a:t>
            </a:r>
            <a:r>
              <a:rPr lang="en-US" sz="3600" b="1" kern="1200" dirty="0" err="1">
                <a:solidFill>
                  <a:schemeClr val="bg1"/>
                </a:solidFill>
                <a:effectLst/>
                <a:latin typeface="ITC Berkeley Oldstyle Std" panose="02090402050306020404" pitchFamily="18" charset="0"/>
                <a:cs typeface="Arial" panose="020B0604020202020204" pitchFamily="34" charset="0"/>
              </a:rPr>
              <a:t>Baxoje</a:t>
            </a:r>
            <a:r>
              <a:rPr lang="en-US" sz="3600" b="1" kern="1200" dirty="0">
                <a:solidFill>
                  <a:schemeClr val="bg1"/>
                </a:solidFill>
                <a:effectLst/>
                <a:latin typeface="ITC Berkeley Oldstyle Std" panose="02090402050306020404" pitchFamily="18" charset="0"/>
                <a:cs typeface="Arial" panose="020B0604020202020204" pitchFamily="34" charset="0"/>
              </a:rPr>
              <a:t> (bah-</a:t>
            </a:r>
            <a:r>
              <a:rPr lang="en-US" sz="3600" b="1" kern="1200" dirty="0" err="1">
                <a:solidFill>
                  <a:schemeClr val="bg1"/>
                </a:solidFill>
                <a:effectLst/>
                <a:latin typeface="ITC Berkeley Oldstyle Std" panose="02090402050306020404" pitchFamily="18" charset="0"/>
                <a:cs typeface="Arial" panose="020B0604020202020204" pitchFamily="34" charset="0"/>
              </a:rPr>
              <a:t>kho</a:t>
            </a:r>
            <a:r>
              <a:rPr lang="en-US" sz="3600" b="1" kern="1200" dirty="0">
                <a:solidFill>
                  <a:schemeClr val="bg1"/>
                </a:solidFill>
                <a:effectLst/>
                <a:latin typeface="ITC Berkeley Oldstyle Std" panose="02090402050306020404" pitchFamily="18" charset="0"/>
                <a:cs typeface="Arial" panose="020B0604020202020204" pitchFamily="34" charset="0"/>
              </a:rPr>
              <a:t>-</a:t>
            </a:r>
            <a:r>
              <a:rPr lang="en-US" sz="3600" b="1" kern="1200" dirty="0" err="1">
                <a:solidFill>
                  <a:schemeClr val="bg1"/>
                </a:solidFill>
                <a:effectLst/>
                <a:latin typeface="ITC Berkeley Oldstyle Std" panose="02090402050306020404" pitchFamily="18" charset="0"/>
                <a:cs typeface="Arial" panose="020B0604020202020204" pitchFamily="34" charset="0"/>
              </a:rPr>
              <a:t>dzhe</a:t>
            </a:r>
            <a:r>
              <a:rPr lang="en-US" sz="3600" b="1" kern="1200" dirty="0">
                <a:solidFill>
                  <a:schemeClr val="bg1"/>
                </a:solidFill>
                <a:effectLst/>
                <a:latin typeface="ITC Berkeley Oldstyle Std" panose="02090402050306020404" pitchFamily="18" charset="0"/>
                <a:cs typeface="Arial" panose="020B0604020202020204" pitchFamily="34" charset="0"/>
              </a:rPr>
              <a:t>), or Ioway Nation. The United States obtained the land from the Meskwaki and Sauk nations in the Treaty of 1842. We wish to recognize our obligations to this land and to the people who took care of it, as well as to the 17,000 Native people who live in Iowa today.</a:t>
            </a:r>
            <a:endParaRPr lang="en-US" sz="3600" b="1" dirty="0">
              <a:solidFill>
                <a:schemeClr val="bg1"/>
              </a:solidFill>
              <a:latin typeface="ITC Berkeley Oldstyle Std" panose="02090402050306020404" pitchFamily="18" charset="0"/>
              <a:cs typeface="Arial" panose="020B0604020202020204" pitchFamily="34" charset="0"/>
            </a:endParaRPr>
          </a:p>
          <a:p>
            <a:endParaRPr lang="en-US" dirty="0"/>
          </a:p>
        </p:txBody>
      </p:sp>
      <p:pic>
        <p:nvPicPr>
          <p:cNvPr id="6" name="Picture 5">
            <a:extLst>
              <a:ext uri="{FF2B5EF4-FFF2-40B4-BE49-F238E27FC236}">
                <a16:creationId xmlns:a16="http://schemas.microsoft.com/office/drawing/2014/main" id="{03023943-CAE2-B732-DB95-B5118B2A0F45}"/>
              </a:ext>
            </a:extLst>
          </p:cNvPr>
          <p:cNvPicPr>
            <a:picLocks noChangeAspect="1"/>
          </p:cNvPicPr>
          <p:nvPr/>
        </p:nvPicPr>
        <p:blipFill>
          <a:blip r:embed="rId3"/>
          <a:stretch>
            <a:fillRect/>
          </a:stretch>
        </p:blipFill>
        <p:spPr>
          <a:xfrm rot="5400000">
            <a:off x="5808405" y="474407"/>
            <a:ext cx="575188" cy="12192002"/>
          </a:xfrm>
          <a:prstGeom prst="rect">
            <a:avLst/>
          </a:prstGeom>
        </p:spPr>
      </p:pic>
      <p:pic>
        <p:nvPicPr>
          <p:cNvPr id="7" name="Picture 6">
            <a:extLst>
              <a:ext uri="{FF2B5EF4-FFF2-40B4-BE49-F238E27FC236}">
                <a16:creationId xmlns:a16="http://schemas.microsoft.com/office/drawing/2014/main" id="{DFECCB63-DD5E-B0AE-59E4-4011D3939F5B}"/>
              </a:ext>
            </a:extLst>
          </p:cNvPr>
          <p:cNvPicPr>
            <a:picLocks noChangeAspect="1"/>
          </p:cNvPicPr>
          <p:nvPr/>
        </p:nvPicPr>
        <p:blipFill>
          <a:blip r:embed="rId4"/>
          <a:stretch>
            <a:fillRect/>
          </a:stretch>
        </p:blipFill>
        <p:spPr>
          <a:xfrm>
            <a:off x="388579" y="6425244"/>
            <a:ext cx="3856294" cy="290327"/>
          </a:xfrm>
          <a:prstGeom prst="rect">
            <a:avLst/>
          </a:prstGeom>
        </p:spPr>
      </p:pic>
      <p:sp>
        <p:nvSpPr>
          <p:cNvPr id="8" name="TextBox 7">
            <a:extLst>
              <a:ext uri="{FF2B5EF4-FFF2-40B4-BE49-F238E27FC236}">
                <a16:creationId xmlns:a16="http://schemas.microsoft.com/office/drawing/2014/main" id="{D24B6C8D-DEB6-9DC3-BD83-FD773D751087}"/>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Tree>
    <p:extLst>
      <p:ext uri="{BB962C8B-B14F-4D97-AF65-F5344CB8AC3E}">
        <p14:creationId xmlns:p14="http://schemas.microsoft.com/office/powerpoint/2010/main" val="2052505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4" name="Title 1">
            <a:extLst>
              <a:ext uri="{FF2B5EF4-FFF2-40B4-BE49-F238E27FC236}">
                <a16:creationId xmlns:a16="http://schemas.microsoft.com/office/drawing/2014/main" id="{97421AC2-1C4D-AE40-1FE8-002A192014D4}"/>
              </a:ext>
            </a:extLst>
          </p:cNvPr>
          <p:cNvSpPr txBox="1">
            <a:spLocks/>
          </p:cNvSpPr>
          <p:nvPr/>
        </p:nvSpPr>
        <p:spPr>
          <a:xfrm>
            <a:off x="0" y="2778812"/>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a:t>Data are objective.</a:t>
            </a:r>
            <a:endParaRPr lang="en-US" sz="8000" b="1" dirty="0"/>
          </a:p>
        </p:txBody>
      </p:sp>
      <p:sp>
        <p:nvSpPr>
          <p:cNvPr id="5" name="TextBox 4">
            <a:extLst>
              <a:ext uri="{FF2B5EF4-FFF2-40B4-BE49-F238E27FC236}">
                <a16:creationId xmlns:a16="http://schemas.microsoft.com/office/drawing/2014/main" id="{13FE7B72-AD5A-99E4-3190-F1DD97C64BBD}"/>
              </a:ext>
            </a:extLst>
          </p:cNvPr>
          <p:cNvSpPr txBox="1"/>
          <p:nvPr/>
        </p:nvSpPr>
        <p:spPr>
          <a:xfrm>
            <a:off x="5132174" y="2780936"/>
            <a:ext cx="716692" cy="2646878"/>
          </a:xfrm>
          <a:prstGeom prst="rect">
            <a:avLst/>
          </a:prstGeom>
          <a:noFill/>
        </p:spPr>
        <p:txBody>
          <a:bodyPr wrap="square" rtlCol="0">
            <a:spAutoFit/>
          </a:bodyPr>
          <a:lstStyle/>
          <a:p>
            <a:r>
              <a:rPr lang="en-US" sz="16600" dirty="0">
                <a:solidFill>
                  <a:srgbClr val="C00000"/>
                </a:solidFill>
                <a:latin typeface="Kristen ITC" panose="03050502040202030202" pitchFamily="66" charset="0"/>
              </a:rPr>
              <a:t>^</a:t>
            </a:r>
          </a:p>
        </p:txBody>
      </p:sp>
      <p:sp>
        <p:nvSpPr>
          <p:cNvPr id="9" name="TextBox 8">
            <a:extLst>
              <a:ext uri="{FF2B5EF4-FFF2-40B4-BE49-F238E27FC236}">
                <a16:creationId xmlns:a16="http://schemas.microsoft.com/office/drawing/2014/main" id="{EC5097D3-DC9B-F0BE-872C-B909A2A14535}"/>
              </a:ext>
            </a:extLst>
          </p:cNvPr>
          <p:cNvSpPr txBox="1"/>
          <p:nvPr/>
        </p:nvSpPr>
        <p:spPr>
          <a:xfrm rot="19924768">
            <a:off x="5323703" y="1612946"/>
            <a:ext cx="2982097" cy="1200329"/>
          </a:xfrm>
          <a:prstGeom prst="rect">
            <a:avLst/>
          </a:prstGeom>
          <a:noFill/>
        </p:spPr>
        <p:txBody>
          <a:bodyPr wrap="square" rtlCol="0">
            <a:spAutoFit/>
          </a:bodyPr>
          <a:lstStyle/>
          <a:p>
            <a:r>
              <a:rPr lang="en-US" sz="7200" b="1" u="sng" dirty="0">
                <a:solidFill>
                  <a:srgbClr val="C00000"/>
                </a:solidFill>
                <a:latin typeface="Kristen ITC" panose="03050502040202030202" pitchFamily="66" charset="0"/>
              </a:rPr>
              <a:t>NOT</a:t>
            </a:r>
          </a:p>
        </p:txBody>
      </p:sp>
    </p:spTree>
    <p:extLst>
      <p:ext uri="{BB962C8B-B14F-4D97-AF65-F5344CB8AC3E}">
        <p14:creationId xmlns:p14="http://schemas.microsoft.com/office/powerpoint/2010/main" val="234057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left)">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2" name="Title 1">
            <a:extLst>
              <a:ext uri="{FF2B5EF4-FFF2-40B4-BE49-F238E27FC236}">
                <a16:creationId xmlns:a16="http://schemas.microsoft.com/office/drawing/2014/main" id="{8CE4799B-D5EE-18CA-038A-CBDF89367CB9}"/>
              </a:ext>
            </a:extLst>
          </p:cNvPr>
          <p:cNvSpPr>
            <a:spLocks noGrp="1"/>
          </p:cNvSpPr>
          <p:nvPr>
            <p:ph type="title"/>
          </p:nvPr>
        </p:nvSpPr>
        <p:spPr>
          <a:xfrm>
            <a:off x="838200" y="-203835"/>
            <a:ext cx="10515600" cy="1325563"/>
          </a:xfrm>
        </p:spPr>
        <p:txBody>
          <a:bodyPr/>
          <a:lstStyle/>
          <a:p>
            <a:pPr algn="ctr"/>
            <a:r>
              <a:rPr lang="en-US" dirty="0"/>
              <a:t>Did our intervention work?</a:t>
            </a:r>
          </a:p>
        </p:txBody>
      </p:sp>
      <p:sp>
        <p:nvSpPr>
          <p:cNvPr id="10" name="Oval 9">
            <a:extLst>
              <a:ext uri="{FF2B5EF4-FFF2-40B4-BE49-F238E27FC236}">
                <a16:creationId xmlns:a16="http://schemas.microsoft.com/office/drawing/2014/main" id="{96E54769-C0E4-A2EC-E609-138B0D616A55}"/>
              </a:ext>
            </a:extLst>
          </p:cNvPr>
          <p:cNvSpPr/>
          <p:nvPr/>
        </p:nvSpPr>
        <p:spPr>
          <a:xfrm rot="20447637">
            <a:off x="3395276" y="4224552"/>
            <a:ext cx="548640" cy="548640"/>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B3F5EC-0243-DD68-1250-DDFDFF56A1B9}"/>
              </a:ext>
            </a:extLst>
          </p:cNvPr>
          <p:cNvSpPr/>
          <p:nvPr/>
        </p:nvSpPr>
        <p:spPr>
          <a:xfrm rot="20664351">
            <a:off x="7765903" y="1812380"/>
            <a:ext cx="548640" cy="548640"/>
          </a:xfrm>
          <a:prstGeom prst="ellipse">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5B03786-A615-B671-7CDB-4F3287EF7529}"/>
              </a:ext>
            </a:extLst>
          </p:cNvPr>
          <p:cNvSpPr txBox="1"/>
          <p:nvPr/>
        </p:nvSpPr>
        <p:spPr>
          <a:xfrm>
            <a:off x="2581275" y="4237262"/>
            <a:ext cx="876686" cy="523220"/>
          </a:xfrm>
          <a:prstGeom prst="rect">
            <a:avLst/>
          </a:prstGeom>
          <a:noFill/>
        </p:spPr>
        <p:txBody>
          <a:bodyPr wrap="square" rtlCol="0">
            <a:spAutoFit/>
          </a:bodyPr>
          <a:lstStyle/>
          <a:p>
            <a:r>
              <a:rPr lang="en-US" sz="2800" b="1" dirty="0">
                <a:solidFill>
                  <a:srgbClr val="C8102E"/>
                </a:solidFill>
              </a:rPr>
              <a:t>2.25</a:t>
            </a:r>
          </a:p>
        </p:txBody>
      </p:sp>
      <p:sp>
        <p:nvSpPr>
          <p:cNvPr id="13" name="TextBox 12">
            <a:extLst>
              <a:ext uri="{FF2B5EF4-FFF2-40B4-BE49-F238E27FC236}">
                <a16:creationId xmlns:a16="http://schemas.microsoft.com/office/drawing/2014/main" id="{6CC1594B-C95D-D9D0-3E71-D2C99B9A6138}"/>
              </a:ext>
            </a:extLst>
          </p:cNvPr>
          <p:cNvSpPr txBox="1"/>
          <p:nvPr/>
        </p:nvSpPr>
        <p:spPr>
          <a:xfrm>
            <a:off x="8378189" y="1736618"/>
            <a:ext cx="1133475" cy="523220"/>
          </a:xfrm>
          <a:prstGeom prst="rect">
            <a:avLst/>
          </a:prstGeom>
          <a:noFill/>
        </p:spPr>
        <p:txBody>
          <a:bodyPr wrap="square" rtlCol="0">
            <a:spAutoFit/>
          </a:bodyPr>
          <a:lstStyle/>
          <a:p>
            <a:r>
              <a:rPr lang="en-US" sz="2800" b="1" dirty="0">
                <a:solidFill>
                  <a:srgbClr val="C8102E"/>
                </a:solidFill>
              </a:rPr>
              <a:t>2.80</a:t>
            </a:r>
          </a:p>
        </p:txBody>
      </p:sp>
      <p:cxnSp>
        <p:nvCxnSpPr>
          <p:cNvPr id="14" name="Straight Connector 13">
            <a:extLst>
              <a:ext uri="{FF2B5EF4-FFF2-40B4-BE49-F238E27FC236}">
                <a16:creationId xmlns:a16="http://schemas.microsoft.com/office/drawing/2014/main" id="{ABC81D76-2A05-2F97-2C1C-E35D00005C6D}"/>
              </a:ext>
            </a:extLst>
          </p:cNvPr>
          <p:cNvCxnSpPr>
            <a:stCxn id="10" idx="6"/>
            <a:endCxn id="11" idx="2"/>
          </p:cNvCxnSpPr>
          <p:nvPr/>
        </p:nvCxnSpPr>
        <p:spPr>
          <a:xfrm flipV="1">
            <a:off x="3928648" y="2160443"/>
            <a:ext cx="3847353" cy="2248187"/>
          </a:xfrm>
          <a:prstGeom prst="line">
            <a:avLst/>
          </a:prstGeom>
          <a:ln w="57150">
            <a:solidFill>
              <a:srgbClr val="C810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5F1E77-B123-CF62-5B4D-B2CAA1E2B3EE}"/>
              </a:ext>
            </a:extLst>
          </p:cNvPr>
          <p:cNvCxnSpPr/>
          <p:nvPr/>
        </p:nvCxnSpPr>
        <p:spPr>
          <a:xfrm>
            <a:off x="1179981" y="1296379"/>
            <a:ext cx="0" cy="4086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11C3C79-F1F1-D914-23EC-D25B80819E20}"/>
              </a:ext>
            </a:extLst>
          </p:cNvPr>
          <p:cNvCxnSpPr/>
          <p:nvPr/>
        </p:nvCxnSpPr>
        <p:spPr>
          <a:xfrm flipH="1" flipV="1">
            <a:off x="1160933" y="5383187"/>
            <a:ext cx="86879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B7F8B2B-F082-7527-F88F-A545E984A5EB}"/>
              </a:ext>
            </a:extLst>
          </p:cNvPr>
          <p:cNvSpPr txBox="1"/>
          <p:nvPr/>
        </p:nvSpPr>
        <p:spPr>
          <a:xfrm rot="16200000">
            <a:off x="-356460" y="2965963"/>
            <a:ext cx="2171700" cy="523220"/>
          </a:xfrm>
          <a:prstGeom prst="rect">
            <a:avLst/>
          </a:prstGeom>
          <a:noFill/>
        </p:spPr>
        <p:txBody>
          <a:bodyPr wrap="square" rtlCol="0">
            <a:spAutoFit/>
          </a:bodyPr>
          <a:lstStyle/>
          <a:p>
            <a:r>
              <a:rPr lang="en-US" sz="2800" b="1" dirty="0"/>
              <a:t>Average GPA</a:t>
            </a:r>
          </a:p>
        </p:txBody>
      </p:sp>
      <p:sp>
        <p:nvSpPr>
          <p:cNvPr id="18" name="TextBox 17">
            <a:extLst>
              <a:ext uri="{FF2B5EF4-FFF2-40B4-BE49-F238E27FC236}">
                <a16:creationId xmlns:a16="http://schemas.microsoft.com/office/drawing/2014/main" id="{C4530BEB-BE7E-C9DE-8E34-3DE62E7A7D09}"/>
              </a:ext>
            </a:extLst>
          </p:cNvPr>
          <p:cNvSpPr txBox="1"/>
          <p:nvPr/>
        </p:nvSpPr>
        <p:spPr>
          <a:xfrm>
            <a:off x="2412296" y="5412740"/>
            <a:ext cx="2514600" cy="830997"/>
          </a:xfrm>
          <a:prstGeom prst="rect">
            <a:avLst/>
          </a:prstGeom>
          <a:noFill/>
        </p:spPr>
        <p:txBody>
          <a:bodyPr wrap="square" rtlCol="0">
            <a:spAutoFit/>
          </a:bodyPr>
          <a:lstStyle/>
          <a:p>
            <a:pPr algn="ctr"/>
            <a:r>
              <a:rPr lang="en-US" sz="2400" b="1" dirty="0"/>
              <a:t>Before Intervention</a:t>
            </a:r>
          </a:p>
        </p:txBody>
      </p:sp>
      <p:sp>
        <p:nvSpPr>
          <p:cNvPr id="19" name="TextBox 18">
            <a:extLst>
              <a:ext uri="{FF2B5EF4-FFF2-40B4-BE49-F238E27FC236}">
                <a16:creationId xmlns:a16="http://schemas.microsoft.com/office/drawing/2014/main" id="{E2B31652-CD84-F08E-F657-C6493CBC2CBC}"/>
              </a:ext>
            </a:extLst>
          </p:cNvPr>
          <p:cNvSpPr txBox="1"/>
          <p:nvPr/>
        </p:nvSpPr>
        <p:spPr>
          <a:xfrm>
            <a:off x="6848475" y="5412740"/>
            <a:ext cx="2514600" cy="830997"/>
          </a:xfrm>
          <a:prstGeom prst="rect">
            <a:avLst/>
          </a:prstGeom>
          <a:noFill/>
        </p:spPr>
        <p:txBody>
          <a:bodyPr wrap="square" rtlCol="0">
            <a:spAutoFit/>
          </a:bodyPr>
          <a:lstStyle/>
          <a:p>
            <a:pPr algn="ctr"/>
            <a:r>
              <a:rPr lang="en-US" sz="2400" b="1" dirty="0"/>
              <a:t>After </a:t>
            </a:r>
            <a:br>
              <a:rPr lang="en-US" sz="2400" b="1" dirty="0"/>
            </a:br>
            <a:r>
              <a:rPr lang="en-US" sz="2400" b="1" dirty="0"/>
              <a:t>Intervention</a:t>
            </a:r>
          </a:p>
        </p:txBody>
      </p:sp>
      <p:pic>
        <p:nvPicPr>
          <p:cNvPr id="20" name="Picture 2" descr="https://cdn-icons-png.flaticon.com/512/4498/4498408.png">
            <a:extLst>
              <a:ext uri="{FF2B5EF4-FFF2-40B4-BE49-F238E27FC236}">
                <a16:creationId xmlns:a16="http://schemas.microsoft.com/office/drawing/2014/main" id="{85F9D469-26F5-C2FF-7CF0-29653F9392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7338" y="328981"/>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7233CEC4-E76A-507E-8078-80B8A29D2EEE}"/>
              </a:ext>
            </a:extLst>
          </p:cNvPr>
          <p:cNvSpPr/>
          <p:nvPr/>
        </p:nvSpPr>
        <p:spPr>
          <a:xfrm>
            <a:off x="9034469" y="5962041"/>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Tree>
    <p:extLst>
      <p:ext uri="{BB962C8B-B14F-4D97-AF65-F5344CB8AC3E}">
        <p14:creationId xmlns:p14="http://schemas.microsoft.com/office/powerpoint/2010/main" val="17487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image, silhouette, plant, clouds&#10;&#10;Description automatically generated">
            <a:extLst>
              <a:ext uri="{FF2B5EF4-FFF2-40B4-BE49-F238E27FC236}">
                <a16:creationId xmlns:a16="http://schemas.microsoft.com/office/drawing/2014/main" id="{293FEBA9-8701-286D-F364-4D1D50E82CA9}"/>
              </a:ext>
            </a:extLst>
          </p:cNvPr>
          <p:cNvPicPr>
            <a:picLocks noGrp="1" noChangeAspect="1"/>
          </p:cNvPicPr>
          <p:nvPr>
            <p:ph idx="1"/>
          </p:nvPr>
        </p:nvPicPr>
        <p:blipFill>
          <a:blip r:embed="rId3"/>
          <a:stretch>
            <a:fillRect/>
          </a:stretch>
        </p:blipFill>
        <p:spPr>
          <a:xfrm>
            <a:off x="3795252" y="0"/>
            <a:ext cx="8396748" cy="8396748"/>
          </a:xfrm>
        </p:spPr>
      </p:pic>
      <p:pic>
        <p:nvPicPr>
          <p:cNvPr id="7" name="Picture 6">
            <a:extLst>
              <a:ext uri="{FF2B5EF4-FFF2-40B4-BE49-F238E27FC236}">
                <a16:creationId xmlns:a16="http://schemas.microsoft.com/office/drawing/2014/main" id="{E35D797F-3CCD-DA86-7B70-068C6909C2D3}"/>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8" name="Picture 7">
            <a:extLst>
              <a:ext uri="{FF2B5EF4-FFF2-40B4-BE49-F238E27FC236}">
                <a16:creationId xmlns:a16="http://schemas.microsoft.com/office/drawing/2014/main" id="{403C8AD9-DD4F-B740-510E-123E0A14EFC5}"/>
              </a:ext>
            </a:extLst>
          </p:cNvPr>
          <p:cNvPicPr>
            <a:picLocks noChangeAspect="1"/>
          </p:cNvPicPr>
          <p:nvPr/>
        </p:nvPicPr>
        <p:blipFill>
          <a:blip r:embed="rId5"/>
          <a:stretch>
            <a:fillRect/>
          </a:stretch>
        </p:blipFill>
        <p:spPr>
          <a:xfrm>
            <a:off x="388579" y="6425244"/>
            <a:ext cx="3856294" cy="290327"/>
          </a:xfrm>
          <a:prstGeom prst="rect">
            <a:avLst/>
          </a:prstGeom>
        </p:spPr>
      </p:pic>
      <p:sp>
        <p:nvSpPr>
          <p:cNvPr id="3" name="TextBox 2">
            <a:extLst>
              <a:ext uri="{FF2B5EF4-FFF2-40B4-BE49-F238E27FC236}">
                <a16:creationId xmlns:a16="http://schemas.microsoft.com/office/drawing/2014/main" id="{46A30188-402A-65E8-3A14-E49A15A61A41}"/>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2" name="Title 1">
            <a:extLst>
              <a:ext uri="{FF2B5EF4-FFF2-40B4-BE49-F238E27FC236}">
                <a16:creationId xmlns:a16="http://schemas.microsoft.com/office/drawing/2014/main" id="{B7CDD9E9-7B36-5194-C336-FD90A71DFE66}"/>
              </a:ext>
            </a:extLst>
          </p:cNvPr>
          <p:cNvSpPr>
            <a:spLocks noGrp="1"/>
          </p:cNvSpPr>
          <p:nvPr>
            <p:ph type="title"/>
          </p:nvPr>
        </p:nvSpPr>
        <p:spPr>
          <a:xfrm>
            <a:off x="838200" y="-203835"/>
            <a:ext cx="10515600" cy="1325563"/>
          </a:xfrm>
        </p:spPr>
        <p:txBody>
          <a:bodyPr/>
          <a:lstStyle/>
          <a:p>
            <a:pPr algn="ctr"/>
            <a:r>
              <a:rPr lang="en-US" dirty="0"/>
              <a:t>Did our intervention work?</a:t>
            </a:r>
          </a:p>
        </p:txBody>
      </p:sp>
      <p:cxnSp>
        <p:nvCxnSpPr>
          <p:cNvPr id="10" name="Straight Connector 9">
            <a:extLst>
              <a:ext uri="{FF2B5EF4-FFF2-40B4-BE49-F238E27FC236}">
                <a16:creationId xmlns:a16="http://schemas.microsoft.com/office/drawing/2014/main" id="{CBEF4298-11B0-A896-526A-186325C5C4BC}"/>
              </a:ext>
            </a:extLst>
          </p:cNvPr>
          <p:cNvCxnSpPr/>
          <p:nvPr/>
        </p:nvCxnSpPr>
        <p:spPr>
          <a:xfrm>
            <a:off x="1179981" y="1296379"/>
            <a:ext cx="0" cy="40868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C6BA49-E47C-3BA5-1E15-01487A06DC54}"/>
              </a:ext>
            </a:extLst>
          </p:cNvPr>
          <p:cNvCxnSpPr/>
          <p:nvPr/>
        </p:nvCxnSpPr>
        <p:spPr>
          <a:xfrm flipH="1" flipV="1">
            <a:off x="1160933" y="5383187"/>
            <a:ext cx="86879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1F01A1-6FCD-954A-164C-CC9099D4645A}"/>
              </a:ext>
            </a:extLst>
          </p:cNvPr>
          <p:cNvSpPr txBox="1"/>
          <p:nvPr/>
        </p:nvSpPr>
        <p:spPr>
          <a:xfrm rot="16200000">
            <a:off x="-356460" y="2965963"/>
            <a:ext cx="2171700" cy="523220"/>
          </a:xfrm>
          <a:prstGeom prst="rect">
            <a:avLst/>
          </a:prstGeom>
          <a:noFill/>
        </p:spPr>
        <p:txBody>
          <a:bodyPr wrap="square" rtlCol="0">
            <a:spAutoFit/>
          </a:bodyPr>
          <a:lstStyle/>
          <a:p>
            <a:r>
              <a:rPr lang="en-US" sz="2800" b="1" dirty="0"/>
              <a:t>Average GPA</a:t>
            </a:r>
          </a:p>
        </p:txBody>
      </p:sp>
      <p:sp>
        <p:nvSpPr>
          <p:cNvPr id="13" name="TextBox 12">
            <a:extLst>
              <a:ext uri="{FF2B5EF4-FFF2-40B4-BE49-F238E27FC236}">
                <a16:creationId xmlns:a16="http://schemas.microsoft.com/office/drawing/2014/main" id="{0FAD7B6E-3F78-F34C-39AD-10ACAE4EDBDB}"/>
              </a:ext>
            </a:extLst>
          </p:cNvPr>
          <p:cNvSpPr txBox="1"/>
          <p:nvPr/>
        </p:nvSpPr>
        <p:spPr>
          <a:xfrm>
            <a:off x="6848475" y="5412740"/>
            <a:ext cx="2514600" cy="830997"/>
          </a:xfrm>
          <a:prstGeom prst="rect">
            <a:avLst/>
          </a:prstGeom>
          <a:noFill/>
        </p:spPr>
        <p:txBody>
          <a:bodyPr wrap="square" rtlCol="0">
            <a:spAutoFit/>
          </a:bodyPr>
          <a:lstStyle/>
          <a:p>
            <a:pPr algn="ctr"/>
            <a:r>
              <a:rPr lang="en-US" sz="2400" b="1" dirty="0"/>
              <a:t>After </a:t>
            </a:r>
            <a:br>
              <a:rPr lang="en-US" sz="2400" b="1" dirty="0"/>
            </a:br>
            <a:r>
              <a:rPr lang="en-US" sz="2400" b="1" dirty="0"/>
              <a:t>Intervention</a:t>
            </a:r>
          </a:p>
        </p:txBody>
      </p:sp>
      <p:sp>
        <p:nvSpPr>
          <p:cNvPr id="14" name="TextBox 13">
            <a:extLst>
              <a:ext uri="{FF2B5EF4-FFF2-40B4-BE49-F238E27FC236}">
                <a16:creationId xmlns:a16="http://schemas.microsoft.com/office/drawing/2014/main" id="{03450286-6259-062D-EF3F-7EFB6FB98573}"/>
              </a:ext>
            </a:extLst>
          </p:cNvPr>
          <p:cNvSpPr txBox="1"/>
          <p:nvPr/>
        </p:nvSpPr>
        <p:spPr>
          <a:xfrm>
            <a:off x="2586877" y="3151287"/>
            <a:ext cx="876686" cy="523220"/>
          </a:xfrm>
          <a:prstGeom prst="rect">
            <a:avLst/>
          </a:prstGeom>
          <a:noFill/>
        </p:spPr>
        <p:txBody>
          <a:bodyPr wrap="square" rtlCol="0">
            <a:spAutoFit/>
          </a:bodyPr>
          <a:lstStyle/>
          <a:p>
            <a:r>
              <a:rPr lang="en-US" sz="2800" b="1" dirty="0">
                <a:solidFill>
                  <a:srgbClr val="524727"/>
                </a:solidFill>
              </a:rPr>
              <a:t>2.40</a:t>
            </a:r>
          </a:p>
        </p:txBody>
      </p:sp>
      <p:sp>
        <p:nvSpPr>
          <p:cNvPr id="15" name="TextBox 14">
            <a:extLst>
              <a:ext uri="{FF2B5EF4-FFF2-40B4-BE49-F238E27FC236}">
                <a16:creationId xmlns:a16="http://schemas.microsoft.com/office/drawing/2014/main" id="{F1000B37-092B-4C9E-2527-05A7BCB34ED3}"/>
              </a:ext>
            </a:extLst>
          </p:cNvPr>
          <p:cNvSpPr txBox="1"/>
          <p:nvPr/>
        </p:nvSpPr>
        <p:spPr>
          <a:xfrm>
            <a:off x="8378190" y="964310"/>
            <a:ext cx="1133475" cy="523220"/>
          </a:xfrm>
          <a:prstGeom prst="rect">
            <a:avLst/>
          </a:prstGeom>
          <a:noFill/>
        </p:spPr>
        <p:txBody>
          <a:bodyPr wrap="square" rtlCol="0">
            <a:spAutoFit/>
          </a:bodyPr>
          <a:lstStyle/>
          <a:p>
            <a:r>
              <a:rPr lang="en-US" sz="2800" b="1" dirty="0">
                <a:solidFill>
                  <a:srgbClr val="524727"/>
                </a:solidFill>
              </a:rPr>
              <a:t>3.00</a:t>
            </a:r>
          </a:p>
        </p:txBody>
      </p:sp>
      <p:sp>
        <p:nvSpPr>
          <p:cNvPr id="16" name="Oval 15">
            <a:extLst>
              <a:ext uri="{FF2B5EF4-FFF2-40B4-BE49-F238E27FC236}">
                <a16:creationId xmlns:a16="http://schemas.microsoft.com/office/drawing/2014/main" id="{1C810716-41F3-D151-4399-598EF2EC1A9C}"/>
              </a:ext>
            </a:extLst>
          </p:cNvPr>
          <p:cNvSpPr/>
          <p:nvPr/>
        </p:nvSpPr>
        <p:spPr>
          <a:xfrm rot="20447637">
            <a:off x="3395276" y="3101396"/>
            <a:ext cx="548640" cy="548640"/>
          </a:xfrm>
          <a:prstGeom prst="ellipse">
            <a:avLst/>
          </a:prstGeom>
          <a:solidFill>
            <a:srgbClr val="52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A6F4FC2-8C5D-8F33-1315-20BF8CF30CF7}"/>
              </a:ext>
            </a:extLst>
          </p:cNvPr>
          <p:cNvSpPr/>
          <p:nvPr/>
        </p:nvSpPr>
        <p:spPr>
          <a:xfrm rot="20664351">
            <a:off x="7765904" y="948316"/>
            <a:ext cx="548640" cy="548640"/>
          </a:xfrm>
          <a:prstGeom prst="ellipse">
            <a:avLst/>
          </a:prstGeom>
          <a:solidFill>
            <a:srgbClr val="524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40F2BAD-7866-01C6-76EF-1D892F5518F4}"/>
              </a:ext>
            </a:extLst>
          </p:cNvPr>
          <p:cNvCxnSpPr>
            <a:stCxn id="16" idx="6"/>
            <a:endCxn id="17" idx="2"/>
          </p:cNvCxnSpPr>
          <p:nvPr/>
        </p:nvCxnSpPr>
        <p:spPr>
          <a:xfrm flipV="1">
            <a:off x="3928648" y="1296379"/>
            <a:ext cx="3847354" cy="1989095"/>
          </a:xfrm>
          <a:prstGeom prst="line">
            <a:avLst/>
          </a:prstGeom>
          <a:ln w="57150">
            <a:solidFill>
              <a:srgbClr val="524727"/>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0EF3BB6-8E83-1CDB-DC34-BF116FA23F61}"/>
              </a:ext>
            </a:extLst>
          </p:cNvPr>
          <p:cNvSpPr/>
          <p:nvPr/>
        </p:nvSpPr>
        <p:spPr>
          <a:xfrm rot="20447637">
            <a:off x="3395276" y="3946927"/>
            <a:ext cx="548640" cy="548640"/>
          </a:xfrm>
          <a:prstGeom prst="ellipse">
            <a:avLst/>
          </a:prstGeom>
          <a:solidFill>
            <a:srgbClr val="76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E477B6A-2E23-7AF8-9E8D-34D2355D2707}"/>
              </a:ext>
            </a:extLst>
          </p:cNvPr>
          <p:cNvSpPr/>
          <p:nvPr/>
        </p:nvSpPr>
        <p:spPr>
          <a:xfrm rot="20664351">
            <a:off x="7765904" y="2441053"/>
            <a:ext cx="548640" cy="548640"/>
          </a:xfrm>
          <a:prstGeom prst="ellipse">
            <a:avLst/>
          </a:prstGeom>
          <a:solidFill>
            <a:srgbClr val="768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4280361A-2390-E12D-7521-060D827574DC}"/>
              </a:ext>
            </a:extLst>
          </p:cNvPr>
          <p:cNvCxnSpPr>
            <a:stCxn id="19" idx="6"/>
            <a:endCxn id="20" idx="2"/>
          </p:cNvCxnSpPr>
          <p:nvPr/>
        </p:nvCxnSpPr>
        <p:spPr>
          <a:xfrm flipV="1">
            <a:off x="3928648" y="2789116"/>
            <a:ext cx="3847354" cy="1341889"/>
          </a:xfrm>
          <a:prstGeom prst="line">
            <a:avLst/>
          </a:prstGeom>
          <a:solidFill>
            <a:srgbClr val="76881D"/>
          </a:solidFill>
          <a:ln w="57150">
            <a:solidFill>
              <a:srgbClr val="76881D"/>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EB5338B-D2BD-574B-A171-584B6B108855}"/>
              </a:ext>
            </a:extLst>
          </p:cNvPr>
          <p:cNvSpPr txBox="1"/>
          <p:nvPr/>
        </p:nvSpPr>
        <p:spPr>
          <a:xfrm>
            <a:off x="2581275" y="3962316"/>
            <a:ext cx="876686" cy="523220"/>
          </a:xfrm>
          <a:prstGeom prst="rect">
            <a:avLst/>
          </a:prstGeom>
          <a:noFill/>
        </p:spPr>
        <p:txBody>
          <a:bodyPr wrap="square" rtlCol="0">
            <a:spAutoFit/>
          </a:bodyPr>
          <a:lstStyle/>
          <a:p>
            <a:r>
              <a:rPr lang="en-US" sz="2800" b="1" dirty="0">
                <a:solidFill>
                  <a:srgbClr val="76881D"/>
                </a:solidFill>
              </a:rPr>
              <a:t>2.30</a:t>
            </a:r>
          </a:p>
        </p:txBody>
      </p:sp>
      <p:sp>
        <p:nvSpPr>
          <p:cNvPr id="23" name="TextBox 22">
            <a:extLst>
              <a:ext uri="{FF2B5EF4-FFF2-40B4-BE49-F238E27FC236}">
                <a16:creationId xmlns:a16="http://schemas.microsoft.com/office/drawing/2014/main" id="{1171BD94-3582-A950-5DA9-2CE24F30CDB9}"/>
              </a:ext>
            </a:extLst>
          </p:cNvPr>
          <p:cNvSpPr txBox="1"/>
          <p:nvPr/>
        </p:nvSpPr>
        <p:spPr>
          <a:xfrm>
            <a:off x="8378190" y="2454289"/>
            <a:ext cx="876686" cy="523220"/>
          </a:xfrm>
          <a:prstGeom prst="rect">
            <a:avLst/>
          </a:prstGeom>
          <a:noFill/>
        </p:spPr>
        <p:txBody>
          <a:bodyPr wrap="square" rtlCol="0">
            <a:spAutoFit/>
          </a:bodyPr>
          <a:lstStyle/>
          <a:p>
            <a:r>
              <a:rPr lang="en-US" sz="2800" b="1" dirty="0">
                <a:solidFill>
                  <a:srgbClr val="76881D"/>
                </a:solidFill>
              </a:rPr>
              <a:t>2.50</a:t>
            </a:r>
          </a:p>
        </p:txBody>
      </p:sp>
      <p:sp>
        <p:nvSpPr>
          <p:cNvPr id="24" name="TextBox 23">
            <a:extLst>
              <a:ext uri="{FF2B5EF4-FFF2-40B4-BE49-F238E27FC236}">
                <a16:creationId xmlns:a16="http://schemas.microsoft.com/office/drawing/2014/main" id="{A1B7462D-2DA4-85CB-B3C6-B5D94E321401}"/>
              </a:ext>
            </a:extLst>
          </p:cNvPr>
          <p:cNvSpPr txBox="1"/>
          <p:nvPr/>
        </p:nvSpPr>
        <p:spPr>
          <a:xfrm>
            <a:off x="1488891" y="1022056"/>
            <a:ext cx="2499730" cy="1200329"/>
          </a:xfrm>
          <a:prstGeom prst="rect">
            <a:avLst/>
          </a:prstGeom>
          <a:noFill/>
        </p:spPr>
        <p:txBody>
          <a:bodyPr wrap="square" rtlCol="0">
            <a:spAutoFit/>
          </a:bodyPr>
          <a:lstStyle/>
          <a:p>
            <a:r>
              <a:rPr lang="en-US" sz="2400" b="1" dirty="0">
                <a:solidFill>
                  <a:srgbClr val="524727"/>
                </a:solidFill>
              </a:rPr>
              <a:t>Population 1</a:t>
            </a:r>
          </a:p>
          <a:p>
            <a:r>
              <a:rPr lang="en-US" sz="2400" b="1" dirty="0">
                <a:solidFill>
                  <a:srgbClr val="76881D"/>
                </a:solidFill>
              </a:rPr>
              <a:t>Population 2</a:t>
            </a:r>
          </a:p>
          <a:p>
            <a:r>
              <a:rPr lang="en-US" sz="2400" b="1" dirty="0">
                <a:solidFill>
                  <a:srgbClr val="B99724"/>
                </a:solidFill>
              </a:rPr>
              <a:t>Population 3</a:t>
            </a:r>
          </a:p>
        </p:txBody>
      </p:sp>
      <p:sp>
        <p:nvSpPr>
          <p:cNvPr id="25" name="Oval 24">
            <a:extLst>
              <a:ext uri="{FF2B5EF4-FFF2-40B4-BE49-F238E27FC236}">
                <a16:creationId xmlns:a16="http://schemas.microsoft.com/office/drawing/2014/main" id="{2DB7E0EB-51BD-3E05-88A0-1FC5AE6DA3D1}"/>
              </a:ext>
            </a:extLst>
          </p:cNvPr>
          <p:cNvSpPr/>
          <p:nvPr/>
        </p:nvSpPr>
        <p:spPr>
          <a:xfrm rot="21204818">
            <a:off x="3395275" y="4713633"/>
            <a:ext cx="548640" cy="548640"/>
          </a:xfrm>
          <a:prstGeom prst="ellipse">
            <a:avLst/>
          </a:prstGeom>
          <a:solidFill>
            <a:srgbClr val="B99724"/>
          </a:solidFill>
          <a:ln>
            <a:solidFill>
              <a:srgbClr val="B99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1D17F6B-5BC2-2FE2-64CD-6EA5AB6BE805}"/>
              </a:ext>
            </a:extLst>
          </p:cNvPr>
          <p:cNvSpPr/>
          <p:nvPr/>
        </p:nvSpPr>
        <p:spPr>
          <a:xfrm rot="20766694">
            <a:off x="7760084" y="4387688"/>
            <a:ext cx="548640" cy="548640"/>
          </a:xfrm>
          <a:prstGeom prst="ellipse">
            <a:avLst/>
          </a:prstGeom>
          <a:solidFill>
            <a:srgbClr val="B99724"/>
          </a:solidFill>
          <a:ln>
            <a:solidFill>
              <a:srgbClr val="B997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F51355F-ABAB-D423-0DE0-10F331E3BF47}"/>
              </a:ext>
            </a:extLst>
          </p:cNvPr>
          <p:cNvCxnSpPr>
            <a:stCxn id="25" idx="6"/>
            <a:endCxn id="26" idx="2"/>
          </p:cNvCxnSpPr>
          <p:nvPr/>
        </p:nvCxnSpPr>
        <p:spPr>
          <a:xfrm flipV="1">
            <a:off x="3942105" y="4727854"/>
            <a:ext cx="3825999" cy="228634"/>
          </a:xfrm>
          <a:prstGeom prst="line">
            <a:avLst/>
          </a:prstGeom>
          <a:ln w="57150">
            <a:solidFill>
              <a:srgbClr val="B99724"/>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282D16E-C10E-90F7-301B-4A0351E621D1}"/>
              </a:ext>
            </a:extLst>
          </p:cNvPr>
          <p:cNvSpPr txBox="1"/>
          <p:nvPr/>
        </p:nvSpPr>
        <p:spPr>
          <a:xfrm>
            <a:off x="2581275" y="4717005"/>
            <a:ext cx="876686" cy="523220"/>
          </a:xfrm>
          <a:prstGeom prst="rect">
            <a:avLst/>
          </a:prstGeom>
          <a:noFill/>
        </p:spPr>
        <p:txBody>
          <a:bodyPr wrap="square" rtlCol="0">
            <a:spAutoFit/>
          </a:bodyPr>
          <a:lstStyle/>
          <a:p>
            <a:r>
              <a:rPr lang="en-US" sz="2800" b="1" dirty="0">
                <a:solidFill>
                  <a:srgbClr val="B99724"/>
                </a:solidFill>
              </a:rPr>
              <a:t>2.20</a:t>
            </a:r>
          </a:p>
        </p:txBody>
      </p:sp>
      <p:sp>
        <p:nvSpPr>
          <p:cNvPr id="29" name="TextBox 28">
            <a:extLst>
              <a:ext uri="{FF2B5EF4-FFF2-40B4-BE49-F238E27FC236}">
                <a16:creationId xmlns:a16="http://schemas.microsoft.com/office/drawing/2014/main" id="{A8291C5F-ABBC-4C94-6B54-9D160750B9DE}"/>
              </a:ext>
            </a:extLst>
          </p:cNvPr>
          <p:cNvSpPr txBox="1"/>
          <p:nvPr/>
        </p:nvSpPr>
        <p:spPr>
          <a:xfrm>
            <a:off x="8448376" y="4400397"/>
            <a:ext cx="876686" cy="523220"/>
          </a:xfrm>
          <a:prstGeom prst="rect">
            <a:avLst/>
          </a:prstGeom>
          <a:noFill/>
        </p:spPr>
        <p:txBody>
          <a:bodyPr wrap="square" rtlCol="0">
            <a:spAutoFit/>
          </a:bodyPr>
          <a:lstStyle/>
          <a:p>
            <a:r>
              <a:rPr lang="en-US" sz="2800" b="1" dirty="0">
                <a:solidFill>
                  <a:srgbClr val="B99724"/>
                </a:solidFill>
              </a:rPr>
              <a:t>2.25</a:t>
            </a:r>
          </a:p>
        </p:txBody>
      </p:sp>
      <p:sp>
        <p:nvSpPr>
          <p:cNvPr id="30" name="TextBox 29">
            <a:extLst>
              <a:ext uri="{FF2B5EF4-FFF2-40B4-BE49-F238E27FC236}">
                <a16:creationId xmlns:a16="http://schemas.microsoft.com/office/drawing/2014/main" id="{3AFE7AD4-9749-1B23-B3EF-07CCD0439B0F}"/>
              </a:ext>
            </a:extLst>
          </p:cNvPr>
          <p:cNvSpPr txBox="1"/>
          <p:nvPr/>
        </p:nvSpPr>
        <p:spPr>
          <a:xfrm>
            <a:off x="2412295" y="5412740"/>
            <a:ext cx="2514600" cy="830997"/>
          </a:xfrm>
          <a:prstGeom prst="rect">
            <a:avLst/>
          </a:prstGeom>
          <a:noFill/>
        </p:spPr>
        <p:txBody>
          <a:bodyPr wrap="square" rtlCol="0">
            <a:spAutoFit/>
          </a:bodyPr>
          <a:lstStyle/>
          <a:p>
            <a:pPr algn="ctr"/>
            <a:r>
              <a:rPr lang="en-US" sz="2400" b="1" dirty="0"/>
              <a:t>Before Intervention</a:t>
            </a:r>
          </a:p>
        </p:txBody>
      </p:sp>
      <p:pic>
        <p:nvPicPr>
          <p:cNvPr id="31" name="Picture 2" descr="https://cdn-icons-png.flaticon.com/512/5579/5579055.png">
            <a:extLst>
              <a:ext uri="{FF2B5EF4-FFF2-40B4-BE49-F238E27FC236}">
                <a16:creationId xmlns:a16="http://schemas.microsoft.com/office/drawing/2014/main" id="{9BF34BBA-53F8-3F4F-868A-87B58C684B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8359" y="1586662"/>
            <a:ext cx="2743199" cy="27432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1BE1EC64-DFBF-A2B6-7615-1CDC67062C8C}"/>
              </a:ext>
            </a:extLst>
          </p:cNvPr>
          <p:cNvSpPr/>
          <p:nvPr/>
        </p:nvSpPr>
        <p:spPr>
          <a:xfrm>
            <a:off x="9034469" y="5962041"/>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Tree>
    <p:extLst>
      <p:ext uri="{BB962C8B-B14F-4D97-AF65-F5344CB8AC3E}">
        <p14:creationId xmlns:p14="http://schemas.microsoft.com/office/powerpoint/2010/main" val="64123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sp>
        <p:nvSpPr>
          <p:cNvPr id="7" name="Content Placeholder 2">
            <a:extLst>
              <a:ext uri="{FF2B5EF4-FFF2-40B4-BE49-F238E27FC236}">
                <a16:creationId xmlns:a16="http://schemas.microsoft.com/office/drawing/2014/main" id="{A1A3ED02-D83C-8E5A-141C-67CAB61B8322}"/>
              </a:ext>
            </a:extLst>
          </p:cNvPr>
          <p:cNvSpPr txBox="1">
            <a:spLocks/>
          </p:cNvSpPr>
          <p:nvPr/>
        </p:nvSpPr>
        <p:spPr>
          <a:xfrm>
            <a:off x="2484120" y="568960"/>
            <a:ext cx="9753600" cy="29146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3200" dirty="0"/>
              <a:t>Imagine if you will…</a:t>
            </a:r>
          </a:p>
          <a:p>
            <a:pPr marL="0" indent="0">
              <a:buFont typeface="Arial" panose="020B0604020202020204" pitchFamily="34" charset="0"/>
              <a:buNone/>
            </a:pPr>
            <a:endParaRPr lang="en-US" sz="3600" dirty="0"/>
          </a:p>
          <a:p>
            <a:pPr marL="457200" lvl="1" indent="0">
              <a:buFont typeface="Arial" panose="020B0604020202020204" pitchFamily="34" charset="0"/>
              <a:buNone/>
            </a:pPr>
            <a:r>
              <a:rPr lang="en-US" sz="4000" b="1" dirty="0"/>
              <a:t>A new project around the ISU students’ mental health, their financial wellness, and their continued enrollment in college.</a:t>
            </a:r>
          </a:p>
          <a:p>
            <a:pPr marL="0" indent="0">
              <a:buFont typeface="Arial" panose="020B0604020202020204" pitchFamily="34" charset="0"/>
              <a:buNone/>
            </a:pPr>
            <a:endParaRPr lang="en-US" sz="3600" dirty="0"/>
          </a:p>
        </p:txBody>
      </p:sp>
      <p:pic>
        <p:nvPicPr>
          <p:cNvPr id="8" name="Picture 10" descr="https://cdn-icons-png.flaticon.com/512/2219/2219592.png">
            <a:extLst>
              <a:ext uri="{FF2B5EF4-FFF2-40B4-BE49-F238E27FC236}">
                <a16:creationId xmlns:a16="http://schemas.microsoft.com/office/drawing/2014/main" id="{8D1CFFA4-DCE7-5EE8-8048-9075DAD50F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579" y="4274822"/>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28C9FA9-64CF-C80B-8AEB-52E1E8CFB142}"/>
              </a:ext>
            </a:extLst>
          </p:cNvPr>
          <p:cNvSpPr txBox="1"/>
          <p:nvPr/>
        </p:nvSpPr>
        <p:spPr>
          <a:xfrm>
            <a:off x="2293620" y="3544570"/>
            <a:ext cx="10096500" cy="2862322"/>
          </a:xfrm>
          <a:prstGeom prst="rect">
            <a:avLst/>
          </a:prstGeom>
          <a:noFill/>
        </p:spPr>
        <p:txBody>
          <a:bodyPr wrap="square" rtlCol="0">
            <a:spAutoFit/>
          </a:bodyPr>
          <a:lstStyle/>
          <a:p>
            <a:r>
              <a:rPr lang="en-US" sz="3600" dirty="0"/>
              <a:t>Here’s what we trying to do:</a:t>
            </a:r>
          </a:p>
          <a:p>
            <a:endParaRPr lang="en-US" sz="3600" dirty="0"/>
          </a:p>
          <a:p>
            <a:pPr algn="ctr"/>
            <a:r>
              <a:rPr lang="en-US" sz="3600" b="1" dirty="0">
                <a:solidFill>
                  <a:srgbClr val="006BA6"/>
                </a:solidFill>
              </a:rPr>
              <a:t>Determine the relationship between </a:t>
            </a:r>
            <a:br>
              <a:rPr lang="en-US" sz="3600" b="1" dirty="0">
                <a:solidFill>
                  <a:srgbClr val="006BA6"/>
                </a:solidFill>
              </a:rPr>
            </a:br>
            <a:r>
              <a:rPr lang="en-US" sz="3600" b="1" dirty="0">
                <a:solidFill>
                  <a:srgbClr val="006BA6"/>
                </a:solidFill>
              </a:rPr>
              <a:t>mental health, financial wellness, and retention </a:t>
            </a:r>
            <a:br>
              <a:rPr lang="en-US" sz="3600" b="1" dirty="0">
                <a:solidFill>
                  <a:srgbClr val="006BA6"/>
                </a:solidFill>
              </a:rPr>
            </a:br>
            <a:r>
              <a:rPr lang="en-US" sz="3600" b="1" dirty="0">
                <a:solidFill>
                  <a:srgbClr val="006BA6"/>
                </a:solidFill>
              </a:rPr>
              <a:t>for Iowa State students.</a:t>
            </a:r>
            <a:endParaRPr lang="en-US" sz="3600" dirty="0"/>
          </a:p>
        </p:txBody>
      </p:sp>
      <p:sp>
        <p:nvSpPr>
          <p:cNvPr id="10" name="Rectangle 9">
            <a:extLst>
              <a:ext uri="{FF2B5EF4-FFF2-40B4-BE49-F238E27FC236}">
                <a16:creationId xmlns:a16="http://schemas.microsoft.com/office/drawing/2014/main" id="{11B98A37-BD61-1867-0EE3-259EAB1A5DE6}"/>
              </a:ext>
            </a:extLst>
          </p:cNvPr>
          <p:cNvSpPr/>
          <p:nvPr/>
        </p:nvSpPr>
        <p:spPr>
          <a:xfrm>
            <a:off x="9034469" y="6531001"/>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Tree>
    <p:extLst>
      <p:ext uri="{BB962C8B-B14F-4D97-AF65-F5344CB8AC3E}">
        <p14:creationId xmlns:p14="http://schemas.microsoft.com/office/powerpoint/2010/main" val="180094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ree, dark, sunset, image&#10;&#10;Description automatically generated">
            <a:extLst>
              <a:ext uri="{FF2B5EF4-FFF2-40B4-BE49-F238E27FC236}">
                <a16:creationId xmlns:a16="http://schemas.microsoft.com/office/drawing/2014/main" id="{A58914A2-0B12-82CB-008E-3F454C3A5279}"/>
              </a:ext>
            </a:extLst>
          </p:cNvPr>
          <p:cNvPicPr>
            <a:picLocks noChangeAspect="1"/>
          </p:cNvPicPr>
          <p:nvPr/>
        </p:nvPicPr>
        <p:blipFill>
          <a:blip r:embed="rId3"/>
          <a:stretch>
            <a:fillRect/>
          </a:stretch>
        </p:blipFill>
        <p:spPr>
          <a:xfrm rot="16200000">
            <a:off x="-1" y="-1"/>
            <a:ext cx="4810125" cy="4810125"/>
          </a:xfrm>
          <a:prstGeom prst="rect">
            <a:avLst/>
          </a:prstGeom>
        </p:spPr>
      </p:pic>
      <p:pic>
        <p:nvPicPr>
          <p:cNvPr id="2" name="Picture 1">
            <a:extLst>
              <a:ext uri="{FF2B5EF4-FFF2-40B4-BE49-F238E27FC236}">
                <a16:creationId xmlns:a16="http://schemas.microsoft.com/office/drawing/2014/main" id="{EDF52F8D-3E66-200A-7C4C-00A60043713E}"/>
              </a:ext>
            </a:extLst>
          </p:cNvPr>
          <p:cNvPicPr>
            <a:picLocks noChangeAspect="1"/>
          </p:cNvPicPr>
          <p:nvPr/>
        </p:nvPicPr>
        <p:blipFill>
          <a:blip r:embed="rId4"/>
          <a:stretch>
            <a:fillRect/>
          </a:stretch>
        </p:blipFill>
        <p:spPr>
          <a:xfrm rot="5400000">
            <a:off x="5808405" y="474407"/>
            <a:ext cx="575188" cy="12192002"/>
          </a:xfrm>
          <a:prstGeom prst="rect">
            <a:avLst/>
          </a:prstGeom>
        </p:spPr>
      </p:pic>
      <p:pic>
        <p:nvPicPr>
          <p:cNvPr id="4" name="Picture 3">
            <a:extLst>
              <a:ext uri="{FF2B5EF4-FFF2-40B4-BE49-F238E27FC236}">
                <a16:creationId xmlns:a16="http://schemas.microsoft.com/office/drawing/2014/main" id="{27FD8335-BBD9-24F1-6F23-B3CECE80D00B}"/>
              </a:ext>
            </a:extLst>
          </p:cNvPr>
          <p:cNvPicPr>
            <a:picLocks noChangeAspect="1"/>
          </p:cNvPicPr>
          <p:nvPr/>
        </p:nvPicPr>
        <p:blipFill>
          <a:blip r:embed="rId5"/>
          <a:stretch>
            <a:fillRect/>
          </a:stretch>
        </p:blipFill>
        <p:spPr>
          <a:xfrm>
            <a:off x="388579" y="6425244"/>
            <a:ext cx="3856294" cy="290327"/>
          </a:xfrm>
          <a:prstGeom prst="rect">
            <a:avLst/>
          </a:prstGeom>
        </p:spPr>
      </p:pic>
      <p:sp>
        <p:nvSpPr>
          <p:cNvPr id="6" name="TextBox 5">
            <a:extLst>
              <a:ext uri="{FF2B5EF4-FFF2-40B4-BE49-F238E27FC236}">
                <a16:creationId xmlns:a16="http://schemas.microsoft.com/office/drawing/2014/main" id="{3DCAB468-5E5E-DA83-AF47-82A56D4B5475}"/>
              </a:ext>
            </a:extLst>
          </p:cNvPr>
          <p:cNvSpPr txBox="1"/>
          <p:nvPr/>
        </p:nvSpPr>
        <p:spPr>
          <a:xfrm>
            <a:off x="9964456" y="6376975"/>
            <a:ext cx="1838965" cy="400110"/>
          </a:xfrm>
          <a:prstGeom prst="rect">
            <a:avLst/>
          </a:prstGeom>
          <a:noFill/>
        </p:spPr>
        <p:txBody>
          <a:bodyPr wrap="none" rtlCol="0">
            <a:spAutoFit/>
          </a:bodyPr>
          <a:lstStyle/>
          <a:p>
            <a:r>
              <a:rPr lang="en-US" sz="2000" b="1" dirty="0">
                <a:solidFill>
                  <a:schemeClr val="bg1"/>
                </a:solidFill>
                <a:latin typeface="Univers" panose="020B0503020202020204" pitchFamily="34" charset="0"/>
              </a:rPr>
              <a:t>#ISCORE2023</a:t>
            </a:r>
          </a:p>
        </p:txBody>
      </p:sp>
      <p:pic>
        <p:nvPicPr>
          <p:cNvPr id="8" name="Picture 10" descr="https://cdn-icons-png.flaticon.com/512/2219/2219592.png">
            <a:extLst>
              <a:ext uri="{FF2B5EF4-FFF2-40B4-BE49-F238E27FC236}">
                <a16:creationId xmlns:a16="http://schemas.microsoft.com/office/drawing/2014/main" id="{8D1CFFA4-DCE7-5EE8-8048-9075DAD50F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579" y="4274822"/>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1B98A37-BD61-1867-0EE3-259EAB1A5DE6}"/>
              </a:ext>
            </a:extLst>
          </p:cNvPr>
          <p:cNvSpPr/>
          <p:nvPr/>
        </p:nvSpPr>
        <p:spPr>
          <a:xfrm>
            <a:off x="9034469" y="5875022"/>
            <a:ext cx="3157531" cy="338554"/>
          </a:xfrm>
          <a:prstGeom prst="rect">
            <a:avLst/>
          </a:prstGeom>
        </p:spPr>
        <p:txBody>
          <a:bodyPr wrap="none">
            <a:spAutoFit/>
          </a:bodyPr>
          <a:lstStyle/>
          <a:p>
            <a:r>
              <a:rPr lang="en-US" sz="1600" dirty="0">
                <a:solidFill>
                  <a:schemeClr val="bg1">
                    <a:lumMod val="65000"/>
                  </a:schemeClr>
                </a:solidFill>
              </a:rPr>
              <a:t>https://www.flaticon.com/free-icon</a:t>
            </a:r>
          </a:p>
        </p:txBody>
      </p:sp>
      <p:sp>
        <p:nvSpPr>
          <p:cNvPr id="3" name="Content Placeholder 2">
            <a:extLst>
              <a:ext uri="{FF2B5EF4-FFF2-40B4-BE49-F238E27FC236}">
                <a16:creationId xmlns:a16="http://schemas.microsoft.com/office/drawing/2014/main" id="{A75F1389-43AE-D09F-E41F-D048E19E4B22}"/>
              </a:ext>
            </a:extLst>
          </p:cNvPr>
          <p:cNvSpPr txBox="1">
            <a:spLocks/>
          </p:cNvSpPr>
          <p:nvPr/>
        </p:nvSpPr>
        <p:spPr>
          <a:xfrm>
            <a:off x="2826981" y="515971"/>
            <a:ext cx="9753600" cy="701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t>What are the perspectives we need to be aware of and attend to when we’re making definitions and planning out our project?</a:t>
            </a:r>
          </a:p>
          <a:p>
            <a:pPr marL="0" indent="0">
              <a:buFont typeface="Arial" panose="020B0604020202020204" pitchFamily="34" charset="0"/>
              <a:buNone/>
            </a:pPr>
            <a:endParaRPr lang="en-US" sz="3000" b="1" dirty="0"/>
          </a:p>
          <a:p>
            <a:pPr lvl="2"/>
            <a:r>
              <a:rPr lang="en-US" sz="3000" b="1" dirty="0"/>
              <a:t>Students of color</a:t>
            </a:r>
          </a:p>
          <a:p>
            <a:pPr lvl="2"/>
            <a:r>
              <a:rPr lang="en-US" sz="3000" b="1" dirty="0"/>
              <a:t>Students from low-income backgrounds</a:t>
            </a:r>
          </a:p>
          <a:p>
            <a:pPr lvl="2"/>
            <a:r>
              <a:rPr lang="en-US" sz="3000" b="1" dirty="0"/>
              <a:t>Student Counseling Services</a:t>
            </a:r>
          </a:p>
          <a:p>
            <a:pPr lvl="2"/>
            <a:r>
              <a:rPr lang="en-US" sz="3000" b="1" dirty="0"/>
              <a:t>Student Financial Aid</a:t>
            </a:r>
          </a:p>
          <a:p>
            <a:pPr lvl="2"/>
            <a:r>
              <a:rPr lang="en-US" sz="3000" b="1" dirty="0"/>
              <a:t>Iowa State University</a:t>
            </a:r>
          </a:p>
          <a:p>
            <a:pPr lvl="2"/>
            <a:r>
              <a:rPr lang="en-US" sz="3000" b="1" dirty="0"/>
              <a:t>Our funders</a:t>
            </a:r>
          </a:p>
          <a:p>
            <a:pPr lvl="2"/>
            <a:r>
              <a:rPr lang="en-US" sz="3000" b="1" dirty="0"/>
              <a:t>Others?</a:t>
            </a:r>
          </a:p>
        </p:txBody>
      </p:sp>
    </p:spTree>
    <p:extLst>
      <p:ext uri="{BB962C8B-B14F-4D97-AF65-F5344CB8AC3E}">
        <p14:creationId xmlns:p14="http://schemas.microsoft.com/office/powerpoint/2010/main" val="18505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2132</Words>
  <Application>Microsoft Office PowerPoint</Application>
  <PresentationFormat>Widescreen</PresentationFormat>
  <Paragraphs>322</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ITC Berkeley Oldstyle Std</vt:lpstr>
      <vt:lpstr>ITC Berkeley Oldstyle Std Blk</vt:lpstr>
      <vt:lpstr>Kristen ITC</vt:lpstr>
      <vt:lpstr>Segoe Print</vt:lpstr>
      <vt:lpstr>Univers</vt:lpstr>
      <vt:lpstr>Office Theme</vt:lpstr>
      <vt:lpstr>Equity in Project Design and Data Collection</vt:lpstr>
      <vt:lpstr>PowerPoint Presentation</vt:lpstr>
      <vt:lpstr>NCORE-ISCORE Mission</vt:lpstr>
      <vt:lpstr>Land Acknowledgement</vt:lpstr>
      <vt:lpstr>PowerPoint Presentation</vt:lpstr>
      <vt:lpstr>Did our intervention work?</vt:lpstr>
      <vt:lpstr>Did our intervention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female-identifying students achieving the same grades in calculus courses at ISU as other people?</vt:lpstr>
      <vt:lpstr>PowerPoint Presentation</vt:lpstr>
      <vt:lpstr>PowerPoint Presentation</vt:lpstr>
      <vt:lpstr>Perspective 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Equity in Project Design and Data Collection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Student Affairs Design</dc:creator>
  <cp:lastModifiedBy>Speer, Sebastian R [AGLS]</cp:lastModifiedBy>
  <cp:revision>15</cp:revision>
  <dcterms:created xsi:type="dcterms:W3CDTF">2022-10-07T13:15:59Z</dcterms:created>
  <dcterms:modified xsi:type="dcterms:W3CDTF">2023-02-27T20:38:58Z</dcterms:modified>
</cp:coreProperties>
</file>