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61" r:id="rId3"/>
    <p:sldId id="263" r:id="rId4"/>
    <p:sldId id="264" r:id="rId5"/>
    <p:sldId id="285" r:id="rId6"/>
    <p:sldId id="284" r:id="rId7"/>
    <p:sldId id="275" r:id="rId8"/>
    <p:sldId id="276" r:id="rId9"/>
    <p:sldId id="277" r:id="rId10"/>
    <p:sldId id="278" r:id="rId11"/>
    <p:sldId id="279" r:id="rId12"/>
    <p:sldId id="280" r:id="rId13"/>
    <p:sldId id="274" r:id="rId14"/>
    <p:sldId id="281" r:id="rId15"/>
    <p:sldId id="282" r:id="rId16"/>
    <p:sldId id="283"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1E24"/>
    <a:srgbClr val="0341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2EDFBA-BD73-4E49-AF93-A01AC1A6D035}" type="doc">
      <dgm:prSet loTypeId="urn:microsoft.com/office/officeart/2005/8/layout/venn3" loCatId="relationship" qsTypeId="urn:microsoft.com/office/officeart/2005/8/quickstyle/simple1" qsCatId="simple" csTypeId="urn:microsoft.com/office/officeart/2005/8/colors/accent5_2" csCatId="accent5" phldr="1"/>
      <dgm:spPr/>
      <dgm:t>
        <a:bodyPr/>
        <a:lstStyle/>
        <a:p>
          <a:endParaRPr lang="en-US"/>
        </a:p>
      </dgm:t>
    </dgm:pt>
    <dgm:pt modelId="{90F5076D-4A98-4443-964A-73AF9E6DDF28}">
      <dgm:prSet phldrT="[Text]" phldr="0"/>
      <dgm:spPr/>
      <dgm:t>
        <a:bodyPr/>
        <a:lstStyle/>
        <a:p>
          <a:r>
            <a:rPr lang="en-US">
              <a:latin typeface="Calibri Light" panose="020F0302020204030204"/>
            </a:rPr>
            <a:t>What we say</a:t>
          </a:r>
          <a:endParaRPr lang="en-US"/>
        </a:p>
      </dgm:t>
    </dgm:pt>
    <dgm:pt modelId="{88B8B614-04D5-4C02-BCCB-870E653321B9}" type="parTrans" cxnId="{C4E89CF5-DB40-4ABA-AA96-487DA76A746C}">
      <dgm:prSet/>
      <dgm:spPr/>
      <dgm:t>
        <a:bodyPr/>
        <a:lstStyle/>
        <a:p>
          <a:endParaRPr lang="en-US"/>
        </a:p>
      </dgm:t>
    </dgm:pt>
    <dgm:pt modelId="{B14DD2D4-F480-41AA-97EE-2014C80A41DA}" type="sibTrans" cxnId="{C4E89CF5-DB40-4ABA-AA96-487DA76A746C}">
      <dgm:prSet/>
      <dgm:spPr/>
      <dgm:t>
        <a:bodyPr/>
        <a:lstStyle/>
        <a:p>
          <a:endParaRPr lang="en-US"/>
        </a:p>
      </dgm:t>
    </dgm:pt>
    <dgm:pt modelId="{82855312-9B55-4C5D-A214-C6A46C533F67}">
      <dgm:prSet phldr="0"/>
      <dgm:spPr/>
      <dgm:t>
        <a:bodyPr/>
        <a:lstStyle/>
        <a:p>
          <a:r>
            <a:rPr lang="en-US">
              <a:latin typeface="Calibri Light" panose="020F0302020204030204"/>
            </a:rPr>
            <a:t>What we do</a:t>
          </a:r>
        </a:p>
      </dgm:t>
    </dgm:pt>
    <dgm:pt modelId="{D53A00B0-2533-48DA-AE08-8F2388EDE19D}" type="parTrans" cxnId="{B91E3321-DA62-45BA-8B1B-5A9B37F935CC}">
      <dgm:prSet/>
      <dgm:spPr/>
    </dgm:pt>
    <dgm:pt modelId="{D36922AD-7F40-44C7-943F-D4248B49A482}" type="sibTrans" cxnId="{B91E3321-DA62-45BA-8B1B-5A9B37F935CC}">
      <dgm:prSet/>
      <dgm:spPr/>
      <dgm:t>
        <a:bodyPr/>
        <a:lstStyle/>
        <a:p>
          <a:endParaRPr lang="en-US"/>
        </a:p>
      </dgm:t>
    </dgm:pt>
    <dgm:pt modelId="{3DAD9FDB-F4B7-42AC-88B9-8FB4E3B3869B}" type="pres">
      <dgm:prSet presAssocID="{C02EDFBA-BD73-4E49-AF93-A01AC1A6D035}" presName="Name0" presStyleCnt="0">
        <dgm:presLayoutVars>
          <dgm:dir/>
          <dgm:resizeHandles val="exact"/>
        </dgm:presLayoutVars>
      </dgm:prSet>
      <dgm:spPr/>
    </dgm:pt>
    <dgm:pt modelId="{968BAE41-522E-4F62-827D-61912DDDEBBB}" type="pres">
      <dgm:prSet presAssocID="{90F5076D-4A98-4443-964A-73AF9E6DDF28}" presName="Name5" presStyleLbl="vennNode1" presStyleIdx="0" presStyleCnt="2">
        <dgm:presLayoutVars>
          <dgm:bulletEnabled val="1"/>
        </dgm:presLayoutVars>
      </dgm:prSet>
      <dgm:spPr/>
    </dgm:pt>
    <dgm:pt modelId="{269FD64A-250B-4B72-B809-CBEC5A0F3484}" type="pres">
      <dgm:prSet presAssocID="{B14DD2D4-F480-41AA-97EE-2014C80A41DA}" presName="space" presStyleCnt="0"/>
      <dgm:spPr/>
    </dgm:pt>
    <dgm:pt modelId="{36CCE308-CA4A-4429-9BC6-C688CD660244}" type="pres">
      <dgm:prSet presAssocID="{82855312-9B55-4C5D-A214-C6A46C533F67}" presName="Name5" presStyleLbl="vennNode1" presStyleIdx="1" presStyleCnt="2">
        <dgm:presLayoutVars>
          <dgm:bulletEnabled val="1"/>
        </dgm:presLayoutVars>
      </dgm:prSet>
      <dgm:spPr/>
    </dgm:pt>
  </dgm:ptLst>
  <dgm:cxnLst>
    <dgm:cxn modelId="{E8300E01-722F-43B3-9F14-EB225756C209}" type="presOf" srcId="{C02EDFBA-BD73-4E49-AF93-A01AC1A6D035}" destId="{3DAD9FDB-F4B7-42AC-88B9-8FB4E3B3869B}" srcOrd="0" destOrd="0" presId="urn:microsoft.com/office/officeart/2005/8/layout/venn3"/>
    <dgm:cxn modelId="{B91E3321-DA62-45BA-8B1B-5A9B37F935CC}" srcId="{C02EDFBA-BD73-4E49-AF93-A01AC1A6D035}" destId="{82855312-9B55-4C5D-A214-C6A46C533F67}" srcOrd="1" destOrd="0" parTransId="{D53A00B0-2533-48DA-AE08-8F2388EDE19D}" sibTransId="{D36922AD-7F40-44C7-943F-D4248B49A482}"/>
    <dgm:cxn modelId="{F57BB088-BF07-4805-81E5-05EC46630E9A}" type="presOf" srcId="{82855312-9B55-4C5D-A214-C6A46C533F67}" destId="{36CCE308-CA4A-4429-9BC6-C688CD660244}" srcOrd="0" destOrd="0" presId="urn:microsoft.com/office/officeart/2005/8/layout/venn3"/>
    <dgm:cxn modelId="{4D1AE589-B965-4F9A-82BF-FE4CF56B5539}" type="presOf" srcId="{90F5076D-4A98-4443-964A-73AF9E6DDF28}" destId="{968BAE41-522E-4F62-827D-61912DDDEBBB}" srcOrd="0" destOrd="0" presId="urn:microsoft.com/office/officeart/2005/8/layout/venn3"/>
    <dgm:cxn modelId="{C4E89CF5-DB40-4ABA-AA96-487DA76A746C}" srcId="{C02EDFBA-BD73-4E49-AF93-A01AC1A6D035}" destId="{90F5076D-4A98-4443-964A-73AF9E6DDF28}" srcOrd="0" destOrd="0" parTransId="{88B8B614-04D5-4C02-BCCB-870E653321B9}" sibTransId="{B14DD2D4-F480-41AA-97EE-2014C80A41DA}"/>
    <dgm:cxn modelId="{F6D94271-4076-40C5-BFCD-7CBFD3CCEFDC}" type="presParOf" srcId="{3DAD9FDB-F4B7-42AC-88B9-8FB4E3B3869B}" destId="{968BAE41-522E-4F62-827D-61912DDDEBBB}" srcOrd="0" destOrd="0" presId="urn:microsoft.com/office/officeart/2005/8/layout/venn3"/>
    <dgm:cxn modelId="{0D3BD54B-C1F0-4950-AE01-0DA57FFEAA74}" type="presParOf" srcId="{3DAD9FDB-F4B7-42AC-88B9-8FB4E3B3869B}" destId="{269FD64A-250B-4B72-B809-CBEC5A0F3484}" srcOrd="1" destOrd="0" presId="urn:microsoft.com/office/officeart/2005/8/layout/venn3"/>
    <dgm:cxn modelId="{D0C26CA8-72F0-4715-B7B1-946EAE0E9280}" type="presParOf" srcId="{3DAD9FDB-F4B7-42AC-88B9-8FB4E3B3869B}" destId="{36CCE308-CA4A-4429-9BC6-C688CD660244}" srcOrd="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DF4F4F-3525-4D59-8617-86286179916A}" type="doc">
      <dgm:prSet loTypeId="urn:microsoft.com/office/officeart/2005/8/layout/process5" loCatId="process" qsTypeId="urn:microsoft.com/office/officeart/2005/8/quickstyle/simple5" qsCatId="simple" csTypeId="urn:microsoft.com/office/officeart/2005/8/colors/accent1_2" csCatId="accent1" phldr="1"/>
      <dgm:spPr/>
      <dgm:t>
        <a:bodyPr/>
        <a:lstStyle/>
        <a:p>
          <a:endParaRPr lang="en-US"/>
        </a:p>
      </dgm:t>
    </dgm:pt>
    <dgm:pt modelId="{0E886CA3-15D0-4DE1-BEC6-0FE9891B2BD4}">
      <dgm:prSet phldrT="[Text]" phldr="0"/>
      <dgm:spPr/>
      <dgm:t>
        <a:bodyPr/>
        <a:lstStyle/>
        <a:p>
          <a:pPr rtl="0"/>
          <a:r>
            <a:rPr lang="en-US" b="1">
              <a:latin typeface="Calibri"/>
              <a:cs typeface="Calibri"/>
            </a:rPr>
            <a:t>Finalize roadmap</a:t>
          </a:r>
          <a:br>
            <a:rPr lang="en-US">
              <a:latin typeface="Calibri"/>
              <a:cs typeface="Calibri"/>
            </a:rPr>
          </a:br>
          <a:r>
            <a:rPr lang="en-US" i="1">
              <a:latin typeface="Calibri"/>
              <a:cs typeface="Calibri"/>
            </a:rPr>
            <a:t>Project Leads</a:t>
          </a:r>
        </a:p>
      </dgm:t>
    </dgm:pt>
    <dgm:pt modelId="{0B6DD022-E8B5-4AFB-9AF3-11B44A1F13C9}" type="parTrans" cxnId="{F78E3D21-61CC-4CAA-AECB-0FFDDC6853C9}">
      <dgm:prSet/>
      <dgm:spPr/>
      <dgm:t>
        <a:bodyPr/>
        <a:lstStyle/>
        <a:p>
          <a:endParaRPr lang="en-US"/>
        </a:p>
      </dgm:t>
    </dgm:pt>
    <dgm:pt modelId="{A0991BF5-160C-40B3-850C-B324D1192777}" type="sibTrans" cxnId="{F78E3D21-61CC-4CAA-AECB-0FFDDC6853C9}">
      <dgm:prSet/>
      <dgm:spPr/>
      <dgm:t>
        <a:bodyPr/>
        <a:lstStyle/>
        <a:p>
          <a:endParaRPr lang="en-US"/>
        </a:p>
      </dgm:t>
    </dgm:pt>
    <dgm:pt modelId="{695316F1-3A67-4AFA-8254-9C7508A30D96}">
      <dgm:prSet phldr="0"/>
      <dgm:spPr/>
      <dgm:t>
        <a:bodyPr/>
        <a:lstStyle/>
        <a:p>
          <a:pPr rtl="0"/>
          <a:r>
            <a:rPr lang="en-US" b="1">
              <a:latin typeface="Calibri"/>
              <a:cs typeface="Calibri"/>
            </a:rPr>
            <a:t>Kickoff meeting</a:t>
          </a:r>
          <a:br>
            <a:rPr lang="en-US">
              <a:latin typeface="Calibri"/>
              <a:cs typeface="Calibri"/>
            </a:rPr>
          </a:br>
          <a:r>
            <a:rPr lang="en-US" i="1">
              <a:latin typeface="Calibri"/>
              <a:cs typeface="Calibri"/>
            </a:rPr>
            <a:t>Unit Heads</a:t>
          </a:r>
          <a:endParaRPr lang="en-US" i="1"/>
        </a:p>
      </dgm:t>
    </dgm:pt>
    <dgm:pt modelId="{B8EC0021-D413-46F8-8DCC-3606171557EA}" type="parTrans" cxnId="{877B6C94-DE92-4FE1-8DDD-844302E76A7F}">
      <dgm:prSet/>
      <dgm:spPr/>
    </dgm:pt>
    <dgm:pt modelId="{0D15CF96-600F-47C6-B283-A85E23D581C9}" type="sibTrans" cxnId="{877B6C94-DE92-4FE1-8DDD-844302E76A7F}">
      <dgm:prSet/>
      <dgm:spPr/>
      <dgm:t>
        <a:bodyPr/>
        <a:lstStyle/>
        <a:p>
          <a:endParaRPr lang="en-US"/>
        </a:p>
      </dgm:t>
    </dgm:pt>
    <dgm:pt modelId="{D7BC5B7A-7744-4EA9-8409-FA8F95F5B076}">
      <dgm:prSet phldr="0"/>
      <dgm:spPr/>
      <dgm:t>
        <a:bodyPr/>
        <a:lstStyle/>
        <a:p>
          <a:pPr rtl="0"/>
          <a:r>
            <a:rPr lang="en-US" b="1">
              <a:latin typeface="Calibri"/>
              <a:cs typeface="Calibri"/>
            </a:rPr>
            <a:t>Develop goals</a:t>
          </a:r>
          <a:br>
            <a:rPr lang="en-US">
              <a:latin typeface="Calibri"/>
              <a:cs typeface="Calibri"/>
            </a:rPr>
          </a:br>
          <a:r>
            <a:rPr lang="en-US" i="1">
              <a:latin typeface="Calibri"/>
              <a:cs typeface="Calibri"/>
            </a:rPr>
            <a:t>Units</a:t>
          </a:r>
          <a:endParaRPr lang="en-US" i="1"/>
        </a:p>
      </dgm:t>
    </dgm:pt>
    <dgm:pt modelId="{31B16205-A077-43B1-AFD8-7157403BB7EB}" type="parTrans" cxnId="{51F5AA58-BCC5-4670-9998-A3C12212EBB9}">
      <dgm:prSet/>
      <dgm:spPr/>
    </dgm:pt>
    <dgm:pt modelId="{82137C83-3EF5-4AF5-8F0D-D1B643553764}" type="sibTrans" cxnId="{51F5AA58-BCC5-4670-9998-A3C12212EBB9}">
      <dgm:prSet/>
      <dgm:spPr/>
      <dgm:t>
        <a:bodyPr/>
        <a:lstStyle/>
        <a:p>
          <a:endParaRPr lang="en-US"/>
        </a:p>
      </dgm:t>
    </dgm:pt>
    <dgm:pt modelId="{FA0225CC-3C04-4DFA-B212-72C18E2102F4}">
      <dgm:prSet phldr="0"/>
      <dgm:spPr/>
      <dgm:t>
        <a:bodyPr/>
        <a:lstStyle/>
        <a:p>
          <a:pPr rtl="0"/>
          <a:r>
            <a:rPr lang="en-US" b="1">
              <a:latin typeface="Calibri"/>
              <a:cs typeface="Calibri"/>
            </a:rPr>
            <a:t>Share goals, gather feedback</a:t>
          </a:r>
          <a:br>
            <a:rPr lang="en-US">
              <a:latin typeface="Calibri"/>
              <a:cs typeface="Calibri"/>
            </a:rPr>
          </a:br>
          <a:r>
            <a:rPr lang="en-US" i="1">
              <a:latin typeface="Calibri"/>
              <a:cs typeface="Calibri"/>
            </a:rPr>
            <a:t>Unit Heads</a:t>
          </a:r>
          <a:endParaRPr lang="en-US" i="1"/>
        </a:p>
      </dgm:t>
    </dgm:pt>
    <dgm:pt modelId="{7AFE9CB0-CC6E-4DFC-9044-D8C7361C6D16}" type="parTrans" cxnId="{4C1C4923-46C4-426C-844E-FD7994611F77}">
      <dgm:prSet/>
      <dgm:spPr/>
    </dgm:pt>
    <dgm:pt modelId="{04EBF771-E473-4528-A323-DC3C645C4482}" type="sibTrans" cxnId="{4C1C4923-46C4-426C-844E-FD7994611F77}">
      <dgm:prSet/>
      <dgm:spPr/>
      <dgm:t>
        <a:bodyPr/>
        <a:lstStyle/>
        <a:p>
          <a:endParaRPr lang="en-US"/>
        </a:p>
      </dgm:t>
    </dgm:pt>
    <dgm:pt modelId="{08A49413-3678-4742-9AFF-98AADA5BBDCB}">
      <dgm:prSet phldr="0"/>
      <dgm:spPr/>
      <dgm:t>
        <a:bodyPr/>
        <a:lstStyle/>
        <a:p>
          <a:pPr rtl="0"/>
          <a:r>
            <a:rPr lang="en-US" b="1">
              <a:latin typeface="Calibri"/>
              <a:cs typeface="Calibri"/>
            </a:rPr>
            <a:t>Refine goals</a:t>
          </a:r>
          <a:br>
            <a:rPr lang="en-US">
              <a:latin typeface="Calibri"/>
              <a:cs typeface="Calibri"/>
            </a:rPr>
          </a:br>
          <a:r>
            <a:rPr lang="en-US" i="1">
              <a:latin typeface="Calibri"/>
              <a:cs typeface="Calibri"/>
            </a:rPr>
            <a:t>Unit Heads, Project Leads</a:t>
          </a:r>
          <a:endParaRPr lang="en-US" i="1"/>
        </a:p>
      </dgm:t>
    </dgm:pt>
    <dgm:pt modelId="{AC0F1B37-60E0-4120-A0A4-A5FE008CE17E}" type="parTrans" cxnId="{A58B6F2B-47B5-49FF-A76D-B15DF2BAA2F0}">
      <dgm:prSet/>
      <dgm:spPr/>
    </dgm:pt>
    <dgm:pt modelId="{B2321CF1-3301-4C86-BF69-6C93E2980D3E}" type="sibTrans" cxnId="{A58B6F2B-47B5-49FF-A76D-B15DF2BAA2F0}">
      <dgm:prSet/>
      <dgm:spPr/>
      <dgm:t>
        <a:bodyPr/>
        <a:lstStyle/>
        <a:p>
          <a:endParaRPr lang="en-US"/>
        </a:p>
      </dgm:t>
    </dgm:pt>
    <dgm:pt modelId="{EB2F01FD-966E-4B6F-82CB-2A945546CA69}">
      <dgm:prSet phldr="0"/>
      <dgm:spPr/>
      <dgm:t>
        <a:bodyPr/>
        <a:lstStyle/>
        <a:p>
          <a:pPr rtl="0"/>
          <a:r>
            <a:rPr lang="en-US" b="1">
              <a:latin typeface="Calibri"/>
              <a:cs typeface="Calibri"/>
            </a:rPr>
            <a:t>Review roadmap draft</a:t>
          </a:r>
          <a:br>
            <a:rPr lang="en-US">
              <a:latin typeface="Calibri"/>
              <a:cs typeface="Calibri"/>
            </a:rPr>
          </a:br>
          <a:r>
            <a:rPr lang="en-US" i="1">
              <a:latin typeface="Calibri"/>
              <a:cs typeface="Calibri"/>
            </a:rPr>
            <a:t>Unit Heads</a:t>
          </a:r>
        </a:p>
      </dgm:t>
    </dgm:pt>
    <dgm:pt modelId="{39072AFD-6857-4853-9438-F62401FA3369}" type="parTrans" cxnId="{9833DD65-B3BB-42E7-BB85-8F44338390DF}">
      <dgm:prSet/>
      <dgm:spPr/>
    </dgm:pt>
    <dgm:pt modelId="{73E835F4-E6CA-407F-89E4-1745559CEC75}" type="sibTrans" cxnId="{9833DD65-B3BB-42E7-BB85-8F44338390DF}">
      <dgm:prSet/>
      <dgm:spPr/>
      <dgm:t>
        <a:bodyPr/>
        <a:lstStyle/>
        <a:p>
          <a:endParaRPr lang="en-US"/>
        </a:p>
      </dgm:t>
    </dgm:pt>
    <dgm:pt modelId="{98FFB55B-1DE3-4755-8790-FC941149E37B}" type="pres">
      <dgm:prSet presAssocID="{CEDF4F4F-3525-4D59-8617-86286179916A}" presName="diagram" presStyleCnt="0">
        <dgm:presLayoutVars>
          <dgm:dir/>
          <dgm:resizeHandles val="exact"/>
        </dgm:presLayoutVars>
      </dgm:prSet>
      <dgm:spPr/>
    </dgm:pt>
    <dgm:pt modelId="{30454BF0-620B-4ADF-A326-A4FFCBA6D787}" type="pres">
      <dgm:prSet presAssocID="{695316F1-3A67-4AFA-8254-9C7508A30D96}" presName="node" presStyleLbl="node1" presStyleIdx="0" presStyleCnt="6">
        <dgm:presLayoutVars>
          <dgm:bulletEnabled val="1"/>
        </dgm:presLayoutVars>
      </dgm:prSet>
      <dgm:spPr/>
    </dgm:pt>
    <dgm:pt modelId="{97160180-141E-4CA8-9AC5-31FDFA39C6CC}" type="pres">
      <dgm:prSet presAssocID="{0D15CF96-600F-47C6-B283-A85E23D581C9}" presName="sibTrans" presStyleLbl="sibTrans2D1" presStyleIdx="0" presStyleCnt="5"/>
      <dgm:spPr/>
    </dgm:pt>
    <dgm:pt modelId="{C9D83E09-0883-4A9B-9469-B3BA6E6208E1}" type="pres">
      <dgm:prSet presAssocID="{0D15CF96-600F-47C6-B283-A85E23D581C9}" presName="connectorText" presStyleLbl="sibTrans2D1" presStyleIdx="0" presStyleCnt="5"/>
      <dgm:spPr/>
    </dgm:pt>
    <dgm:pt modelId="{5C3F468A-F520-4424-9616-A36564601D18}" type="pres">
      <dgm:prSet presAssocID="{D7BC5B7A-7744-4EA9-8409-FA8F95F5B076}" presName="node" presStyleLbl="node1" presStyleIdx="1" presStyleCnt="6">
        <dgm:presLayoutVars>
          <dgm:bulletEnabled val="1"/>
        </dgm:presLayoutVars>
      </dgm:prSet>
      <dgm:spPr/>
    </dgm:pt>
    <dgm:pt modelId="{1306C54F-255E-4240-8059-E4ACEFDEB9DE}" type="pres">
      <dgm:prSet presAssocID="{82137C83-3EF5-4AF5-8F0D-D1B643553764}" presName="sibTrans" presStyleLbl="sibTrans2D1" presStyleIdx="1" presStyleCnt="5"/>
      <dgm:spPr/>
    </dgm:pt>
    <dgm:pt modelId="{797F1896-7BFF-424F-A773-0413A4881E0E}" type="pres">
      <dgm:prSet presAssocID="{82137C83-3EF5-4AF5-8F0D-D1B643553764}" presName="connectorText" presStyleLbl="sibTrans2D1" presStyleIdx="1" presStyleCnt="5"/>
      <dgm:spPr/>
    </dgm:pt>
    <dgm:pt modelId="{A622E5A4-6EBC-4265-8DF9-A4C5195DC0B6}" type="pres">
      <dgm:prSet presAssocID="{FA0225CC-3C04-4DFA-B212-72C18E2102F4}" presName="node" presStyleLbl="node1" presStyleIdx="2" presStyleCnt="6">
        <dgm:presLayoutVars>
          <dgm:bulletEnabled val="1"/>
        </dgm:presLayoutVars>
      </dgm:prSet>
      <dgm:spPr/>
    </dgm:pt>
    <dgm:pt modelId="{647C60B6-46AC-4F3E-A7B2-0F119C1F49FD}" type="pres">
      <dgm:prSet presAssocID="{04EBF771-E473-4528-A323-DC3C645C4482}" presName="sibTrans" presStyleLbl="sibTrans2D1" presStyleIdx="2" presStyleCnt="5"/>
      <dgm:spPr/>
    </dgm:pt>
    <dgm:pt modelId="{73D127D4-9239-4992-B353-F4A4DE0D0BBA}" type="pres">
      <dgm:prSet presAssocID="{04EBF771-E473-4528-A323-DC3C645C4482}" presName="connectorText" presStyleLbl="sibTrans2D1" presStyleIdx="2" presStyleCnt="5"/>
      <dgm:spPr/>
    </dgm:pt>
    <dgm:pt modelId="{E3EC939C-06E9-486F-B645-38C7E0CDFCC9}" type="pres">
      <dgm:prSet presAssocID="{08A49413-3678-4742-9AFF-98AADA5BBDCB}" presName="node" presStyleLbl="node1" presStyleIdx="3" presStyleCnt="6">
        <dgm:presLayoutVars>
          <dgm:bulletEnabled val="1"/>
        </dgm:presLayoutVars>
      </dgm:prSet>
      <dgm:spPr/>
    </dgm:pt>
    <dgm:pt modelId="{2576CC94-8D38-4429-A9F1-6EB2ADB08C7D}" type="pres">
      <dgm:prSet presAssocID="{B2321CF1-3301-4C86-BF69-6C93E2980D3E}" presName="sibTrans" presStyleLbl="sibTrans2D1" presStyleIdx="3" presStyleCnt="5"/>
      <dgm:spPr/>
    </dgm:pt>
    <dgm:pt modelId="{E705B4CA-EB5E-4793-9C3B-AEB28B37B6FC}" type="pres">
      <dgm:prSet presAssocID="{B2321CF1-3301-4C86-BF69-6C93E2980D3E}" presName="connectorText" presStyleLbl="sibTrans2D1" presStyleIdx="3" presStyleCnt="5"/>
      <dgm:spPr/>
    </dgm:pt>
    <dgm:pt modelId="{8045E34E-8B00-46BC-BE04-AF07A581B961}" type="pres">
      <dgm:prSet presAssocID="{EB2F01FD-966E-4B6F-82CB-2A945546CA69}" presName="node" presStyleLbl="node1" presStyleIdx="4" presStyleCnt="6">
        <dgm:presLayoutVars>
          <dgm:bulletEnabled val="1"/>
        </dgm:presLayoutVars>
      </dgm:prSet>
      <dgm:spPr/>
    </dgm:pt>
    <dgm:pt modelId="{38AB37A9-DA58-4264-B3E0-B877AC8ED631}" type="pres">
      <dgm:prSet presAssocID="{73E835F4-E6CA-407F-89E4-1745559CEC75}" presName="sibTrans" presStyleLbl="sibTrans2D1" presStyleIdx="4" presStyleCnt="5"/>
      <dgm:spPr/>
    </dgm:pt>
    <dgm:pt modelId="{0ACDA532-1898-4369-8882-884B8C038A00}" type="pres">
      <dgm:prSet presAssocID="{73E835F4-E6CA-407F-89E4-1745559CEC75}" presName="connectorText" presStyleLbl="sibTrans2D1" presStyleIdx="4" presStyleCnt="5"/>
      <dgm:spPr/>
    </dgm:pt>
    <dgm:pt modelId="{9DED5F78-F38E-49A6-8982-A4152DA986F6}" type="pres">
      <dgm:prSet presAssocID="{0E886CA3-15D0-4DE1-BEC6-0FE9891B2BD4}" presName="node" presStyleLbl="node1" presStyleIdx="5" presStyleCnt="6">
        <dgm:presLayoutVars>
          <dgm:bulletEnabled val="1"/>
        </dgm:presLayoutVars>
      </dgm:prSet>
      <dgm:spPr/>
    </dgm:pt>
  </dgm:ptLst>
  <dgm:cxnLst>
    <dgm:cxn modelId="{4878F301-19DF-4A90-BC31-CCDCCCDB2EFE}" type="presOf" srcId="{04EBF771-E473-4528-A323-DC3C645C4482}" destId="{73D127D4-9239-4992-B353-F4A4DE0D0BBA}" srcOrd="1" destOrd="0" presId="urn:microsoft.com/office/officeart/2005/8/layout/process5"/>
    <dgm:cxn modelId="{DC957313-1EFA-4456-A2F0-E7FE04D2DBC7}" type="presOf" srcId="{695316F1-3A67-4AFA-8254-9C7508A30D96}" destId="{30454BF0-620B-4ADF-A326-A4FFCBA6D787}" srcOrd="0" destOrd="0" presId="urn:microsoft.com/office/officeart/2005/8/layout/process5"/>
    <dgm:cxn modelId="{F78E3D21-61CC-4CAA-AECB-0FFDDC6853C9}" srcId="{CEDF4F4F-3525-4D59-8617-86286179916A}" destId="{0E886CA3-15D0-4DE1-BEC6-0FE9891B2BD4}" srcOrd="5" destOrd="0" parTransId="{0B6DD022-E8B5-4AFB-9AF3-11B44A1F13C9}" sibTransId="{A0991BF5-160C-40B3-850C-B324D1192777}"/>
    <dgm:cxn modelId="{4C1C4923-46C4-426C-844E-FD7994611F77}" srcId="{CEDF4F4F-3525-4D59-8617-86286179916A}" destId="{FA0225CC-3C04-4DFA-B212-72C18E2102F4}" srcOrd="2" destOrd="0" parTransId="{7AFE9CB0-CC6E-4DFC-9044-D8C7361C6D16}" sibTransId="{04EBF771-E473-4528-A323-DC3C645C4482}"/>
    <dgm:cxn modelId="{A58B6F2B-47B5-49FF-A76D-B15DF2BAA2F0}" srcId="{CEDF4F4F-3525-4D59-8617-86286179916A}" destId="{08A49413-3678-4742-9AFF-98AADA5BBDCB}" srcOrd="3" destOrd="0" parTransId="{AC0F1B37-60E0-4120-A0A4-A5FE008CE17E}" sibTransId="{B2321CF1-3301-4C86-BF69-6C93E2980D3E}"/>
    <dgm:cxn modelId="{CB0AF02D-D957-44C3-B570-76430F489534}" type="presOf" srcId="{0D15CF96-600F-47C6-B283-A85E23D581C9}" destId="{C9D83E09-0883-4A9B-9469-B3BA6E6208E1}" srcOrd="1" destOrd="0" presId="urn:microsoft.com/office/officeart/2005/8/layout/process5"/>
    <dgm:cxn modelId="{0731622E-D6B7-425C-A331-D0553666BA25}" type="presOf" srcId="{82137C83-3EF5-4AF5-8F0D-D1B643553764}" destId="{1306C54F-255E-4240-8059-E4ACEFDEB9DE}" srcOrd="0" destOrd="0" presId="urn:microsoft.com/office/officeart/2005/8/layout/process5"/>
    <dgm:cxn modelId="{F06A3639-9230-4D45-A633-5193F2459A2E}" type="presOf" srcId="{73E835F4-E6CA-407F-89E4-1745559CEC75}" destId="{38AB37A9-DA58-4264-B3E0-B877AC8ED631}" srcOrd="0" destOrd="0" presId="urn:microsoft.com/office/officeart/2005/8/layout/process5"/>
    <dgm:cxn modelId="{29ED4939-64BB-4B75-9587-1F89B4D2AA19}" type="presOf" srcId="{73E835F4-E6CA-407F-89E4-1745559CEC75}" destId="{0ACDA532-1898-4369-8882-884B8C038A00}" srcOrd="1" destOrd="0" presId="urn:microsoft.com/office/officeart/2005/8/layout/process5"/>
    <dgm:cxn modelId="{E471BE60-5CF9-4A0D-8DDF-785303ADF683}" type="presOf" srcId="{0E886CA3-15D0-4DE1-BEC6-0FE9891B2BD4}" destId="{9DED5F78-F38E-49A6-8982-A4152DA986F6}" srcOrd="0" destOrd="0" presId="urn:microsoft.com/office/officeart/2005/8/layout/process5"/>
    <dgm:cxn modelId="{9833DD65-B3BB-42E7-BB85-8F44338390DF}" srcId="{CEDF4F4F-3525-4D59-8617-86286179916A}" destId="{EB2F01FD-966E-4B6F-82CB-2A945546CA69}" srcOrd="4" destOrd="0" parTransId="{39072AFD-6857-4853-9438-F62401FA3369}" sibTransId="{73E835F4-E6CA-407F-89E4-1745559CEC75}"/>
    <dgm:cxn modelId="{7E1B1F4E-700F-44BF-B8AA-111586862754}" type="presOf" srcId="{82137C83-3EF5-4AF5-8F0D-D1B643553764}" destId="{797F1896-7BFF-424F-A773-0413A4881E0E}" srcOrd="1" destOrd="0" presId="urn:microsoft.com/office/officeart/2005/8/layout/process5"/>
    <dgm:cxn modelId="{51F5AA58-BCC5-4670-9998-A3C12212EBB9}" srcId="{CEDF4F4F-3525-4D59-8617-86286179916A}" destId="{D7BC5B7A-7744-4EA9-8409-FA8F95F5B076}" srcOrd="1" destOrd="0" parTransId="{31B16205-A077-43B1-AFD8-7157403BB7EB}" sibTransId="{82137C83-3EF5-4AF5-8F0D-D1B643553764}"/>
    <dgm:cxn modelId="{D68E577D-DE7A-4EFB-BE05-7C79A65A7920}" type="presOf" srcId="{04EBF771-E473-4528-A323-DC3C645C4482}" destId="{647C60B6-46AC-4F3E-A7B2-0F119C1F49FD}" srcOrd="0" destOrd="0" presId="urn:microsoft.com/office/officeart/2005/8/layout/process5"/>
    <dgm:cxn modelId="{BBC57181-00DA-4041-827C-FEFE554B83A2}" type="presOf" srcId="{FA0225CC-3C04-4DFA-B212-72C18E2102F4}" destId="{A622E5A4-6EBC-4265-8DF9-A4C5195DC0B6}" srcOrd="0" destOrd="0" presId="urn:microsoft.com/office/officeart/2005/8/layout/process5"/>
    <dgm:cxn modelId="{D267EF89-7C3E-476C-AEE0-FA812C7FB5AA}" type="presOf" srcId="{B2321CF1-3301-4C86-BF69-6C93E2980D3E}" destId="{E705B4CA-EB5E-4793-9C3B-AEB28B37B6FC}" srcOrd="1" destOrd="0" presId="urn:microsoft.com/office/officeart/2005/8/layout/process5"/>
    <dgm:cxn modelId="{877B6C94-DE92-4FE1-8DDD-844302E76A7F}" srcId="{CEDF4F4F-3525-4D59-8617-86286179916A}" destId="{695316F1-3A67-4AFA-8254-9C7508A30D96}" srcOrd="0" destOrd="0" parTransId="{B8EC0021-D413-46F8-8DCC-3606171557EA}" sibTransId="{0D15CF96-600F-47C6-B283-A85E23D581C9}"/>
    <dgm:cxn modelId="{13139798-9DA7-40A8-81E8-8977DF8418BE}" type="presOf" srcId="{08A49413-3678-4742-9AFF-98AADA5BBDCB}" destId="{E3EC939C-06E9-486F-B645-38C7E0CDFCC9}" srcOrd="0" destOrd="0" presId="urn:microsoft.com/office/officeart/2005/8/layout/process5"/>
    <dgm:cxn modelId="{F97E3AC6-8764-4136-8CB0-89A4567AF726}" type="presOf" srcId="{B2321CF1-3301-4C86-BF69-6C93E2980D3E}" destId="{2576CC94-8D38-4429-A9F1-6EB2ADB08C7D}" srcOrd="0" destOrd="0" presId="urn:microsoft.com/office/officeart/2005/8/layout/process5"/>
    <dgm:cxn modelId="{5C36EDC6-5337-4724-AD8B-6470F8660C28}" type="presOf" srcId="{EB2F01FD-966E-4B6F-82CB-2A945546CA69}" destId="{8045E34E-8B00-46BC-BE04-AF07A581B961}" srcOrd="0" destOrd="0" presId="urn:microsoft.com/office/officeart/2005/8/layout/process5"/>
    <dgm:cxn modelId="{8550C6D1-F650-4D71-AD55-CBF095AFEA20}" type="presOf" srcId="{0D15CF96-600F-47C6-B283-A85E23D581C9}" destId="{97160180-141E-4CA8-9AC5-31FDFA39C6CC}" srcOrd="0" destOrd="0" presId="urn:microsoft.com/office/officeart/2005/8/layout/process5"/>
    <dgm:cxn modelId="{60973FD2-F921-4981-B6B3-32EB0406F093}" type="presOf" srcId="{CEDF4F4F-3525-4D59-8617-86286179916A}" destId="{98FFB55B-1DE3-4755-8790-FC941149E37B}" srcOrd="0" destOrd="0" presId="urn:microsoft.com/office/officeart/2005/8/layout/process5"/>
    <dgm:cxn modelId="{D6AF49D5-4DCB-4EB4-91D4-A09A7312997F}" type="presOf" srcId="{D7BC5B7A-7744-4EA9-8409-FA8F95F5B076}" destId="{5C3F468A-F520-4424-9616-A36564601D18}" srcOrd="0" destOrd="0" presId="urn:microsoft.com/office/officeart/2005/8/layout/process5"/>
    <dgm:cxn modelId="{474A81D4-908D-4091-B68E-09523D876ECF}" type="presParOf" srcId="{98FFB55B-1DE3-4755-8790-FC941149E37B}" destId="{30454BF0-620B-4ADF-A326-A4FFCBA6D787}" srcOrd="0" destOrd="0" presId="urn:microsoft.com/office/officeart/2005/8/layout/process5"/>
    <dgm:cxn modelId="{6134DB63-902C-420B-89ED-0636EAEA6E09}" type="presParOf" srcId="{98FFB55B-1DE3-4755-8790-FC941149E37B}" destId="{97160180-141E-4CA8-9AC5-31FDFA39C6CC}" srcOrd="1" destOrd="0" presId="urn:microsoft.com/office/officeart/2005/8/layout/process5"/>
    <dgm:cxn modelId="{5B2A6C8E-9068-4AA1-8885-854F00756480}" type="presParOf" srcId="{97160180-141E-4CA8-9AC5-31FDFA39C6CC}" destId="{C9D83E09-0883-4A9B-9469-B3BA6E6208E1}" srcOrd="0" destOrd="0" presId="urn:microsoft.com/office/officeart/2005/8/layout/process5"/>
    <dgm:cxn modelId="{A754C726-90FB-44EB-B2BA-F8CA0FDA7D71}" type="presParOf" srcId="{98FFB55B-1DE3-4755-8790-FC941149E37B}" destId="{5C3F468A-F520-4424-9616-A36564601D18}" srcOrd="2" destOrd="0" presId="urn:microsoft.com/office/officeart/2005/8/layout/process5"/>
    <dgm:cxn modelId="{ACB8D699-6DEC-4934-A573-BC049B31B852}" type="presParOf" srcId="{98FFB55B-1DE3-4755-8790-FC941149E37B}" destId="{1306C54F-255E-4240-8059-E4ACEFDEB9DE}" srcOrd="3" destOrd="0" presId="urn:microsoft.com/office/officeart/2005/8/layout/process5"/>
    <dgm:cxn modelId="{80274417-DD2B-4C41-8432-050331E3A50C}" type="presParOf" srcId="{1306C54F-255E-4240-8059-E4ACEFDEB9DE}" destId="{797F1896-7BFF-424F-A773-0413A4881E0E}" srcOrd="0" destOrd="0" presId="urn:microsoft.com/office/officeart/2005/8/layout/process5"/>
    <dgm:cxn modelId="{582DA2FA-A18F-4E0D-9AA7-9FA7BF38D3AC}" type="presParOf" srcId="{98FFB55B-1DE3-4755-8790-FC941149E37B}" destId="{A622E5A4-6EBC-4265-8DF9-A4C5195DC0B6}" srcOrd="4" destOrd="0" presId="urn:microsoft.com/office/officeart/2005/8/layout/process5"/>
    <dgm:cxn modelId="{248D52B3-71C2-4206-A167-612DAE7783D9}" type="presParOf" srcId="{98FFB55B-1DE3-4755-8790-FC941149E37B}" destId="{647C60B6-46AC-4F3E-A7B2-0F119C1F49FD}" srcOrd="5" destOrd="0" presId="urn:microsoft.com/office/officeart/2005/8/layout/process5"/>
    <dgm:cxn modelId="{066D0B57-3641-4B1A-A063-326160007752}" type="presParOf" srcId="{647C60B6-46AC-4F3E-A7B2-0F119C1F49FD}" destId="{73D127D4-9239-4992-B353-F4A4DE0D0BBA}" srcOrd="0" destOrd="0" presId="urn:microsoft.com/office/officeart/2005/8/layout/process5"/>
    <dgm:cxn modelId="{8DDD9A69-4AF7-4364-80B8-8657FC1281E2}" type="presParOf" srcId="{98FFB55B-1DE3-4755-8790-FC941149E37B}" destId="{E3EC939C-06E9-486F-B645-38C7E0CDFCC9}" srcOrd="6" destOrd="0" presId="urn:microsoft.com/office/officeart/2005/8/layout/process5"/>
    <dgm:cxn modelId="{AF87236A-8EE6-4457-B463-4393A2A0ACE5}" type="presParOf" srcId="{98FFB55B-1DE3-4755-8790-FC941149E37B}" destId="{2576CC94-8D38-4429-A9F1-6EB2ADB08C7D}" srcOrd="7" destOrd="0" presId="urn:microsoft.com/office/officeart/2005/8/layout/process5"/>
    <dgm:cxn modelId="{CF38B96C-431B-4266-9DFF-3DDD3063F4AF}" type="presParOf" srcId="{2576CC94-8D38-4429-A9F1-6EB2ADB08C7D}" destId="{E705B4CA-EB5E-4793-9C3B-AEB28B37B6FC}" srcOrd="0" destOrd="0" presId="urn:microsoft.com/office/officeart/2005/8/layout/process5"/>
    <dgm:cxn modelId="{17336D61-2156-4736-AE08-C89C07F5EAD4}" type="presParOf" srcId="{98FFB55B-1DE3-4755-8790-FC941149E37B}" destId="{8045E34E-8B00-46BC-BE04-AF07A581B961}" srcOrd="8" destOrd="0" presId="urn:microsoft.com/office/officeart/2005/8/layout/process5"/>
    <dgm:cxn modelId="{98E9B4A5-0AAF-40C1-B25C-10EC320232B5}" type="presParOf" srcId="{98FFB55B-1DE3-4755-8790-FC941149E37B}" destId="{38AB37A9-DA58-4264-B3E0-B877AC8ED631}" srcOrd="9" destOrd="0" presId="urn:microsoft.com/office/officeart/2005/8/layout/process5"/>
    <dgm:cxn modelId="{5C7C1E49-3D87-4B5A-A453-607C478C91FD}" type="presParOf" srcId="{38AB37A9-DA58-4264-B3E0-B877AC8ED631}" destId="{0ACDA532-1898-4369-8882-884B8C038A00}" srcOrd="0" destOrd="0" presId="urn:microsoft.com/office/officeart/2005/8/layout/process5"/>
    <dgm:cxn modelId="{9FA62B75-3742-4824-82BB-2973A25CBA2F}" type="presParOf" srcId="{98FFB55B-1DE3-4755-8790-FC941149E37B}" destId="{9DED5F78-F38E-49A6-8982-A4152DA986F6}"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BAE41-522E-4F62-827D-61912DDDEBBB}">
      <dsp:nvSpPr>
        <dsp:cNvPr id="0" name=""/>
        <dsp:cNvSpPr/>
      </dsp:nvSpPr>
      <dsp:spPr>
        <a:xfrm>
          <a:off x="5145" y="65987"/>
          <a:ext cx="3653443" cy="365344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1061" tIns="80010" rIns="201061" bIns="80010" numCol="1" spcCol="1270" anchor="ctr" anchorCtr="0">
          <a:noAutofit/>
        </a:bodyPr>
        <a:lstStyle/>
        <a:p>
          <a:pPr marL="0" lvl="0" indent="0" algn="ctr" defTabSz="2800350">
            <a:lnSpc>
              <a:spcPct val="90000"/>
            </a:lnSpc>
            <a:spcBef>
              <a:spcPct val="0"/>
            </a:spcBef>
            <a:spcAft>
              <a:spcPct val="35000"/>
            </a:spcAft>
            <a:buNone/>
          </a:pPr>
          <a:r>
            <a:rPr lang="en-US" sz="6300" kern="1200">
              <a:latin typeface="Calibri Light" panose="020F0302020204030204"/>
            </a:rPr>
            <a:t>What we say</a:t>
          </a:r>
          <a:endParaRPr lang="en-US" sz="6300" kern="1200"/>
        </a:p>
      </dsp:txBody>
      <dsp:txXfrm>
        <a:off x="540179" y="601021"/>
        <a:ext cx="2583375" cy="2583375"/>
      </dsp:txXfrm>
    </dsp:sp>
    <dsp:sp modelId="{36CCE308-CA4A-4429-9BC6-C688CD660244}">
      <dsp:nvSpPr>
        <dsp:cNvPr id="0" name=""/>
        <dsp:cNvSpPr/>
      </dsp:nvSpPr>
      <dsp:spPr>
        <a:xfrm>
          <a:off x="2927900" y="65987"/>
          <a:ext cx="3653443" cy="365344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1061" tIns="80010" rIns="201061" bIns="80010" numCol="1" spcCol="1270" anchor="ctr" anchorCtr="0">
          <a:noAutofit/>
        </a:bodyPr>
        <a:lstStyle/>
        <a:p>
          <a:pPr marL="0" lvl="0" indent="0" algn="ctr" defTabSz="2800350">
            <a:lnSpc>
              <a:spcPct val="90000"/>
            </a:lnSpc>
            <a:spcBef>
              <a:spcPct val="0"/>
            </a:spcBef>
            <a:spcAft>
              <a:spcPct val="35000"/>
            </a:spcAft>
            <a:buNone/>
          </a:pPr>
          <a:r>
            <a:rPr lang="en-US" sz="6300" kern="1200">
              <a:latin typeface="Calibri Light" panose="020F0302020204030204"/>
            </a:rPr>
            <a:t>What we do</a:t>
          </a:r>
        </a:p>
      </dsp:txBody>
      <dsp:txXfrm>
        <a:off x="3462934" y="601021"/>
        <a:ext cx="2583375" cy="25833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54BF0-620B-4ADF-A326-A4FFCBA6D787}">
      <dsp:nvSpPr>
        <dsp:cNvPr id="0" name=""/>
        <dsp:cNvSpPr/>
      </dsp:nvSpPr>
      <dsp:spPr>
        <a:xfrm>
          <a:off x="5788" y="733653"/>
          <a:ext cx="1730239" cy="10381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Calibri"/>
              <a:cs typeface="Calibri"/>
            </a:rPr>
            <a:t>Kickoff meeting</a:t>
          </a:r>
          <a:br>
            <a:rPr lang="en-US" sz="1800" kern="1200">
              <a:latin typeface="Calibri"/>
              <a:cs typeface="Calibri"/>
            </a:rPr>
          </a:br>
          <a:r>
            <a:rPr lang="en-US" sz="1800" i="1" kern="1200">
              <a:latin typeface="Calibri"/>
              <a:cs typeface="Calibri"/>
            </a:rPr>
            <a:t>Unit Heads</a:t>
          </a:r>
          <a:endParaRPr lang="en-US" sz="1800" i="1" kern="1200"/>
        </a:p>
      </dsp:txBody>
      <dsp:txXfrm>
        <a:off x="36194" y="764059"/>
        <a:ext cx="1669427" cy="977331"/>
      </dsp:txXfrm>
    </dsp:sp>
    <dsp:sp modelId="{97160180-141E-4CA8-9AC5-31FDFA39C6CC}">
      <dsp:nvSpPr>
        <dsp:cNvPr id="0" name=""/>
        <dsp:cNvSpPr/>
      </dsp:nvSpPr>
      <dsp:spPr>
        <a:xfrm>
          <a:off x="1888289" y="1038175"/>
          <a:ext cx="366810" cy="42909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888289" y="1123995"/>
        <a:ext cx="256767" cy="257459"/>
      </dsp:txXfrm>
    </dsp:sp>
    <dsp:sp modelId="{5C3F468A-F520-4424-9616-A36564601D18}">
      <dsp:nvSpPr>
        <dsp:cNvPr id="0" name=""/>
        <dsp:cNvSpPr/>
      </dsp:nvSpPr>
      <dsp:spPr>
        <a:xfrm>
          <a:off x="2428124" y="733653"/>
          <a:ext cx="1730239" cy="10381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Calibri"/>
              <a:cs typeface="Calibri"/>
            </a:rPr>
            <a:t>Develop goals</a:t>
          </a:r>
          <a:br>
            <a:rPr lang="en-US" sz="1800" kern="1200">
              <a:latin typeface="Calibri"/>
              <a:cs typeface="Calibri"/>
            </a:rPr>
          </a:br>
          <a:r>
            <a:rPr lang="en-US" sz="1800" i="1" kern="1200">
              <a:latin typeface="Calibri"/>
              <a:cs typeface="Calibri"/>
            </a:rPr>
            <a:t>Units</a:t>
          </a:r>
          <a:endParaRPr lang="en-US" sz="1800" i="1" kern="1200"/>
        </a:p>
      </dsp:txBody>
      <dsp:txXfrm>
        <a:off x="2458530" y="764059"/>
        <a:ext cx="1669427" cy="977331"/>
      </dsp:txXfrm>
    </dsp:sp>
    <dsp:sp modelId="{1306C54F-255E-4240-8059-E4ACEFDEB9DE}">
      <dsp:nvSpPr>
        <dsp:cNvPr id="0" name=""/>
        <dsp:cNvSpPr/>
      </dsp:nvSpPr>
      <dsp:spPr>
        <a:xfrm>
          <a:off x="4310625" y="1038175"/>
          <a:ext cx="366810" cy="42909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310625" y="1123995"/>
        <a:ext cx="256767" cy="257459"/>
      </dsp:txXfrm>
    </dsp:sp>
    <dsp:sp modelId="{A622E5A4-6EBC-4265-8DF9-A4C5195DC0B6}">
      <dsp:nvSpPr>
        <dsp:cNvPr id="0" name=""/>
        <dsp:cNvSpPr/>
      </dsp:nvSpPr>
      <dsp:spPr>
        <a:xfrm>
          <a:off x="4850460" y="733653"/>
          <a:ext cx="1730239" cy="10381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Calibri"/>
              <a:cs typeface="Calibri"/>
            </a:rPr>
            <a:t>Share goals, gather feedback</a:t>
          </a:r>
          <a:br>
            <a:rPr lang="en-US" sz="1800" kern="1200">
              <a:latin typeface="Calibri"/>
              <a:cs typeface="Calibri"/>
            </a:rPr>
          </a:br>
          <a:r>
            <a:rPr lang="en-US" sz="1800" i="1" kern="1200">
              <a:latin typeface="Calibri"/>
              <a:cs typeface="Calibri"/>
            </a:rPr>
            <a:t>Unit Heads</a:t>
          </a:r>
          <a:endParaRPr lang="en-US" sz="1800" i="1" kern="1200"/>
        </a:p>
      </dsp:txBody>
      <dsp:txXfrm>
        <a:off x="4880866" y="764059"/>
        <a:ext cx="1669427" cy="977331"/>
      </dsp:txXfrm>
    </dsp:sp>
    <dsp:sp modelId="{647C60B6-46AC-4F3E-A7B2-0F119C1F49FD}">
      <dsp:nvSpPr>
        <dsp:cNvPr id="0" name=""/>
        <dsp:cNvSpPr/>
      </dsp:nvSpPr>
      <dsp:spPr>
        <a:xfrm rot="5400000">
          <a:off x="5532174" y="1892914"/>
          <a:ext cx="366810" cy="42909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5586850" y="1924059"/>
        <a:ext cx="257459" cy="256767"/>
      </dsp:txXfrm>
    </dsp:sp>
    <dsp:sp modelId="{E3EC939C-06E9-486F-B645-38C7E0CDFCC9}">
      <dsp:nvSpPr>
        <dsp:cNvPr id="0" name=""/>
        <dsp:cNvSpPr/>
      </dsp:nvSpPr>
      <dsp:spPr>
        <a:xfrm>
          <a:off x="4850460" y="2463893"/>
          <a:ext cx="1730239" cy="10381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Calibri"/>
              <a:cs typeface="Calibri"/>
            </a:rPr>
            <a:t>Refine goals</a:t>
          </a:r>
          <a:br>
            <a:rPr lang="en-US" sz="1800" kern="1200">
              <a:latin typeface="Calibri"/>
              <a:cs typeface="Calibri"/>
            </a:rPr>
          </a:br>
          <a:r>
            <a:rPr lang="en-US" sz="1800" i="1" kern="1200">
              <a:latin typeface="Calibri"/>
              <a:cs typeface="Calibri"/>
            </a:rPr>
            <a:t>Unit Heads, Project Leads</a:t>
          </a:r>
          <a:endParaRPr lang="en-US" sz="1800" i="1" kern="1200"/>
        </a:p>
      </dsp:txBody>
      <dsp:txXfrm>
        <a:off x="4880866" y="2494299"/>
        <a:ext cx="1669427" cy="977331"/>
      </dsp:txXfrm>
    </dsp:sp>
    <dsp:sp modelId="{2576CC94-8D38-4429-A9F1-6EB2ADB08C7D}">
      <dsp:nvSpPr>
        <dsp:cNvPr id="0" name=""/>
        <dsp:cNvSpPr/>
      </dsp:nvSpPr>
      <dsp:spPr>
        <a:xfrm rot="10800000">
          <a:off x="4331388" y="2768415"/>
          <a:ext cx="366810" cy="42909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4441431" y="2854235"/>
        <a:ext cx="256767" cy="257459"/>
      </dsp:txXfrm>
    </dsp:sp>
    <dsp:sp modelId="{8045E34E-8B00-46BC-BE04-AF07A581B961}">
      <dsp:nvSpPr>
        <dsp:cNvPr id="0" name=""/>
        <dsp:cNvSpPr/>
      </dsp:nvSpPr>
      <dsp:spPr>
        <a:xfrm>
          <a:off x="2428124" y="2463893"/>
          <a:ext cx="1730239" cy="10381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Calibri"/>
              <a:cs typeface="Calibri"/>
            </a:rPr>
            <a:t>Review roadmap draft</a:t>
          </a:r>
          <a:br>
            <a:rPr lang="en-US" sz="1800" kern="1200">
              <a:latin typeface="Calibri"/>
              <a:cs typeface="Calibri"/>
            </a:rPr>
          </a:br>
          <a:r>
            <a:rPr lang="en-US" sz="1800" i="1" kern="1200">
              <a:latin typeface="Calibri"/>
              <a:cs typeface="Calibri"/>
            </a:rPr>
            <a:t>Unit Heads</a:t>
          </a:r>
        </a:p>
      </dsp:txBody>
      <dsp:txXfrm>
        <a:off x="2458530" y="2494299"/>
        <a:ext cx="1669427" cy="977331"/>
      </dsp:txXfrm>
    </dsp:sp>
    <dsp:sp modelId="{38AB37A9-DA58-4264-B3E0-B877AC8ED631}">
      <dsp:nvSpPr>
        <dsp:cNvPr id="0" name=""/>
        <dsp:cNvSpPr/>
      </dsp:nvSpPr>
      <dsp:spPr>
        <a:xfrm rot="10800000">
          <a:off x="1909052" y="2768415"/>
          <a:ext cx="366810" cy="42909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2019095" y="2854235"/>
        <a:ext cx="256767" cy="257459"/>
      </dsp:txXfrm>
    </dsp:sp>
    <dsp:sp modelId="{9DED5F78-F38E-49A6-8982-A4152DA986F6}">
      <dsp:nvSpPr>
        <dsp:cNvPr id="0" name=""/>
        <dsp:cNvSpPr/>
      </dsp:nvSpPr>
      <dsp:spPr>
        <a:xfrm>
          <a:off x="5788" y="2463893"/>
          <a:ext cx="1730239" cy="103814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Calibri"/>
              <a:cs typeface="Calibri"/>
            </a:rPr>
            <a:t>Finalize roadmap</a:t>
          </a:r>
          <a:br>
            <a:rPr lang="en-US" sz="1800" kern="1200">
              <a:latin typeface="Calibri"/>
              <a:cs typeface="Calibri"/>
            </a:rPr>
          </a:br>
          <a:r>
            <a:rPr lang="en-US" sz="1800" i="1" kern="1200">
              <a:latin typeface="Calibri"/>
              <a:cs typeface="Calibri"/>
            </a:rPr>
            <a:t>Project Leads</a:t>
          </a:r>
        </a:p>
      </dsp:txBody>
      <dsp:txXfrm>
        <a:off x="36194" y="2494299"/>
        <a:ext cx="1669427" cy="977331"/>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6D08DE9-1133-794A-B06A-850CE3BFA87D}" type="datetimeFigureOut">
              <a:rPr lang="en-US" smtClean="0"/>
              <a:t>3/6/2023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393F7A4-F8A4-B14E-8920-E41B9F061B0B}" type="slidenum">
              <a:rPr lang="en-US" smtClean="0"/>
              <a:t>‹#›</a:t>
            </a:fld>
            <a:endParaRPr lang="en-US"/>
          </a:p>
        </p:txBody>
      </p:sp>
    </p:spTree>
    <p:extLst>
      <p:ext uri="{BB962C8B-B14F-4D97-AF65-F5344CB8AC3E}">
        <p14:creationId xmlns:p14="http://schemas.microsoft.com/office/powerpoint/2010/main" val="2853005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session title and presenters names on this slide</a:t>
            </a:r>
          </a:p>
        </p:txBody>
      </p:sp>
      <p:sp>
        <p:nvSpPr>
          <p:cNvPr id="4" name="Slide Number Placeholder 3"/>
          <p:cNvSpPr>
            <a:spLocks noGrp="1"/>
          </p:cNvSpPr>
          <p:nvPr>
            <p:ph type="sldNum" sz="quarter" idx="5"/>
          </p:nvPr>
        </p:nvSpPr>
        <p:spPr/>
        <p:txBody>
          <a:bodyPr/>
          <a:lstStyle/>
          <a:p>
            <a:fld id="{6393F7A4-F8A4-B14E-8920-E41B9F061B0B}" type="slidenum">
              <a:rPr lang="en-US" smtClean="0"/>
              <a:t>1</a:t>
            </a:fld>
            <a:endParaRPr lang="en-US"/>
          </a:p>
        </p:txBody>
      </p:sp>
    </p:spTree>
    <p:extLst>
      <p:ext uri="{BB962C8B-B14F-4D97-AF65-F5344CB8AC3E}">
        <p14:creationId xmlns:p14="http://schemas.microsoft.com/office/powerpoint/2010/main" val="71135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edit or remove. This slide is for participants to scan and check into the conference if they haven’t done so already. </a:t>
            </a:r>
          </a:p>
        </p:txBody>
      </p:sp>
      <p:sp>
        <p:nvSpPr>
          <p:cNvPr id="4" name="Slide Number Placeholder 3"/>
          <p:cNvSpPr>
            <a:spLocks noGrp="1"/>
          </p:cNvSpPr>
          <p:nvPr>
            <p:ph type="sldNum" sz="quarter" idx="5"/>
          </p:nvPr>
        </p:nvSpPr>
        <p:spPr/>
        <p:txBody>
          <a:bodyPr/>
          <a:lstStyle/>
          <a:p>
            <a:fld id="{6393F7A4-F8A4-B14E-8920-E41B9F061B0B}" type="slidenum">
              <a:rPr lang="en-US" smtClean="0"/>
              <a:t>2</a:t>
            </a:fld>
            <a:endParaRPr lang="en-US"/>
          </a:p>
        </p:txBody>
      </p:sp>
    </p:spTree>
    <p:extLst>
      <p:ext uri="{BB962C8B-B14F-4D97-AF65-F5344CB8AC3E}">
        <p14:creationId xmlns:p14="http://schemas.microsoft.com/office/powerpoint/2010/main" val="1653429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edit or remove </a:t>
            </a:r>
          </a:p>
        </p:txBody>
      </p:sp>
      <p:sp>
        <p:nvSpPr>
          <p:cNvPr id="4" name="Slide Number Placeholder 3"/>
          <p:cNvSpPr>
            <a:spLocks noGrp="1"/>
          </p:cNvSpPr>
          <p:nvPr>
            <p:ph type="sldNum" sz="quarter" idx="5"/>
          </p:nvPr>
        </p:nvSpPr>
        <p:spPr/>
        <p:txBody>
          <a:bodyPr/>
          <a:lstStyle/>
          <a:p>
            <a:fld id="{6393F7A4-F8A4-B14E-8920-E41B9F061B0B}" type="slidenum">
              <a:rPr lang="en-US" smtClean="0"/>
              <a:t>3</a:t>
            </a:fld>
            <a:endParaRPr lang="en-US"/>
          </a:p>
        </p:txBody>
      </p:sp>
    </p:spTree>
    <p:extLst>
      <p:ext uri="{BB962C8B-B14F-4D97-AF65-F5344CB8AC3E}">
        <p14:creationId xmlns:p14="http://schemas.microsoft.com/office/powerpoint/2010/main" val="2837360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edit or remove</a:t>
            </a:r>
          </a:p>
        </p:txBody>
      </p:sp>
      <p:sp>
        <p:nvSpPr>
          <p:cNvPr id="4" name="Slide Number Placeholder 3"/>
          <p:cNvSpPr>
            <a:spLocks noGrp="1"/>
          </p:cNvSpPr>
          <p:nvPr>
            <p:ph type="sldNum" sz="quarter" idx="5"/>
          </p:nvPr>
        </p:nvSpPr>
        <p:spPr/>
        <p:txBody>
          <a:bodyPr/>
          <a:lstStyle/>
          <a:p>
            <a:fld id="{6393F7A4-F8A4-B14E-8920-E41B9F061B0B}" type="slidenum">
              <a:rPr lang="en-US" smtClean="0"/>
              <a:t>4</a:t>
            </a:fld>
            <a:endParaRPr lang="en-US"/>
          </a:p>
        </p:txBody>
      </p:sp>
    </p:spTree>
    <p:extLst>
      <p:ext uri="{BB962C8B-B14F-4D97-AF65-F5344CB8AC3E}">
        <p14:creationId xmlns:p14="http://schemas.microsoft.com/office/powerpoint/2010/main" val="4148834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D7D41-25C9-680A-6E20-CF255A0BC9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5066C5-13F0-A9ED-A611-392F18CA1A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3F6652-A667-CE93-F4B8-198BF57067CA}"/>
              </a:ext>
            </a:extLst>
          </p:cNvPr>
          <p:cNvSpPr>
            <a:spLocks noGrp="1"/>
          </p:cNvSpPr>
          <p:nvPr>
            <p:ph type="dt" sz="half" idx="10"/>
          </p:nvPr>
        </p:nvSpPr>
        <p:spPr/>
        <p:txBody>
          <a:bodyPr/>
          <a:lstStyle/>
          <a:p>
            <a:fld id="{1DA3CACC-AECD-C44A-8EC6-A37A31F95CDE}" type="datetimeFigureOut">
              <a:rPr lang="en-US" smtClean="0"/>
              <a:t>3/6/2023</a:t>
            </a:fld>
            <a:endParaRPr lang="en-US"/>
          </a:p>
        </p:txBody>
      </p:sp>
      <p:sp>
        <p:nvSpPr>
          <p:cNvPr id="5" name="Footer Placeholder 4">
            <a:extLst>
              <a:ext uri="{FF2B5EF4-FFF2-40B4-BE49-F238E27FC236}">
                <a16:creationId xmlns:a16="http://schemas.microsoft.com/office/drawing/2014/main" id="{C3A848FE-1DC0-8246-4901-3C3F15336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CCA2-60E2-A6DE-46E5-6E8DA71492AF}"/>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626433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4C619-AD94-387C-8BFE-391DD1296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5CF6B5-0304-F210-86B1-97D893CAF3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CC3E4-0710-017A-33D1-9AD5A60C9049}"/>
              </a:ext>
            </a:extLst>
          </p:cNvPr>
          <p:cNvSpPr>
            <a:spLocks noGrp="1"/>
          </p:cNvSpPr>
          <p:nvPr>
            <p:ph type="dt" sz="half" idx="10"/>
          </p:nvPr>
        </p:nvSpPr>
        <p:spPr/>
        <p:txBody>
          <a:bodyPr/>
          <a:lstStyle/>
          <a:p>
            <a:fld id="{1DA3CACC-AECD-C44A-8EC6-A37A31F95CDE}" type="datetimeFigureOut">
              <a:rPr lang="en-US" smtClean="0"/>
              <a:t>3/6/2023</a:t>
            </a:fld>
            <a:endParaRPr lang="en-US"/>
          </a:p>
        </p:txBody>
      </p:sp>
      <p:sp>
        <p:nvSpPr>
          <p:cNvPr id="5" name="Footer Placeholder 4">
            <a:extLst>
              <a:ext uri="{FF2B5EF4-FFF2-40B4-BE49-F238E27FC236}">
                <a16:creationId xmlns:a16="http://schemas.microsoft.com/office/drawing/2014/main" id="{F4888FE2-982F-8107-9EE0-72920B796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3D187B-2180-CF5F-A98C-16C5F1CBDE07}"/>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507966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1B1BD3-B0EE-A06A-3DF9-2A5F1CBF1A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2993EE-7965-6F8F-54C0-B71AAECD25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8DE78-CAB7-8193-E8FE-4171C958BE38}"/>
              </a:ext>
            </a:extLst>
          </p:cNvPr>
          <p:cNvSpPr>
            <a:spLocks noGrp="1"/>
          </p:cNvSpPr>
          <p:nvPr>
            <p:ph type="dt" sz="half" idx="10"/>
          </p:nvPr>
        </p:nvSpPr>
        <p:spPr/>
        <p:txBody>
          <a:bodyPr/>
          <a:lstStyle/>
          <a:p>
            <a:fld id="{1DA3CACC-AECD-C44A-8EC6-A37A31F95CDE}" type="datetimeFigureOut">
              <a:rPr lang="en-US" smtClean="0"/>
              <a:t>3/6/2023</a:t>
            </a:fld>
            <a:endParaRPr lang="en-US"/>
          </a:p>
        </p:txBody>
      </p:sp>
      <p:sp>
        <p:nvSpPr>
          <p:cNvPr id="5" name="Footer Placeholder 4">
            <a:extLst>
              <a:ext uri="{FF2B5EF4-FFF2-40B4-BE49-F238E27FC236}">
                <a16:creationId xmlns:a16="http://schemas.microsoft.com/office/drawing/2014/main" id="{9EE95E24-FC22-AA84-9015-78C628ABD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3BF9B-221A-C6B9-1A9A-CBFF1F79CFEC}"/>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07793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39538-6E94-19A3-48DD-E3414D9200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AB6BF5-93F4-51D9-0607-459A4824F8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9396B-0696-2637-49E7-96C8C172027A}"/>
              </a:ext>
            </a:extLst>
          </p:cNvPr>
          <p:cNvSpPr>
            <a:spLocks noGrp="1"/>
          </p:cNvSpPr>
          <p:nvPr>
            <p:ph type="dt" sz="half" idx="10"/>
          </p:nvPr>
        </p:nvSpPr>
        <p:spPr/>
        <p:txBody>
          <a:bodyPr/>
          <a:lstStyle/>
          <a:p>
            <a:fld id="{1DA3CACC-AECD-C44A-8EC6-A37A31F95CDE}" type="datetimeFigureOut">
              <a:rPr lang="en-US" smtClean="0"/>
              <a:t>3/6/2023</a:t>
            </a:fld>
            <a:endParaRPr lang="en-US"/>
          </a:p>
        </p:txBody>
      </p:sp>
      <p:sp>
        <p:nvSpPr>
          <p:cNvPr id="5" name="Footer Placeholder 4">
            <a:extLst>
              <a:ext uri="{FF2B5EF4-FFF2-40B4-BE49-F238E27FC236}">
                <a16:creationId xmlns:a16="http://schemas.microsoft.com/office/drawing/2014/main" id="{82C3D73F-EDAE-EDFC-2C45-2104C8B53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2C95E-A127-827A-CA73-14CDE1388B5E}"/>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435486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A347D-08AE-AEAA-943E-212FC47D59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9100BD-9E3D-DEE0-3A6D-2C088D30DF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F52688-8DC9-B730-3CB9-15F2DFBF4739}"/>
              </a:ext>
            </a:extLst>
          </p:cNvPr>
          <p:cNvSpPr>
            <a:spLocks noGrp="1"/>
          </p:cNvSpPr>
          <p:nvPr>
            <p:ph type="dt" sz="half" idx="10"/>
          </p:nvPr>
        </p:nvSpPr>
        <p:spPr/>
        <p:txBody>
          <a:bodyPr/>
          <a:lstStyle/>
          <a:p>
            <a:fld id="{1DA3CACC-AECD-C44A-8EC6-A37A31F95CDE}" type="datetimeFigureOut">
              <a:rPr lang="en-US" smtClean="0"/>
              <a:t>3/6/2023</a:t>
            </a:fld>
            <a:endParaRPr lang="en-US"/>
          </a:p>
        </p:txBody>
      </p:sp>
      <p:sp>
        <p:nvSpPr>
          <p:cNvPr id="5" name="Footer Placeholder 4">
            <a:extLst>
              <a:ext uri="{FF2B5EF4-FFF2-40B4-BE49-F238E27FC236}">
                <a16:creationId xmlns:a16="http://schemas.microsoft.com/office/drawing/2014/main" id="{A459A17C-0F56-A89B-E611-F8ACD0AB2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F6B5A-7F1E-1517-1453-FEAC95DD852D}"/>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98447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6811-1C74-93F8-010D-700F645B26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CA732C-4759-6A83-034E-DCFE54F31E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D778DD-DB64-FC58-9758-76B85073B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133C74-CF74-A8D8-9B7D-24F825673B41}"/>
              </a:ext>
            </a:extLst>
          </p:cNvPr>
          <p:cNvSpPr>
            <a:spLocks noGrp="1"/>
          </p:cNvSpPr>
          <p:nvPr>
            <p:ph type="dt" sz="half" idx="10"/>
          </p:nvPr>
        </p:nvSpPr>
        <p:spPr/>
        <p:txBody>
          <a:bodyPr/>
          <a:lstStyle/>
          <a:p>
            <a:fld id="{1DA3CACC-AECD-C44A-8EC6-A37A31F95CDE}" type="datetimeFigureOut">
              <a:rPr lang="en-US" smtClean="0"/>
              <a:t>3/6/2023</a:t>
            </a:fld>
            <a:endParaRPr lang="en-US"/>
          </a:p>
        </p:txBody>
      </p:sp>
      <p:sp>
        <p:nvSpPr>
          <p:cNvPr id="6" name="Footer Placeholder 5">
            <a:extLst>
              <a:ext uri="{FF2B5EF4-FFF2-40B4-BE49-F238E27FC236}">
                <a16:creationId xmlns:a16="http://schemas.microsoft.com/office/drawing/2014/main" id="{CC02D158-84F5-36FD-2DC4-F81A59A4B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C51D7F-E987-8647-512F-BE9727E6D799}"/>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36060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5906-28CB-20F8-18AD-649B95FCBD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EE1256-BC64-330E-23A6-23BD509114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F163FB-1E21-F021-9B7C-612AFF6BED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A3A278-9FBC-B6B6-81BD-3D3BD5532E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5A3C5D-F960-F579-AB16-450479C72F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453660-AE29-9F24-C6F4-93120A562567}"/>
              </a:ext>
            </a:extLst>
          </p:cNvPr>
          <p:cNvSpPr>
            <a:spLocks noGrp="1"/>
          </p:cNvSpPr>
          <p:nvPr>
            <p:ph type="dt" sz="half" idx="10"/>
          </p:nvPr>
        </p:nvSpPr>
        <p:spPr/>
        <p:txBody>
          <a:bodyPr/>
          <a:lstStyle/>
          <a:p>
            <a:fld id="{1DA3CACC-AECD-C44A-8EC6-A37A31F95CDE}" type="datetimeFigureOut">
              <a:rPr lang="en-US" smtClean="0"/>
              <a:t>3/6/2023</a:t>
            </a:fld>
            <a:endParaRPr lang="en-US"/>
          </a:p>
        </p:txBody>
      </p:sp>
      <p:sp>
        <p:nvSpPr>
          <p:cNvPr id="8" name="Footer Placeholder 7">
            <a:extLst>
              <a:ext uri="{FF2B5EF4-FFF2-40B4-BE49-F238E27FC236}">
                <a16:creationId xmlns:a16="http://schemas.microsoft.com/office/drawing/2014/main" id="{E1C9F0D0-E7BB-4755-6BC9-7E21868C52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3C8DDD-5351-0F0B-598A-862E8E3264B0}"/>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815189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CAB89-ED03-8A6D-AD38-09A515D7E5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2C3720-E1BD-B7ED-993A-7BAEDD560A08}"/>
              </a:ext>
            </a:extLst>
          </p:cNvPr>
          <p:cNvSpPr>
            <a:spLocks noGrp="1"/>
          </p:cNvSpPr>
          <p:nvPr>
            <p:ph type="dt" sz="half" idx="10"/>
          </p:nvPr>
        </p:nvSpPr>
        <p:spPr/>
        <p:txBody>
          <a:bodyPr/>
          <a:lstStyle/>
          <a:p>
            <a:fld id="{1DA3CACC-AECD-C44A-8EC6-A37A31F95CDE}" type="datetimeFigureOut">
              <a:rPr lang="en-US" smtClean="0"/>
              <a:t>3/6/2023</a:t>
            </a:fld>
            <a:endParaRPr lang="en-US"/>
          </a:p>
        </p:txBody>
      </p:sp>
      <p:sp>
        <p:nvSpPr>
          <p:cNvPr id="4" name="Footer Placeholder 3">
            <a:extLst>
              <a:ext uri="{FF2B5EF4-FFF2-40B4-BE49-F238E27FC236}">
                <a16:creationId xmlns:a16="http://schemas.microsoft.com/office/drawing/2014/main" id="{AC5DBF70-5C74-4FB4-2A82-E358D3E2D5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68C348-B3CD-5C7C-8E60-EE02B1728268}"/>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21095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CF5B7D-967F-5E0E-4341-330E49C229E0}"/>
              </a:ext>
            </a:extLst>
          </p:cNvPr>
          <p:cNvSpPr>
            <a:spLocks noGrp="1"/>
          </p:cNvSpPr>
          <p:nvPr>
            <p:ph type="dt" sz="half" idx="10"/>
          </p:nvPr>
        </p:nvSpPr>
        <p:spPr/>
        <p:txBody>
          <a:bodyPr/>
          <a:lstStyle/>
          <a:p>
            <a:fld id="{1DA3CACC-AECD-C44A-8EC6-A37A31F95CDE}" type="datetimeFigureOut">
              <a:rPr lang="en-US" smtClean="0"/>
              <a:t>3/6/2023</a:t>
            </a:fld>
            <a:endParaRPr lang="en-US"/>
          </a:p>
        </p:txBody>
      </p:sp>
      <p:sp>
        <p:nvSpPr>
          <p:cNvPr id="3" name="Footer Placeholder 2">
            <a:extLst>
              <a:ext uri="{FF2B5EF4-FFF2-40B4-BE49-F238E27FC236}">
                <a16:creationId xmlns:a16="http://schemas.microsoft.com/office/drawing/2014/main" id="{78CB820A-79B1-3AC8-F85B-000EEEE1BC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01EEB-6957-7D62-DC93-FA7B9C19BF68}"/>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93123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89266-CBD7-2D76-8D6E-D1BC30E6E5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D0119B-197A-A3A7-32E6-3DA72605EB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4E30E4-183A-E701-4BE5-4DFAB9AC9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712C5D-4127-3A2F-B88C-445E464CB004}"/>
              </a:ext>
            </a:extLst>
          </p:cNvPr>
          <p:cNvSpPr>
            <a:spLocks noGrp="1"/>
          </p:cNvSpPr>
          <p:nvPr>
            <p:ph type="dt" sz="half" idx="10"/>
          </p:nvPr>
        </p:nvSpPr>
        <p:spPr/>
        <p:txBody>
          <a:bodyPr/>
          <a:lstStyle/>
          <a:p>
            <a:fld id="{1DA3CACC-AECD-C44A-8EC6-A37A31F95CDE}" type="datetimeFigureOut">
              <a:rPr lang="en-US" smtClean="0"/>
              <a:t>3/6/2023</a:t>
            </a:fld>
            <a:endParaRPr lang="en-US"/>
          </a:p>
        </p:txBody>
      </p:sp>
      <p:sp>
        <p:nvSpPr>
          <p:cNvPr id="6" name="Footer Placeholder 5">
            <a:extLst>
              <a:ext uri="{FF2B5EF4-FFF2-40B4-BE49-F238E27FC236}">
                <a16:creationId xmlns:a16="http://schemas.microsoft.com/office/drawing/2014/main" id="{00564C9B-22AF-7D11-47DF-06F5C14B99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7B5E9-8F23-B3A0-9D60-3D6941CDBA38}"/>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3464741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59114-2022-28D9-0D27-357BF3773B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78235E-F604-E286-18CE-ACB98D9032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36BCCB-C1A5-3C2C-9C5A-74D0009CD9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20FAC-51E0-2726-63D4-01E1A1182FAD}"/>
              </a:ext>
            </a:extLst>
          </p:cNvPr>
          <p:cNvSpPr>
            <a:spLocks noGrp="1"/>
          </p:cNvSpPr>
          <p:nvPr>
            <p:ph type="dt" sz="half" idx="10"/>
          </p:nvPr>
        </p:nvSpPr>
        <p:spPr/>
        <p:txBody>
          <a:bodyPr/>
          <a:lstStyle/>
          <a:p>
            <a:fld id="{1DA3CACC-AECD-C44A-8EC6-A37A31F95CDE}" type="datetimeFigureOut">
              <a:rPr lang="en-US" smtClean="0"/>
              <a:t>3/6/2023</a:t>
            </a:fld>
            <a:endParaRPr lang="en-US"/>
          </a:p>
        </p:txBody>
      </p:sp>
      <p:sp>
        <p:nvSpPr>
          <p:cNvPr id="6" name="Footer Placeholder 5">
            <a:extLst>
              <a:ext uri="{FF2B5EF4-FFF2-40B4-BE49-F238E27FC236}">
                <a16:creationId xmlns:a16="http://schemas.microsoft.com/office/drawing/2014/main" id="{5B4B60F5-551F-72A9-1622-BB343E2A4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F597AD-6702-9E3F-6206-860508C5CF8F}"/>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646662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2D6443-2CBA-D6B7-05BF-3F6752E685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53E9D7-0E1F-57F2-4B9F-D747250E8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0BBAD-7C4D-E667-D5C5-0BC9753308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3CACC-AECD-C44A-8EC6-A37A31F95CDE}" type="datetimeFigureOut">
              <a:rPr lang="en-US" smtClean="0"/>
              <a:t>3/6/2023</a:t>
            </a:fld>
            <a:endParaRPr lang="en-US"/>
          </a:p>
        </p:txBody>
      </p:sp>
      <p:sp>
        <p:nvSpPr>
          <p:cNvPr id="5" name="Footer Placeholder 4">
            <a:extLst>
              <a:ext uri="{FF2B5EF4-FFF2-40B4-BE49-F238E27FC236}">
                <a16:creationId xmlns:a16="http://schemas.microsoft.com/office/drawing/2014/main" id="{498ED70B-7478-AAD3-7B08-CDACEB34B7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45026D-3461-26BE-C714-8FB1758AF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163B-2FCF-7942-BD69-FAD1E35327D6}" type="slidenum">
              <a:rPr lang="en-US" smtClean="0"/>
              <a:t>‹#›</a:t>
            </a:fld>
            <a:endParaRPr lang="en-US"/>
          </a:p>
        </p:txBody>
      </p:sp>
    </p:spTree>
    <p:extLst>
      <p:ext uri="{BB962C8B-B14F-4D97-AF65-F5344CB8AC3E}">
        <p14:creationId xmlns:p14="http://schemas.microsoft.com/office/powerpoint/2010/main" val="580885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cbrundy@iastate.edu" TargetMode="External"/><Relationship Id="rId2" Type="http://schemas.openxmlformats.org/officeDocument/2006/relationships/hyperlink" Target="mailto:hinefuku@iastate.edu"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dark, sunset, image&#10;&#10;Description automatically generated">
            <a:extLst>
              <a:ext uri="{FF2B5EF4-FFF2-40B4-BE49-F238E27FC236}">
                <a16:creationId xmlns:a16="http://schemas.microsoft.com/office/drawing/2014/main" id="{0B2D6E34-FBFE-DA63-9527-0B9E0D0D0888}"/>
              </a:ext>
            </a:extLst>
          </p:cNvPr>
          <p:cNvPicPr>
            <a:picLocks noChangeAspect="1"/>
          </p:cNvPicPr>
          <p:nvPr/>
        </p:nvPicPr>
        <p:blipFill>
          <a:blip r:embed="rId3"/>
          <a:stretch>
            <a:fillRect/>
          </a:stretch>
        </p:blipFill>
        <p:spPr>
          <a:xfrm rot="10800000">
            <a:off x="0" y="1508627"/>
            <a:ext cx="4810125" cy="4810125"/>
          </a:xfrm>
          <a:prstGeom prst="rect">
            <a:avLst/>
          </a:prstGeom>
        </p:spPr>
      </p:pic>
      <p:sp>
        <p:nvSpPr>
          <p:cNvPr id="3" name="Subtitle 2">
            <a:extLst>
              <a:ext uri="{FF2B5EF4-FFF2-40B4-BE49-F238E27FC236}">
                <a16:creationId xmlns:a16="http://schemas.microsoft.com/office/drawing/2014/main" id="{2D4B4FA9-014D-88A2-FDC4-0D5D3A5AB8EC}"/>
              </a:ext>
            </a:extLst>
          </p:cNvPr>
          <p:cNvSpPr>
            <a:spLocks noGrp="1"/>
          </p:cNvSpPr>
          <p:nvPr>
            <p:ph type="subTitle" idx="1"/>
          </p:nvPr>
        </p:nvSpPr>
        <p:spPr>
          <a:xfrm>
            <a:off x="1523999" y="3352800"/>
            <a:ext cx="9144000" cy="1655762"/>
          </a:xfrm>
        </p:spPr>
        <p:txBody>
          <a:bodyPr/>
          <a:lstStyle/>
          <a:p>
            <a:pPr algn="r"/>
            <a:r>
              <a:rPr lang="en-US">
                <a:solidFill>
                  <a:srgbClr val="C00000"/>
                </a:solidFill>
                <a:latin typeface="Univers" panose="020B0503020202020204" pitchFamily="34" charset="0"/>
              </a:rPr>
              <a:t>Harrison W. Inefuku and Curtis Brundy</a:t>
            </a:r>
            <a:br>
              <a:rPr lang="en-US">
                <a:solidFill>
                  <a:srgbClr val="C00000"/>
                </a:solidFill>
                <a:latin typeface="Univers" panose="020B0503020202020204" pitchFamily="34" charset="0"/>
              </a:rPr>
            </a:br>
            <a:r>
              <a:rPr lang="en-US" i="1">
                <a:solidFill>
                  <a:srgbClr val="C00000"/>
                </a:solidFill>
                <a:latin typeface="Univers" panose="020B0503020202020204" pitchFamily="34" charset="0"/>
              </a:rPr>
              <a:t>Iowa State University Library</a:t>
            </a:r>
          </a:p>
        </p:txBody>
      </p:sp>
      <p:sp>
        <p:nvSpPr>
          <p:cNvPr id="2" name="Title 1">
            <a:extLst>
              <a:ext uri="{FF2B5EF4-FFF2-40B4-BE49-F238E27FC236}">
                <a16:creationId xmlns:a16="http://schemas.microsoft.com/office/drawing/2014/main" id="{02BFEF25-23C7-6D88-73D0-FC207C14B4F5}"/>
              </a:ext>
            </a:extLst>
          </p:cNvPr>
          <p:cNvSpPr>
            <a:spLocks noGrp="1"/>
          </p:cNvSpPr>
          <p:nvPr>
            <p:ph type="ctrTitle"/>
          </p:nvPr>
        </p:nvSpPr>
        <p:spPr>
          <a:xfrm>
            <a:off x="1523999" y="710402"/>
            <a:ext cx="9144000" cy="2387600"/>
          </a:xfrm>
          <a:solidFill>
            <a:srgbClr val="901E24"/>
          </a:solidFill>
        </p:spPr>
        <p:txBody>
          <a:bodyPr>
            <a:noAutofit/>
          </a:bodyPr>
          <a:lstStyle/>
          <a:p>
            <a:pPr algn="l"/>
            <a:r>
              <a:rPr lang="en-US" sz="4800" b="1">
                <a:solidFill>
                  <a:schemeClr val="bg1"/>
                </a:solidFill>
                <a:latin typeface="ITC Berkeley Oldstyle Std" panose="02090402050306020404" pitchFamily="18" charset="0"/>
              </a:rPr>
              <a:t>Developing an Action-Oriented Diversity, Equity, and Inclusion Roadmap</a:t>
            </a:r>
          </a:p>
        </p:txBody>
      </p:sp>
      <p:pic>
        <p:nvPicPr>
          <p:cNvPr id="5" name="Picture 4">
            <a:extLst>
              <a:ext uri="{FF2B5EF4-FFF2-40B4-BE49-F238E27FC236}">
                <a16:creationId xmlns:a16="http://schemas.microsoft.com/office/drawing/2014/main" id="{11854D70-FBC5-41CB-606C-A1470A948DBE}"/>
              </a:ext>
            </a:extLst>
          </p:cNvPr>
          <p:cNvPicPr>
            <a:picLocks noChangeAspect="1"/>
          </p:cNvPicPr>
          <p:nvPr/>
        </p:nvPicPr>
        <p:blipFill>
          <a:blip r:embed="rId4"/>
          <a:stretch>
            <a:fillRect/>
          </a:stretch>
        </p:blipFill>
        <p:spPr>
          <a:xfrm rot="5400000">
            <a:off x="5808405" y="474407"/>
            <a:ext cx="575188" cy="12192002"/>
          </a:xfrm>
          <a:prstGeom prst="rect">
            <a:avLst/>
          </a:prstGeom>
          <a:solidFill>
            <a:srgbClr val="901E24"/>
          </a:solidFill>
        </p:spPr>
      </p:pic>
      <p:pic>
        <p:nvPicPr>
          <p:cNvPr id="6" name="Picture 5">
            <a:extLst>
              <a:ext uri="{FF2B5EF4-FFF2-40B4-BE49-F238E27FC236}">
                <a16:creationId xmlns:a16="http://schemas.microsoft.com/office/drawing/2014/main" id="{901302DA-4B16-7519-2660-23F78B8CBEC9}"/>
              </a:ext>
            </a:extLst>
          </p:cNvPr>
          <p:cNvPicPr>
            <a:picLocks noChangeAspect="1"/>
          </p:cNvPicPr>
          <p:nvPr/>
        </p:nvPicPr>
        <p:blipFill>
          <a:blip r:embed="rId5"/>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13AEDD27-406A-2C49-5BAE-2C5FCC5C5AA4}"/>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2878273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D0E3-F98E-4913-E591-BA4A829CC21C}"/>
              </a:ext>
            </a:extLst>
          </p:cNvPr>
          <p:cNvSpPr>
            <a:spLocks noGrp="1"/>
          </p:cNvSpPr>
          <p:nvPr>
            <p:ph type="title"/>
          </p:nvPr>
        </p:nvSpPr>
        <p:spPr>
          <a:xfrm>
            <a:off x="4965430" y="629266"/>
            <a:ext cx="6586491" cy="1676603"/>
          </a:xfrm>
        </p:spPr>
        <p:txBody>
          <a:bodyPr>
            <a:normAutofit/>
          </a:bodyPr>
          <a:lstStyle/>
          <a:p>
            <a:r>
              <a:rPr lang="en-US" sz="5400" b="1">
                <a:solidFill>
                  <a:srgbClr val="901E24"/>
                </a:solidFill>
                <a:latin typeface="Calibri"/>
                <a:cs typeface="Calibri Light"/>
              </a:rPr>
              <a:t>Roadmap Development</a:t>
            </a:r>
            <a:endParaRPr lang="en-US" sz="5400" b="1">
              <a:solidFill>
                <a:srgbClr val="901E24"/>
              </a:solidFill>
              <a:latin typeface="Calibri"/>
              <a:cs typeface="Calibri"/>
            </a:endParaRPr>
          </a:p>
        </p:txBody>
      </p:sp>
      <p:pic>
        <p:nvPicPr>
          <p:cNvPr id="6" name="Picture 5" descr="Red pinpointers pinned on a road">
            <a:extLst>
              <a:ext uri="{FF2B5EF4-FFF2-40B4-BE49-F238E27FC236}">
                <a16:creationId xmlns:a16="http://schemas.microsoft.com/office/drawing/2014/main" id="{DF865D03-CAC3-28FB-7F02-083D532D98E2}"/>
              </a:ext>
            </a:extLst>
          </p:cNvPr>
          <p:cNvPicPr>
            <a:picLocks noChangeAspect="1"/>
          </p:cNvPicPr>
          <p:nvPr/>
        </p:nvPicPr>
        <p:blipFill rotWithShape="1">
          <a:blip r:embed="rId2"/>
          <a:srcRect l="18518" r="36362" b="-1"/>
          <a:stretch/>
        </p:blipFill>
        <p:spPr>
          <a:xfrm>
            <a:off x="20" y="10"/>
            <a:ext cx="4635571" cy="6857990"/>
          </a:xfrm>
          <a:prstGeom prst="rect">
            <a:avLst/>
          </a:prstGeom>
          <a:effectLst/>
        </p:spPr>
      </p:pic>
      <p:graphicFrame>
        <p:nvGraphicFramePr>
          <p:cNvPr id="5" name="Diagram 6">
            <a:extLst>
              <a:ext uri="{FF2B5EF4-FFF2-40B4-BE49-F238E27FC236}">
                <a16:creationId xmlns:a16="http://schemas.microsoft.com/office/drawing/2014/main" id="{C610CFB7-3924-BB1F-BB5E-8AB738DB58C4}"/>
              </a:ext>
            </a:extLst>
          </p:cNvPr>
          <p:cNvGraphicFramePr>
            <a:graphicFrameLocks noGrp="1"/>
          </p:cNvGraphicFramePr>
          <p:nvPr>
            <p:ph idx="1"/>
            <p:extLst>
              <p:ext uri="{D42A27DB-BD31-4B8C-83A1-F6EECF244321}">
                <p14:modId xmlns:p14="http://schemas.microsoft.com/office/powerpoint/2010/main" val="1498665872"/>
              </p:ext>
            </p:extLst>
          </p:nvPr>
        </p:nvGraphicFramePr>
        <p:xfrm>
          <a:off x="4965431" y="2092037"/>
          <a:ext cx="6586489" cy="4235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041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D0E3-F98E-4913-E591-BA4A829CC21C}"/>
              </a:ext>
            </a:extLst>
          </p:cNvPr>
          <p:cNvSpPr>
            <a:spLocks noGrp="1"/>
          </p:cNvSpPr>
          <p:nvPr>
            <p:ph type="title"/>
          </p:nvPr>
        </p:nvSpPr>
        <p:spPr>
          <a:xfrm>
            <a:off x="4965430" y="629266"/>
            <a:ext cx="6586491" cy="1676603"/>
          </a:xfrm>
        </p:spPr>
        <p:txBody>
          <a:bodyPr>
            <a:normAutofit/>
          </a:bodyPr>
          <a:lstStyle/>
          <a:p>
            <a:r>
              <a:rPr lang="en-US" sz="5400" b="1">
                <a:solidFill>
                  <a:srgbClr val="901E24"/>
                </a:solidFill>
                <a:latin typeface="Calibri"/>
                <a:cs typeface="Calibri Light"/>
              </a:rPr>
              <a:t>Discussion Questions</a:t>
            </a:r>
          </a:p>
        </p:txBody>
      </p:sp>
      <p:sp>
        <p:nvSpPr>
          <p:cNvPr id="31" name="Content Placeholder 30">
            <a:extLst>
              <a:ext uri="{FF2B5EF4-FFF2-40B4-BE49-F238E27FC236}">
                <a16:creationId xmlns:a16="http://schemas.microsoft.com/office/drawing/2014/main" id="{FB9A2B65-F874-B524-BE09-138847395C3E}"/>
              </a:ext>
            </a:extLst>
          </p:cNvPr>
          <p:cNvSpPr>
            <a:spLocks noGrp="1"/>
          </p:cNvSpPr>
          <p:nvPr>
            <p:ph idx="1"/>
          </p:nvPr>
        </p:nvSpPr>
        <p:spPr>
          <a:xfrm>
            <a:off x="4965431" y="2438400"/>
            <a:ext cx="6586489" cy="3785419"/>
          </a:xfrm>
        </p:spPr>
        <p:txBody>
          <a:bodyPr vert="horz" lIns="91440" tIns="45720" rIns="91440" bIns="45720" rtlCol="0">
            <a:normAutofit/>
          </a:bodyPr>
          <a:lstStyle/>
          <a:p>
            <a:r>
              <a:rPr lang="en-US" sz="2400">
                <a:ea typeface="+mn-lt"/>
                <a:cs typeface="+mn-lt"/>
              </a:rPr>
              <a:t>What are the primary functions of your department or unit?</a:t>
            </a:r>
          </a:p>
          <a:p>
            <a:r>
              <a:rPr lang="en-US" sz="2400" dirty="0">
                <a:ea typeface="+mn-lt"/>
                <a:cs typeface="+mn-lt"/>
              </a:rPr>
              <a:t>How does diversity, equity, and inclusion relate to your department or unit?</a:t>
            </a:r>
          </a:p>
          <a:p>
            <a:r>
              <a:rPr lang="en-US" sz="2400" dirty="0">
                <a:ea typeface="+mn-lt"/>
                <a:cs typeface="+mn-lt"/>
              </a:rPr>
              <a:t>What diversity, equity, and inclusion initiatives are already underway?</a:t>
            </a:r>
          </a:p>
          <a:p>
            <a:r>
              <a:rPr lang="en-US" sz="2400" dirty="0">
                <a:ea typeface="+mn-lt"/>
                <a:cs typeface="+mn-lt"/>
              </a:rPr>
              <a:t>What does a diverse, equitable, and inclusive Collections and Technical Services division look like?</a:t>
            </a:r>
          </a:p>
        </p:txBody>
      </p:sp>
      <p:pic>
        <p:nvPicPr>
          <p:cNvPr id="6" name="Picture 5" descr="Different colored question marks">
            <a:extLst>
              <a:ext uri="{FF2B5EF4-FFF2-40B4-BE49-F238E27FC236}">
                <a16:creationId xmlns:a16="http://schemas.microsoft.com/office/drawing/2014/main" id="{DF865D03-CAC3-28FB-7F02-083D532D98E2}"/>
              </a:ext>
            </a:extLst>
          </p:cNvPr>
          <p:cNvPicPr>
            <a:picLocks noChangeAspect="1"/>
          </p:cNvPicPr>
          <p:nvPr/>
        </p:nvPicPr>
        <p:blipFill rotWithShape="1">
          <a:blip r:embed="rId2"/>
          <a:srcRect l="30178" r="31801"/>
          <a:stretch/>
        </p:blipFill>
        <p:spPr>
          <a:xfrm>
            <a:off x="20" y="10"/>
            <a:ext cx="4635571" cy="6857990"/>
          </a:xfrm>
          <a:prstGeom prst="rect">
            <a:avLst/>
          </a:prstGeom>
          <a:effectLst/>
        </p:spPr>
      </p:pic>
    </p:spTree>
    <p:extLst>
      <p:ext uri="{BB962C8B-B14F-4D97-AF65-F5344CB8AC3E}">
        <p14:creationId xmlns:p14="http://schemas.microsoft.com/office/powerpoint/2010/main" val="1076865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D0E3-F98E-4913-E591-BA4A829CC21C}"/>
              </a:ext>
            </a:extLst>
          </p:cNvPr>
          <p:cNvSpPr>
            <a:spLocks noGrp="1"/>
          </p:cNvSpPr>
          <p:nvPr>
            <p:ph type="title"/>
          </p:nvPr>
        </p:nvSpPr>
        <p:spPr>
          <a:xfrm>
            <a:off x="4965430" y="629266"/>
            <a:ext cx="6586491" cy="1676603"/>
          </a:xfrm>
        </p:spPr>
        <p:txBody>
          <a:bodyPr>
            <a:normAutofit/>
          </a:bodyPr>
          <a:lstStyle/>
          <a:p>
            <a:r>
              <a:rPr lang="en-US" sz="5400" b="1">
                <a:solidFill>
                  <a:srgbClr val="901E24"/>
                </a:solidFill>
                <a:latin typeface="Calibri"/>
                <a:cs typeface="Calibri Light"/>
              </a:rPr>
              <a:t>Roadmap</a:t>
            </a:r>
            <a:endParaRPr lang="en-US" sz="5400">
              <a:solidFill>
                <a:srgbClr val="901E24"/>
              </a:solidFill>
              <a:cs typeface="Calibri Light"/>
            </a:endParaRPr>
          </a:p>
        </p:txBody>
      </p:sp>
      <p:sp>
        <p:nvSpPr>
          <p:cNvPr id="31" name="Content Placeholder 30">
            <a:extLst>
              <a:ext uri="{FF2B5EF4-FFF2-40B4-BE49-F238E27FC236}">
                <a16:creationId xmlns:a16="http://schemas.microsoft.com/office/drawing/2014/main" id="{FB9A2B65-F874-B524-BE09-138847395C3E}"/>
              </a:ext>
            </a:extLst>
          </p:cNvPr>
          <p:cNvSpPr>
            <a:spLocks noGrp="1"/>
          </p:cNvSpPr>
          <p:nvPr>
            <p:ph idx="1"/>
          </p:nvPr>
        </p:nvSpPr>
        <p:spPr>
          <a:xfrm>
            <a:off x="4965431" y="2438400"/>
            <a:ext cx="6586489" cy="3785419"/>
          </a:xfrm>
        </p:spPr>
        <p:txBody>
          <a:bodyPr vert="horz" lIns="91440" tIns="45720" rIns="91440" bIns="45720" rtlCol="0">
            <a:normAutofit/>
          </a:bodyPr>
          <a:lstStyle/>
          <a:p>
            <a:r>
              <a:rPr lang="en-US" sz="2400">
                <a:ea typeface="+mn-lt"/>
                <a:cs typeface="+mn-lt"/>
              </a:rPr>
              <a:t>Goals organized into four categories</a:t>
            </a:r>
          </a:p>
          <a:p>
            <a:pPr lvl="1"/>
            <a:r>
              <a:rPr lang="en-US">
                <a:ea typeface="+mn-lt"/>
                <a:cs typeface="+mn-lt"/>
              </a:rPr>
              <a:t>Collections</a:t>
            </a:r>
          </a:p>
          <a:p>
            <a:pPr lvl="1"/>
            <a:r>
              <a:rPr lang="en-US">
                <a:ea typeface="+mn-lt"/>
                <a:cs typeface="+mn-lt"/>
              </a:rPr>
              <a:t>Services</a:t>
            </a:r>
          </a:p>
          <a:p>
            <a:pPr lvl="1"/>
            <a:r>
              <a:rPr lang="en-US">
                <a:ea typeface="+mn-lt"/>
                <a:cs typeface="+mn-lt"/>
              </a:rPr>
              <a:t>Outreach</a:t>
            </a:r>
          </a:p>
          <a:p>
            <a:pPr lvl="1"/>
            <a:r>
              <a:rPr lang="en-US">
                <a:ea typeface="+mn-lt"/>
                <a:cs typeface="+mn-lt"/>
              </a:rPr>
              <a:t>Organization</a:t>
            </a:r>
          </a:p>
          <a:p>
            <a:r>
              <a:rPr lang="en-US" sz="2400">
                <a:ea typeface="+mn-lt"/>
                <a:cs typeface="+mn-lt"/>
              </a:rPr>
              <a:t>Each goal lists responsible units and timeframe for completion</a:t>
            </a:r>
            <a:endParaRPr lang="en-US" sz="2400"/>
          </a:p>
        </p:txBody>
      </p:sp>
      <p:pic>
        <p:nvPicPr>
          <p:cNvPr id="6" name="Picture 5" descr="Locator flag on a city map">
            <a:extLst>
              <a:ext uri="{FF2B5EF4-FFF2-40B4-BE49-F238E27FC236}">
                <a16:creationId xmlns:a16="http://schemas.microsoft.com/office/drawing/2014/main" id="{DF865D03-CAC3-28FB-7F02-083D532D98E2}"/>
              </a:ext>
            </a:extLst>
          </p:cNvPr>
          <p:cNvPicPr>
            <a:picLocks noChangeAspect="1"/>
          </p:cNvPicPr>
          <p:nvPr/>
        </p:nvPicPr>
        <p:blipFill rotWithShape="1">
          <a:blip r:embed="rId2"/>
          <a:srcRect l="6094" r="48787" b="-1"/>
          <a:stretch/>
        </p:blipFill>
        <p:spPr>
          <a:xfrm>
            <a:off x="20" y="10"/>
            <a:ext cx="4635571" cy="6857990"/>
          </a:xfrm>
          <a:prstGeom prst="rect">
            <a:avLst/>
          </a:prstGeom>
          <a:effectLst/>
        </p:spPr>
      </p:pic>
    </p:spTree>
    <p:extLst>
      <p:ext uri="{BB962C8B-B14F-4D97-AF65-F5344CB8AC3E}">
        <p14:creationId xmlns:p14="http://schemas.microsoft.com/office/powerpoint/2010/main" val="3712177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59EDC-5B92-51C5-1CA4-75B6C2724E4D}"/>
              </a:ext>
            </a:extLst>
          </p:cNvPr>
          <p:cNvSpPr>
            <a:spLocks noGrp="1"/>
          </p:cNvSpPr>
          <p:nvPr>
            <p:ph type="title"/>
          </p:nvPr>
        </p:nvSpPr>
        <p:spPr>
          <a:xfrm>
            <a:off x="838199" y="291090"/>
            <a:ext cx="10515599" cy="932688"/>
          </a:xfrm>
        </p:spPr>
        <p:txBody>
          <a:bodyPr vert="horz" lIns="91440" tIns="45720" rIns="91440" bIns="45720" rtlCol="0" anchor="b">
            <a:normAutofit/>
          </a:bodyPr>
          <a:lstStyle/>
          <a:p>
            <a:r>
              <a:rPr lang="en-US" sz="5400" b="1" kern="1200">
                <a:solidFill>
                  <a:srgbClr val="901E24"/>
                </a:solidFill>
                <a:latin typeface="Calibri"/>
                <a:cs typeface="Calibri"/>
              </a:rPr>
              <a:t>Example Goals</a:t>
            </a:r>
          </a:p>
        </p:txBody>
      </p:sp>
      <p:graphicFrame>
        <p:nvGraphicFramePr>
          <p:cNvPr id="4" name="Table 4">
            <a:extLst>
              <a:ext uri="{FF2B5EF4-FFF2-40B4-BE49-F238E27FC236}">
                <a16:creationId xmlns:a16="http://schemas.microsoft.com/office/drawing/2014/main" id="{ECC08858-1898-0EFE-FFD1-D9D33E2836FE}"/>
              </a:ext>
            </a:extLst>
          </p:cNvPr>
          <p:cNvGraphicFramePr>
            <a:graphicFrameLocks noGrp="1"/>
          </p:cNvGraphicFramePr>
          <p:nvPr>
            <p:ph idx="1"/>
            <p:extLst>
              <p:ext uri="{D42A27DB-BD31-4B8C-83A1-F6EECF244321}">
                <p14:modId xmlns:p14="http://schemas.microsoft.com/office/powerpoint/2010/main" val="749110428"/>
              </p:ext>
            </p:extLst>
          </p:nvPr>
        </p:nvGraphicFramePr>
        <p:xfrm>
          <a:off x="842818" y="1304636"/>
          <a:ext cx="10515601" cy="5022270"/>
        </p:xfrm>
        <a:graphic>
          <a:graphicData uri="http://schemas.openxmlformats.org/drawingml/2006/table">
            <a:tbl>
              <a:tblPr firstRow="1" bandRow="1">
                <a:tableStyleId>{8EC20E35-A176-4012-BC5E-935CFFF8708E}</a:tableStyleId>
              </a:tblPr>
              <a:tblGrid>
                <a:gridCol w="1339338">
                  <a:extLst>
                    <a:ext uri="{9D8B030D-6E8A-4147-A177-3AD203B41FA5}">
                      <a16:colId xmlns:a16="http://schemas.microsoft.com/office/drawing/2014/main" val="2638887084"/>
                    </a:ext>
                  </a:extLst>
                </a:gridCol>
                <a:gridCol w="4978027">
                  <a:extLst>
                    <a:ext uri="{9D8B030D-6E8A-4147-A177-3AD203B41FA5}">
                      <a16:colId xmlns:a16="http://schemas.microsoft.com/office/drawing/2014/main" val="1528135695"/>
                    </a:ext>
                  </a:extLst>
                </a:gridCol>
                <a:gridCol w="2803856">
                  <a:extLst>
                    <a:ext uri="{9D8B030D-6E8A-4147-A177-3AD203B41FA5}">
                      <a16:colId xmlns:a16="http://schemas.microsoft.com/office/drawing/2014/main" val="3526164951"/>
                    </a:ext>
                  </a:extLst>
                </a:gridCol>
                <a:gridCol w="1394380">
                  <a:extLst>
                    <a:ext uri="{9D8B030D-6E8A-4147-A177-3AD203B41FA5}">
                      <a16:colId xmlns:a16="http://schemas.microsoft.com/office/drawing/2014/main" val="2469889958"/>
                    </a:ext>
                  </a:extLst>
                </a:gridCol>
              </a:tblGrid>
              <a:tr h="616771">
                <a:tc>
                  <a:txBody>
                    <a:bodyPr/>
                    <a:lstStyle/>
                    <a:p>
                      <a:pPr lvl="0">
                        <a:buNone/>
                      </a:pPr>
                      <a:r>
                        <a:rPr lang="en-US" sz="1700" cap="none" spc="0"/>
                        <a:t>Category</a:t>
                      </a:r>
                    </a:p>
                  </a:txBody>
                  <a:tcPr marL="79261" marR="56615" marT="113230" marB="113230" anchor="ctr"/>
                </a:tc>
                <a:tc>
                  <a:txBody>
                    <a:bodyPr/>
                    <a:lstStyle/>
                    <a:p>
                      <a:r>
                        <a:rPr lang="en-US" sz="1700" cap="none" spc="0"/>
                        <a:t>Goal</a:t>
                      </a:r>
                    </a:p>
                  </a:txBody>
                  <a:tcPr marL="79261" marR="56615" marT="113230" marB="113230" anchor="ctr"/>
                </a:tc>
                <a:tc>
                  <a:txBody>
                    <a:bodyPr/>
                    <a:lstStyle/>
                    <a:p>
                      <a:r>
                        <a:rPr lang="en-US" sz="1700" cap="none" spc="0"/>
                        <a:t>Responsible Unit(s)</a:t>
                      </a:r>
                    </a:p>
                  </a:txBody>
                  <a:tcPr marL="79261" marR="56615" marT="113230" marB="113230" anchor="ctr"/>
                </a:tc>
                <a:tc>
                  <a:txBody>
                    <a:bodyPr/>
                    <a:lstStyle/>
                    <a:p>
                      <a:r>
                        <a:rPr lang="en-US" sz="1700" cap="none" spc="0"/>
                        <a:t>Timeframe</a:t>
                      </a:r>
                    </a:p>
                  </a:txBody>
                  <a:tcPr marL="79261" marR="56615" marT="113230" marB="113230" anchor="ctr"/>
                </a:tc>
                <a:extLst>
                  <a:ext uri="{0D108BD9-81ED-4DB2-BD59-A6C34878D82A}">
                    <a16:rowId xmlns:a16="http://schemas.microsoft.com/office/drawing/2014/main" val="532036207"/>
                  </a:ext>
                </a:extLst>
              </a:tr>
              <a:tr h="1027950">
                <a:tc>
                  <a:txBody>
                    <a:bodyPr/>
                    <a:lstStyle/>
                    <a:p>
                      <a:pPr lvl="0">
                        <a:buNone/>
                      </a:pPr>
                      <a:r>
                        <a:rPr lang="en-US" sz="1800" u="none" strike="noStrike" cap="none" spc="0" noProof="0"/>
                        <a:t>Collections</a:t>
                      </a:r>
                    </a:p>
                  </a:txBody>
                  <a:tcPr marL="79261" marR="56615" marT="56615" marB="113230"/>
                </a:tc>
                <a:tc>
                  <a:txBody>
                    <a:bodyPr/>
                    <a:lstStyle/>
                    <a:p>
                      <a:pPr lvl="0">
                        <a:buNone/>
                      </a:pPr>
                      <a:r>
                        <a:rPr lang="en-US" sz="1800" u="none" strike="noStrike" cap="none" spc="0" noProof="0"/>
                        <a:t>Increase acquisition of resources on topics related to diversity, equity, and inclusion, and works by and about marginalized communities</a:t>
                      </a:r>
                      <a:endParaRPr lang="en-US" sz="1800" cap="none" spc="0"/>
                    </a:p>
                  </a:txBody>
                  <a:tcPr marL="79261" marR="56615" marT="56615" marB="113230"/>
                </a:tc>
                <a:tc>
                  <a:txBody>
                    <a:bodyPr/>
                    <a:lstStyle/>
                    <a:p>
                      <a:pPr lvl="0">
                        <a:buNone/>
                      </a:pPr>
                      <a:r>
                        <a:rPr lang="en-US" sz="1800" b="1" u="none" strike="noStrike" cap="none" spc="0" noProof="0"/>
                        <a:t>Collections and Open Strategies</a:t>
                      </a:r>
                      <a:r>
                        <a:rPr lang="en-US" sz="1800" u="none" strike="noStrike" cap="none" spc="0" noProof="0"/>
                        <a:t>, Access and Acquisitions</a:t>
                      </a:r>
                      <a:endParaRPr lang="en-US" sz="1800" cap="none" spc="0"/>
                    </a:p>
                  </a:txBody>
                  <a:tcPr marL="79261" marR="56615" marT="56615" marB="113230"/>
                </a:tc>
                <a:tc>
                  <a:txBody>
                    <a:bodyPr/>
                    <a:lstStyle/>
                    <a:p>
                      <a:r>
                        <a:rPr lang="en-US" sz="1800" cap="none" spc="0"/>
                        <a:t>Ongoing</a:t>
                      </a:r>
                    </a:p>
                  </a:txBody>
                  <a:tcPr marL="79261" marR="56615" marT="56615" marB="113230"/>
                </a:tc>
                <a:extLst>
                  <a:ext uri="{0D108BD9-81ED-4DB2-BD59-A6C34878D82A}">
                    <a16:rowId xmlns:a16="http://schemas.microsoft.com/office/drawing/2014/main" val="2422645721"/>
                  </a:ext>
                </a:extLst>
              </a:tr>
              <a:tr h="778306">
                <a:tc>
                  <a:txBody>
                    <a:bodyPr/>
                    <a:lstStyle/>
                    <a:p>
                      <a:pPr lvl="0">
                        <a:buNone/>
                      </a:pPr>
                      <a:r>
                        <a:rPr lang="en-US" sz="1800" cap="none" spc="0"/>
                        <a:t>Services</a:t>
                      </a:r>
                    </a:p>
                  </a:txBody>
                  <a:tcPr marL="79261" marR="56615" marT="56615" marB="113230"/>
                </a:tc>
                <a:tc>
                  <a:txBody>
                    <a:bodyPr/>
                    <a:lstStyle/>
                    <a:p>
                      <a:pPr lvl="0">
                        <a:buNone/>
                      </a:pPr>
                      <a:r>
                        <a:rPr lang="en-US" sz="1800" u="none" strike="noStrike" cap="none" spc="0" noProof="0"/>
                        <a:t>Provide training for Main Desk staff on assistive technologies in Parks Library.</a:t>
                      </a:r>
                      <a:endParaRPr lang="en-US" sz="1800" cap="none" spc="0"/>
                    </a:p>
                  </a:txBody>
                  <a:tcPr marL="79261" marR="56615" marT="56615" marB="113230"/>
                </a:tc>
                <a:tc>
                  <a:txBody>
                    <a:bodyPr/>
                    <a:lstStyle/>
                    <a:p>
                      <a:r>
                        <a:rPr lang="en-US" sz="1800" b="1" cap="none" spc="0"/>
                        <a:t>Access Services</a:t>
                      </a:r>
                    </a:p>
                  </a:txBody>
                  <a:tcPr marL="79261" marR="56615" marT="56615" marB="113230"/>
                </a:tc>
                <a:tc>
                  <a:txBody>
                    <a:bodyPr/>
                    <a:lstStyle/>
                    <a:p>
                      <a:r>
                        <a:rPr lang="en-US" sz="1800" cap="none" spc="0"/>
                        <a:t>1 year</a:t>
                      </a:r>
                    </a:p>
                  </a:txBody>
                  <a:tcPr marL="79261" marR="56615" marT="56615" marB="113230"/>
                </a:tc>
                <a:extLst>
                  <a:ext uri="{0D108BD9-81ED-4DB2-BD59-A6C34878D82A}">
                    <a16:rowId xmlns:a16="http://schemas.microsoft.com/office/drawing/2014/main" val="1781262410"/>
                  </a:ext>
                </a:extLst>
              </a:tr>
              <a:tr h="1571293">
                <a:tc>
                  <a:txBody>
                    <a:bodyPr/>
                    <a:lstStyle/>
                    <a:p>
                      <a:pPr lvl="0">
                        <a:buNone/>
                      </a:pPr>
                      <a:r>
                        <a:rPr lang="en-US" sz="1800" cap="none" spc="0"/>
                        <a:t>Outreach</a:t>
                      </a:r>
                    </a:p>
                  </a:txBody>
                  <a:tcPr marL="79261" marR="56615" marT="56615" marB="113230"/>
                </a:tc>
                <a:tc>
                  <a:txBody>
                    <a:bodyPr/>
                    <a:lstStyle/>
                    <a:p>
                      <a:pPr lvl="0">
                        <a:buNone/>
                      </a:pPr>
                      <a:r>
                        <a:rPr lang="en-US" sz="1800" u="none" strike="noStrike" cap="none" spc="0" noProof="0"/>
                        <a:t>Grow relationships with diversity, equity, and inclusion-related organizations […] through intentional outreach and expanded marketing of collections and services to underrepresented and marginalized communities.</a:t>
                      </a:r>
                      <a:endParaRPr lang="en-US" sz="1800" cap="none" spc="0"/>
                    </a:p>
                  </a:txBody>
                  <a:tcPr marL="79261" marR="56615" marT="56615" marB="113230"/>
                </a:tc>
                <a:tc>
                  <a:txBody>
                    <a:bodyPr/>
                    <a:lstStyle/>
                    <a:p>
                      <a:pPr lvl="0">
                        <a:buNone/>
                      </a:pPr>
                      <a:r>
                        <a:rPr lang="en-US" sz="1800" b="1" cap="none" spc="0"/>
                        <a:t>All Units</a:t>
                      </a:r>
                    </a:p>
                  </a:txBody>
                  <a:tcPr marL="79261" marR="56615" marT="56615" marB="113230"/>
                </a:tc>
                <a:tc>
                  <a:txBody>
                    <a:bodyPr/>
                    <a:lstStyle/>
                    <a:p>
                      <a:pPr lvl="0">
                        <a:buNone/>
                      </a:pPr>
                      <a:r>
                        <a:rPr lang="en-US" sz="1800" cap="none" spc="0"/>
                        <a:t>Ongoing</a:t>
                      </a:r>
                    </a:p>
                  </a:txBody>
                  <a:tcPr marL="79261" marR="56615" marT="56615" marB="113230"/>
                </a:tc>
                <a:extLst>
                  <a:ext uri="{0D108BD9-81ED-4DB2-BD59-A6C34878D82A}">
                    <a16:rowId xmlns:a16="http://schemas.microsoft.com/office/drawing/2014/main" val="2208710283"/>
                  </a:ext>
                </a:extLst>
              </a:tr>
              <a:tr h="1027950">
                <a:tc>
                  <a:txBody>
                    <a:bodyPr/>
                    <a:lstStyle/>
                    <a:p>
                      <a:pPr lvl="0">
                        <a:buNone/>
                      </a:pPr>
                      <a:r>
                        <a:rPr lang="en-US" sz="1800" cap="none" spc="0"/>
                        <a:t>Organization</a:t>
                      </a:r>
                    </a:p>
                  </a:txBody>
                  <a:tcPr marL="79261" marR="56615" marT="56615" marB="113230"/>
                </a:tc>
                <a:tc>
                  <a:txBody>
                    <a:bodyPr/>
                    <a:lstStyle/>
                    <a:p>
                      <a:pPr lvl="0">
                        <a:buNone/>
                      </a:pPr>
                      <a:r>
                        <a:rPr lang="en-US" sz="1800" u="none" strike="noStrike" cap="none" spc="0" noProof="0"/>
                        <a:t>Support and fund function-specific professional development and training relating to diversity, equity, and inclusion</a:t>
                      </a:r>
                      <a:endParaRPr lang="en-US" sz="1800" cap="none" spc="0"/>
                    </a:p>
                  </a:txBody>
                  <a:tcPr marL="79261" marR="56615" marT="56615" marB="113230"/>
                </a:tc>
                <a:tc>
                  <a:txBody>
                    <a:bodyPr/>
                    <a:lstStyle/>
                    <a:p>
                      <a:pPr lvl="0">
                        <a:buNone/>
                      </a:pPr>
                      <a:r>
                        <a:rPr lang="en-US" sz="1800" b="1" cap="none" spc="0"/>
                        <a:t>AUL for Scholarly Communication and Collections</a:t>
                      </a:r>
                    </a:p>
                  </a:txBody>
                  <a:tcPr marL="79261" marR="56615" marT="56615" marB="113230"/>
                </a:tc>
                <a:tc>
                  <a:txBody>
                    <a:bodyPr/>
                    <a:lstStyle/>
                    <a:p>
                      <a:pPr lvl="0">
                        <a:buNone/>
                      </a:pPr>
                      <a:r>
                        <a:rPr lang="en-US" sz="1800" cap="none" spc="0"/>
                        <a:t>Ongoing</a:t>
                      </a:r>
                    </a:p>
                  </a:txBody>
                  <a:tcPr marL="79261" marR="56615" marT="56615" marB="113230"/>
                </a:tc>
                <a:extLst>
                  <a:ext uri="{0D108BD9-81ED-4DB2-BD59-A6C34878D82A}">
                    <a16:rowId xmlns:a16="http://schemas.microsoft.com/office/drawing/2014/main" val="3022682762"/>
                  </a:ext>
                </a:extLst>
              </a:tr>
            </a:tbl>
          </a:graphicData>
        </a:graphic>
      </p:graphicFrame>
    </p:spTree>
    <p:extLst>
      <p:ext uri="{BB962C8B-B14F-4D97-AF65-F5344CB8AC3E}">
        <p14:creationId xmlns:p14="http://schemas.microsoft.com/office/powerpoint/2010/main" val="4205494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D0E3-F98E-4913-E591-BA4A829CC21C}"/>
              </a:ext>
            </a:extLst>
          </p:cNvPr>
          <p:cNvSpPr>
            <a:spLocks noGrp="1"/>
          </p:cNvSpPr>
          <p:nvPr>
            <p:ph type="title"/>
          </p:nvPr>
        </p:nvSpPr>
        <p:spPr>
          <a:xfrm>
            <a:off x="4965430" y="629266"/>
            <a:ext cx="6586491" cy="1676603"/>
          </a:xfrm>
        </p:spPr>
        <p:txBody>
          <a:bodyPr>
            <a:normAutofit/>
          </a:bodyPr>
          <a:lstStyle/>
          <a:p>
            <a:r>
              <a:rPr lang="en-US" sz="5400" b="1">
                <a:solidFill>
                  <a:srgbClr val="901E24"/>
                </a:solidFill>
                <a:latin typeface="Calibri"/>
                <a:cs typeface="Calibri Light"/>
              </a:rPr>
              <a:t>Next Steps</a:t>
            </a:r>
            <a:endParaRPr lang="en-US" sz="5400">
              <a:solidFill>
                <a:srgbClr val="901E24"/>
              </a:solidFill>
              <a:cs typeface="Calibri Light"/>
            </a:endParaRPr>
          </a:p>
        </p:txBody>
      </p:sp>
      <p:sp>
        <p:nvSpPr>
          <p:cNvPr id="4" name="Content Placeholder 3">
            <a:extLst>
              <a:ext uri="{FF2B5EF4-FFF2-40B4-BE49-F238E27FC236}">
                <a16:creationId xmlns:a16="http://schemas.microsoft.com/office/drawing/2014/main" id="{AF7E4D58-70AA-BE7A-76D3-9EE43D5BE8B3}"/>
              </a:ext>
            </a:extLst>
          </p:cNvPr>
          <p:cNvSpPr>
            <a:spLocks noGrp="1"/>
          </p:cNvSpPr>
          <p:nvPr>
            <p:ph idx="1"/>
          </p:nvPr>
        </p:nvSpPr>
        <p:spPr>
          <a:xfrm>
            <a:off x="4965431" y="2438400"/>
            <a:ext cx="6586489" cy="3785419"/>
          </a:xfrm>
        </p:spPr>
        <p:txBody>
          <a:bodyPr vert="horz" lIns="91440" tIns="45720" rIns="91440" bIns="45720" rtlCol="0">
            <a:normAutofit/>
          </a:bodyPr>
          <a:lstStyle/>
          <a:p>
            <a:r>
              <a:rPr lang="en-US" sz="2400">
                <a:cs typeface="Calibri"/>
              </a:rPr>
              <a:t>Division presentation</a:t>
            </a:r>
          </a:p>
          <a:p>
            <a:r>
              <a:rPr lang="en-US" sz="2400">
                <a:cs typeface="Calibri"/>
              </a:rPr>
              <a:t>Public release</a:t>
            </a:r>
          </a:p>
          <a:p>
            <a:r>
              <a:rPr lang="en-US" sz="2400">
                <a:cs typeface="Calibri"/>
              </a:rPr>
              <a:t>Implementation, assessment</a:t>
            </a:r>
          </a:p>
          <a:p>
            <a:r>
              <a:rPr lang="en-US" sz="2400">
                <a:cs typeface="Calibri"/>
              </a:rPr>
              <a:t>Periodic updates to public version</a:t>
            </a:r>
          </a:p>
        </p:txBody>
      </p:sp>
      <p:pic>
        <p:nvPicPr>
          <p:cNvPr id="6" name="Picture 5" descr="Light trails of traffic at night">
            <a:extLst>
              <a:ext uri="{FF2B5EF4-FFF2-40B4-BE49-F238E27FC236}">
                <a16:creationId xmlns:a16="http://schemas.microsoft.com/office/drawing/2014/main" id="{DF865D03-CAC3-28FB-7F02-083D532D98E2}"/>
              </a:ext>
            </a:extLst>
          </p:cNvPr>
          <p:cNvPicPr>
            <a:picLocks noChangeAspect="1"/>
          </p:cNvPicPr>
          <p:nvPr/>
        </p:nvPicPr>
        <p:blipFill rotWithShape="1">
          <a:blip r:embed="rId2"/>
          <a:srcRect l="18884" r="35997" b="-1"/>
          <a:stretch/>
        </p:blipFill>
        <p:spPr>
          <a:xfrm>
            <a:off x="20" y="10"/>
            <a:ext cx="4635571" cy="6857990"/>
          </a:xfrm>
          <a:prstGeom prst="rect">
            <a:avLst/>
          </a:prstGeom>
          <a:effectLst/>
        </p:spPr>
      </p:pic>
    </p:spTree>
    <p:extLst>
      <p:ext uri="{BB962C8B-B14F-4D97-AF65-F5344CB8AC3E}">
        <p14:creationId xmlns:p14="http://schemas.microsoft.com/office/powerpoint/2010/main" val="2882779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D0E3-F98E-4913-E591-BA4A829CC21C}"/>
              </a:ext>
            </a:extLst>
          </p:cNvPr>
          <p:cNvSpPr>
            <a:spLocks noGrp="1"/>
          </p:cNvSpPr>
          <p:nvPr>
            <p:ph type="title"/>
          </p:nvPr>
        </p:nvSpPr>
        <p:spPr>
          <a:xfrm>
            <a:off x="4965430" y="629266"/>
            <a:ext cx="6586491" cy="1676603"/>
          </a:xfrm>
        </p:spPr>
        <p:txBody>
          <a:bodyPr>
            <a:normAutofit/>
          </a:bodyPr>
          <a:lstStyle/>
          <a:p>
            <a:r>
              <a:rPr lang="en-US" sz="5400" b="1">
                <a:solidFill>
                  <a:srgbClr val="901E24"/>
                </a:solidFill>
                <a:latin typeface="Calibri"/>
                <a:cs typeface="Calibri Light"/>
              </a:rPr>
              <a:t>Acknowledgements</a:t>
            </a:r>
            <a:endParaRPr lang="en-US" sz="5400">
              <a:solidFill>
                <a:srgbClr val="901E24"/>
              </a:solidFill>
              <a:cs typeface="Calibri Light"/>
            </a:endParaRPr>
          </a:p>
        </p:txBody>
      </p:sp>
      <p:sp>
        <p:nvSpPr>
          <p:cNvPr id="4" name="Content Placeholder 3">
            <a:extLst>
              <a:ext uri="{FF2B5EF4-FFF2-40B4-BE49-F238E27FC236}">
                <a16:creationId xmlns:a16="http://schemas.microsoft.com/office/drawing/2014/main" id="{AF7E4D58-70AA-BE7A-76D3-9EE43D5BE8B3}"/>
              </a:ext>
            </a:extLst>
          </p:cNvPr>
          <p:cNvSpPr>
            <a:spLocks noGrp="1"/>
          </p:cNvSpPr>
          <p:nvPr>
            <p:ph idx="1"/>
          </p:nvPr>
        </p:nvSpPr>
        <p:spPr>
          <a:xfrm>
            <a:off x="4965431" y="2438400"/>
            <a:ext cx="6586489" cy="3785419"/>
          </a:xfrm>
        </p:spPr>
        <p:txBody>
          <a:bodyPr vert="horz" lIns="91440" tIns="45720" rIns="91440" bIns="45720" rtlCol="0">
            <a:normAutofit/>
          </a:bodyPr>
          <a:lstStyle/>
          <a:p>
            <a:r>
              <a:rPr lang="en-US" sz="2400">
                <a:cs typeface="Calibri"/>
              </a:rPr>
              <a:t>Unit/Department Heads</a:t>
            </a:r>
          </a:p>
          <a:p>
            <a:pPr lvl="1"/>
            <a:r>
              <a:rPr lang="en-US">
                <a:cs typeface="Calibri"/>
              </a:rPr>
              <a:t>Abbey Elder</a:t>
            </a:r>
          </a:p>
          <a:p>
            <a:pPr lvl="1"/>
            <a:r>
              <a:rPr lang="en-US">
                <a:cs typeface="Calibri"/>
              </a:rPr>
              <a:t>Matthew Goddard</a:t>
            </a:r>
            <a:endParaRPr lang="en-US"/>
          </a:p>
          <a:p>
            <a:pPr lvl="1"/>
            <a:r>
              <a:rPr lang="en-US">
                <a:cs typeface="Calibri"/>
              </a:rPr>
              <a:t>Dawn Mick</a:t>
            </a:r>
            <a:endParaRPr lang="en-US"/>
          </a:p>
          <a:p>
            <a:pPr lvl="1"/>
            <a:r>
              <a:rPr lang="en-US">
                <a:cs typeface="Calibri"/>
              </a:rPr>
              <a:t>Megan O'Donnell</a:t>
            </a:r>
          </a:p>
          <a:p>
            <a:pPr lvl="1"/>
            <a:r>
              <a:rPr lang="en-US">
                <a:cs typeface="Calibri"/>
              </a:rPr>
              <a:t>Robin Sinn</a:t>
            </a:r>
          </a:p>
          <a:p>
            <a:pPr lvl="1"/>
            <a:r>
              <a:rPr lang="en-US">
                <a:cs typeface="Calibri"/>
              </a:rPr>
              <a:t>Harriet Wintermute</a:t>
            </a:r>
          </a:p>
          <a:p>
            <a:r>
              <a:rPr lang="en-US" sz="2400">
                <a:cs typeface="Calibri"/>
              </a:rPr>
              <a:t>Collections and Technical Services Division Staff</a:t>
            </a:r>
          </a:p>
        </p:txBody>
      </p:sp>
      <p:pic>
        <p:nvPicPr>
          <p:cNvPr id="6" name="Picture 5" descr="Fan raising hands in concert">
            <a:extLst>
              <a:ext uri="{FF2B5EF4-FFF2-40B4-BE49-F238E27FC236}">
                <a16:creationId xmlns:a16="http://schemas.microsoft.com/office/drawing/2014/main" id="{DF865D03-CAC3-28FB-7F02-083D532D98E2}"/>
              </a:ext>
            </a:extLst>
          </p:cNvPr>
          <p:cNvPicPr>
            <a:picLocks noChangeAspect="1"/>
          </p:cNvPicPr>
          <p:nvPr/>
        </p:nvPicPr>
        <p:blipFill rotWithShape="1">
          <a:blip r:embed="rId2"/>
          <a:srcRect l="27474" r="27474"/>
          <a:stretch/>
        </p:blipFill>
        <p:spPr>
          <a:xfrm>
            <a:off x="20" y="10"/>
            <a:ext cx="4635571" cy="6857990"/>
          </a:xfrm>
          <a:prstGeom prst="rect">
            <a:avLst/>
          </a:prstGeom>
          <a:effectLst/>
        </p:spPr>
      </p:pic>
    </p:spTree>
    <p:extLst>
      <p:ext uri="{BB962C8B-B14F-4D97-AF65-F5344CB8AC3E}">
        <p14:creationId xmlns:p14="http://schemas.microsoft.com/office/powerpoint/2010/main" val="1935514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D0E3-F98E-4913-E591-BA4A829CC21C}"/>
              </a:ext>
            </a:extLst>
          </p:cNvPr>
          <p:cNvSpPr>
            <a:spLocks noGrp="1"/>
          </p:cNvSpPr>
          <p:nvPr>
            <p:ph type="title"/>
          </p:nvPr>
        </p:nvSpPr>
        <p:spPr>
          <a:xfrm>
            <a:off x="4965430" y="629266"/>
            <a:ext cx="6586491" cy="1676603"/>
          </a:xfrm>
        </p:spPr>
        <p:txBody>
          <a:bodyPr>
            <a:normAutofit/>
          </a:bodyPr>
          <a:lstStyle/>
          <a:p>
            <a:r>
              <a:rPr lang="en-US" sz="5400" b="1">
                <a:solidFill>
                  <a:srgbClr val="901E24"/>
                </a:solidFill>
                <a:latin typeface="Calibri"/>
                <a:cs typeface="Calibri Light"/>
              </a:rPr>
              <a:t>Thank you!</a:t>
            </a:r>
            <a:br>
              <a:rPr lang="en-US" sz="5400" b="1">
                <a:solidFill>
                  <a:srgbClr val="901E24"/>
                </a:solidFill>
                <a:latin typeface="Calibri"/>
                <a:cs typeface="Calibri Light"/>
              </a:rPr>
            </a:br>
            <a:r>
              <a:rPr lang="en-US" sz="5400" b="1">
                <a:solidFill>
                  <a:srgbClr val="901E24"/>
                </a:solidFill>
                <a:latin typeface="Calibri"/>
                <a:cs typeface="Calibri Light"/>
              </a:rPr>
              <a:t>Questions?</a:t>
            </a:r>
            <a:endParaRPr lang="en-US"/>
          </a:p>
        </p:txBody>
      </p:sp>
      <p:sp>
        <p:nvSpPr>
          <p:cNvPr id="4" name="Content Placeholder 3">
            <a:extLst>
              <a:ext uri="{FF2B5EF4-FFF2-40B4-BE49-F238E27FC236}">
                <a16:creationId xmlns:a16="http://schemas.microsoft.com/office/drawing/2014/main" id="{AF7E4D58-70AA-BE7A-76D3-9EE43D5BE8B3}"/>
              </a:ext>
            </a:extLst>
          </p:cNvPr>
          <p:cNvSpPr>
            <a:spLocks noGrp="1"/>
          </p:cNvSpPr>
          <p:nvPr>
            <p:ph idx="1"/>
          </p:nvPr>
        </p:nvSpPr>
        <p:spPr>
          <a:xfrm>
            <a:off x="4965431" y="2438400"/>
            <a:ext cx="6586489" cy="3785419"/>
          </a:xfrm>
        </p:spPr>
        <p:txBody>
          <a:bodyPr vert="horz" lIns="91440" tIns="45720" rIns="91440" bIns="45720" rtlCol="0" anchor="t">
            <a:normAutofit/>
          </a:bodyPr>
          <a:lstStyle/>
          <a:p>
            <a:pPr marL="0" indent="0">
              <a:buNone/>
            </a:pPr>
            <a:r>
              <a:rPr lang="en-US" sz="2400" b="1">
                <a:cs typeface="Calibri"/>
              </a:rPr>
              <a:t>Harrison W. </a:t>
            </a:r>
            <a:r>
              <a:rPr lang="en-US" sz="2400" b="1" err="1">
                <a:cs typeface="Calibri"/>
              </a:rPr>
              <a:t>Inefuku</a:t>
            </a:r>
            <a:endParaRPr lang="en-US" sz="2400" b="1">
              <a:cs typeface="Calibri"/>
            </a:endParaRPr>
          </a:p>
          <a:p>
            <a:pPr marL="0" indent="0">
              <a:buNone/>
            </a:pPr>
            <a:r>
              <a:rPr lang="en-US" sz="2400">
                <a:cs typeface="Calibri"/>
                <a:hlinkClick r:id="rId2"/>
              </a:rPr>
              <a:t>hinefuku@iastate.edu</a:t>
            </a:r>
            <a:endParaRPr lang="en-US" sz="2400">
              <a:cs typeface="Calibri"/>
            </a:endParaRPr>
          </a:p>
          <a:p>
            <a:pPr marL="0" indent="0">
              <a:buNone/>
            </a:pPr>
            <a:endParaRPr lang="en-US" sz="2400" b="1">
              <a:cs typeface="Calibri"/>
            </a:endParaRPr>
          </a:p>
          <a:p>
            <a:pPr marL="0" indent="0">
              <a:buNone/>
            </a:pPr>
            <a:r>
              <a:rPr lang="en-US" sz="2400" b="1">
                <a:cs typeface="Calibri"/>
              </a:rPr>
              <a:t>Curtis Brundy</a:t>
            </a:r>
            <a:endParaRPr lang="en-US" sz="2400">
              <a:cs typeface="Calibri"/>
            </a:endParaRPr>
          </a:p>
          <a:p>
            <a:pPr marL="0" indent="0">
              <a:buNone/>
            </a:pPr>
            <a:r>
              <a:rPr lang="en-US" sz="2400">
                <a:cs typeface="Calibri"/>
                <a:hlinkClick r:id="rId3"/>
              </a:rPr>
              <a:t>cbrundy@iastate.edu</a:t>
            </a:r>
            <a:r>
              <a:rPr lang="en-US" sz="2400">
                <a:cs typeface="Calibri"/>
              </a:rPr>
              <a:t> </a:t>
            </a:r>
          </a:p>
        </p:txBody>
      </p:sp>
      <p:pic>
        <p:nvPicPr>
          <p:cNvPr id="6" name="Picture 5" descr="Audience raising hands during work presentation">
            <a:extLst>
              <a:ext uri="{FF2B5EF4-FFF2-40B4-BE49-F238E27FC236}">
                <a16:creationId xmlns:a16="http://schemas.microsoft.com/office/drawing/2014/main" id="{DF865D03-CAC3-28FB-7F02-083D532D98E2}"/>
              </a:ext>
            </a:extLst>
          </p:cNvPr>
          <p:cNvPicPr>
            <a:picLocks noChangeAspect="1"/>
          </p:cNvPicPr>
          <p:nvPr/>
        </p:nvPicPr>
        <p:blipFill rotWithShape="1">
          <a:blip r:embed="rId4"/>
          <a:srcRect l="21035" t="337" r="33633" b="-505"/>
          <a:stretch/>
        </p:blipFill>
        <p:spPr>
          <a:xfrm>
            <a:off x="20" y="10"/>
            <a:ext cx="4658642" cy="6869525"/>
          </a:xfrm>
          <a:prstGeom prst="rect">
            <a:avLst/>
          </a:prstGeom>
          <a:effectLst/>
        </p:spPr>
      </p:pic>
    </p:spTree>
    <p:extLst>
      <p:ext uri="{BB962C8B-B14F-4D97-AF65-F5344CB8AC3E}">
        <p14:creationId xmlns:p14="http://schemas.microsoft.com/office/powerpoint/2010/main" val="1679209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CC98834-557E-2874-08B0-8FAD05DEC43A}"/>
              </a:ext>
            </a:extLst>
          </p:cNvPr>
          <p:cNvPicPr>
            <a:picLocks noChangeAspect="1"/>
          </p:cNvPicPr>
          <p:nvPr/>
        </p:nvPicPr>
        <p:blipFill>
          <a:blip r:embed="rId3"/>
          <a:stretch>
            <a:fillRect/>
          </a:stretch>
        </p:blipFill>
        <p:spPr>
          <a:xfrm rot="5400000">
            <a:off x="2892649" y="-2874109"/>
            <a:ext cx="6406703" cy="12192002"/>
          </a:xfrm>
          <a:prstGeom prst="rect">
            <a:avLst/>
          </a:prstGeom>
        </p:spPr>
      </p:pic>
      <p:pic>
        <p:nvPicPr>
          <p:cNvPr id="11" name="Picture 10">
            <a:extLst>
              <a:ext uri="{FF2B5EF4-FFF2-40B4-BE49-F238E27FC236}">
                <a16:creationId xmlns:a16="http://schemas.microsoft.com/office/drawing/2014/main" id="{D6A3113B-757A-C3C5-A4A3-F8AC033E0DC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5" name="Picture 4">
            <a:extLst>
              <a:ext uri="{FF2B5EF4-FFF2-40B4-BE49-F238E27FC236}">
                <a16:creationId xmlns:a16="http://schemas.microsoft.com/office/drawing/2014/main" id="{975F010F-9E20-BB9D-065F-801045C77E68}"/>
              </a:ext>
            </a:extLst>
          </p:cNvPr>
          <p:cNvPicPr>
            <a:picLocks noChangeAspect="1"/>
          </p:cNvPicPr>
          <p:nvPr/>
        </p:nvPicPr>
        <p:blipFill>
          <a:blip r:embed="rId4"/>
          <a:stretch>
            <a:fillRect/>
          </a:stretch>
        </p:blipFill>
        <p:spPr>
          <a:xfrm>
            <a:off x="6327140" y="379292"/>
            <a:ext cx="5255260" cy="5524230"/>
          </a:xfrm>
          <a:prstGeom prst="rect">
            <a:avLst/>
          </a:prstGeom>
        </p:spPr>
      </p:pic>
      <p:sp>
        <p:nvSpPr>
          <p:cNvPr id="19" name="TextBox 18">
            <a:extLst>
              <a:ext uri="{FF2B5EF4-FFF2-40B4-BE49-F238E27FC236}">
                <a16:creationId xmlns:a16="http://schemas.microsoft.com/office/drawing/2014/main" id="{2F2D3FF2-5718-D5C4-9A89-B9E4AC339813}"/>
              </a:ext>
            </a:extLst>
          </p:cNvPr>
          <p:cNvSpPr txBox="1"/>
          <p:nvPr/>
        </p:nvSpPr>
        <p:spPr>
          <a:xfrm>
            <a:off x="-2" y="1698398"/>
            <a:ext cx="6096000" cy="3046988"/>
          </a:xfrm>
          <a:prstGeom prst="rect">
            <a:avLst/>
          </a:prstGeom>
          <a:noFill/>
        </p:spPr>
        <p:txBody>
          <a:bodyPr wrap="square">
            <a:spAutoFit/>
          </a:bodyPr>
          <a:lstStyle/>
          <a:p>
            <a:pPr algn="ctr"/>
            <a:r>
              <a:rPr lang="en-US" sz="9600" b="1">
                <a:solidFill>
                  <a:schemeClr val="bg1"/>
                </a:solidFill>
                <a:latin typeface="ITC Berkeley Oldstyle Std" panose="02090402050306020404" pitchFamily="18" charset="0"/>
              </a:rPr>
              <a:t>Check</a:t>
            </a:r>
          </a:p>
          <a:p>
            <a:pPr algn="ctr"/>
            <a:r>
              <a:rPr lang="en-US" sz="9600" b="1">
                <a:solidFill>
                  <a:schemeClr val="bg1"/>
                </a:solidFill>
                <a:latin typeface="ITC Berkeley Oldstyle Std" panose="02090402050306020404" pitchFamily="18" charset="0"/>
              </a:rPr>
              <a:t>In:</a:t>
            </a:r>
            <a:endParaRPr lang="en-US" sz="9600"/>
          </a:p>
        </p:txBody>
      </p:sp>
      <p:sp>
        <p:nvSpPr>
          <p:cNvPr id="17" name="Rectangle 16">
            <a:extLst>
              <a:ext uri="{FF2B5EF4-FFF2-40B4-BE49-F238E27FC236}">
                <a16:creationId xmlns:a16="http://schemas.microsoft.com/office/drawing/2014/main" id="{B026F13C-2FBC-A056-5C6D-C55506CE86AC}"/>
              </a:ext>
            </a:extLst>
          </p:cNvPr>
          <p:cNvSpPr/>
          <p:nvPr/>
        </p:nvSpPr>
        <p:spPr>
          <a:xfrm>
            <a:off x="6705600" y="663388"/>
            <a:ext cx="4536141" cy="49485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667337-DF08-663A-63A9-8E32589927F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12" name="Picture 11">
            <a:extLst>
              <a:ext uri="{FF2B5EF4-FFF2-40B4-BE49-F238E27FC236}">
                <a16:creationId xmlns:a16="http://schemas.microsoft.com/office/drawing/2014/main" id="{2D3E3FE8-7C8E-A6F2-D5AE-0482AAD8CC1F}"/>
              </a:ext>
            </a:extLst>
          </p:cNvPr>
          <p:cNvPicPr>
            <a:picLocks noChangeAspect="1"/>
          </p:cNvPicPr>
          <p:nvPr/>
        </p:nvPicPr>
        <p:blipFill>
          <a:blip r:embed="rId5"/>
          <a:stretch>
            <a:fillRect/>
          </a:stretch>
        </p:blipFill>
        <p:spPr>
          <a:xfrm>
            <a:off x="388579" y="6425244"/>
            <a:ext cx="3856294" cy="290327"/>
          </a:xfrm>
          <a:prstGeom prst="rect">
            <a:avLst/>
          </a:prstGeom>
        </p:spPr>
      </p:pic>
      <p:sp>
        <p:nvSpPr>
          <p:cNvPr id="14" name="TextBox 13">
            <a:extLst>
              <a:ext uri="{FF2B5EF4-FFF2-40B4-BE49-F238E27FC236}">
                <a16:creationId xmlns:a16="http://schemas.microsoft.com/office/drawing/2014/main" id="{67BD51CE-8F95-2B11-CC84-1A3F09469F44}"/>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3" name="Picture 2" descr="Qr code&#10;&#10;Description automatically generated">
            <a:extLst>
              <a:ext uri="{FF2B5EF4-FFF2-40B4-BE49-F238E27FC236}">
                <a16:creationId xmlns:a16="http://schemas.microsoft.com/office/drawing/2014/main" id="{90561D04-55A5-9668-F0D9-07D7D5CC7D49}"/>
              </a:ext>
            </a:extLst>
          </p:cNvPr>
          <p:cNvPicPr>
            <a:picLocks noChangeAspect="1"/>
          </p:cNvPicPr>
          <p:nvPr/>
        </p:nvPicPr>
        <p:blipFill>
          <a:blip r:embed="rId6"/>
          <a:stretch>
            <a:fillRect/>
          </a:stretch>
        </p:blipFill>
        <p:spPr>
          <a:xfrm>
            <a:off x="6705600" y="886647"/>
            <a:ext cx="4501999" cy="4501999"/>
          </a:xfrm>
          <a:prstGeom prst="rect">
            <a:avLst/>
          </a:prstGeom>
        </p:spPr>
      </p:pic>
    </p:spTree>
    <p:extLst>
      <p:ext uri="{BB962C8B-B14F-4D97-AF65-F5344CB8AC3E}">
        <p14:creationId xmlns:p14="http://schemas.microsoft.com/office/powerpoint/2010/main" val="256337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2ABF7D1-006F-5738-80E6-0F18AA258C24}"/>
              </a:ext>
            </a:extLst>
          </p:cNvPr>
          <p:cNvPicPr>
            <a:picLocks noChangeAspect="1"/>
          </p:cNvPicPr>
          <p:nvPr/>
        </p:nvPicPr>
        <p:blipFill>
          <a:blip r:embed="rId3"/>
          <a:stretch>
            <a:fillRect/>
          </a:stretch>
        </p:blipFill>
        <p:spPr>
          <a:xfrm>
            <a:off x="0" y="-544548"/>
            <a:ext cx="12225004" cy="9168753"/>
          </a:xfrm>
          <a:prstGeom prst="rect">
            <a:avLst/>
          </a:prstGeom>
        </p:spPr>
      </p:pic>
      <p:sp>
        <p:nvSpPr>
          <p:cNvPr id="2" name="Title 1">
            <a:extLst>
              <a:ext uri="{FF2B5EF4-FFF2-40B4-BE49-F238E27FC236}">
                <a16:creationId xmlns:a16="http://schemas.microsoft.com/office/drawing/2014/main" id="{BD4F1DE0-EFA6-95F7-E2CB-2CD375115402}"/>
              </a:ext>
            </a:extLst>
          </p:cNvPr>
          <p:cNvSpPr>
            <a:spLocks noGrp="1"/>
          </p:cNvSpPr>
          <p:nvPr>
            <p:ph type="title"/>
          </p:nvPr>
        </p:nvSpPr>
        <p:spPr>
          <a:xfrm>
            <a:off x="838200" y="822325"/>
            <a:ext cx="10515600" cy="1325563"/>
          </a:xfrm>
        </p:spPr>
        <p:txBody>
          <a:bodyPr>
            <a:normAutofit/>
          </a:bodyPr>
          <a:lstStyle/>
          <a:p>
            <a:pPr algn="ctr"/>
            <a:r>
              <a:rPr lang="en-US" sz="5400" b="1">
                <a:solidFill>
                  <a:srgbClr val="901E24"/>
                </a:solidFill>
                <a:latin typeface="ITC Berkeley Oldstyle Std Blk" panose="02090402050306020404" pitchFamily="18" charset="0"/>
              </a:rPr>
              <a:t>NCORE-ISCORE Mission</a:t>
            </a:r>
          </a:p>
        </p:txBody>
      </p:sp>
      <p:sp>
        <p:nvSpPr>
          <p:cNvPr id="15" name="Rectangle 14">
            <a:extLst>
              <a:ext uri="{FF2B5EF4-FFF2-40B4-BE49-F238E27FC236}">
                <a16:creationId xmlns:a16="http://schemas.microsoft.com/office/drawing/2014/main" id="{F6D842AC-F1F7-98F1-95FC-007FBA6C960B}"/>
              </a:ext>
            </a:extLst>
          </p:cNvPr>
          <p:cNvSpPr/>
          <p:nvPr/>
        </p:nvSpPr>
        <p:spPr>
          <a:xfrm>
            <a:off x="959477" y="2484873"/>
            <a:ext cx="10306050" cy="3109912"/>
          </a:xfrm>
          <a:prstGeom prst="rect">
            <a:avLst/>
          </a:prstGeom>
          <a:solidFill>
            <a:srgbClr val="90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E7B6CB9B-345C-5320-B926-03D3819E7371}"/>
              </a:ext>
            </a:extLst>
          </p:cNvPr>
          <p:cNvSpPr>
            <a:spLocks noGrp="1"/>
          </p:cNvSpPr>
          <p:nvPr>
            <p:ph idx="1"/>
          </p:nvPr>
        </p:nvSpPr>
        <p:spPr>
          <a:xfrm>
            <a:off x="1047750" y="2638460"/>
            <a:ext cx="10096500" cy="3232150"/>
          </a:xfrm>
        </p:spPr>
        <p:txBody>
          <a:bodyPr/>
          <a:lstStyle/>
          <a:p>
            <a:pPr marL="0" indent="0" algn="ctr">
              <a:buNone/>
            </a:pPr>
            <a:r>
              <a:rPr lang="en-US" altLang="en-US" sz="2800" b="1">
                <a:solidFill>
                  <a:schemeClr val="bg1"/>
                </a:solidFill>
                <a:latin typeface="ITC Berkeley Oldstyle Std" panose="02090402050306020404" pitchFamily="18" charset="0"/>
                <a:ea typeface="Univers Condensed" panose="020B0506020202050204" pitchFamily="34" charset="0"/>
                <a:cs typeface="Arial" panose="020B0604020202020204" pitchFamily="34" charset="0"/>
              </a:rPr>
              <a:t>The NCORE-ISCORE Project supports Iowa State University’s diversity efforts. The project provides positive interactions  and dialogue regarding race, ethnicity, and multicultural relations through local and national initiatives including participation in two conferences: NCORE (National Conference on Race &amp; Ethnicity) and ISCORE (Iowa State Conference on Race &amp; Ethnicity).</a:t>
            </a:r>
          </a:p>
          <a:p>
            <a:pPr marL="0" indent="0">
              <a:buNone/>
            </a:pPr>
            <a:endParaRPr lang="en-US"/>
          </a:p>
        </p:txBody>
      </p:sp>
      <p:pic>
        <p:nvPicPr>
          <p:cNvPr id="20" name="Picture 19">
            <a:extLst>
              <a:ext uri="{FF2B5EF4-FFF2-40B4-BE49-F238E27FC236}">
                <a16:creationId xmlns:a16="http://schemas.microsoft.com/office/drawing/2014/main" id="{269CADDC-83A1-8ECB-7152-0707F989DDFF}"/>
              </a:ext>
            </a:extLst>
          </p:cNvPr>
          <p:cNvPicPr>
            <a:picLocks noChangeAspect="1"/>
          </p:cNvPicPr>
          <p:nvPr/>
        </p:nvPicPr>
        <p:blipFill>
          <a:blip r:embed="rId4"/>
          <a:stretch>
            <a:fillRect/>
          </a:stretch>
        </p:blipFill>
        <p:spPr>
          <a:xfrm rot="5400000">
            <a:off x="5869194" y="413616"/>
            <a:ext cx="652242" cy="12390638"/>
          </a:xfrm>
          <a:prstGeom prst="rect">
            <a:avLst/>
          </a:prstGeom>
        </p:spPr>
      </p:pic>
      <p:pic>
        <p:nvPicPr>
          <p:cNvPr id="21" name="Picture 20">
            <a:extLst>
              <a:ext uri="{FF2B5EF4-FFF2-40B4-BE49-F238E27FC236}">
                <a16:creationId xmlns:a16="http://schemas.microsoft.com/office/drawing/2014/main" id="{EED0CEF4-8E77-C0A3-9D91-23E770411E64}"/>
              </a:ext>
            </a:extLst>
          </p:cNvPr>
          <p:cNvPicPr>
            <a:picLocks noChangeAspect="1"/>
          </p:cNvPicPr>
          <p:nvPr/>
        </p:nvPicPr>
        <p:blipFill>
          <a:blip r:embed="rId5"/>
          <a:stretch>
            <a:fillRect/>
          </a:stretch>
        </p:blipFill>
        <p:spPr>
          <a:xfrm>
            <a:off x="388579" y="6425244"/>
            <a:ext cx="3856294" cy="290327"/>
          </a:xfrm>
          <a:prstGeom prst="rect">
            <a:avLst/>
          </a:prstGeom>
        </p:spPr>
      </p:pic>
      <p:sp>
        <p:nvSpPr>
          <p:cNvPr id="22" name="TextBox 21">
            <a:extLst>
              <a:ext uri="{FF2B5EF4-FFF2-40B4-BE49-F238E27FC236}">
                <a16:creationId xmlns:a16="http://schemas.microsoft.com/office/drawing/2014/main" id="{D1DE565A-3C75-2679-4BDF-C4E04EE8F106}"/>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107239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3"/>
          <a:stretch>
            <a:fillRect/>
          </a:stretch>
        </p:blipFill>
        <p:spPr>
          <a:xfrm rot="5400000">
            <a:off x="2892648" y="-2954594"/>
            <a:ext cx="6406703" cy="12192002"/>
          </a:xfrm>
          <a:prstGeom prst="rect">
            <a:avLst/>
          </a:prstGeom>
        </p:spPr>
      </p:pic>
      <p:sp>
        <p:nvSpPr>
          <p:cNvPr id="2" name="Title 1">
            <a:extLst>
              <a:ext uri="{FF2B5EF4-FFF2-40B4-BE49-F238E27FC236}">
                <a16:creationId xmlns:a16="http://schemas.microsoft.com/office/drawing/2014/main" id="{AE074E02-9BA5-B2EC-3936-6A437A9FD44B}"/>
              </a:ext>
            </a:extLst>
          </p:cNvPr>
          <p:cNvSpPr>
            <a:spLocks noGrp="1"/>
          </p:cNvSpPr>
          <p:nvPr>
            <p:ph type="title"/>
          </p:nvPr>
        </p:nvSpPr>
        <p:spPr/>
        <p:txBody>
          <a:bodyPr>
            <a:normAutofit/>
          </a:bodyPr>
          <a:lstStyle/>
          <a:p>
            <a:r>
              <a:rPr lang="en-US" sz="4800" b="1">
                <a:solidFill>
                  <a:srgbClr val="FFC000"/>
                </a:solidFill>
                <a:latin typeface="ITC Berkeley Oldstyle Std Blk" panose="02090402050306020404" pitchFamily="18" charset="0"/>
              </a:rPr>
              <a:t>Land </a:t>
            </a:r>
            <a:r>
              <a:rPr lang="en-US" sz="4800" b="1">
                <a:solidFill>
                  <a:schemeClr val="bg1"/>
                </a:solidFill>
                <a:latin typeface="ITC Berkeley Oldstyle Std Blk" panose="02090402050306020404" pitchFamily="18" charset="0"/>
              </a:rPr>
              <a:t>Acknowledgement</a:t>
            </a:r>
          </a:p>
        </p:txBody>
      </p:sp>
      <p:sp>
        <p:nvSpPr>
          <p:cNvPr id="3" name="Content Placeholder 2">
            <a:extLst>
              <a:ext uri="{FF2B5EF4-FFF2-40B4-BE49-F238E27FC236}">
                <a16:creationId xmlns:a16="http://schemas.microsoft.com/office/drawing/2014/main" id="{AD148CA9-8577-6A04-0376-597D02CCFA0E}"/>
              </a:ext>
            </a:extLst>
          </p:cNvPr>
          <p:cNvSpPr>
            <a:spLocks noGrp="1"/>
          </p:cNvSpPr>
          <p:nvPr>
            <p:ph idx="1"/>
          </p:nvPr>
        </p:nvSpPr>
        <p:spPr/>
        <p:txBody>
          <a:bodyPr>
            <a:normAutofit lnSpcReduction="10000"/>
          </a:bodyPr>
          <a:lstStyle/>
          <a:p>
            <a:pPr marL="0" indent="0">
              <a:buNone/>
            </a:pPr>
            <a:r>
              <a:rPr lang="en-US" sz="3600" b="1" kern="1200">
                <a:solidFill>
                  <a:schemeClr val="bg1"/>
                </a:solidFill>
                <a:effectLst/>
                <a:latin typeface="ITC Berkeley Oldstyle Std" panose="02090402050306020404" pitchFamily="18" charset="0"/>
                <a:cs typeface="Arial" panose="020B0604020202020204" pitchFamily="34" charset="0"/>
              </a:rPr>
              <a:t>We would like to begin this event with a land acknowledgment. Iowa State University is located on the ancestral lands and territory of the </a:t>
            </a:r>
            <a:r>
              <a:rPr lang="en-US" sz="3600" b="1" kern="1200" err="1">
                <a:solidFill>
                  <a:schemeClr val="bg1"/>
                </a:solidFill>
                <a:effectLst/>
                <a:latin typeface="ITC Berkeley Oldstyle Std" panose="02090402050306020404" pitchFamily="18" charset="0"/>
                <a:cs typeface="Arial" panose="020B0604020202020204" pitchFamily="34" charset="0"/>
              </a:rPr>
              <a:t>Baxoje</a:t>
            </a:r>
            <a:r>
              <a:rPr lang="en-US" sz="3600" b="1" kern="1200">
                <a:solidFill>
                  <a:schemeClr val="bg1"/>
                </a:solidFill>
                <a:effectLst/>
                <a:latin typeface="ITC Berkeley Oldstyle Std" panose="02090402050306020404" pitchFamily="18" charset="0"/>
                <a:cs typeface="Arial" panose="020B0604020202020204" pitchFamily="34" charset="0"/>
              </a:rPr>
              <a:t> (bah-</a:t>
            </a:r>
            <a:r>
              <a:rPr lang="en-US" sz="3600" b="1" kern="1200" err="1">
                <a:solidFill>
                  <a:schemeClr val="bg1"/>
                </a:solidFill>
                <a:effectLst/>
                <a:latin typeface="ITC Berkeley Oldstyle Std" panose="02090402050306020404" pitchFamily="18" charset="0"/>
                <a:cs typeface="Arial" panose="020B0604020202020204" pitchFamily="34" charset="0"/>
              </a:rPr>
              <a:t>kho</a:t>
            </a:r>
            <a:r>
              <a:rPr lang="en-US" sz="3600" b="1" kern="1200">
                <a:solidFill>
                  <a:schemeClr val="bg1"/>
                </a:solidFill>
                <a:effectLst/>
                <a:latin typeface="ITC Berkeley Oldstyle Std" panose="02090402050306020404" pitchFamily="18" charset="0"/>
                <a:cs typeface="Arial" panose="020B0604020202020204" pitchFamily="34" charset="0"/>
              </a:rPr>
              <a:t>-</a:t>
            </a:r>
            <a:r>
              <a:rPr lang="en-US" sz="3600" b="1" kern="1200" err="1">
                <a:solidFill>
                  <a:schemeClr val="bg1"/>
                </a:solidFill>
                <a:effectLst/>
                <a:latin typeface="ITC Berkeley Oldstyle Std" panose="02090402050306020404" pitchFamily="18" charset="0"/>
                <a:cs typeface="Arial" panose="020B0604020202020204" pitchFamily="34" charset="0"/>
              </a:rPr>
              <a:t>dzhe</a:t>
            </a:r>
            <a:r>
              <a:rPr lang="en-US" sz="3600" b="1" kern="1200">
                <a:solidFill>
                  <a:schemeClr val="bg1"/>
                </a:solidFill>
                <a:effectLst/>
                <a:latin typeface="ITC Berkeley Oldstyle Std" panose="02090402050306020404" pitchFamily="18" charset="0"/>
                <a:cs typeface="Arial" panose="020B0604020202020204" pitchFamily="34" charset="0"/>
              </a:rPr>
              <a:t>), or Ioway Nation. The United States obtained the land from the Meskwaki and Sauk nations in the Treaty of 1842. We wish to recognize our obligations to this land and to the people who took care of it, as well as to the 17,000 Native people who live in Iowa today.</a:t>
            </a:r>
            <a:endParaRPr lang="en-US" sz="3600" b="1">
              <a:solidFill>
                <a:schemeClr val="bg1"/>
              </a:solidFill>
              <a:latin typeface="ITC Berkeley Oldstyle Std" panose="02090402050306020404" pitchFamily="18" charset="0"/>
              <a:cs typeface="Arial" panose="020B0604020202020204" pitchFamily="34" charset="0"/>
            </a:endParaRPr>
          </a:p>
          <a:p>
            <a:endParaRPr lang="en-US"/>
          </a:p>
        </p:txBody>
      </p:sp>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4"/>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2052505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4EFA-12C8-4109-15F4-52684823DA5B}"/>
              </a:ext>
            </a:extLst>
          </p:cNvPr>
          <p:cNvSpPr>
            <a:spLocks noGrp="1"/>
          </p:cNvSpPr>
          <p:nvPr>
            <p:ph type="title"/>
          </p:nvPr>
        </p:nvSpPr>
        <p:spPr>
          <a:xfrm>
            <a:off x="4965430" y="629266"/>
            <a:ext cx="6586491" cy="5602057"/>
          </a:xfrm>
        </p:spPr>
        <p:txBody>
          <a:bodyPr>
            <a:normAutofit/>
          </a:bodyPr>
          <a:lstStyle/>
          <a:p>
            <a:r>
              <a:rPr lang="en-US" sz="3800" b="1">
                <a:solidFill>
                  <a:srgbClr val="901E24"/>
                </a:solidFill>
                <a:latin typeface="Calibri"/>
                <a:ea typeface="+mj-lt"/>
                <a:cs typeface="+mj-lt"/>
              </a:rPr>
              <a:t>University Library</a:t>
            </a:r>
            <a:br>
              <a:rPr lang="en-US" sz="3800" b="1">
                <a:latin typeface="Calibri"/>
                <a:ea typeface="+mj-lt"/>
                <a:cs typeface="+mj-lt"/>
              </a:rPr>
            </a:br>
            <a:r>
              <a:rPr lang="en-US" sz="3800" b="1">
                <a:solidFill>
                  <a:srgbClr val="901E24"/>
                </a:solidFill>
                <a:latin typeface="Calibri"/>
                <a:ea typeface="+mj-lt"/>
                <a:cs typeface="+mj-lt"/>
              </a:rPr>
              <a:t>Collections and Technical Services Division</a:t>
            </a:r>
            <a:br>
              <a:rPr lang="en-US" sz="3800">
                <a:ea typeface="+mj-lt"/>
                <a:cs typeface="+mj-lt"/>
              </a:rPr>
            </a:br>
            <a:r>
              <a:rPr lang="en-US" sz="3800">
                <a:latin typeface="Calibri"/>
                <a:cs typeface="Calibri Light"/>
              </a:rPr>
              <a:t>Diversity, Equity, and Inclusion Roadmap</a:t>
            </a:r>
            <a:endParaRPr lang="en-US" sz="3800">
              <a:latin typeface="Calibri"/>
            </a:endParaRPr>
          </a:p>
        </p:txBody>
      </p:sp>
      <p:pic>
        <p:nvPicPr>
          <p:cNvPr id="5" name="Picture 4" descr="Abstract blurred public library with bookshelves">
            <a:extLst>
              <a:ext uri="{FF2B5EF4-FFF2-40B4-BE49-F238E27FC236}">
                <a16:creationId xmlns:a16="http://schemas.microsoft.com/office/drawing/2014/main" id="{9E6F15A8-1D16-16B1-9ED8-58D54771606E}"/>
              </a:ext>
            </a:extLst>
          </p:cNvPr>
          <p:cNvPicPr>
            <a:picLocks noChangeAspect="1"/>
          </p:cNvPicPr>
          <p:nvPr/>
        </p:nvPicPr>
        <p:blipFill rotWithShape="1">
          <a:blip r:embed="rId2"/>
          <a:srcRect l="16480" r="38404" b="4"/>
          <a:stretch/>
        </p:blipFill>
        <p:spPr>
          <a:xfrm>
            <a:off x="20" y="10"/>
            <a:ext cx="4635571" cy="6857990"/>
          </a:xfrm>
          <a:prstGeom prst="rect">
            <a:avLst/>
          </a:prstGeom>
          <a:effectLst/>
        </p:spPr>
      </p:pic>
    </p:spTree>
    <p:extLst>
      <p:ext uri="{BB962C8B-B14F-4D97-AF65-F5344CB8AC3E}">
        <p14:creationId xmlns:p14="http://schemas.microsoft.com/office/powerpoint/2010/main" val="4140146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59EDC-5B92-51C5-1CA4-75B6C2724E4D}"/>
              </a:ext>
            </a:extLst>
          </p:cNvPr>
          <p:cNvSpPr>
            <a:spLocks noGrp="1"/>
          </p:cNvSpPr>
          <p:nvPr>
            <p:ph type="title"/>
          </p:nvPr>
        </p:nvSpPr>
        <p:spPr>
          <a:xfrm>
            <a:off x="524741" y="620392"/>
            <a:ext cx="3011632" cy="5504688"/>
          </a:xfrm>
        </p:spPr>
        <p:txBody>
          <a:bodyPr vert="horz" lIns="91440" tIns="45720" rIns="91440" bIns="45720" rtlCol="0">
            <a:normAutofit/>
          </a:bodyPr>
          <a:lstStyle/>
          <a:p>
            <a:r>
              <a:rPr lang="en-US" sz="4800" b="1">
                <a:solidFill>
                  <a:srgbClr val="901E24"/>
                </a:solidFill>
                <a:latin typeface="Calibri"/>
                <a:cs typeface="Calibri"/>
              </a:rPr>
              <a:t>Collections and Technical Services Division</a:t>
            </a:r>
            <a:endParaRPr lang="en-US" sz="4800">
              <a:solidFill>
                <a:srgbClr val="901E24"/>
              </a:solidFill>
            </a:endParaRPr>
          </a:p>
        </p:txBody>
      </p:sp>
      <p:grpSp>
        <p:nvGrpSpPr>
          <p:cNvPr id="11" name="Group 10">
            <a:extLst>
              <a:ext uri="{FF2B5EF4-FFF2-40B4-BE49-F238E27FC236}">
                <a16:creationId xmlns:a16="http://schemas.microsoft.com/office/drawing/2014/main" id="{65A70D62-ED31-2E1B-84F0-AE340BE9081F}"/>
              </a:ext>
            </a:extLst>
          </p:cNvPr>
          <p:cNvGrpSpPr/>
          <p:nvPr/>
        </p:nvGrpSpPr>
        <p:grpSpPr>
          <a:xfrm>
            <a:off x="3419117" y="1289799"/>
            <a:ext cx="8376458" cy="4177418"/>
            <a:chOff x="1428336" y="1408212"/>
            <a:chExt cx="8090602" cy="4037124"/>
          </a:xfrm>
        </p:grpSpPr>
        <p:pic>
          <p:nvPicPr>
            <p:cNvPr id="7" name="Picture 6">
              <a:extLst>
                <a:ext uri="{FF2B5EF4-FFF2-40B4-BE49-F238E27FC236}">
                  <a16:creationId xmlns:a16="http://schemas.microsoft.com/office/drawing/2014/main" id="{7D54BD48-345D-ECCA-1874-1DBA9E44B0BE}"/>
                </a:ext>
              </a:extLst>
            </p:cNvPr>
            <p:cNvPicPr>
              <a:picLocks noChangeAspect="1"/>
            </p:cNvPicPr>
            <p:nvPr/>
          </p:nvPicPr>
          <p:blipFill rotWithShape="1">
            <a:blip r:embed="rId2"/>
            <a:srcRect l="7348" t="16052" r="18104" b="20295"/>
            <a:stretch/>
          </p:blipFill>
          <p:spPr>
            <a:xfrm>
              <a:off x="1428336" y="1408212"/>
              <a:ext cx="8082570" cy="3982420"/>
            </a:xfrm>
            <a:prstGeom prst="rect">
              <a:avLst/>
            </a:prstGeom>
          </p:spPr>
        </p:pic>
        <p:sp>
          <p:nvSpPr>
            <p:cNvPr id="8" name="Rectangle 7">
              <a:extLst>
                <a:ext uri="{FF2B5EF4-FFF2-40B4-BE49-F238E27FC236}">
                  <a16:creationId xmlns:a16="http://schemas.microsoft.com/office/drawing/2014/main" id="{7D005A44-C912-3FD6-BF01-2E5258E844C2}"/>
                </a:ext>
              </a:extLst>
            </p:cNvPr>
            <p:cNvSpPr/>
            <p:nvPr/>
          </p:nvSpPr>
          <p:spPr>
            <a:xfrm>
              <a:off x="1498311" y="3094918"/>
              <a:ext cx="1728356" cy="2119510"/>
            </a:xfrm>
            <a:prstGeom prst="rect">
              <a:avLst/>
            </a:prstGeom>
            <a:solidFill>
              <a:schemeClr val="bg1">
                <a:alpha val="8105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85800" indent="-685800">
                <a:buFont typeface="Arial,Sans-Serif"/>
                <a:buChar char="•"/>
              </a:pPr>
              <a:endParaRPr lang="en-US"/>
            </a:p>
          </p:txBody>
        </p:sp>
        <p:sp>
          <p:nvSpPr>
            <p:cNvPr id="9" name="Rectangle 8">
              <a:extLst>
                <a:ext uri="{FF2B5EF4-FFF2-40B4-BE49-F238E27FC236}">
                  <a16:creationId xmlns:a16="http://schemas.microsoft.com/office/drawing/2014/main" id="{4DA64222-DB75-6EBD-30F2-ECD9E3109163}"/>
                </a:ext>
              </a:extLst>
            </p:cNvPr>
            <p:cNvSpPr/>
            <p:nvPr/>
          </p:nvSpPr>
          <p:spPr>
            <a:xfrm>
              <a:off x="5573855" y="2944826"/>
              <a:ext cx="3945083" cy="2500510"/>
            </a:xfrm>
            <a:prstGeom prst="rect">
              <a:avLst/>
            </a:prstGeom>
            <a:solidFill>
              <a:schemeClr val="bg1">
                <a:alpha val="8105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85800" indent="-685800">
                <a:buFont typeface="Arial,Sans-Serif"/>
                <a:buChar char="•"/>
              </a:pPr>
              <a:endParaRPr lang="en-US"/>
            </a:p>
          </p:txBody>
        </p:sp>
        <p:sp>
          <p:nvSpPr>
            <p:cNvPr id="10" name="Rectangle 9">
              <a:extLst>
                <a:ext uri="{FF2B5EF4-FFF2-40B4-BE49-F238E27FC236}">
                  <a16:creationId xmlns:a16="http://schemas.microsoft.com/office/drawing/2014/main" id="{130F4E15-F2BB-9474-7A3C-B0FE61A59E7C}"/>
                </a:ext>
              </a:extLst>
            </p:cNvPr>
            <p:cNvSpPr/>
            <p:nvPr/>
          </p:nvSpPr>
          <p:spPr>
            <a:xfrm>
              <a:off x="2133312" y="2055826"/>
              <a:ext cx="2640446" cy="7571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85800" indent="-685800">
                <a:buFont typeface="Arial,Sans-Serif"/>
                <a:buChar char="•"/>
              </a:pPr>
              <a:endParaRPr lang="en-US"/>
            </a:p>
          </p:txBody>
        </p:sp>
      </p:grpSp>
    </p:spTree>
    <p:extLst>
      <p:ext uri="{BB962C8B-B14F-4D97-AF65-F5344CB8AC3E}">
        <p14:creationId xmlns:p14="http://schemas.microsoft.com/office/powerpoint/2010/main" val="2669317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D0E3-F98E-4913-E591-BA4A829CC21C}"/>
              </a:ext>
            </a:extLst>
          </p:cNvPr>
          <p:cNvSpPr>
            <a:spLocks noGrp="1"/>
          </p:cNvSpPr>
          <p:nvPr>
            <p:ph type="title"/>
          </p:nvPr>
        </p:nvSpPr>
        <p:spPr>
          <a:xfrm>
            <a:off x="4965430" y="629266"/>
            <a:ext cx="6586491" cy="1676603"/>
          </a:xfrm>
        </p:spPr>
        <p:txBody>
          <a:bodyPr>
            <a:normAutofit/>
          </a:bodyPr>
          <a:lstStyle/>
          <a:p>
            <a:r>
              <a:rPr lang="en-US" sz="5400" b="1">
                <a:solidFill>
                  <a:srgbClr val="901E24"/>
                </a:solidFill>
                <a:latin typeface="Calibri"/>
                <a:cs typeface="Calibri Light"/>
              </a:rPr>
              <a:t>Why a DEI Roadmap?</a:t>
            </a:r>
            <a:endParaRPr lang="en-US" sz="5400" b="1">
              <a:solidFill>
                <a:srgbClr val="901E24"/>
              </a:solidFill>
              <a:latin typeface="Calibri"/>
              <a:cs typeface="Calibri"/>
            </a:endParaRPr>
          </a:p>
        </p:txBody>
      </p:sp>
      <p:pic>
        <p:nvPicPr>
          <p:cNvPr id="6" name="Picture 5" descr="Car trail lights on a Highway">
            <a:extLst>
              <a:ext uri="{FF2B5EF4-FFF2-40B4-BE49-F238E27FC236}">
                <a16:creationId xmlns:a16="http://schemas.microsoft.com/office/drawing/2014/main" id="{DF865D03-CAC3-28FB-7F02-083D532D98E2}"/>
              </a:ext>
            </a:extLst>
          </p:cNvPr>
          <p:cNvPicPr>
            <a:picLocks noChangeAspect="1"/>
          </p:cNvPicPr>
          <p:nvPr/>
        </p:nvPicPr>
        <p:blipFill rotWithShape="1">
          <a:blip r:embed="rId2"/>
          <a:srcRect l="20601" r="34279" b="-1"/>
          <a:stretch/>
        </p:blipFill>
        <p:spPr>
          <a:xfrm>
            <a:off x="20" y="10"/>
            <a:ext cx="4635571" cy="6857990"/>
          </a:xfrm>
          <a:prstGeom prst="rect">
            <a:avLst/>
          </a:prstGeom>
          <a:effectLst/>
        </p:spPr>
      </p:pic>
      <p:graphicFrame>
        <p:nvGraphicFramePr>
          <p:cNvPr id="4" name="Diagram 4">
            <a:extLst>
              <a:ext uri="{FF2B5EF4-FFF2-40B4-BE49-F238E27FC236}">
                <a16:creationId xmlns:a16="http://schemas.microsoft.com/office/drawing/2014/main" id="{BB4A6B1A-862E-279E-6E98-ADD10CF60D3A}"/>
              </a:ext>
            </a:extLst>
          </p:cNvPr>
          <p:cNvGraphicFramePr>
            <a:graphicFrameLocks noGrp="1"/>
          </p:cNvGraphicFramePr>
          <p:nvPr>
            <p:ph idx="1"/>
            <p:extLst>
              <p:ext uri="{D42A27DB-BD31-4B8C-83A1-F6EECF244321}">
                <p14:modId xmlns:p14="http://schemas.microsoft.com/office/powerpoint/2010/main" val="3038239619"/>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8139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D0E3-F98E-4913-E591-BA4A829CC21C}"/>
              </a:ext>
            </a:extLst>
          </p:cNvPr>
          <p:cNvSpPr>
            <a:spLocks noGrp="1"/>
          </p:cNvSpPr>
          <p:nvPr>
            <p:ph type="title"/>
          </p:nvPr>
        </p:nvSpPr>
        <p:spPr>
          <a:xfrm>
            <a:off x="4965430" y="629266"/>
            <a:ext cx="6586491" cy="1676603"/>
          </a:xfrm>
        </p:spPr>
        <p:txBody>
          <a:bodyPr>
            <a:normAutofit/>
          </a:bodyPr>
          <a:lstStyle/>
          <a:p>
            <a:r>
              <a:rPr lang="en-US" sz="5400" b="1">
                <a:solidFill>
                  <a:srgbClr val="901E24"/>
                </a:solidFill>
                <a:latin typeface="Calibri"/>
                <a:cs typeface="Calibri Light"/>
              </a:rPr>
              <a:t>Context</a:t>
            </a:r>
          </a:p>
        </p:txBody>
      </p:sp>
      <p:sp>
        <p:nvSpPr>
          <p:cNvPr id="109" name="Content Placeholder 108">
            <a:extLst>
              <a:ext uri="{FF2B5EF4-FFF2-40B4-BE49-F238E27FC236}">
                <a16:creationId xmlns:a16="http://schemas.microsoft.com/office/drawing/2014/main" id="{3893F42F-A30F-5881-2B90-781C69A61571}"/>
              </a:ext>
            </a:extLst>
          </p:cNvPr>
          <p:cNvSpPr>
            <a:spLocks noGrp="1"/>
          </p:cNvSpPr>
          <p:nvPr>
            <p:ph idx="1"/>
          </p:nvPr>
        </p:nvSpPr>
        <p:spPr>
          <a:xfrm>
            <a:off x="4965431" y="2438400"/>
            <a:ext cx="6586489" cy="3785419"/>
          </a:xfrm>
        </p:spPr>
        <p:txBody>
          <a:bodyPr vert="horz" lIns="91440" tIns="45720" rIns="91440" bIns="45720" rtlCol="0" anchor="t">
            <a:normAutofit/>
          </a:bodyPr>
          <a:lstStyle/>
          <a:p>
            <a:pPr>
              <a:spcBef>
                <a:spcPts val="0"/>
              </a:spcBef>
            </a:pPr>
            <a:r>
              <a:rPr lang="en-US" sz="2400">
                <a:ea typeface="+mn-lt"/>
                <a:cs typeface="+mn-lt"/>
              </a:rPr>
              <a:t>Iowa State University Strategic Plan, 2022–2031</a:t>
            </a:r>
          </a:p>
          <a:p>
            <a:pPr>
              <a:spcBef>
                <a:spcPts val="0"/>
              </a:spcBef>
            </a:pPr>
            <a:r>
              <a:rPr lang="en-US" sz="2400">
                <a:ea typeface="+mn-lt"/>
                <a:cs typeface="+mn-lt"/>
              </a:rPr>
              <a:t>Iowa State University Two-Year Framework, August 2019–August 2021</a:t>
            </a:r>
          </a:p>
          <a:p>
            <a:pPr>
              <a:spcBef>
                <a:spcPts val="0"/>
              </a:spcBef>
            </a:pPr>
            <a:r>
              <a:rPr lang="en-US" sz="2400">
                <a:ea typeface="+mn-lt"/>
                <a:cs typeface="+mn-lt"/>
              </a:rPr>
              <a:t>Iowa State University Library Statement on Diversity, Equity, and Inclusion (2018)</a:t>
            </a:r>
          </a:p>
          <a:p>
            <a:endParaRPr lang="en-US" sz="2400">
              <a:cs typeface="Calibri"/>
            </a:endParaRPr>
          </a:p>
        </p:txBody>
      </p:sp>
      <p:pic>
        <p:nvPicPr>
          <p:cNvPr id="6" name="Picture 5" descr="Hand pointing to globe">
            <a:extLst>
              <a:ext uri="{FF2B5EF4-FFF2-40B4-BE49-F238E27FC236}">
                <a16:creationId xmlns:a16="http://schemas.microsoft.com/office/drawing/2014/main" id="{DF865D03-CAC3-28FB-7F02-083D532D98E2}"/>
              </a:ext>
            </a:extLst>
          </p:cNvPr>
          <p:cNvPicPr>
            <a:picLocks noChangeAspect="1"/>
          </p:cNvPicPr>
          <p:nvPr/>
        </p:nvPicPr>
        <p:blipFill rotWithShape="1">
          <a:blip r:embed="rId2"/>
          <a:srcRect l="27091" r="35225" b="-1"/>
          <a:stretch/>
        </p:blipFill>
        <p:spPr>
          <a:xfrm>
            <a:off x="20" y="10"/>
            <a:ext cx="4635571" cy="6857990"/>
          </a:xfrm>
          <a:prstGeom prst="rect">
            <a:avLst/>
          </a:prstGeom>
          <a:effectLst/>
        </p:spPr>
      </p:pic>
    </p:spTree>
    <p:extLst>
      <p:ext uri="{BB962C8B-B14F-4D97-AF65-F5344CB8AC3E}">
        <p14:creationId xmlns:p14="http://schemas.microsoft.com/office/powerpoint/2010/main" val="278981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D0E3-F98E-4913-E591-BA4A829CC21C}"/>
              </a:ext>
            </a:extLst>
          </p:cNvPr>
          <p:cNvSpPr>
            <a:spLocks noGrp="1"/>
          </p:cNvSpPr>
          <p:nvPr>
            <p:ph type="title"/>
          </p:nvPr>
        </p:nvSpPr>
        <p:spPr>
          <a:xfrm>
            <a:off x="4965430" y="629266"/>
            <a:ext cx="6586491" cy="1676603"/>
          </a:xfrm>
        </p:spPr>
        <p:txBody>
          <a:bodyPr>
            <a:normAutofit/>
          </a:bodyPr>
          <a:lstStyle/>
          <a:p>
            <a:r>
              <a:rPr lang="en-US" sz="5400" b="1">
                <a:solidFill>
                  <a:srgbClr val="901E24"/>
                </a:solidFill>
                <a:latin typeface="Calibri"/>
                <a:cs typeface="Calibri Light"/>
              </a:rPr>
              <a:t>Context</a:t>
            </a:r>
            <a:endParaRPr lang="en-US" sz="5400" b="1">
              <a:solidFill>
                <a:srgbClr val="901E24"/>
              </a:solidFill>
              <a:latin typeface="Calibri"/>
              <a:cs typeface="Calibri"/>
            </a:endParaRPr>
          </a:p>
        </p:txBody>
      </p:sp>
      <p:sp>
        <p:nvSpPr>
          <p:cNvPr id="25" name="Content Placeholder 24">
            <a:extLst>
              <a:ext uri="{FF2B5EF4-FFF2-40B4-BE49-F238E27FC236}">
                <a16:creationId xmlns:a16="http://schemas.microsoft.com/office/drawing/2014/main" id="{E7D2E957-E282-FC9D-0443-5B082111664B}"/>
              </a:ext>
            </a:extLst>
          </p:cNvPr>
          <p:cNvSpPr>
            <a:spLocks noGrp="1"/>
          </p:cNvSpPr>
          <p:nvPr>
            <p:ph idx="1"/>
          </p:nvPr>
        </p:nvSpPr>
        <p:spPr>
          <a:xfrm>
            <a:off x="4965431" y="2438400"/>
            <a:ext cx="6586489" cy="3785419"/>
          </a:xfrm>
        </p:spPr>
        <p:txBody>
          <a:bodyPr vert="horz" lIns="91440" tIns="45720" rIns="91440" bIns="45720" rtlCol="0">
            <a:normAutofit/>
          </a:bodyPr>
          <a:lstStyle/>
          <a:p>
            <a:pPr>
              <a:spcBef>
                <a:spcPts val="0"/>
              </a:spcBef>
            </a:pPr>
            <a:r>
              <a:rPr lang="en-US" sz="2400">
                <a:ea typeface="+mn-lt"/>
                <a:cs typeface="+mn-lt"/>
              </a:rPr>
              <a:t>Required reporting of DEI efforts in annual evaluations (2019)</a:t>
            </a:r>
          </a:p>
          <a:p>
            <a:pPr>
              <a:spcBef>
                <a:spcPts val="0"/>
              </a:spcBef>
            </a:pPr>
            <a:r>
              <a:rPr lang="en-US" sz="2400">
                <a:ea typeface="+mn-lt"/>
                <a:cs typeface="+mn-lt"/>
              </a:rPr>
              <a:t>Anti-racism and diversity statements released by libraries and library organizations in 2020</a:t>
            </a:r>
          </a:p>
          <a:p>
            <a:endParaRPr lang="en-US" sz="2400">
              <a:cs typeface="Calibri"/>
            </a:endParaRPr>
          </a:p>
        </p:txBody>
      </p:sp>
      <p:pic>
        <p:nvPicPr>
          <p:cNvPr id="6" name="Picture 5" descr="Leiden from the sky at night night">
            <a:extLst>
              <a:ext uri="{FF2B5EF4-FFF2-40B4-BE49-F238E27FC236}">
                <a16:creationId xmlns:a16="http://schemas.microsoft.com/office/drawing/2014/main" id="{DF865D03-CAC3-28FB-7F02-083D532D98E2}"/>
              </a:ext>
            </a:extLst>
          </p:cNvPr>
          <p:cNvPicPr>
            <a:picLocks noChangeAspect="1"/>
          </p:cNvPicPr>
          <p:nvPr/>
        </p:nvPicPr>
        <p:blipFill rotWithShape="1">
          <a:blip r:embed="rId2"/>
          <a:srcRect l="27441" r="27440" b="-1"/>
          <a:stretch/>
        </p:blipFill>
        <p:spPr>
          <a:xfrm>
            <a:off x="20" y="10"/>
            <a:ext cx="4635571" cy="6857990"/>
          </a:xfrm>
          <a:prstGeom prst="rect">
            <a:avLst/>
          </a:prstGeom>
          <a:effectLst/>
        </p:spPr>
      </p:pic>
    </p:spTree>
    <p:extLst>
      <p:ext uri="{BB962C8B-B14F-4D97-AF65-F5344CB8AC3E}">
        <p14:creationId xmlns:p14="http://schemas.microsoft.com/office/powerpoint/2010/main" val="18879834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603</Words>
  <Application>Microsoft Office PowerPoint</Application>
  <PresentationFormat>Widescreen</PresentationFormat>
  <Paragraphs>92</Paragraphs>
  <Slides>16</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Arial,Sans-Serif</vt:lpstr>
      <vt:lpstr>Calibri</vt:lpstr>
      <vt:lpstr>Calibri Light</vt:lpstr>
      <vt:lpstr>ITC Berkeley Oldstyle Std</vt:lpstr>
      <vt:lpstr>ITC Berkeley Oldstyle Std Blk</vt:lpstr>
      <vt:lpstr>Univers</vt:lpstr>
      <vt:lpstr>Office Theme</vt:lpstr>
      <vt:lpstr>Developing an Action-Oriented Diversity, Equity, and Inclusion Roadmap</vt:lpstr>
      <vt:lpstr>PowerPoint Presentation</vt:lpstr>
      <vt:lpstr>NCORE-ISCORE Mission</vt:lpstr>
      <vt:lpstr>Land Acknowledgement</vt:lpstr>
      <vt:lpstr>University Library Collections and Technical Services Division Diversity, Equity, and Inclusion Roadmap</vt:lpstr>
      <vt:lpstr>Collections and Technical Services Division</vt:lpstr>
      <vt:lpstr>Why a DEI Roadmap?</vt:lpstr>
      <vt:lpstr>Context</vt:lpstr>
      <vt:lpstr>Context</vt:lpstr>
      <vt:lpstr>Roadmap Development</vt:lpstr>
      <vt:lpstr>Discussion Questions</vt:lpstr>
      <vt:lpstr>Roadmap</vt:lpstr>
      <vt:lpstr>Example Goals</vt:lpstr>
      <vt:lpstr>Next Steps</vt:lpstr>
      <vt:lpstr>Acknowledgements</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Student Affairs Design</dc:creator>
  <cp:lastModifiedBy>Inefuku, Harrison W [LIB]</cp:lastModifiedBy>
  <cp:revision>3</cp:revision>
  <cp:lastPrinted>2023-02-28T19:02:46Z</cp:lastPrinted>
  <dcterms:created xsi:type="dcterms:W3CDTF">2022-10-07T13:15:59Z</dcterms:created>
  <dcterms:modified xsi:type="dcterms:W3CDTF">2023-03-06T22:31:43Z</dcterms:modified>
</cp:coreProperties>
</file>