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2E_232D5161.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36_7AE29994.xml" ContentType="application/vnd.ms-powerpoint.comments+xml"/>
  <Override PartName="/ppt/notesSlides/notesSlide10.xml" ContentType="application/vnd.openxmlformats-officedocument.presentationml.notesSlide+xml"/>
  <Override PartName="/ppt/comments/modernComment_112_DD89252E.xml" ContentType="application/vnd.ms-powerpoint.comments+xml"/>
  <Override PartName="/ppt/notesSlides/notesSlide11.xml" ContentType="application/vnd.openxmlformats-officedocument.presentationml.notesSlide+xml"/>
  <Override PartName="/ppt/comments/modernComment_137_D266D146.xml" ContentType="application/vnd.ms-powerpoint.comments+xml"/>
  <Override PartName="/ppt/notesSlides/notesSlide12.xml" ContentType="application/vnd.openxmlformats-officedocument.presentationml.notesSlide+xml"/>
  <Override PartName="/ppt/comments/modernComment_13D_2E5D2A26.xml" ContentType="application/vnd.ms-powerpoint.comments+xml"/>
  <Override PartName="/ppt/notesSlides/notesSlide13.xml" ContentType="application/vnd.openxmlformats-officedocument.presentationml.notesSlide+xml"/>
  <Override PartName="/ppt/comments/modernComment_13C_C49A7C4D.xml" ContentType="application/vnd.ms-powerpoint.comments+xml"/>
  <Override PartName="/ppt/notesSlides/notesSlide14.xml" ContentType="application/vnd.openxmlformats-officedocument.presentationml.notesSlide+xml"/>
  <Override PartName="/ppt/comments/modernComment_10D_F748ADB6.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2C_5D9BE408.xml" ContentType="application/vnd.ms-powerpoint.comments+xml"/>
  <Override PartName="/ppt/notesSlides/notesSlide21.xml" ContentType="application/vnd.openxmlformats-officedocument.presentationml.notesSlide+xml"/>
  <Override PartName="/ppt/comments/modernComment_110_44F5B6E9.xml" ContentType="application/vnd.ms-powerpoint.comments+xml"/>
  <Override PartName="/ppt/notesSlides/notesSlide22.xml" ContentType="application/vnd.openxmlformats-officedocument.presentationml.notesSlide+xml"/>
  <Override PartName="/ppt/comments/modernComment_113_CC6CC396.xml" ContentType="application/vnd.ms-powerpoint.comments+xml"/>
  <Override PartName="/ppt/notesSlides/notesSlide23.xml" ContentType="application/vnd.openxmlformats-officedocument.presentationml.notesSlide+xml"/>
  <Override PartName="/ppt/comments/modernComment_111_56A459AC.xml" ContentType="application/vnd.ms-powerpoint.comments+xml"/>
  <Override PartName="/ppt/notesSlides/notesSlide24.xml" ContentType="application/vnd.openxmlformats-officedocument.presentationml.notesSlide+xml"/>
  <Override PartName="/ppt/comments/modernComment_114_A5CF1B42.xml" ContentType="application/vnd.ms-powerpoint.comments+xml"/>
  <Override PartName="/ppt/notesSlides/notesSlide25.xml" ContentType="application/vnd.openxmlformats-officedocument.presentationml.notesSlide+xml"/>
  <Override PartName="/ppt/comments/modernComment_134_2574554E.xml" ContentType="application/vnd.ms-powerpoint.comments+xml"/>
  <Override PartName="/ppt/notesSlides/notesSlide26.xml" ContentType="application/vnd.openxmlformats-officedocument.presentationml.notesSlide+xml"/>
  <Override PartName="/ppt/comments/modernComment_132_3CF7E85B.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18_70FC3913.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19_318C4ABE.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264" r:id="rId3"/>
    <p:sldId id="302" r:id="rId4"/>
    <p:sldId id="319" r:id="rId5"/>
    <p:sldId id="257" r:id="rId6"/>
    <p:sldId id="267" r:id="rId7"/>
    <p:sldId id="265" r:id="rId8"/>
    <p:sldId id="266" r:id="rId9"/>
    <p:sldId id="268" r:id="rId10"/>
    <p:sldId id="310" r:id="rId11"/>
    <p:sldId id="274" r:id="rId12"/>
    <p:sldId id="311" r:id="rId13"/>
    <p:sldId id="317" r:id="rId14"/>
    <p:sldId id="316" r:id="rId15"/>
    <p:sldId id="269" r:id="rId16"/>
    <p:sldId id="271" r:id="rId17"/>
    <p:sldId id="299" r:id="rId18"/>
    <p:sldId id="298" r:id="rId19"/>
    <p:sldId id="301" r:id="rId20"/>
    <p:sldId id="318" r:id="rId21"/>
    <p:sldId id="300" r:id="rId22"/>
    <p:sldId id="272" r:id="rId23"/>
    <p:sldId id="275" r:id="rId24"/>
    <p:sldId id="273" r:id="rId25"/>
    <p:sldId id="276" r:id="rId26"/>
    <p:sldId id="308" r:id="rId27"/>
    <p:sldId id="306" r:id="rId28"/>
    <p:sldId id="278" r:id="rId29"/>
    <p:sldId id="280" r:id="rId30"/>
    <p:sldId id="284" r:id="rId31"/>
    <p:sldId id="281" r:id="rId32"/>
    <p:sldId id="312" r:id="rId33"/>
    <p:sldId id="313" r:id="rId34"/>
    <p:sldId id="282" r:id="rId35"/>
    <p:sldId id="291" r:id="rId36"/>
    <p:sldId id="309" r:id="rId37"/>
    <p:sldId id="294" r:id="rId38"/>
    <p:sldId id="283" r:id="rId39"/>
    <p:sldId id="307" r:id="rId40"/>
    <p:sldId id="296" r:id="rId41"/>
    <p:sldId id="287" r:id="rId42"/>
    <p:sldId id="304" r:id="rId43"/>
    <p:sldId id="297" r:id="rId44"/>
    <p:sldId id="258" r:id="rId45"/>
    <p:sldId id="30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66D70A-6287-C5E3-AE1E-74874BCB0178}" name="Helton, Grace" initials="HG" userId="S::ghelton@iastate.edu::7fa85e32-4087-408b-b2fb-73785f6b082c" providerId="AD"/>
  <p188:author id="{F5979A2C-DAA6-F55E-D64F-8C6B1D3C0373}" name="Mutungi, Grace M" initials="MM" userId="S::gmutungi@iastate.edu::ac9847fa-9004-4b44-ba6f-ddedf039c69c" providerId="AD"/>
  <p188:author id="{36F14795-9108-0C79-6373-B2A51DCD97FE}" name="Romero, Rodrigo W" initials="RW" userId="S::rwromero@iastate.edu::330fef8c-54d3-4ee0-88ce-e7c6ade166a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901E24"/>
    <a:srgbClr val="0341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DAF789-737B-B8F4-A9EE-B3516E081C3E}" v="191" dt="2023-02-11T16:08:15.422"/>
    <p1510:client id="{20AEDFF7-8E05-C4D2-DAC6-7169D0E0EAC1}" v="2548" dt="2023-02-24T06:08:20.597"/>
    <p1510:client id="{239A880B-92E1-0F45-B102-41A0A84F86A1}" v="311" dt="2023-02-08T19:49:42.491"/>
    <p1510:client id="{275E4BAF-3F27-3041-A019-A602CD8945E8}" v="352" dt="2023-02-08T15:20:46.867"/>
    <p1510:client id="{30A3927C-85F1-E8BF-9385-9EE90F3A87F7}" v="20" dt="2023-03-03T02:40:12.555"/>
    <p1510:client id="{35FC68E9-B702-1DDA-A1E7-FC0A099CF24B}" v="91" dt="2023-03-03T01:49:45.501"/>
    <p1510:client id="{42F9C7ED-AFF5-5CB0-490A-1E98435B5783}" v="1435" dt="2023-02-26T03:42:29.231"/>
    <p1510:client id="{47198EE5-5C65-3016-56CF-6163C1C97C8E}" v="263" dt="2023-02-08T19:29:04.495"/>
    <p1510:client id="{47E8C2CD-4F02-4BE0-B8CA-6133BE439D2A}" v="439" dt="2023-02-08T19:08:33.963"/>
    <p1510:client id="{4C1354E3-143E-AB0F-25CF-D7EAFFA3CE82}" v="230" dt="2023-03-02T23:39:04.918"/>
    <p1510:client id="{5086E18E-EF59-8A1C-01C6-B5BCD6F6E237}" v="30" dt="2023-03-02T20:39:21.975"/>
    <p1510:client id="{54FC44C6-92AC-9271-B90D-C539317F2804}" v="1406" dt="2023-02-28T17:41:41.579"/>
    <p1510:client id="{57562AA5-F9E6-C756-EC6F-C7D4EEAB4340}" v="1" dt="2023-03-01T22:13:44.530"/>
    <p1510:client id="{59EE1B89-B8E7-4CC9-4A5E-A04F1BA2F5D5}" v="278" dt="2023-02-11T16:03:55.338"/>
    <p1510:client id="{61FE0380-CC55-950E-C248-1F5EFBA4DDA0}" v="574" dt="2023-02-11T15:14:55.207"/>
    <p1510:client id="{67ECFF29-5DAF-20E3-898C-13CAD7870594}" v="116" dt="2023-02-24T21:42:12.933"/>
    <p1510:client id="{6858B461-565D-0B03-E58E-932664865C5B}" v="21" dt="2023-02-10T08:19:53.830"/>
    <p1510:client id="{79619D91-BB81-95EC-628D-3E8D96BDC97A}" v="2866" dt="2023-02-26T00:46:54.726"/>
    <p1510:client id="{923A95A8-FA51-483D-B745-D32F04DD4883}" v="3078" dt="2023-02-08T20:18:14.929"/>
    <p1510:client id="{9D7B7FC6-D5F2-5EA1-6BD8-F4AD1866B777}" v="441" dt="2023-03-02T22:39:05.091"/>
    <p1510:client id="{9F373133-ECD8-53D7-F660-28812D50150F}" v="23" dt="2023-02-11T15:24:58.135"/>
    <p1510:client id="{A08B3E55-12C1-202F-7158-8EECB3376CE0}" v="850" dt="2023-02-27T04:17:50.287"/>
    <p1510:client id="{A33A8488-564E-A7E7-A6C1-5ADD4042F9E7}" v="57" dt="2023-03-01T21:53:42.486"/>
    <p1510:client id="{AE5E4835-7601-F6B7-80A1-11C5861DD615}" v="742" dt="2023-03-02T18:27:07.233"/>
    <p1510:client id="{B4A893B4-965F-425B-7A8D-F2F3EE0C5781}" v="463" dt="2023-02-24T20:51:41.349"/>
    <p1510:client id="{B53E5525-7E57-EFD3-043D-CA41F891480E}" v="3" dt="2023-02-26T03:10:21.170"/>
    <p1510:client id="{C2D77F18-7819-8767-AFAA-A268BDD4FF80}" v="2016" dt="2023-02-26T00:39:42.978"/>
    <p1510:client id="{C9290AF0-53AB-3445-0566-12F7B9BE8175}" v="2" dt="2023-03-03T02:17:47.907"/>
    <p1510:client id="{CB814A20-BFA5-2091-9379-D2E918B6206B}" v="1" dt="2023-02-27T03:40:09.331"/>
    <p1510:client id="{D06DFBF3-9876-3F52-D188-179C195D1416}" v="940" dt="2023-03-02T21:13:48.408"/>
    <p1510:client id="{D38FCFFA-B828-C8E5-3C09-A2D063953A20}" v="190" dt="2023-02-11T15:07:43.664"/>
    <p1510:client id="{D6001BFE-7654-A01C-E66B-5926B94A8BF9}" v="860" dt="2023-03-02T20:56:04.464"/>
    <p1510:client id="{D6A5F0BB-6E96-5737-94EC-76AB11980585}" v="1395" dt="2023-03-01T19:19:01.261"/>
    <p1510:client id="{D962D44E-BCE4-2E53-2ECD-FCEF873FD554}" v="8" dt="2023-02-26T23:41:16.883"/>
    <p1510:client id="{D96F51F2-41B2-3817-894E-3A85EDE73609}" v="96" dt="2023-03-01T22:11:41.236"/>
    <p1510:client id="{F368C06F-B033-6917-DB37-E8DD051BDBA1}" v="78" dt="2023-03-03T02:49:34.5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8/10/relationships/authors" Target="author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omments/modernComment_10D_F748ADB6.xml><?xml version="1.0" encoding="utf-8"?>
<p188:cmLst xmlns:a="http://schemas.openxmlformats.org/drawingml/2006/main" xmlns:r="http://schemas.openxmlformats.org/officeDocument/2006/relationships" xmlns:p188="http://schemas.microsoft.com/office/powerpoint/2018/8/main">
  <p188:cm id="{68B03932-7C0F-4F33-BF3A-FE12433856B0}" authorId="{F5979A2C-DAA6-F55E-D64F-8C6B1D3C0373}" status="resolved" created="2023-02-25T23:06:59.413" complete="100000">
    <ac:deMkLst xmlns:ac="http://schemas.microsoft.com/office/drawing/2013/main/command">
      <pc:docMk xmlns:pc="http://schemas.microsoft.com/office/powerpoint/2013/main/command"/>
      <pc:sldMk xmlns:pc="http://schemas.microsoft.com/office/powerpoint/2013/main/command" cId="4148735414" sldId="269"/>
      <ac:picMk id="4" creationId="{FEEF02E6-C271-74AF-47F4-9DD96E9C2862}"/>
    </ac:deMkLst>
    <p188:txBody>
      <a:bodyPr/>
      <a:lstStyle/>
      <a:p>
        <a:r>
          <a:rPr lang="en-US"/>
          <a:t>selective service act (1917): allowed US to draft soldiers, including puerto ricans </a:t>
        </a:r>
      </a:p>
    </p188:txBody>
  </p188:cm>
</p188:cmLst>
</file>

<file path=ppt/comments/modernComment_110_44F5B6E9.xml><?xml version="1.0" encoding="utf-8"?>
<p188:cmLst xmlns:a="http://schemas.openxmlformats.org/drawingml/2006/main" xmlns:r="http://schemas.openxmlformats.org/officeDocument/2006/relationships" xmlns:p188="http://schemas.microsoft.com/office/powerpoint/2018/8/main">
  <p188:cm id="{235913CD-3140-40AE-B794-8F5F41692697}" authorId="{F5979A2C-DAA6-F55E-D64F-8C6B1D3C0373}" status="resolved" created="2023-02-24T21:13:30.754" complete="100000">
    <ac:deMkLst xmlns:ac="http://schemas.microsoft.com/office/drawing/2013/main/command">
      <pc:docMk xmlns:pc="http://schemas.microsoft.com/office/powerpoint/2013/main/command"/>
      <pc:sldMk xmlns:pc="http://schemas.microsoft.com/office/powerpoint/2013/main/command" cId="1156953833" sldId="272"/>
      <ac:picMk id="7170" creationId="{9AC4DB0B-BD9D-3C33-00D9-F9234BBC6092}"/>
    </ac:deMkLst>
    <p188:txBody>
      <a:bodyPr/>
      <a:lstStyle/>
      <a:p>
        <a:r>
          <a:rPr lang="en-US"/>
          <a:t>include small description underneath picture</a:t>
        </a:r>
      </a:p>
    </p188:txBody>
  </p188:cm>
  <p188:cm id="{BB838A35-082E-4F27-80DD-C1AAE5DE3CF1}" authorId="{36F14795-9108-0C79-6373-B2A51DCD97FE}" status="resolved" created="2023-02-26T20:43:19.931" complete="100000">
    <pc:sldMkLst xmlns:pc="http://schemas.microsoft.com/office/powerpoint/2013/main/command">
      <pc:docMk/>
      <pc:sldMk cId="1156953833" sldId="272"/>
    </pc:sldMkLst>
    <p188:txBody>
      <a:bodyPr/>
      <a:lstStyle/>
      <a:p>
        <a:r>
          <a:rPr lang="en-US"/>
          <a:t>contaminants</a:t>
        </a:r>
      </a:p>
    </p188:txBody>
  </p188:cm>
  <p188:cm id="{2824795C-F3AD-4006-9596-3F95639F74C4}" authorId="{F5979A2C-DAA6-F55E-D64F-8C6B1D3C0373}" status="resolved" created="2023-03-01T18:46:24.093" complete="100000">
    <ac:deMkLst xmlns:ac="http://schemas.microsoft.com/office/drawing/2013/main/command">
      <pc:docMk xmlns:pc="http://schemas.microsoft.com/office/powerpoint/2013/main/command"/>
      <pc:sldMk xmlns:pc="http://schemas.microsoft.com/office/powerpoint/2013/main/command" cId="1156953833" sldId="272"/>
      <ac:spMk id="5" creationId="{791F2B2B-0397-2DF7-9A0B-C8CF33652029}"/>
    </ac:deMkLst>
    <p188:replyLst>
      <p188:reply id="{7C4C271F-D2EC-4A59-98C0-3D2637D24A89}" authorId="{0766D70A-6287-C5E3-AE1E-74874BCB0178}" created="2023-03-02T20:27:04.675">
        <p188:txBody>
          <a:bodyPr/>
          <a:lstStyle/>
          <a:p>
            <a:r>
              <a:rPr lang="en-US"/>
              <a:t>yeah im gonna change it! i just forgot to take out after i put the time line in</a:t>
            </a:r>
          </a:p>
        </p188:txBody>
      </p188:reply>
    </p188:replyLst>
    <p188:txBody>
      <a:bodyPr/>
      <a:lstStyle/>
      <a:p>
        <a:r>
          <a:rPr lang="en-US"/>
          <a:t>i think there's a little too much text, could we condense and say "May 2003: military lands transferred to US Department of Interior" and verbally explain that it became a wildlife refuge </a:t>
        </a:r>
      </a:p>
    </p188:txBody>
  </p188:cm>
</p188:cmLst>
</file>

<file path=ppt/comments/modernComment_111_56A459AC.xml><?xml version="1.0" encoding="utf-8"?>
<p188:cmLst xmlns:a="http://schemas.openxmlformats.org/drawingml/2006/main" xmlns:r="http://schemas.openxmlformats.org/officeDocument/2006/relationships" xmlns:p188="http://schemas.microsoft.com/office/powerpoint/2018/8/main">
  <p188:cm id="{FE6B6D27-C635-4ED1-9229-F68839B98741}" authorId="{F5979A2C-DAA6-F55E-D64F-8C6B1D3C0373}" status="resolved" created="2023-02-24T21:14:21.287" complete="100000">
    <ac:deMkLst xmlns:ac="http://schemas.microsoft.com/office/drawing/2013/main/command">
      <pc:docMk xmlns:pc="http://schemas.microsoft.com/office/powerpoint/2013/main/command"/>
      <pc:sldMk xmlns:pc="http://schemas.microsoft.com/office/powerpoint/2013/main/command" cId="1453611436" sldId="273"/>
      <ac:picMk id="9220" creationId="{C043CA0A-B0DB-1105-9EC9-25F03EBB8AC7}"/>
    </ac:deMkLst>
    <p188:txBody>
      <a:bodyPr/>
      <a:lstStyle/>
      <a:p>
        <a:r>
          <a:rPr lang="en-US"/>
          <a:t>include trigger warning before this slide due to graphic pictures </a:t>
        </a:r>
      </a:p>
    </p188:txBody>
  </p188:cm>
  <p188:cm id="{131034CB-1E21-4E11-B354-719D9115338C}" authorId="{36F14795-9108-0C79-6373-B2A51DCD97FE}" status="resolved" created="2023-03-02T20:39:21.975" complete="100000">
    <ac:deMkLst xmlns:ac="http://schemas.microsoft.com/office/drawing/2013/main/command">
      <pc:docMk xmlns:pc="http://schemas.microsoft.com/office/powerpoint/2013/main/command"/>
      <pc:sldMk xmlns:pc="http://schemas.microsoft.com/office/powerpoint/2013/main/command" cId="1453611436" sldId="273"/>
      <ac:picMk id="9220" creationId="{C043CA0A-B0DB-1105-9EC9-25F03EBB8AC7}"/>
    </ac:deMkLst>
    <p188:replyLst>
      <p188:reply id="{B6AC758F-7C6A-4527-81E6-39AE505D541E}" authorId="{0766D70A-6287-C5E3-AE1E-74874BCB0178}" created="2023-03-02T20:39:55.435">
        <p188:txBody>
          <a:bodyPr/>
          <a:lstStyle/>
          <a:p>
            <a:r>
              <a:rPr lang="en-US"/>
              <a:t>sounds good</a:t>
            </a:r>
          </a:p>
        </p188:txBody>
      </p188:reply>
    </p188:replyLst>
    <p188:txBody>
      <a:bodyPr/>
      <a:lstStyle/>
      <a:p>
        <a:r>
          <a:rPr lang="en-US"/>
          <a:t>[@Helton, Grace] Dr. Garrin suggests that the image can come during one of the bullet points is mention so it is not there the whole time. And of course, mention the trigger warning either the slide before or right before bringing up the image.</a:t>
        </a:r>
      </a:p>
    </p188:txBody>
  </p188:cm>
</p188:cmLst>
</file>

<file path=ppt/comments/modernComment_112_DD89252E.xml><?xml version="1.0" encoding="utf-8"?>
<p188:cmLst xmlns:a="http://schemas.openxmlformats.org/drawingml/2006/main" xmlns:r="http://schemas.openxmlformats.org/officeDocument/2006/relationships" xmlns:p188="http://schemas.microsoft.com/office/powerpoint/2018/8/main">
  <p188:cm id="{B246A523-D578-490D-AE45-0DFBEDD23210}" authorId="{F5979A2C-DAA6-F55E-D64F-8C6B1D3C0373}" status="resolved" created="2023-02-24T21:10:52.765" complete="100000">
    <ac:deMkLst xmlns:ac="http://schemas.microsoft.com/office/drawing/2013/main/command">
      <pc:docMk xmlns:pc="http://schemas.microsoft.com/office/powerpoint/2013/main/command"/>
      <pc:sldMk xmlns:pc="http://schemas.microsoft.com/office/powerpoint/2013/main/command" cId="3716752686" sldId="274"/>
      <ac:picMk id="8194" creationId="{68515F0D-070C-F1F5-F4E4-FF73E6C104BC}"/>
    </ac:deMkLst>
    <p188:txBody>
      <a:bodyPr/>
      <a:lstStyle/>
      <a:p>
        <a:r>
          <a:rPr lang="en-US"/>
          <a:t>incorrect picture - flag of cuba instead of PR</a:t>
        </a:r>
      </a:p>
    </p188:txBody>
  </p188:cm>
  <p188:cm id="{820F1EE1-DB86-4F7F-817C-29EF20E68027}" authorId="{F5979A2C-DAA6-F55E-D64F-8C6B1D3C0373}" status="resolved" created="2023-03-01T18:24:47.751" complete="100000">
    <ac:deMkLst xmlns:ac="http://schemas.microsoft.com/office/drawing/2013/main/command">
      <pc:docMk xmlns:pc="http://schemas.microsoft.com/office/powerpoint/2013/main/command"/>
      <pc:sldMk xmlns:pc="http://schemas.microsoft.com/office/powerpoint/2013/main/command" cId="3716752686" sldId="274"/>
      <ac:picMk id="9" creationId="{461796F4-D8B9-8904-AF67-0D1875D41866}"/>
    </ac:deMkLst>
    <p188:replyLst>
      <p188:reply id="{00CE981B-D232-4272-9772-FCF05BBE87DE}" authorId="{36F14795-9108-0C79-6373-B2A51DCD97FE}" created="2023-03-02T15:17:16.904">
        <p188:txBody>
          <a:bodyPr/>
          <a:lstStyle/>
          <a:p>
            <a:r>
              <a:rPr lang="en-US"/>
              <a:t>Done. I am talking about the cultural influence on Puerto Rico based on the arguments that Franqui-Rivera make in his book Soldiers of the nation.</a:t>
            </a:r>
          </a:p>
        </p188:txBody>
      </p188:reply>
    </p188:replyLst>
    <p188:txBody>
      <a:bodyPr/>
      <a:lstStyle/>
      <a:p>
        <a:r>
          <a:rPr lang="en-US"/>
          <a:t>caption on picture - what is happening here?</a:t>
        </a:r>
      </a:p>
    </p188:txBody>
  </p188:cm>
</p188:cmLst>
</file>

<file path=ppt/comments/modernComment_113_CC6CC396.xml><?xml version="1.0" encoding="utf-8"?>
<p188:cmLst xmlns:a="http://schemas.openxmlformats.org/drawingml/2006/main" xmlns:r="http://schemas.openxmlformats.org/officeDocument/2006/relationships" xmlns:p188="http://schemas.microsoft.com/office/powerpoint/2018/8/main">
  <p188:cm id="{E55EF907-FACB-422A-825E-455E4ACEC148}" authorId="{0766D70A-6287-C5E3-AE1E-74874BCB0178}" status="resolved" created="2023-02-11T15:14:55.207" complete="100000">
    <pc:sldMkLst xmlns:pc="http://schemas.microsoft.com/office/powerpoint/2013/main/command">
      <pc:docMk/>
      <pc:sldMk cId="3429680022" sldId="275"/>
    </pc:sldMkLst>
    <p188:txBody>
      <a:bodyPr/>
      <a:lstStyle/>
      <a:p>
        <a:r>
          <a:rPr lang="en-US"/>
          <a:t>only thing to say here is how the us gov was well aware of the uranium deposits on the island as early as 1999</a:t>
        </a:r>
      </a:p>
    </p188:txBody>
  </p188:cm>
</p188:cmLst>
</file>

<file path=ppt/comments/modernComment_114_A5CF1B42.xml><?xml version="1.0" encoding="utf-8"?>
<p188:cmLst xmlns:a="http://schemas.openxmlformats.org/drawingml/2006/main" xmlns:r="http://schemas.openxmlformats.org/officeDocument/2006/relationships" xmlns:p188="http://schemas.microsoft.com/office/powerpoint/2018/8/main">
  <p188:cm id="{E3782CC9-728A-495E-96E8-A3F150240004}" authorId="{F5979A2C-DAA6-F55E-D64F-8C6B1D3C0373}" status="resolved" created="2023-02-24T21:14:55.585" complete="100000">
    <ac:deMkLst xmlns:ac="http://schemas.microsoft.com/office/drawing/2013/main/command">
      <pc:docMk xmlns:pc="http://schemas.microsoft.com/office/powerpoint/2013/main/command"/>
      <pc:sldMk xmlns:pc="http://schemas.microsoft.com/office/powerpoint/2013/main/command" cId="2781813570" sldId="276"/>
      <ac:picMk id="4" creationId="{D96053AF-1D48-3A03-AE4C-5AB5C76418E7}"/>
    </ac:deMkLst>
    <p188:txBody>
      <a:bodyPr/>
      <a:lstStyle/>
      <a:p>
        <a:r>
          <a:rPr lang="en-US"/>
          <a:t>include 1 sentence description and translation of image</a:t>
        </a:r>
      </a:p>
    </p188:txBody>
  </p188:cm>
</p188:cmLst>
</file>

<file path=ppt/comments/modernComment_118_70FC3913.xml><?xml version="1.0" encoding="utf-8"?>
<p188:cmLst xmlns:a="http://schemas.openxmlformats.org/drawingml/2006/main" xmlns:r="http://schemas.openxmlformats.org/officeDocument/2006/relationships" xmlns:p188="http://schemas.microsoft.com/office/powerpoint/2018/8/main">
  <p188:cm id="{AC2091B0-C23C-4443-9263-6EC2257EAAF9}" authorId="{F5979A2C-DAA6-F55E-D64F-8C6B1D3C0373}" status="resolved" created="2023-02-24T21:15:26.851" complete="100000">
    <ac:deMkLst xmlns:ac="http://schemas.microsoft.com/office/drawing/2013/main/command">
      <pc:docMk xmlns:pc="http://schemas.microsoft.com/office/powerpoint/2013/main/command"/>
      <pc:sldMk xmlns:pc="http://schemas.microsoft.com/office/powerpoint/2013/main/command" cId="1895577875" sldId="280"/>
      <ac:picMk id="11266" creationId="{97881E57-FC14-63B6-B243-4A7C1261A3DD}"/>
    </ac:deMkLst>
    <p188:txBody>
      <a:bodyPr/>
      <a:lstStyle/>
      <a:p>
        <a:r>
          <a:rPr lang="en-US"/>
          <a:t>include 1 sentence description of image</a:t>
        </a:r>
      </a:p>
    </p188:txBody>
  </p188:cm>
</p188:cmLst>
</file>

<file path=ppt/comments/modernComment_119_318C4ABE.xml><?xml version="1.0" encoding="utf-8"?>
<p188:cmLst xmlns:a="http://schemas.openxmlformats.org/drawingml/2006/main" xmlns:r="http://schemas.openxmlformats.org/officeDocument/2006/relationships" xmlns:p188="http://schemas.microsoft.com/office/powerpoint/2018/8/main">
  <p188:cm id="{DB556787-1D94-468E-A5D7-6E20C7F65417}" authorId="{F5979A2C-DAA6-F55E-D64F-8C6B1D3C0373}" status="resolved" created="2023-02-24T20:57:25.898" complete="100000">
    <ac:deMkLst xmlns:ac="http://schemas.microsoft.com/office/drawing/2013/main/command">
      <pc:docMk xmlns:pc="http://schemas.microsoft.com/office/powerpoint/2013/main/command"/>
      <pc:sldMk xmlns:pc="http://schemas.microsoft.com/office/powerpoint/2013/main/command" cId="831277758" sldId="281"/>
      <ac:picMk id="12290" creationId="{DC8BC3CE-8ADA-2F1D-1099-FCBC8F8519D8}"/>
    </ac:deMkLst>
    <p188:txBody>
      <a:bodyPr/>
      <a:lstStyle/>
      <a:p>
        <a:r>
          <a:rPr lang="en-US"/>
          <a:t>is this picture due to coastal destruction from construction or climate change?</a:t>
        </a:r>
      </a:p>
    </p188:txBody>
  </p188:cm>
  <p188:cm id="{FE8DB714-5DA5-4CC4-8242-04015C05E486}" authorId="{F5979A2C-DAA6-F55E-D64F-8C6B1D3C0373}" status="resolved" created="2023-02-24T21:15:58.086" complete="100000">
    <ac:deMkLst xmlns:ac="http://schemas.microsoft.com/office/drawing/2013/main/command">
      <pc:docMk xmlns:pc="http://schemas.microsoft.com/office/powerpoint/2013/main/command"/>
      <pc:sldMk xmlns:pc="http://schemas.microsoft.com/office/powerpoint/2013/main/command" cId="831277758" sldId="281"/>
      <ac:picMk id="12290" creationId="{DC8BC3CE-8ADA-2F1D-1099-FCBC8F8519D8}"/>
    </ac:deMkLst>
    <p188:txBody>
      <a:bodyPr/>
      <a:lstStyle/>
      <a:p>
        <a:r>
          <a:rPr lang="en-US"/>
          <a:t>if keeping pic, include description of picture</a:t>
        </a:r>
      </a:p>
    </p188:txBody>
  </p188:cm>
</p188:cmLst>
</file>

<file path=ppt/comments/modernComment_12C_5D9BE408.xml><?xml version="1.0" encoding="utf-8"?>
<p188:cmLst xmlns:a="http://schemas.openxmlformats.org/drawingml/2006/main" xmlns:r="http://schemas.openxmlformats.org/officeDocument/2006/relationships" xmlns:p188="http://schemas.microsoft.com/office/powerpoint/2018/8/main">
  <p188:cm id="{B063BFA2-0694-455C-A2DB-FB7067C6E686}" authorId="{F5979A2C-DAA6-F55E-D64F-8C6B1D3C0373}" status="resolved" created="2023-03-01T18:34:26.498" complete="100000">
    <ac:deMkLst xmlns:ac="http://schemas.microsoft.com/office/drawing/2013/main/command">
      <pc:docMk xmlns:pc="http://schemas.microsoft.com/office/powerpoint/2013/main/command"/>
      <pc:sldMk xmlns:pc="http://schemas.microsoft.com/office/powerpoint/2013/main/command" cId="1570497544" sldId="300"/>
      <ac:spMk id="5" creationId="{05E1865F-AB6D-C210-7CB0-466E2B5A1A33}"/>
    </ac:deMkLst>
    <p188:replyLst>
      <p188:reply id="{D480EBA9-A24E-45B4-9639-55D09978022D}" authorId="{36F14795-9108-0C79-6373-B2A51DCD97FE}" created="2023-03-02T17:24:27.035">
        <p188:txBody>
          <a:bodyPr/>
          <a:lstStyle/>
          <a:p>
            <a:r>
              <a:rPr lang="en-US"/>
              <a:t>[@Helton, Grace] I agree with Gracie, I think you can remove some text so it fits in the slide.</a:t>
            </a:r>
          </a:p>
        </p188:txBody>
      </p188:reply>
      <p188:reply id="{E1D5A5BE-8259-49CE-900B-5F4FE9529DF0}" authorId="{0766D70A-6287-C5E3-AE1E-74874BCB0178}" created="2023-03-02T20:25:59.438">
        <p188:txBody>
          <a:bodyPr/>
          <a:lstStyle/>
          <a:p>
            <a:r>
              <a:rPr lang="en-US"/>
              <a:t>yeah i agree! ill change it</a:t>
            </a:r>
          </a:p>
        </p188:txBody>
      </p188:reply>
    </p188:replyLst>
    <p188:txBody>
      <a:bodyPr/>
      <a:lstStyle/>
      <a:p>
        <a:r>
          <a:rPr lang="en-US"/>
          <a:t>i think there's a little too much text on this slide - can we take out a few points and just verbally recite it? such as "led to 1500 arrests, included 1 year occupation of the bombing range </a:t>
        </a:r>
      </a:p>
    </p188:txBody>
  </p188:cm>
</p188:cmLst>
</file>

<file path=ppt/comments/modernComment_12E_232D5161.xml><?xml version="1.0" encoding="utf-8"?>
<p188:cmLst xmlns:a="http://schemas.openxmlformats.org/drawingml/2006/main" xmlns:r="http://schemas.openxmlformats.org/officeDocument/2006/relationships" xmlns:p188="http://schemas.microsoft.com/office/powerpoint/2018/8/main">
  <p188:cm id="{12BCC00D-6772-4B3F-9522-D89563389ECA}" authorId="{F5979A2C-DAA6-F55E-D64F-8C6B1D3C0373}" status="resolved" created="2023-02-24T19:51:28.114" complete="100000">
    <ac:txMkLst xmlns:ac="http://schemas.microsoft.com/office/drawing/2013/main/command">
      <pc:docMk xmlns:pc="http://schemas.microsoft.com/office/powerpoint/2013/main/command"/>
      <pc:sldMk xmlns:pc="http://schemas.microsoft.com/office/powerpoint/2013/main/command" cId="590172513" sldId="302"/>
      <ac:spMk id="34" creationId="{2B8201B9-431F-B07F-7C5D-BCF3406B990E}"/>
      <ac:txMk cp="0" len="14">
        <ac:context len="46" hash="25714049"/>
      </ac:txMk>
    </ac:txMkLst>
    <p188:pos x="2271622" y="330679"/>
    <p188:replyLst>
      <p188:reply id="{9C718D48-D583-4CDD-9BBF-E5CD413E3AC6}" authorId="{0766D70A-6287-C5E3-AE1E-74874BCB0178}" created="2023-03-02T21:10:24.057">
        <p188:txBody>
          <a:bodyPr/>
          <a:lstStyle/>
          <a:p>
            <a:r>
              <a:rPr lang="en-US"/>
              <a:t>yeah i agree! it goes rodrigo, me, confident then gracie right?</a:t>
            </a:r>
          </a:p>
        </p188:txBody>
      </p188:reply>
    </p188:replyLst>
    <p188:txBody>
      <a:bodyPr/>
      <a:lstStyle/>
      <a:p>
        <a:r>
          <a:rPr lang="en-US"/>
          <a:t>to make sure the flow works well, I think whoever does the first few slides should introduce themselves first, and whoever continues talking after this slide should introduce themselves first </a:t>
        </a:r>
      </a:p>
    </p188:txBody>
  </p188:cm>
</p188:cmLst>
</file>

<file path=ppt/comments/modernComment_132_3CF7E85B.xml><?xml version="1.0" encoding="utf-8"?>
<p188:cmLst xmlns:a="http://schemas.openxmlformats.org/drawingml/2006/main" xmlns:r="http://schemas.openxmlformats.org/officeDocument/2006/relationships" xmlns:p188="http://schemas.microsoft.com/office/powerpoint/2018/8/main">
  <p188:cm id="{59627146-E624-4F5E-A50F-2FD4F6FAA310}" authorId="{F5979A2C-DAA6-F55E-D64F-8C6B1D3C0373}" status="resolved" created="2023-03-01T18:58:31.593" complete="100000">
    <ac:txMkLst xmlns:ac="http://schemas.microsoft.com/office/drawing/2013/main/command">
      <pc:docMk xmlns:pc="http://schemas.microsoft.com/office/powerpoint/2013/main/command"/>
      <pc:sldMk xmlns:pc="http://schemas.microsoft.com/office/powerpoint/2013/main/command" cId="1022879835" sldId="306"/>
      <ac:spMk id="5" creationId="{C5AF8951-EE43-1552-EB83-489E370CE2FE}"/>
      <ac:txMk cp="278">
        <ac:context len="282" hash="132519919"/>
      </ac:txMk>
    </ac:txMkLst>
    <p188:pos x="1622322" y="7066935"/>
    <p188:txBody>
      <a:bodyPr/>
      <a:lstStyle/>
      <a:p>
        <a:r>
          <a:rPr lang="en-US"/>
          <a:t>to decrease text on slide, maybe this sentence can be said </a:t>
        </a:r>
      </a:p>
    </p188:txBody>
  </p188:cm>
</p188:cmLst>
</file>

<file path=ppt/comments/modernComment_134_2574554E.xml><?xml version="1.0" encoding="utf-8"?>
<p188:cmLst xmlns:a="http://schemas.openxmlformats.org/drawingml/2006/main" xmlns:r="http://schemas.openxmlformats.org/officeDocument/2006/relationships" xmlns:p188="http://schemas.microsoft.com/office/powerpoint/2018/8/main">
  <p188:cm id="{1C90F33F-A460-446D-87C7-C2DD38444C79}" authorId="{F5979A2C-DAA6-F55E-D64F-8C6B1D3C0373}" status="resolved" created="2023-03-01T18:56:35.684" complete="100000">
    <ac:deMkLst xmlns:ac="http://schemas.microsoft.com/office/drawing/2013/main/command">
      <pc:docMk xmlns:pc="http://schemas.microsoft.com/office/powerpoint/2013/main/command"/>
      <pc:sldMk xmlns:pc="http://schemas.microsoft.com/office/powerpoint/2013/main/command" cId="628381006" sldId="308"/>
      <ac:picMk id="4" creationId="{B3A0B01E-4FF0-47A1-4F55-4E13C3C41686}"/>
    </ac:deMkLst>
    <p188:txBody>
      <a:bodyPr/>
      <a:lstStyle/>
      <a:p>
        <a:r>
          <a:rPr lang="en-US"/>
          <a:t>caption briefly explaining graph</a:t>
        </a:r>
      </a:p>
    </p188:txBody>
  </p188:cm>
</p188:cmLst>
</file>

<file path=ppt/comments/modernComment_136_7AE29994.xml><?xml version="1.0" encoding="utf-8"?>
<p188:cmLst xmlns:a="http://schemas.openxmlformats.org/drawingml/2006/main" xmlns:r="http://schemas.openxmlformats.org/officeDocument/2006/relationships" xmlns:p188="http://schemas.microsoft.com/office/powerpoint/2018/8/main">
  <p188:cm id="{FFBBD618-5B94-4233-8A5B-F5448D38DA17}" authorId="{F5979A2C-DAA6-F55E-D64F-8C6B1D3C0373}" status="resolved" created="2023-02-24T21:10:52.765" complete="100000">
    <ac:deMkLst xmlns:ac="http://schemas.microsoft.com/office/drawing/2013/main/command">
      <pc:docMk xmlns:pc="http://schemas.microsoft.com/office/powerpoint/2013/main/command"/>
      <pc:sldMk xmlns:pc="http://schemas.microsoft.com/office/powerpoint/2013/main/command" cId="3716752686" sldId="274"/>
      <ac:picMk id="8194" creationId="{68515F0D-070C-F1F5-F4E4-FF73E6C104BC}"/>
    </ac:deMkLst>
    <p188:txBody>
      <a:bodyPr/>
      <a:lstStyle/>
      <a:p>
        <a:r>
          <a:rPr lang="en-US"/>
          <a:t>incorrect picture - flag of cuba instead of PR</a:t>
        </a:r>
      </a:p>
    </p188:txBody>
  </p188:cm>
</p188:cmLst>
</file>

<file path=ppt/comments/modernComment_137_D266D146.xml><?xml version="1.0" encoding="utf-8"?>
<p188:cmLst xmlns:a="http://schemas.openxmlformats.org/drawingml/2006/main" xmlns:r="http://schemas.openxmlformats.org/officeDocument/2006/relationships" xmlns:p188="http://schemas.microsoft.com/office/powerpoint/2018/8/main">
  <p188:cm id="{393A3F61-B346-44B4-941D-4AADD1016462}" authorId="{F5979A2C-DAA6-F55E-D64F-8C6B1D3C0373}" status="resolved" created="2023-02-24T21:10:52.765" complete="100000">
    <ac:deMkLst xmlns:ac="http://schemas.microsoft.com/office/drawing/2013/main/command">
      <pc:docMk xmlns:pc="http://schemas.microsoft.com/office/powerpoint/2013/main/command"/>
      <pc:sldMk xmlns:pc="http://schemas.microsoft.com/office/powerpoint/2013/main/command" cId="3716752686" sldId="274"/>
      <ac:picMk id="8194" creationId="{68515F0D-070C-F1F5-F4E4-FF73E6C104BC}"/>
    </ac:deMkLst>
    <p188:txBody>
      <a:bodyPr/>
      <a:lstStyle/>
      <a:p>
        <a:r>
          <a:rPr lang="en-US"/>
          <a:t>incorrect picture - flag of cuba instead of PR</a:t>
        </a:r>
      </a:p>
    </p188:txBody>
  </p188:cm>
</p188:cmLst>
</file>

<file path=ppt/comments/modernComment_13C_C49A7C4D.xml><?xml version="1.0" encoding="utf-8"?>
<p188:cmLst xmlns:a="http://schemas.openxmlformats.org/drawingml/2006/main" xmlns:r="http://schemas.openxmlformats.org/officeDocument/2006/relationships" xmlns:p188="http://schemas.microsoft.com/office/powerpoint/2018/8/main">
  <p188:cm id="{84F3F149-232C-4CBC-8061-44B506F55649}" authorId="{F5979A2C-DAA6-F55E-D64F-8C6B1D3C0373}" status="resolved" created="2023-02-24T21:10:52.765">
    <ac:deMkLst xmlns:ac="http://schemas.microsoft.com/office/drawing/2013/main/command">
      <pc:docMk xmlns:pc="http://schemas.microsoft.com/office/powerpoint/2013/main/command"/>
      <pc:sldMk xmlns:pc="http://schemas.microsoft.com/office/powerpoint/2013/main/command" cId="3716752686" sldId="274"/>
      <ac:picMk id="8194" creationId="{68515F0D-070C-F1F5-F4E4-FF73E6C104BC}"/>
    </ac:deMkLst>
    <p188:txBody>
      <a:bodyPr/>
      <a:lstStyle/>
      <a:p>
        <a:r>
          <a:rPr lang="en-US"/>
          <a:t>incorrect picture - flag of cuba instead of PR</a:t>
        </a:r>
      </a:p>
    </p188:txBody>
  </p188:cm>
</p188:cmLst>
</file>

<file path=ppt/comments/modernComment_13D_2E5D2A26.xml><?xml version="1.0" encoding="utf-8"?>
<p188:cmLst xmlns:a="http://schemas.openxmlformats.org/drawingml/2006/main" xmlns:r="http://schemas.openxmlformats.org/officeDocument/2006/relationships" xmlns:p188="http://schemas.microsoft.com/office/powerpoint/2018/8/main">
  <p188:cm id="{7D8B547C-A726-4B3D-BD5B-1B599EFD4A4B}" authorId="{F5979A2C-DAA6-F55E-D64F-8C6B1D3C0373}" status="resolved" created="2023-02-24T21:10:52.765">
    <ac:deMkLst xmlns:ac="http://schemas.microsoft.com/office/drawing/2013/main/command">
      <pc:docMk xmlns:pc="http://schemas.microsoft.com/office/powerpoint/2013/main/command"/>
      <pc:sldMk xmlns:pc="http://schemas.microsoft.com/office/powerpoint/2013/main/command" cId="3716752686" sldId="274"/>
      <ac:picMk id="8194" creationId="{68515F0D-070C-F1F5-F4E4-FF73E6C104BC}"/>
    </ac:deMkLst>
    <p188:txBody>
      <a:bodyPr/>
      <a:lstStyle/>
      <a:p>
        <a:r>
          <a:rPr lang="en-US"/>
          <a:t>incorrect picture - flag of cuba instead of PR</a:t>
        </a:r>
      </a:p>
    </p188:txBody>
  </p188:cm>
</p188: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8919EB-439C-44A5-B071-7ED25D056318}" type="doc">
      <dgm:prSet loTypeId="urn:microsoft.com/office/officeart/2016/7/layout/BasicTimeline" loCatId="timeline" qsTypeId="urn:microsoft.com/office/officeart/2005/8/quickstyle/simple1" qsCatId="simple" csTypeId="urn:microsoft.com/office/officeart/2005/8/colors/accent0_3" csCatId="mainScheme" phldr="1"/>
      <dgm:spPr/>
      <dgm:t>
        <a:bodyPr/>
        <a:lstStyle/>
        <a:p>
          <a:endParaRPr lang="en-US"/>
        </a:p>
      </dgm:t>
    </dgm:pt>
    <dgm:pt modelId="{6AE46158-9E89-46C1-9A9E-BFA6C36295DB}">
      <dgm:prSet phldrT="[Text]" phldr="0"/>
      <dgm:spPr/>
      <dgm:t>
        <a:bodyPr/>
        <a:lstStyle/>
        <a:p>
          <a:pPr>
            <a:defRPr b="1"/>
          </a:pPr>
          <a:r>
            <a:rPr lang="en-US">
              <a:latin typeface="ITC Berkeley Oldstyle Std"/>
            </a:rPr>
            <a:t>1940's</a:t>
          </a:r>
        </a:p>
      </dgm:t>
    </dgm:pt>
    <dgm:pt modelId="{673C6782-5C7A-4534-BC57-E8E8A79A38F4}" type="parTrans" cxnId="{D48CBEC8-4773-47C7-B336-D5C795BDEA13}">
      <dgm:prSet/>
      <dgm:spPr/>
      <dgm:t>
        <a:bodyPr/>
        <a:lstStyle/>
        <a:p>
          <a:endParaRPr lang="en-US"/>
        </a:p>
      </dgm:t>
    </dgm:pt>
    <dgm:pt modelId="{0F263A13-0102-4AF5-B523-BEA7060EB532}" type="sibTrans" cxnId="{D48CBEC8-4773-47C7-B336-D5C795BDEA13}">
      <dgm:prSet/>
      <dgm:spPr/>
      <dgm:t>
        <a:bodyPr/>
        <a:lstStyle/>
        <a:p>
          <a:endParaRPr lang="en-US"/>
        </a:p>
      </dgm:t>
    </dgm:pt>
    <dgm:pt modelId="{1953E311-86CB-484B-979B-81FD8A49A62E}">
      <dgm:prSet phldrT="[Text]" phldr="0"/>
      <dgm:spPr/>
      <dgm:t>
        <a:bodyPr/>
        <a:lstStyle/>
        <a:p>
          <a:r>
            <a:rPr lang="en-US">
              <a:latin typeface="ITC Berkeley Oldstyle Std"/>
            </a:rPr>
            <a:t>U.S. Military bought 60% of the land on Vieques to use as a test bombing site </a:t>
          </a:r>
        </a:p>
      </dgm:t>
    </dgm:pt>
    <dgm:pt modelId="{A8565B39-EDB1-42D4-A802-4E0468EFA9B9}" type="parTrans" cxnId="{CE8759B1-FB3E-4B4A-8914-13DA9492A00D}">
      <dgm:prSet/>
      <dgm:spPr/>
      <dgm:t>
        <a:bodyPr/>
        <a:lstStyle/>
        <a:p>
          <a:endParaRPr lang="en-US"/>
        </a:p>
      </dgm:t>
    </dgm:pt>
    <dgm:pt modelId="{2B6B80BD-02CF-444F-98F5-0240DF37C904}" type="sibTrans" cxnId="{CE8759B1-FB3E-4B4A-8914-13DA9492A00D}">
      <dgm:prSet/>
      <dgm:spPr/>
      <dgm:t>
        <a:bodyPr/>
        <a:lstStyle/>
        <a:p>
          <a:endParaRPr lang="en-US"/>
        </a:p>
      </dgm:t>
    </dgm:pt>
    <dgm:pt modelId="{3CCBD1A0-5A73-4460-8E67-D478E45AED7F}">
      <dgm:prSet phldrT="[Text]" phldr="0"/>
      <dgm:spPr/>
      <dgm:t>
        <a:bodyPr/>
        <a:lstStyle/>
        <a:p>
          <a:pPr>
            <a:defRPr b="1"/>
          </a:pPr>
          <a:r>
            <a:rPr lang="en-US">
              <a:latin typeface="ITC Berkeley Oldstyle Std"/>
            </a:rPr>
            <a:t>1947</a:t>
          </a:r>
        </a:p>
      </dgm:t>
    </dgm:pt>
    <dgm:pt modelId="{1AF4B839-907E-4245-A8FB-8391348E7189}" type="parTrans" cxnId="{62D9513C-5487-4855-A78B-2FB313DCF558}">
      <dgm:prSet/>
      <dgm:spPr/>
      <dgm:t>
        <a:bodyPr/>
        <a:lstStyle/>
        <a:p>
          <a:endParaRPr lang="en-US"/>
        </a:p>
      </dgm:t>
    </dgm:pt>
    <dgm:pt modelId="{E5086B8F-11C3-4A5B-80F9-59E1C7080E4B}" type="sibTrans" cxnId="{62D9513C-5487-4855-A78B-2FB313DCF558}">
      <dgm:prSet/>
      <dgm:spPr/>
      <dgm:t>
        <a:bodyPr/>
        <a:lstStyle/>
        <a:p>
          <a:endParaRPr lang="en-US"/>
        </a:p>
      </dgm:t>
    </dgm:pt>
    <dgm:pt modelId="{222A98E1-EC79-420D-9551-EF37CC0125D0}">
      <dgm:prSet phldrT="[Text]" phldr="0"/>
      <dgm:spPr/>
      <dgm:t>
        <a:bodyPr/>
        <a:lstStyle/>
        <a:p>
          <a:r>
            <a:rPr lang="en-US">
              <a:latin typeface="ITC Berkeley Oldstyle Std"/>
            </a:rPr>
            <a:t>U.S. Navy sets up training bases, firing ranges, and ammunition storage for WWII</a:t>
          </a:r>
        </a:p>
      </dgm:t>
    </dgm:pt>
    <dgm:pt modelId="{8E7E76AC-364E-4268-9570-2E0AC12B6110}" type="parTrans" cxnId="{F05368ED-91CC-4AE5-AF86-63AF1D1D445D}">
      <dgm:prSet/>
      <dgm:spPr/>
      <dgm:t>
        <a:bodyPr/>
        <a:lstStyle/>
        <a:p>
          <a:endParaRPr lang="en-US"/>
        </a:p>
      </dgm:t>
    </dgm:pt>
    <dgm:pt modelId="{32C287F9-84AE-4A22-ADAD-A1BF54F11988}" type="sibTrans" cxnId="{F05368ED-91CC-4AE5-AF86-63AF1D1D445D}">
      <dgm:prSet/>
      <dgm:spPr/>
      <dgm:t>
        <a:bodyPr/>
        <a:lstStyle/>
        <a:p>
          <a:endParaRPr lang="en-US"/>
        </a:p>
      </dgm:t>
    </dgm:pt>
    <dgm:pt modelId="{2CB66D13-DA40-4D8F-B209-188C28A3F387}">
      <dgm:prSet phldrT="[Text]" phldr="0"/>
      <dgm:spPr/>
      <dgm:t>
        <a:bodyPr/>
        <a:lstStyle/>
        <a:p>
          <a:pPr>
            <a:defRPr b="1"/>
          </a:pPr>
          <a:r>
            <a:rPr lang="en-US">
              <a:latin typeface="ITC Berkeley Oldstyle Std"/>
            </a:rPr>
            <a:t>1999</a:t>
          </a:r>
        </a:p>
      </dgm:t>
    </dgm:pt>
    <dgm:pt modelId="{6992F23B-6C62-475C-B507-B18613DFB435}" type="parTrans" cxnId="{B843E6C4-35E4-41C7-9AA5-67999F3C823D}">
      <dgm:prSet/>
      <dgm:spPr/>
      <dgm:t>
        <a:bodyPr/>
        <a:lstStyle/>
        <a:p>
          <a:endParaRPr lang="en-US"/>
        </a:p>
      </dgm:t>
    </dgm:pt>
    <dgm:pt modelId="{18B81813-0910-47B6-A7B1-54597BE977C0}" type="sibTrans" cxnId="{B843E6C4-35E4-41C7-9AA5-67999F3C823D}">
      <dgm:prSet/>
      <dgm:spPr/>
      <dgm:t>
        <a:bodyPr/>
        <a:lstStyle/>
        <a:p>
          <a:endParaRPr lang="en-US"/>
        </a:p>
      </dgm:t>
    </dgm:pt>
    <dgm:pt modelId="{20074A55-3F84-4ACE-8433-E2780293CF86}">
      <dgm:prSet phldrT="[Text]" phldr="0"/>
      <dgm:spPr/>
      <dgm:t>
        <a:bodyPr/>
        <a:lstStyle/>
        <a:p>
          <a:r>
            <a:rPr lang="en-US">
              <a:latin typeface="ITC Berkeley Oldstyle Std"/>
            </a:rPr>
            <a:t>Governor Rossello began talks with U.S. government to seek solution </a:t>
          </a:r>
        </a:p>
      </dgm:t>
    </dgm:pt>
    <dgm:pt modelId="{12D1EAA2-1017-4153-9353-8421F73E35E2}" type="parTrans" cxnId="{639DB279-11AC-4265-A304-9AF8EC1E90DD}">
      <dgm:prSet/>
      <dgm:spPr/>
      <dgm:t>
        <a:bodyPr/>
        <a:lstStyle/>
        <a:p>
          <a:endParaRPr lang="en-US"/>
        </a:p>
      </dgm:t>
    </dgm:pt>
    <dgm:pt modelId="{673AE810-C29E-4E39-A118-BCE06AC42D80}" type="sibTrans" cxnId="{639DB279-11AC-4265-A304-9AF8EC1E90DD}">
      <dgm:prSet/>
      <dgm:spPr/>
      <dgm:t>
        <a:bodyPr/>
        <a:lstStyle/>
        <a:p>
          <a:endParaRPr lang="en-US"/>
        </a:p>
      </dgm:t>
    </dgm:pt>
    <dgm:pt modelId="{35175132-A2F5-4566-90AE-84D2B61A22F6}">
      <dgm:prSet phldr="0"/>
      <dgm:spPr/>
      <dgm:t>
        <a:bodyPr/>
        <a:lstStyle/>
        <a:p>
          <a:pPr>
            <a:defRPr b="1"/>
          </a:pPr>
          <a:r>
            <a:rPr lang="en-US">
              <a:latin typeface="ITC Berkeley Oldstyle Std"/>
            </a:rPr>
            <a:t>2001</a:t>
          </a:r>
        </a:p>
      </dgm:t>
    </dgm:pt>
    <dgm:pt modelId="{654496AF-780D-4990-8B56-9156F725E157}" type="parTrans" cxnId="{6DE40BC6-1B69-4299-BA01-7C73DC956AC1}">
      <dgm:prSet/>
      <dgm:spPr/>
    </dgm:pt>
    <dgm:pt modelId="{AF990470-9F02-4990-9BA0-749CAAF887EB}" type="sibTrans" cxnId="{6DE40BC6-1B69-4299-BA01-7C73DC956AC1}">
      <dgm:prSet/>
      <dgm:spPr/>
    </dgm:pt>
    <dgm:pt modelId="{CCD63890-0FE8-4AC6-A786-CF6614A0F305}">
      <dgm:prSet phldr="0"/>
      <dgm:spPr/>
      <dgm:t>
        <a:bodyPr/>
        <a:lstStyle/>
        <a:p>
          <a:r>
            <a:rPr lang="en-US" b="0">
              <a:latin typeface="ITC Berkeley Oldstyle Std"/>
            </a:rPr>
            <a:t>Governer Calderon and President Bush signed a treaty to guarantee the military's exit of the island by 2003 </a:t>
          </a:r>
        </a:p>
      </dgm:t>
    </dgm:pt>
    <dgm:pt modelId="{D4D89C7D-C889-4305-815E-A82D4DE3B68E}" type="parTrans" cxnId="{F8DBB654-0A6F-470A-98A5-2954C189FD9A}">
      <dgm:prSet/>
      <dgm:spPr/>
    </dgm:pt>
    <dgm:pt modelId="{EA6FFA98-C54B-45D3-9CF4-6215E3775A40}" type="sibTrans" cxnId="{F8DBB654-0A6F-470A-98A5-2954C189FD9A}">
      <dgm:prSet/>
      <dgm:spPr/>
    </dgm:pt>
    <dgm:pt modelId="{FD424ACE-AC49-4B9F-B7DE-28D3E1FDE88B}">
      <dgm:prSet phldr="0"/>
      <dgm:spPr/>
      <dgm:t>
        <a:bodyPr/>
        <a:lstStyle/>
        <a:p>
          <a:pPr>
            <a:defRPr b="1"/>
          </a:pPr>
          <a:r>
            <a:rPr lang="en-US" b="1">
              <a:latin typeface="ITC Berkeley Oldstyle Std"/>
            </a:rPr>
            <a:t>May 1, 2003</a:t>
          </a:r>
        </a:p>
      </dgm:t>
    </dgm:pt>
    <dgm:pt modelId="{E6E88A8E-1061-4559-9E33-56078091FD93}" type="parTrans" cxnId="{6F1CC1A8-3A50-4834-917A-B31DAFE4DFC6}">
      <dgm:prSet/>
      <dgm:spPr/>
    </dgm:pt>
    <dgm:pt modelId="{0D3F919C-AD7C-4B44-866F-1535B5F49890}" type="sibTrans" cxnId="{6F1CC1A8-3A50-4834-917A-B31DAFE4DFC6}">
      <dgm:prSet/>
      <dgm:spPr/>
    </dgm:pt>
    <dgm:pt modelId="{45FCEF87-C306-4752-996A-FEE3FF76909E}">
      <dgm:prSet phldr="0"/>
      <dgm:spPr/>
      <dgm:t>
        <a:bodyPr/>
        <a:lstStyle/>
        <a:p>
          <a:r>
            <a:rPr lang="en-US" b="0">
              <a:latin typeface="ITC Berkeley Oldstyle Std"/>
            </a:rPr>
            <a:t>President Bush orders shutdown of all naval facilities</a:t>
          </a:r>
        </a:p>
      </dgm:t>
    </dgm:pt>
    <dgm:pt modelId="{0664CEA6-416C-48D4-B6B3-E8E916408321}" type="parTrans" cxnId="{908E1BF4-7414-443F-A1C5-62F3A56ECEB5}">
      <dgm:prSet/>
      <dgm:spPr/>
    </dgm:pt>
    <dgm:pt modelId="{A716A382-13FE-4724-8869-6220E162276C}" type="sibTrans" cxnId="{908E1BF4-7414-443F-A1C5-62F3A56ECEB5}">
      <dgm:prSet/>
      <dgm:spPr/>
    </dgm:pt>
    <dgm:pt modelId="{BA868241-DCFA-4729-9FC9-364592A15B6C}">
      <dgm:prSet phldr="0"/>
      <dgm:spPr/>
      <dgm:t>
        <a:bodyPr/>
        <a:lstStyle/>
        <a:p>
          <a:r>
            <a:rPr lang="en-US" b="0">
              <a:latin typeface="ITC Berkeley Oldstyle Std"/>
            </a:rPr>
            <a:t>Followed by locals rejoicing and $750,000 of facilities that were turned over to the local government from the Navy</a:t>
          </a:r>
        </a:p>
      </dgm:t>
    </dgm:pt>
    <dgm:pt modelId="{BDA03262-2A94-46A3-B748-30351CFC9566}" type="parTrans" cxnId="{07E80ADB-DDF6-45F9-A678-22186B62BE77}">
      <dgm:prSet/>
      <dgm:spPr/>
    </dgm:pt>
    <dgm:pt modelId="{FFCA4E81-EBEC-4DF3-A3DB-7259BE1EAF1A}" type="sibTrans" cxnId="{07E80ADB-DDF6-45F9-A678-22186B62BE77}">
      <dgm:prSet/>
      <dgm:spPr/>
    </dgm:pt>
    <dgm:pt modelId="{01683A82-378D-4931-99C1-D7D1FC852B6A}">
      <dgm:prSet phldr="0"/>
      <dgm:spPr/>
      <dgm:t>
        <a:bodyPr/>
        <a:lstStyle/>
        <a:p>
          <a:pPr>
            <a:defRPr b="1"/>
          </a:pPr>
          <a:r>
            <a:rPr lang="en-US" b="1">
              <a:latin typeface="ITC Berkeley Oldstyle Std"/>
            </a:rPr>
            <a:t>1993</a:t>
          </a:r>
        </a:p>
      </dgm:t>
    </dgm:pt>
    <dgm:pt modelId="{9B0B1D67-4C1C-40B8-BE37-1ECA663D153E}" type="parTrans" cxnId="{116E94EB-BDB3-4F01-94A6-868F53AD940D}">
      <dgm:prSet/>
      <dgm:spPr/>
    </dgm:pt>
    <dgm:pt modelId="{EEF6CB93-AF21-41AD-BAD8-5F95A6D35A4F}" type="sibTrans" cxnId="{116E94EB-BDB3-4F01-94A6-868F53AD940D}">
      <dgm:prSet/>
      <dgm:spPr/>
    </dgm:pt>
    <dgm:pt modelId="{75D0CA00-762D-4DFB-A30D-48DA961D1D74}">
      <dgm:prSet phldr="0"/>
      <dgm:spPr/>
      <dgm:t>
        <a:bodyPr/>
        <a:lstStyle/>
        <a:p>
          <a:r>
            <a:rPr lang="en-US" b="0">
              <a:latin typeface="ITC Berkeley Oldstyle Std"/>
            </a:rPr>
            <a:t>A Navy jet drops 500-pound bombs off target, destroying local's homes and businesses </a:t>
          </a:r>
        </a:p>
      </dgm:t>
    </dgm:pt>
    <dgm:pt modelId="{3B33E332-F1AB-4069-A150-B5663297AB9D}" type="parTrans" cxnId="{02D310B0-09ED-4027-9261-2BD94A31876B}">
      <dgm:prSet/>
      <dgm:spPr/>
    </dgm:pt>
    <dgm:pt modelId="{95CAC591-A4ED-4CF7-A4CB-11C1B8172A7D}" type="sibTrans" cxnId="{02D310B0-09ED-4027-9261-2BD94A31876B}">
      <dgm:prSet/>
      <dgm:spPr/>
    </dgm:pt>
    <dgm:pt modelId="{C7299B04-F9AF-4454-8716-53D0D20AFAC4}">
      <dgm:prSet phldr="0"/>
      <dgm:spPr/>
      <dgm:t>
        <a:bodyPr/>
        <a:lstStyle/>
        <a:p>
          <a:pPr>
            <a:defRPr b="1"/>
          </a:pPr>
          <a:r>
            <a:rPr lang="en-US" b="1">
              <a:latin typeface="ITC Berkeley Oldstyle Std"/>
            </a:rPr>
            <a:t>1994</a:t>
          </a:r>
        </a:p>
      </dgm:t>
    </dgm:pt>
    <dgm:pt modelId="{9701A2D7-FBAA-4686-828F-ADACBF22152E}" type="parTrans" cxnId="{CDE8AD43-267F-4BE5-A0E6-D0FA8C479954}">
      <dgm:prSet/>
      <dgm:spPr/>
    </dgm:pt>
    <dgm:pt modelId="{4E968CAC-EBF4-404C-A2EC-FDDC5DA1AB9E}" type="sibTrans" cxnId="{CDE8AD43-267F-4BE5-A0E6-D0FA8C479954}">
      <dgm:prSet/>
      <dgm:spPr/>
    </dgm:pt>
    <dgm:pt modelId="{02795DC6-6D9E-463D-B901-39CE8EE05217}">
      <dgm:prSet phldr="0"/>
      <dgm:spPr/>
      <dgm:t>
        <a:bodyPr/>
        <a:lstStyle/>
        <a:p>
          <a:r>
            <a:rPr lang="en-US" b="0" i="0">
              <a:latin typeface="ITC Berkeley Oldstyle Std"/>
            </a:rPr>
            <a:t>The Vieques Land Transfer Act is created to transfer 8,000 acres of U.S. Military land for public use</a:t>
          </a:r>
        </a:p>
      </dgm:t>
    </dgm:pt>
    <dgm:pt modelId="{833E6E4F-727C-4261-89BC-DA20EF83879A}" type="parTrans" cxnId="{60473C76-8D64-4FB5-B129-764923B47DA7}">
      <dgm:prSet/>
      <dgm:spPr/>
    </dgm:pt>
    <dgm:pt modelId="{A20032D4-2025-46C5-946E-5E0C17BAEEA8}" type="sibTrans" cxnId="{60473C76-8D64-4FB5-B129-764923B47DA7}">
      <dgm:prSet/>
      <dgm:spPr/>
    </dgm:pt>
    <dgm:pt modelId="{CCE1EE3B-E73A-4E00-AD54-EE7038794BC7}">
      <dgm:prSet phldr="0"/>
      <dgm:spPr/>
      <dgm:t>
        <a:bodyPr/>
        <a:lstStyle/>
        <a:p>
          <a:pPr>
            <a:defRPr b="1"/>
          </a:pPr>
          <a:r>
            <a:rPr lang="en-US" b="1" i="0">
              <a:latin typeface="ITC Berkeley Oldstyle Std"/>
            </a:rPr>
            <a:t>April 19, 1999</a:t>
          </a:r>
        </a:p>
      </dgm:t>
    </dgm:pt>
    <dgm:pt modelId="{02430620-3D93-41CA-B538-EBCFA6ADF4EA}" type="parTrans" cxnId="{1787D8AB-19B9-49D9-8077-C1BD23C17686}">
      <dgm:prSet/>
      <dgm:spPr/>
    </dgm:pt>
    <dgm:pt modelId="{2E640F16-9A76-44C3-B3B2-36EDD1DA9DAB}" type="sibTrans" cxnId="{1787D8AB-19B9-49D9-8077-C1BD23C17686}">
      <dgm:prSet/>
      <dgm:spPr/>
    </dgm:pt>
    <dgm:pt modelId="{2B63DAB4-099A-43A6-A55B-FF232395C801}">
      <dgm:prSet phldr="0"/>
      <dgm:spPr/>
      <dgm:t>
        <a:bodyPr/>
        <a:lstStyle/>
        <a:p>
          <a:r>
            <a:rPr lang="en-US" b="0" i="0">
              <a:latin typeface="ITC Berkeley Oldstyle Std"/>
            </a:rPr>
            <a:t>500-pound bomb was dropped on a Vieques lookout, killing a Vieques local, David Sanes </a:t>
          </a:r>
        </a:p>
      </dgm:t>
    </dgm:pt>
    <dgm:pt modelId="{18E8A8D0-9301-4A0F-AC2A-529D61B684CD}" type="parTrans" cxnId="{A40BB7F0-CD87-44C7-AAC3-B2F89BF02C74}">
      <dgm:prSet/>
      <dgm:spPr/>
    </dgm:pt>
    <dgm:pt modelId="{2EF17CB7-8F9B-4418-81DF-5627FAB8DA99}" type="sibTrans" cxnId="{A40BB7F0-CD87-44C7-AAC3-B2F89BF02C74}">
      <dgm:prSet/>
      <dgm:spPr/>
    </dgm:pt>
    <dgm:pt modelId="{7263CCE9-39D9-4DE9-A84A-09188C7BD240}">
      <dgm:prSet phldr="0"/>
      <dgm:spPr/>
      <dgm:t>
        <a:bodyPr/>
        <a:lstStyle/>
        <a:p>
          <a:pPr>
            <a:defRPr b="1"/>
          </a:pPr>
          <a:r>
            <a:rPr lang="en-US" b="1">
              <a:latin typeface="ITC Berkeley Oldstyle Std"/>
            </a:rPr>
            <a:t>2003-Present </a:t>
          </a:r>
        </a:p>
      </dgm:t>
    </dgm:pt>
    <dgm:pt modelId="{A5785040-A269-4FA9-A634-80A1054CA071}" type="parTrans" cxnId="{B264C115-B5C0-4173-A790-CD6128A91B0E}">
      <dgm:prSet/>
      <dgm:spPr/>
    </dgm:pt>
    <dgm:pt modelId="{10627A6C-D6BD-492B-A5AF-72B0971AB79D}" type="sibTrans" cxnId="{B264C115-B5C0-4173-A790-CD6128A91B0E}">
      <dgm:prSet/>
      <dgm:spPr/>
    </dgm:pt>
    <dgm:pt modelId="{7816D5BC-6B54-4E67-86A6-D13353EB9245}">
      <dgm:prSet phldr="0"/>
      <dgm:spPr/>
      <dgm:t>
        <a:bodyPr/>
        <a:lstStyle/>
        <a:p>
          <a:r>
            <a:rPr lang="en-US" b="0">
              <a:latin typeface="ITC Berkeley Oldstyle Std"/>
            </a:rPr>
            <a:t>U.S. Fish and Wildlife Service oversees former Naval bases</a:t>
          </a:r>
        </a:p>
      </dgm:t>
    </dgm:pt>
    <dgm:pt modelId="{6110823B-C1F8-449A-AB24-FF0112849772}" type="parTrans" cxnId="{C79C603E-CD43-4D66-87C7-4B0A44FA8943}">
      <dgm:prSet/>
      <dgm:spPr/>
    </dgm:pt>
    <dgm:pt modelId="{9BF9BCC5-5FD4-40F1-B32D-CA172637B88B}" type="sibTrans" cxnId="{C79C603E-CD43-4D66-87C7-4B0A44FA8943}">
      <dgm:prSet/>
      <dgm:spPr/>
    </dgm:pt>
    <dgm:pt modelId="{688C8146-B407-4556-A533-47F856AE8C3E}">
      <dgm:prSet phldr="0"/>
      <dgm:spPr/>
      <dgm:t>
        <a:bodyPr/>
        <a:lstStyle/>
        <a:p>
          <a:endParaRPr lang="en-US" b="0">
            <a:latin typeface="ITC Berkeley Oldstyle Std"/>
          </a:endParaRPr>
        </a:p>
      </dgm:t>
    </dgm:pt>
    <dgm:pt modelId="{FC1ED99D-1740-45EE-AF08-30C4051C00F3}" type="parTrans" cxnId="{279FDC11-8DA9-45FB-BE50-DB0D4BEDD65D}">
      <dgm:prSet/>
      <dgm:spPr/>
    </dgm:pt>
    <dgm:pt modelId="{8F56692D-4371-4CE4-8561-3E43AE9C2453}" type="sibTrans" cxnId="{279FDC11-8DA9-45FB-BE50-DB0D4BEDD65D}">
      <dgm:prSet/>
      <dgm:spPr/>
    </dgm:pt>
    <dgm:pt modelId="{A57F0719-717C-460D-93B8-9771E5B5DE72}" type="pres">
      <dgm:prSet presAssocID="{968919EB-439C-44A5-B071-7ED25D056318}" presName="root" presStyleCnt="0">
        <dgm:presLayoutVars>
          <dgm:chMax/>
          <dgm:chPref/>
          <dgm:animLvl val="lvl"/>
        </dgm:presLayoutVars>
      </dgm:prSet>
      <dgm:spPr/>
    </dgm:pt>
    <dgm:pt modelId="{9A50DF93-937F-4D8A-BFAD-2BE562947733}" type="pres">
      <dgm:prSet presAssocID="{968919EB-439C-44A5-B071-7ED25D056318}" presName="divider" presStyleLbl="fgAccFollowNode1" presStyleIdx="0" presStyleCnt="1"/>
      <dgm:spPr>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tailEnd type="triangle" w="lg" len="lg"/>
        </a:ln>
        <a:effectLst/>
      </dgm:spPr>
    </dgm:pt>
    <dgm:pt modelId="{1DA21CF2-7E2F-4B5E-A395-AD6455E8F99C}" type="pres">
      <dgm:prSet presAssocID="{968919EB-439C-44A5-B071-7ED25D056318}" presName="nodes" presStyleCnt="0">
        <dgm:presLayoutVars>
          <dgm:chMax/>
          <dgm:chPref/>
          <dgm:animLvl val="lvl"/>
        </dgm:presLayoutVars>
      </dgm:prSet>
      <dgm:spPr/>
    </dgm:pt>
    <dgm:pt modelId="{AB159A3A-F697-439F-BE67-F4FB55D2E66B}" type="pres">
      <dgm:prSet presAssocID="{6AE46158-9E89-46C1-9A9E-BFA6C36295DB}" presName="composite" presStyleCnt="0"/>
      <dgm:spPr/>
    </dgm:pt>
    <dgm:pt modelId="{D2ECFD87-5C8D-4976-9E26-3AC850852135}" type="pres">
      <dgm:prSet presAssocID="{6AE46158-9E89-46C1-9A9E-BFA6C36295DB}" presName="L1TextContainer" presStyleLbl="revTx" presStyleIdx="0" presStyleCnt="9">
        <dgm:presLayoutVars>
          <dgm:chMax val="1"/>
          <dgm:chPref val="1"/>
          <dgm:bulletEnabled val="1"/>
        </dgm:presLayoutVars>
      </dgm:prSet>
      <dgm:spPr/>
    </dgm:pt>
    <dgm:pt modelId="{A959D4C5-DA2A-4E68-B877-1614B7851CB2}" type="pres">
      <dgm:prSet presAssocID="{6AE46158-9E89-46C1-9A9E-BFA6C36295DB}" presName="L2TextContainerWrapper" presStyleCnt="0">
        <dgm:presLayoutVars>
          <dgm:chMax val="0"/>
          <dgm:chPref val="0"/>
          <dgm:bulletEnabled val="1"/>
        </dgm:presLayoutVars>
      </dgm:prSet>
      <dgm:spPr/>
    </dgm:pt>
    <dgm:pt modelId="{9B30CE16-2A1E-480B-8699-40680F3C800D}" type="pres">
      <dgm:prSet presAssocID="{6AE46158-9E89-46C1-9A9E-BFA6C36295DB}" presName="L2TextContainer" presStyleLbl="bgAcc1" presStyleIdx="0" presStyleCnt="9"/>
      <dgm:spPr/>
    </dgm:pt>
    <dgm:pt modelId="{1250E860-9E94-4ED7-8FF4-6244D5A173F6}" type="pres">
      <dgm:prSet presAssocID="{6AE46158-9E89-46C1-9A9E-BFA6C36295DB}" presName="FlexibleEmptyPlaceHolder" presStyleCnt="0"/>
      <dgm:spPr/>
    </dgm:pt>
    <dgm:pt modelId="{285874CE-F79E-4E58-9A6B-A83D91035C4C}" type="pres">
      <dgm:prSet presAssocID="{6AE46158-9E89-46C1-9A9E-BFA6C36295DB}" presName="ConnectLine" presStyleLbl="sibTrans1D1" presStyleIdx="0" presStyleCnt="9"/>
      <dgm:spPr>
        <a:noFill/>
        <a:ln w="6350" cap="flat" cmpd="sng" algn="ctr">
          <a:solidFill>
            <a:schemeClr val="dk2">
              <a:hueOff val="0"/>
              <a:satOff val="0"/>
              <a:lumOff val="0"/>
              <a:alphaOff val="0"/>
            </a:schemeClr>
          </a:solidFill>
          <a:prstDash val="dash"/>
          <a:miter lim="800000"/>
        </a:ln>
        <a:effectLst/>
      </dgm:spPr>
    </dgm:pt>
    <dgm:pt modelId="{A17A0030-BDFA-4F35-845F-5022EB2FD489}" type="pres">
      <dgm:prSet presAssocID="{6AE46158-9E89-46C1-9A9E-BFA6C36295DB}" presName="ConnectorPoint" presStyleLbl="alignNode1" presStyleIdx="0" presStyleCnt="9"/>
      <dgm:spPr/>
    </dgm:pt>
    <dgm:pt modelId="{C8A40745-9DF8-4C83-A8E8-DDB592D97A06}" type="pres">
      <dgm:prSet presAssocID="{6AE46158-9E89-46C1-9A9E-BFA6C36295DB}" presName="EmptyPlaceHolder" presStyleCnt="0"/>
      <dgm:spPr/>
    </dgm:pt>
    <dgm:pt modelId="{929BBC0A-BEA6-4957-87E9-914CFE8805C4}" type="pres">
      <dgm:prSet presAssocID="{0F263A13-0102-4AF5-B523-BEA7060EB532}" presName="spaceBetweenRectangles" presStyleCnt="0"/>
      <dgm:spPr/>
    </dgm:pt>
    <dgm:pt modelId="{5C65826C-2B5F-4CD0-8276-E1B511345764}" type="pres">
      <dgm:prSet presAssocID="{3CCBD1A0-5A73-4460-8E67-D478E45AED7F}" presName="composite" presStyleCnt="0"/>
      <dgm:spPr/>
    </dgm:pt>
    <dgm:pt modelId="{51F09B49-B5A7-4AF6-AF1C-64D39223C81E}" type="pres">
      <dgm:prSet presAssocID="{3CCBD1A0-5A73-4460-8E67-D478E45AED7F}" presName="L1TextContainer" presStyleLbl="revTx" presStyleIdx="1" presStyleCnt="9">
        <dgm:presLayoutVars>
          <dgm:chMax val="1"/>
          <dgm:chPref val="1"/>
          <dgm:bulletEnabled val="1"/>
        </dgm:presLayoutVars>
      </dgm:prSet>
      <dgm:spPr/>
    </dgm:pt>
    <dgm:pt modelId="{B625BFF1-504F-4C74-8FA9-0FE5AAC30E70}" type="pres">
      <dgm:prSet presAssocID="{3CCBD1A0-5A73-4460-8E67-D478E45AED7F}" presName="L2TextContainerWrapper" presStyleCnt="0">
        <dgm:presLayoutVars>
          <dgm:chMax val="0"/>
          <dgm:chPref val="0"/>
          <dgm:bulletEnabled val="1"/>
        </dgm:presLayoutVars>
      </dgm:prSet>
      <dgm:spPr/>
    </dgm:pt>
    <dgm:pt modelId="{1EF9B069-3576-4E7F-A26F-272B63CD6398}" type="pres">
      <dgm:prSet presAssocID="{3CCBD1A0-5A73-4460-8E67-D478E45AED7F}" presName="L2TextContainer" presStyleLbl="bgAcc1" presStyleIdx="1" presStyleCnt="9"/>
      <dgm:spPr/>
    </dgm:pt>
    <dgm:pt modelId="{2AFC6EE8-55BC-42FF-AC0F-22D789F221F8}" type="pres">
      <dgm:prSet presAssocID="{3CCBD1A0-5A73-4460-8E67-D478E45AED7F}" presName="FlexibleEmptyPlaceHolder" presStyleCnt="0"/>
      <dgm:spPr/>
    </dgm:pt>
    <dgm:pt modelId="{ED0B325A-403F-4BB7-A6A0-84BABAD21F89}" type="pres">
      <dgm:prSet presAssocID="{3CCBD1A0-5A73-4460-8E67-D478E45AED7F}" presName="ConnectLine" presStyleLbl="sibTrans1D1" presStyleIdx="1" presStyleCnt="9"/>
      <dgm:spPr>
        <a:noFill/>
        <a:ln w="6350" cap="flat" cmpd="sng" algn="ctr">
          <a:solidFill>
            <a:schemeClr val="dk2">
              <a:hueOff val="0"/>
              <a:satOff val="0"/>
              <a:lumOff val="0"/>
              <a:alphaOff val="0"/>
            </a:schemeClr>
          </a:solidFill>
          <a:prstDash val="dash"/>
          <a:miter lim="800000"/>
        </a:ln>
        <a:effectLst/>
      </dgm:spPr>
    </dgm:pt>
    <dgm:pt modelId="{DFE03CDC-7FCC-4EE3-952D-801E944C7418}" type="pres">
      <dgm:prSet presAssocID="{3CCBD1A0-5A73-4460-8E67-D478E45AED7F}" presName="ConnectorPoint" presStyleLbl="alignNode1" presStyleIdx="1" presStyleCnt="9"/>
      <dgm:spPr/>
    </dgm:pt>
    <dgm:pt modelId="{8D3BB9F2-CE33-494C-99FD-006B562C6744}" type="pres">
      <dgm:prSet presAssocID="{3CCBD1A0-5A73-4460-8E67-D478E45AED7F}" presName="EmptyPlaceHolder" presStyleCnt="0"/>
      <dgm:spPr/>
    </dgm:pt>
    <dgm:pt modelId="{E1FA6D6B-2F40-4358-B644-8FA2B11C926A}" type="pres">
      <dgm:prSet presAssocID="{E5086B8F-11C3-4A5B-80F9-59E1C7080E4B}" presName="spaceBetweenRectangles" presStyleCnt="0"/>
      <dgm:spPr/>
    </dgm:pt>
    <dgm:pt modelId="{15A93213-B03F-4F1C-9C07-38A3166BD8B6}" type="pres">
      <dgm:prSet presAssocID="{01683A82-378D-4931-99C1-D7D1FC852B6A}" presName="composite" presStyleCnt="0"/>
      <dgm:spPr/>
    </dgm:pt>
    <dgm:pt modelId="{F4621C14-2751-4BE1-A161-AA68DEEE68B9}" type="pres">
      <dgm:prSet presAssocID="{01683A82-378D-4931-99C1-D7D1FC852B6A}" presName="L1TextContainer" presStyleLbl="revTx" presStyleIdx="2" presStyleCnt="9">
        <dgm:presLayoutVars>
          <dgm:chMax val="1"/>
          <dgm:chPref val="1"/>
          <dgm:bulletEnabled val="1"/>
        </dgm:presLayoutVars>
      </dgm:prSet>
      <dgm:spPr/>
    </dgm:pt>
    <dgm:pt modelId="{730A8E55-34AB-4614-A6D1-3665F29A05D3}" type="pres">
      <dgm:prSet presAssocID="{01683A82-378D-4931-99C1-D7D1FC852B6A}" presName="L2TextContainerWrapper" presStyleCnt="0">
        <dgm:presLayoutVars>
          <dgm:chMax val="0"/>
          <dgm:chPref val="0"/>
          <dgm:bulletEnabled val="1"/>
        </dgm:presLayoutVars>
      </dgm:prSet>
      <dgm:spPr/>
    </dgm:pt>
    <dgm:pt modelId="{BA1A62E2-7BBB-44EC-A0F5-44521813D05E}" type="pres">
      <dgm:prSet presAssocID="{01683A82-378D-4931-99C1-D7D1FC852B6A}" presName="L2TextContainer" presStyleLbl="bgAcc1" presStyleIdx="2" presStyleCnt="9"/>
      <dgm:spPr/>
    </dgm:pt>
    <dgm:pt modelId="{BD8A7C5E-29CA-48E2-9E63-6D2BFC1E18B9}" type="pres">
      <dgm:prSet presAssocID="{01683A82-378D-4931-99C1-D7D1FC852B6A}" presName="FlexibleEmptyPlaceHolder" presStyleCnt="0"/>
      <dgm:spPr/>
    </dgm:pt>
    <dgm:pt modelId="{A9214A43-D221-4D3D-8334-87C2D4DB2616}" type="pres">
      <dgm:prSet presAssocID="{01683A82-378D-4931-99C1-D7D1FC852B6A}" presName="ConnectLine" presStyleLbl="sibTrans1D1" presStyleIdx="2" presStyleCnt="9"/>
      <dgm:spPr>
        <a:noFill/>
        <a:ln w="6350" cap="flat" cmpd="sng" algn="ctr">
          <a:solidFill>
            <a:schemeClr val="dk2">
              <a:hueOff val="0"/>
              <a:satOff val="0"/>
              <a:lumOff val="0"/>
              <a:alphaOff val="0"/>
            </a:schemeClr>
          </a:solidFill>
          <a:prstDash val="dash"/>
          <a:miter lim="800000"/>
        </a:ln>
        <a:effectLst/>
      </dgm:spPr>
    </dgm:pt>
    <dgm:pt modelId="{9DA3A80C-6DB2-4FD5-B5F6-D0F166962E1C}" type="pres">
      <dgm:prSet presAssocID="{01683A82-378D-4931-99C1-D7D1FC852B6A}" presName="ConnectorPoint" presStyleLbl="alignNode1" presStyleIdx="2" presStyleCnt="9"/>
      <dgm:spPr/>
    </dgm:pt>
    <dgm:pt modelId="{039837DF-9252-4689-A4F9-25CC34FC3EE3}" type="pres">
      <dgm:prSet presAssocID="{01683A82-378D-4931-99C1-D7D1FC852B6A}" presName="EmptyPlaceHolder" presStyleCnt="0"/>
      <dgm:spPr/>
    </dgm:pt>
    <dgm:pt modelId="{FE132016-EB70-45EB-97A1-02BE07D56FA1}" type="pres">
      <dgm:prSet presAssocID="{EEF6CB93-AF21-41AD-BAD8-5F95A6D35A4F}" presName="spaceBetweenRectangles" presStyleCnt="0"/>
      <dgm:spPr/>
    </dgm:pt>
    <dgm:pt modelId="{0F346504-8A10-4758-AFB2-D024F1D0FFC1}" type="pres">
      <dgm:prSet presAssocID="{C7299B04-F9AF-4454-8716-53D0D20AFAC4}" presName="composite" presStyleCnt="0"/>
      <dgm:spPr/>
    </dgm:pt>
    <dgm:pt modelId="{9D01F6D5-F783-443C-B424-4BD5930DEE03}" type="pres">
      <dgm:prSet presAssocID="{C7299B04-F9AF-4454-8716-53D0D20AFAC4}" presName="L1TextContainer" presStyleLbl="revTx" presStyleIdx="3" presStyleCnt="9">
        <dgm:presLayoutVars>
          <dgm:chMax val="1"/>
          <dgm:chPref val="1"/>
          <dgm:bulletEnabled val="1"/>
        </dgm:presLayoutVars>
      </dgm:prSet>
      <dgm:spPr/>
    </dgm:pt>
    <dgm:pt modelId="{6EEAFC44-A81D-4B67-B05C-C1E53BF3E23F}" type="pres">
      <dgm:prSet presAssocID="{C7299B04-F9AF-4454-8716-53D0D20AFAC4}" presName="L2TextContainerWrapper" presStyleCnt="0">
        <dgm:presLayoutVars>
          <dgm:chMax val="0"/>
          <dgm:chPref val="0"/>
          <dgm:bulletEnabled val="1"/>
        </dgm:presLayoutVars>
      </dgm:prSet>
      <dgm:spPr/>
    </dgm:pt>
    <dgm:pt modelId="{6F4BD5CC-EAEC-4255-8734-794FD8A62420}" type="pres">
      <dgm:prSet presAssocID="{C7299B04-F9AF-4454-8716-53D0D20AFAC4}" presName="L2TextContainer" presStyleLbl="bgAcc1" presStyleIdx="3" presStyleCnt="9"/>
      <dgm:spPr/>
    </dgm:pt>
    <dgm:pt modelId="{D048F42C-151D-4D28-9B1E-811688507D07}" type="pres">
      <dgm:prSet presAssocID="{C7299B04-F9AF-4454-8716-53D0D20AFAC4}" presName="FlexibleEmptyPlaceHolder" presStyleCnt="0"/>
      <dgm:spPr/>
    </dgm:pt>
    <dgm:pt modelId="{D557C774-F6FF-44F4-AEBF-C8704AC69004}" type="pres">
      <dgm:prSet presAssocID="{C7299B04-F9AF-4454-8716-53D0D20AFAC4}" presName="ConnectLine" presStyleLbl="sibTrans1D1" presStyleIdx="3" presStyleCnt="9"/>
      <dgm:spPr>
        <a:noFill/>
        <a:ln w="6350" cap="flat" cmpd="sng" algn="ctr">
          <a:solidFill>
            <a:schemeClr val="dk2">
              <a:hueOff val="0"/>
              <a:satOff val="0"/>
              <a:lumOff val="0"/>
              <a:alphaOff val="0"/>
            </a:schemeClr>
          </a:solidFill>
          <a:prstDash val="dash"/>
          <a:miter lim="800000"/>
        </a:ln>
        <a:effectLst/>
      </dgm:spPr>
    </dgm:pt>
    <dgm:pt modelId="{6DC4467C-1EC2-4541-B0F4-60550F716D3E}" type="pres">
      <dgm:prSet presAssocID="{C7299B04-F9AF-4454-8716-53D0D20AFAC4}" presName="ConnectorPoint" presStyleLbl="alignNode1" presStyleIdx="3" presStyleCnt="9"/>
      <dgm:spPr/>
    </dgm:pt>
    <dgm:pt modelId="{D7C7DDAD-747F-4539-A00D-C4DC97E0D207}" type="pres">
      <dgm:prSet presAssocID="{C7299B04-F9AF-4454-8716-53D0D20AFAC4}" presName="EmptyPlaceHolder" presStyleCnt="0"/>
      <dgm:spPr/>
    </dgm:pt>
    <dgm:pt modelId="{6DA56E51-C640-4673-902E-E4A3F42FC0D2}" type="pres">
      <dgm:prSet presAssocID="{4E968CAC-EBF4-404C-A2EC-FDDC5DA1AB9E}" presName="spaceBetweenRectangles" presStyleCnt="0"/>
      <dgm:spPr/>
    </dgm:pt>
    <dgm:pt modelId="{C4343626-CA70-41C5-9DFA-EEBE51DBDB31}" type="pres">
      <dgm:prSet presAssocID="{CCE1EE3B-E73A-4E00-AD54-EE7038794BC7}" presName="composite" presStyleCnt="0"/>
      <dgm:spPr/>
    </dgm:pt>
    <dgm:pt modelId="{128C7A7D-A05E-4D92-ABE0-B9911B0E2512}" type="pres">
      <dgm:prSet presAssocID="{CCE1EE3B-E73A-4E00-AD54-EE7038794BC7}" presName="L1TextContainer" presStyleLbl="revTx" presStyleIdx="4" presStyleCnt="9">
        <dgm:presLayoutVars>
          <dgm:chMax val="1"/>
          <dgm:chPref val="1"/>
          <dgm:bulletEnabled val="1"/>
        </dgm:presLayoutVars>
      </dgm:prSet>
      <dgm:spPr/>
    </dgm:pt>
    <dgm:pt modelId="{ADCAC37B-5522-492C-A24B-026E46532DC7}" type="pres">
      <dgm:prSet presAssocID="{CCE1EE3B-E73A-4E00-AD54-EE7038794BC7}" presName="L2TextContainerWrapper" presStyleCnt="0">
        <dgm:presLayoutVars>
          <dgm:chMax val="0"/>
          <dgm:chPref val="0"/>
          <dgm:bulletEnabled val="1"/>
        </dgm:presLayoutVars>
      </dgm:prSet>
      <dgm:spPr/>
    </dgm:pt>
    <dgm:pt modelId="{7F2070E4-3564-4C96-909F-E28B1604AA4A}" type="pres">
      <dgm:prSet presAssocID="{CCE1EE3B-E73A-4E00-AD54-EE7038794BC7}" presName="L2TextContainer" presStyleLbl="bgAcc1" presStyleIdx="4" presStyleCnt="9"/>
      <dgm:spPr/>
    </dgm:pt>
    <dgm:pt modelId="{9C99B3A6-5955-4083-8AB5-8EF090DEA599}" type="pres">
      <dgm:prSet presAssocID="{CCE1EE3B-E73A-4E00-AD54-EE7038794BC7}" presName="FlexibleEmptyPlaceHolder" presStyleCnt="0"/>
      <dgm:spPr/>
    </dgm:pt>
    <dgm:pt modelId="{251B12EE-9C47-4BCB-A348-A6B545804166}" type="pres">
      <dgm:prSet presAssocID="{CCE1EE3B-E73A-4E00-AD54-EE7038794BC7}" presName="ConnectLine" presStyleLbl="sibTrans1D1" presStyleIdx="4" presStyleCnt="9"/>
      <dgm:spPr>
        <a:noFill/>
        <a:ln w="6350" cap="flat" cmpd="sng" algn="ctr">
          <a:solidFill>
            <a:schemeClr val="dk2">
              <a:hueOff val="0"/>
              <a:satOff val="0"/>
              <a:lumOff val="0"/>
              <a:alphaOff val="0"/>
            </a:schemeClr>
          </a:solidFill>
          <a:prstDash val="dash"/>
          <a:miter lim="800000"/>
        </a:ln>
        <a:effectLst/>
      </dgm:spPr>
    </dgm:pt>
    <dgm:pt modelId="{D3FE0D16-8D4E-4FB8-B854-54C9279C57E6}" type="pres">
      <dgm:prSet presAssocID="{CCE1EE3B-E73A-4E00-AD54-EE7038794BC7}" presName="ConnectorPoint" presStyleLbl="alignNode1" presStyleIdx="4" presStyleCnt="9"/>
      <dgm:spPr/>
    </dgm:pt>
    <dgm:pt modelId="{7D88AF71-A01F-44E4-9AD8-21572C4FA106}" type="pres">
      <dgm:prSet presAssocID="{CCE1EE3B-E73A-4E00-AD54-EE7038794BC7}" presName="EmptyPlaceHolder" presStyleCnt="0"/>
      <dgm:spPr/>
    </dgm:pt>
    <dgm:pt modelId="{9A1FCED4-8F28-4F40-9C1B-52B8192E0FAD}" type="pres">
      <dgm:prSet presAssocID="{2E640F16-9A76-44C3-B3B2-36EDD1DA9DAB}" presName="spaceBetweenRectangles" presStyleCnt="0"/>
      <dgm:spPr/>
    </dgm:pt>
    <dgm:pt modelId="{5C415CBC-D139-424F-98E4-2E5DB49F7DBA}" type="pres">
      <dgm:prSet presAssocID="{2CB66D13-DA40-4D8F-B209-188C28A3F387}" presName="composite" presStyleCnt="0"/>
      <dgm:spPr/>
    </dgm:pt>
    <dgm:pt modelId="{26257893-66C4-4F16-9E6E-53CF841AA4FD}" type="pres">
      <dgm:prSet presAssocID="{2CB66D13-DA40-4D8F-B209-188C28A3F387}" presName="L1TextContainer" presStyleLbl="revTx" presStyleIdx="5" presStyleCnt="9">
        <dgm:presLayoutVars>
          <dgm:chMax val="1"/>
          <dgm:chPref val="1"/>
          <dgm:bulletEnabled val="1"/>
        </dgm:presLayoutVars>
      </dgm:prSet>
      <dgm:spPr/>
    </dgm:pt>
    <dgm:pt modelId="{C0B0057C-A348-4319-AE72-1F529F1D198E}" type="pres">
      <dgm:prSet presAssocID="{2CB66D13-DA40-4D8F-B209-188C28A3F387}" presName="L2TextContainerWrapper" presStyleCnt="0">
        <dgm:presLayoutVars>
          <dgm:chMax val="0"/>
          <dgm:chPref val="0"/>
          <dgm:bulletEnabled val="1"/>
        </dgm:presLayoutVars>
      </dgm:prSet>
      <dgm:spPr/>
    </dgm:pt>
    <dgm:pt modelId="{CAB99F39-A13E-4161-804C-B10214110422}" type="pres">
      <dgm:prSet presAssocID="{2CB66D13-DA40-4D8F-B209-188C28A3F387}" presName="L2TextContainer" presStyleLbl="bgAcc1" presStyleIdx="5" presStyleCnt="9"/>
      <dgm:spPr/>
    </dgm:pt>
    <dgm:pt modelId="{D3711B96-B64E-4A75-AF35-4C7D5C6E1329}" type="pres">
      <dgm:prSet presAssocID="{2CB66D13-DA40-4D8F-B209-188C28A3F387}" presName="FlexibleEmptyPlaceHolder" presStyleCnt="0"/>
      <dgm:spPr/>
    </dgm:pt>
    <dgm:pt modelId="{4DE1897C-11CC-45EF-AEC0-812A50C1943D}" type="pres">
      <dgm:prSet presAssocID="{2CB66D13-DA40-4D8F-B209-188C28A3F387}" presName="ConnectLine" presStyleLbl="sibTrans1D1" presStyleIdx="5" presStyleCnt="9"/>
      <dgm:spPr>
        <a:noFill/>
        <a:ln w="6350" cap="flat" cmpd="sng" algn="ctr">
          <a:solidFill>
            <a:schemeClr val="dk2">
              <a:hueOff val="0"/>
              <a:satOff val="0"/>
              <a:lumOff val="0"/>
              <a:alphaOff val="0"/>
            </a:schemeClr>
          </a:solidFill>
          <a:prstDash val="dash"/>
          <a:miter lim="800000"/>
        </a:ln>
        <a:effectLst/>
      </dgm:spPr>
    </dgm:pt>
    <dgm:pt modelId="{C320257D-6155-4E5C-B787-0526DA2BB1DD}" type="pres">
      <dgm:prSet presAssocID="{2CB66D13-DA40-4D8F-B209-188C28A3F387}" presName="ConnectorPoint" presStyleLbl="alignNode1" presStyleIdx="5" presStyleCnt="9"/>
      <dgm:spPr/>
    </dgm:pt>
    <dgm:pt modelId="{DA034EEB-7F5D-465D-ABA1-87B1F459BEAB}" type="pres">
      <dgm:prSet presAssocID="{2CB66D13-DA40-4D8F-B209-188C28A3F387}" presName="EmptyPlaceHolder" presStyleCnt="0"/>
      <dgm:spPr/>
    </dgm:pt>
    <dgm:pt modelId="{5528A887-FAC4-49FE-8692-CD455F15EE8C}" type="pres">
      <dgm:prSet presAssocID="{18B81813-0910-47B6-A7B1-54597BE977C0}" presName="spaceBetweenRectangles" presStyleCnt="0"/>
      <dgm:spPr/>
    </dgm:pt>
    <dgm:pt modelId="{E128688A-EEB3-498C-8C4F-CF91B97EF292}" type="pres">
      <dgm:prSet presAssocID="{35175132-A2F5-4566-90AE-84D2B61A22F6}" presName="composite" presStyleCnt="0"/>
      <dgm:spPr/>
    </dgm:pt>
    <dgm:pt modelId="{EC0B2505-478D-415B-B5C2-E00053591785}" type="pres">
      <dgm:prSet presAssocID="{35175132-A2F5-4566-90AE-84D2B61A22F6}" presName="L1TextContainer" presStyleLbl="revTx" presStyleIdx="6" presStyleCnt="9">
        <dgm:presLayoutVars>
          <dgm:chMax val="1"/>
          <dgm:chPref val="1"/>
          <dgm:bulletEnabled val="1"/>
        </dgm:presLayoutVars>
      </dgm:prSet>
      <dgm:spPr/>
    </dgm:pt>
    <dgm:pt modelId="{7D3AA571-EE06-41CD-8E2B-9A702E4FDABD}" type="pres">
      <dgm:prSet presAssocID="{35175132-A2F5-4566-90AE-84D2B61A22F6}" presName="L2TextContainerWrapper" presStyleCnt="0">
        <dgm:presLayoutVars>
          <dgm:chMax val="0"/>
          <dgm:chPref val="0"/>
          <dgm:bulletEnabled val="1"/>
        </dgm:presLayoutVars>
      </dgm:prSet>
      <dgm:spPr/>
    </dgm:pt>
    <dgm:pt modelId="{E7D29929-37C4-43B7-B4D3-C646E14D124A}" type="pres">
      <dgm:prSet presAssocID="{35175132-A2F5-4566-90AE-84D2B61A22F6}" presName="L2TextContainer" presStyleLbl="bgAcc1" presStyleIdx="6" presStyleCnt="9"/>
      <dgm:spPr/>
    </dgm:pt>
    <dgm:pt modelId="{CE6188E0-5912-4D12-B8C1-3A31C5A8FF37}" type="pres">
      <dgm:prSet presAssocID="{35175132-A2F5-4566-90AE-84D2B61A22F6}" presName="FlexibleEmptyPlaceHolder" presStyleCnt="0"/>
      <dgm:spPr/>
    </dgm:pt>
    <dgm:pt modelId="{E04AF32E-8B6C-47EB-8DE4-C96751FCDCFA}" type="pres">
      <dgm:prSet presAssocID="{35175132-A2F5-4566-90AE-84D2B61A22F6}" presName="ConnectLine" presStyleLbl="sibTrans1D1" presStyleIdx="6" presStyleCnt="9"/>
      <dgm:spPr>
        <a:noFill/>
        <a:ln w="6350" cap="flat" cmpd="sng" algn="ctr">
          <a:solidFill>
            <a:schemeClr val="dk2">
              <a:hueOff val="0"/>
              <a:satOff val="0"/>
              <a:lumOff val="0"/>
              <a:alphaOff val="0"/>
            </a:schemeClr>
          </a:solidFill>
          <a:prstDash val="dash"/>
          <a:miter lim="800000"/>
        </a:ln>
        <a:effectLst/>
      </dgm:spPr>
    </dgm:pt>
    <dgm:pt modelId="{7D2D1513-5804-428C-96F4-C17C11316A18}" type="pres">
      <dgm:prSet presAssocID="{35175132-A2F5-4566-90AE-84D2B61A22F6}" presName="ConnectorPoint" presStyleLbl="alignNode1" presStyleIdx="6" presStyleCnt="9"/>
      <dgm:spPr/>
    </dgm:pt>
    <dgm:pt modelId="{3B06E20C-B32E-47D6-AB15-4F4A8E39D05D}" type="pres">
      <dgm:prSet presAssocID="{35175132-A2F5-4566-90AE-84D2B61A22F6}" presName="EmptyPlaceHolder" presStyleCnt="0"/>
      <dgm:spPr/>
    </dgm:pt>
    <dgm:pt modelId="{C4364252-B85A-41E1-B9F6-7ABA1363F9A5}" type="pres">
      <dgm:prSet presAssocID="{AF990470-9F02-4990-9BA0-749CAAF887EB}" presName="spaceBetweenRectangles" presStyleCnt="0"/>
      <dgm:spPr/>
    </dgm:pt>
    <dgm:pt modelId="{B0B7F522-7981-430A-8EBE-5A3FAE302CBD}" type="pres">
      <dgm:prSet presAssocID="{FD424ACE-AC49-4B9F-B7DE-28D3E1FDE88B}" presName="composite" presStyleCnt="0"/>
      <dgm:spPr/>
    </dgm:pt>
    <dgm:pt modelId="{035C789B-8E04-4BF0-A790-BED3FCC81750}" type="pres">
      <dgm:prSet presAssocID="{FD424ACE-AC49-4B9F-B7DE-28D3E1FDE88B}" presName="L1TextContainer" presStyleLbl="revTx" presStyleIdx="7" presStyleCnt="9">
        <dgm:presLayoutVars>
          <dgm:chMax val="1"/>
          <dgm:chPref val="1"/>
          <dgm:bulletEnabled val="1"/>
        </dgm:presLayoutVars>
      </dgm:prSet>
      <dgm:spPr/>
    </dgm:pt>
    <dgm:pt modelId="{5DF42E6F-3959-49A6-AC41-E77AD7F18869}" type="pres">
      <dgm:prSet presAssocID="{FD424ACE-AC49-4B9F-B7DE-28D3E1FDE88B}" presName="L2TextContainerWrapper" presStyleCnt="0">
        <dgm:presLayoutVars>
          <dgm:chMax val="0"/>
          <dgm:chPref val="0"/>
          <dgm:bulletEnabled val="1"/>
        </dgm:presLayoutVars>
      </dgm:prSet>
      <dgm:spPr/>
    </dgm:pt>
    <dgm:pt modelId="{697158C5-8EE9-4865-B157-CD737B72D73B}" type="pres">
      <dgm:prSet presAssocID="{FD424ACE-AC49-4B9F-B7DE-28D3E1FDE88B}" presName="L2TextContainer" presStyleLbl="bgAcc1" presStyleIdx="7" presStyleCnt="9"/>
      <dgm:spPr/>
    </dgm:pt>
    <dgm:pt modelId="{43A8D89D-035D-4AED-A5F9-EA9874E31005}" type="pres">
      <dgm:prSet presAssocID="{FD424ACE-AC49-4B9F-B7DE-28D3E1FDE88B}" presName="FlexibleEmptyPlaceHolder" presStyleCnt="0"/>
      <dgm:spPr/>
    </dgm:pt>
    <dgm:pt modelId="{13E7B66A-6A4C-4DC5-B7CE-F39D75CADB62}" type="pres">
      <dgm:prSet presAssocID="{FD424ACE-AC49-4B9F-B7DE-28D3E1FDE88B}" presName="ConnectLine" presStyleLbl="sibTrans1D1" presStyleIdx="7" presStyleCnt="9"/>
      <dgm:spPr>
        <a:noFill/>
        <a:ln w="6350" cap="flat" cmpd="sng" algn="ctr">
          <a:solidFill>
            <a:schemeClr val="dk2">
              <a:hueOff val="0"/>
              <a:satOff val="0"/>
              <a:lumOff val="0"/>
              <a:alphaOff val="0"/>
            </a:schemeClr>
          </a:solidFill>
          <a:prstDash val="dash"/>
          <a:miter lim="800000"/>
        </a:ln>
        <a:effectLst/>
      </dgm:spPr>
    </dgm:pt>
    <dgm:pt modelId="{37F4CAB4-4F9C-4413-ADB7-91B017A0981D}" type="pres">
      <dgm:prSet presAssocID="{FD424ACE-AC49-4B9F-B7DE-28D3E1FDE88B}" presName="ConnectorPoint" presStyleLbl="alignNode1" presStyleIdx="7" presStyleCnt="9"/>
      <dgm:spPr/>
    </dgm:pt>
    <dgm:pt modelId="{29058015-543D-4B97-99DD-B9E451CD2776}" type="pres">
      <dgm:prSet presAssocID="{FD424ACE-AC49-4B9F-B7DE-28D3E1FDE88B}" presName="EmptyPlaceHolder" presStyleCnt="0"/>
      <dgm:spPr/>
    </dgm:pt>
    <dgm:pt modelId="{DC20B50A-2EE1-4D92-B4D2-6FE677A75257}" type="pres">
      <dgm:prSet presAssocID="{0D3F919C-AD7C-4B44-866F-1535B5F49890}" presName="spaceBetweenRectangles" presStyleCnt="0"/>
      <dgm:spPr/>
    </dgm:pt>
    <dgm:pt modelId="{878BBA62-E5A9-43E9-B21C-451986B5AD7D}" type="pres">
      <dgm:prSet presAssocID="{7263CCE9-39D9-4DE9-A84A-09188C7BD240}" presName="composite" presStyleCnt="0"/>
      <dgm:spPr/>
    </dgm:pt>
    <dgm:pt modelId="{8902A0A2-9F23-49AE-B692-3BF862C9F9FE}" type="pres">
      <dgm:prSet presAssocID="{7263CCE9-39D9-4DE9-A84A-09188C7BD240}" presName="L1TextContainer" presStyleLbl="revTx" presStyleIdx="8" presStyleCnt="9">
        <dgm:presLayoutVars>
          <dgm:chMax val="1"/>
          <dgm:chPref val="1"/>
          <dgm:bulletEnabled val="1"/>
        </dgm:presLayoutVars>
      </dgm:prSet>
      <dgm:spPr/>
    </dgm:pt>
    <dgm:pt modelId="{97BDA33D-B9EB-4C73-81DB-B47B32D93F6F}" type="pres">
      <dgm:prSet presAssocID="{7263CCE9-39D9-4DE9-A84A-09188C7BD240}" presName="L2TextContainerWrapper" presStyleCnt="0">
        <dgm:presLayoutVars>
          <dgm:chMax val="0"/>
          <dgm:chPref val="0"/>
          <dgm:bulletEnabled val="1"/>
        </dgm:presLayoutVars>
      </dgm:prSet>
      <dgm:spPr/>
    </dgm:pt>
    <dgm:pt modelId="{7CBC7D93-98DB-42B4-ACEF-C5FE72FCD517}" type="pres">
      <dgm:prSet presAssocID="{7263CCE9-39D9-4DE9-A84A-09188C7BD240}" presName="L2TextContainer" presStyleLbl="bgAcc1" presStyleIdx="8" presStyleCnt="9"/>
      <dgm:spPr/>
    </dgm:pt>
    <dgm:pt modelId="{D6B65E31-FBE5-47BB-A5BF-D27770AA82A7}" type="pres">
      <dgm:prSet presAssocID="{7263CCE9-39D9-4DE9-A84A-09188C7BD240}" presName="FlexibleEmptyPlaceHolder" presStyleCnt="0"/>
      <dgm:spPr/>
    </dgm:pt>
    <dgm:pt modelId="{60CE72D6-279E-482B-A0F3-63509A51271C}" type="pres">
      <dgm:prSet presAssocID="{7263CCE9-39D9-4DE9-A84A-09188C7BD240}" presName="ConnectLine" presStyleLbl="sibTrans1D1" presStyleIdx="8" presStyleCnt="9"/>
      <dgm:spPr>
        <a:noFill/>
        <a:ln w="6350" cap="flat" cmpd="sng" algn="ctr">
          <a:solidFill>
            <a:schemeClr val="dk2">
              <a:hueOff val="0"/>
              <a:satOff val="0"/>
              <a:lumOff val="0"/>
              <a:alphaOff val="0"/>
            </a:schemeClr>
          </a:solidFill>
          <a:prstDash val="dash"/>
          <a:miter lim="800000"/>
        </a:ln>
        <a:effectLst/>
      </dgm:spPr>
    </dgm:pt>
    <dgm:pt modelId="{0B70710D-351A-44EA-AA7F-990A10B92DC7}" type="pres">
      <dgm:prSet presAssocID="{7263CCE9-39D9-4DE9-A84A-09188C7BD240}" presName="ConnectorPoint" presStyleLbl="alignNode1" presStyleIdx="8" presStyleCnt="9"/>
      <dgm:spPr/>
    </dgm:pt>
    <dgm:pt modelId="{C0F87519-ECAD-4BF3-A9F0-B5E4B77E9627}" type="pres">
      <dgm:prSet presAssocID="{7263CCE9-39D9-4DE9-A84A-09188C7BD240}" presName="EmptyPlaceHolder" presStyleCnt="0"/>
      <dgm:spPr/>
    </dgm:pt>
  </dgm:ptLst>
  <dgm:cxnLst>
    <dgm:cxn modelId="{3B56D509-0317-4C00-A660-97860F8DA083}" type="presOf" srcId="{968919EB-439C-44A5-B071-7ED25D056318}" destId="{A57F0719-717C-460D-93B8-9771E5B5DE72}" srcOrd="0" destOrd="0" presId="urn:microsoft.com/office/officeart/2016/7/layout/BasicTimeline"/>
    <dgm:cxn modelId="{00FF4E0A-05C1-4B9A-A38F-688718CDDF74}" type="presOf" srcId="{C7299B04-F9AF-4454-8716-53D0D20AFAC4}" destId="{9D01F6D5-F783-443C-B424-4BD5930DEE03}" srcOrd="0" destOrd="0" presId="urn:microsoft.com/office/officeart/2016/7/layout/BasicTimeline"/>
    <dgm:cxn modelId="{279FDC11-8DA9-45FB-BE50-DB0D4BEDD65D}" srcId="{7263CCE9-39D9-4DE9-A84A-09188C7BD240}" destId="{688C8146-B407-4556-A533-47F856AE8C3E}" srcOrd="1" destOrd="0" parTransId="{FC1ED99D-1740-45EE-AF08-30C4051C00F3}" sibTransId="{8F56692D-4371-4CE4-8561-3E43AE9C2453}"/>
    <dgm:cxn modelId="{1B2EDA12-8A25-46D4-8F90-2665003FA89C}" type="presOf" srcId="{CCD63890-0FE8-4AC6-A786-CF6614A0F305}" destId="{E7D29929-37C4-43B7-B4D3-C646E14D124A}" srcOrd="0" destOrd="0" presId="urn:microsoft.com/office/officeart/2016/7/layout/BasicTimeline"/>
    <dgm:cxn modelId="{4FEF5D15-CE1E-4950-8C34-309F05C70ACF}" type="presOf" srcId="{01683A82-378D-4931-99C1-D7D1FC852B6A}" destId="{F4621C14-2751-4BE1-A161-AA68DEEE68B9}" srcOrd="0" destOrd="0" presId="urn:microsoft.com/office/officeart/2016/7/layout/BasicTimeline"/>
    <dgm:cxn modelId="{B264C115-B5C0-4173-A790-CD6128A91B0E}" srcId="{968919EB-439C-44A5-B071-7ED25D056318}" destId="{7263CCE9-39D9-4DE9-A84A-09188C7BD240}" srcOrd="8" destOrd="0" parTransId="{A5785040-A269-4FA9-A634-80A1054CA071}" sibTransId="{10627A6C-D6BD-492B-A5AF-72B0971AB79D}"/>
    <dgm:cxn modelId="{F41EFA15-D917-4592-895F-528DDF314ECD}" type="presOf" srcId="{35175132-A2F5-4566-90AE-84D2B61A22F6}" destId="{EC0B2505-478D-415B-B5C2-E00053591785}" srcOrd="0" destOrd="0" presId="urn:microsoft.com/office/officeart/2016/7/layout/BasicTimeline"/>
    <dgm:cxn modelId="{1D545A1E-113A-49D3-9B54-7DB364594EE7}" type="presOf" srcId="{02795DC6-6D9E-463D-B901-39CE8EE05217}" destId="{6F4BD5CC-EAEC-4255-8734-794FD8A62420}" srcOrd="0" destOrd="0" presId="urn:microsoft.com/office/officeart/2016/7/layout/BasicTimeline"/>
    <dgm:cxn modelId="{790C0021-7A7D-4751-A8F8-AAE94711F837}" type="presOf" srcId="{1953E311-86CB-484B-979B-81FD8A49A62E}" destId="{9B30CE16-2A1E-480B-8699-40680F3C800D}" srcOrd="0" destOrd="0" presId="urn:microsoft.com/office/officeart/2016/7/layout/BasicTimeline"/>
    <dgm:cxn modelId="{62D9513C-5487-4855-A78B-2FB313DCF558}" srcId="{968919EB-439C-44A5-B071-7ED25D056318}" destId="{3CCBD1A0-5A73-4460-8E67-D478E45AED7F}" srcOrd="1" destOrd="0" parTransId="{1AF4B839-907E-4245-A8FB-8391348E7189}" sibTransId="{E5086B8F-11C3-4A5B-80F9-59E1C7080E4B}"/>
    <dgm:cxn modelId="{C79C603E-CD43-4D66-87C7-4B0A44FA8943}" srcId="{7263CCE9-39D9-4DE9-A84A-09188C7BD240}" destId="{7816D5BC-6B54-4E67-86A6-D13353EB9245}" srcOrd="0" destOrd="0" parTransId="{6110823B-C1F8-449A-AB24-FF0112849772}" sibTransId="{9BF9BCC5-5FD4-40F1-B32D-CA172637B88B}"/>
    <dgm:cxn modelId="{7900E042-786A-4BF2-BC8D-7455482513BE}" type="presOf" srcId="{2B63DAB4-099A-43A6-A55B-FF232395C801}" destId="{7F2070E4-3564-4C96-909F-E28B1604AA4A}" srcOrd="0" destOrd="0" presId="urn:microsoft.com/office/officeart/2016/7/layout/BasicTimeline"/>
    <dgm:cxn modelId="{CDE8AD43-267F-4BE5-A0E6-D0FA8C479954}" srcId="{968919EB-439C-44A5-B071-7ED25D056318}" destId="{C7299B04-F9AF-4454-8716-53D0D20AFAC4}" srcOrd="3" destOrd="0" parTransId="{9701A2D7-FBAA-4686-828F-ADACBF22152E}" sibTransId="{4E968CAC-EBF4-404C-A2EC-FDDC5DA1AB9E}"/>
    <dgm:cxn modelId="{4261B366-9508-4E52-BDD3-9643051F5501}" type="presOf" srcId="{20074A55-3F84-4ACE-8433-E2780293CF86}" destId="{CAB99F39-A13E-4161-804C-B10214110422}" srcOrd="0" destOrd="0" presId="urn:microsoft.com/office/officeart/2016/7/layout/BasicTimeline"/>
    <dgm:cxn modelId="{A6519D6B-4C86-46CC-AAAF-8B30FA64FBB8}" type="presOf" srcId="{CCE1EE3B-E73A-4E00-AD54-EE7038794BC7}" destId="{128C7A7D-A05E-4D92-ABE0-B9911B0E2512}" srcOrd="0" destOrd="0" presId="urn:microsoft.com/office/officeart/2016/7/layout/BasicTimeline"/>
    <dgm:cxn modelId="{760C624D-7BCB-4C1F-ADDA-C1B9A437EEAD}" type="presOf" srcId="{75D0CA00-762D-4DFB-A30D-48DA961D1D74}" destId="{BA1A62E2-7BBB-44EC-A0F5-44521813D05E}" srcOrd="0" destOrd="0" presId="urn:microsoft.com/office/officeart/2016/7/layout/BasicTimeline"/>
    <dgm:cxn modelId="{6FC9336F-EFAA-4029-BF31-C37427C18574}" type="presOf" srcId="{3CCBD1A0-5A73-4460-8E67-D478E45AED7F}" destId="{51F09B49-B5A7-4AF6-AF1C-64D39223C81E}" srcOrd="0" destOrd="0" presId="urn:microsoft.com/office/officeart/2016/7/layout/BasicTimeline"/>
    <dgm:cxn modelId="{F8DBB654-0A6F-470A-98A5-2954C189FD9A}" srcId="{35175132-A2F5-4566-90AE-84D2B61A22F6}" destId="{CCD63890-0FE8-4AC6-A786-CF6614A0F305}" srcOrd="0" destOrd="0" parTransId="{D4D89C7D-C889-4305-815E-A82D4DE3B68E}" sibTransId="{EA6FFA98-C54B-45D3-9CF4-6215E3775A40}"/>
    <dgm:cxn modelId="{60473C76-8D64-4FB5-B129-764923B47DA7}" srcId="{C7299B04-F9AF-4454-8716-53D0D20AFAC4}" destId="{02795DC6-6D9E-463D-B901-39CE8EE05217}" srcOrd="0" destOrd="0" parTransId="{833E6E4F-727C-4261-89BC-DA20EF83879A}" sibTransId="{A20032D4-2025-46C5-946E-5E0C17BAEEA8}"/>
    <dgm:cxn modelId="{0752E557-9FF4-4A03-8A37-40B18B48DECB}" type="presOf" srcId="{2CB66D13-DA40-4D8F-B209-188C28A3F387}" destId="{26257893-66C4-4F16-9E6E-53CF841AA4FD}" srcOrd="0" destOrd="0" presId="urn:microsoft.com/office/officeart/2016/7/layout/BasicTimeline"/>
    <dgm:cxn modelId="{639DB279-11AC-4265-A304-9AF8EC1E90DD}" srcId="{2CB66D13-DA40-4D8F-B209-188C28A3F387}" destId="{20074A55-3F84-4ACE-8433-E2780293CF86}" srcOrd="0" destOrd="0" parTransId="{12D1EAA2-1017-4153-9353-8421F73E35E2}" sibTransId="{673AE810-C29E-4E39-A118-BCE06AC42D80}"/>
    <dgm:cxn modelId="{819E2D8E-6CF6-4394-9E14-4EE2DF38868D}" type="presOf" srcId="{45FCEF87-C306-4752-996A-FEE3FF76909E}" destId="{697158C5-8EE9-4865-B157-CD737B72D73B}" srcOrd="0" destOrd="0" presId="urn:microsoft.com/office/officeart/2016/7/layout/BasicTimeline"/>
    <dgm:cxn modelId="{8FA51A92-9F2A-4CBB-A594-2861DB203FBE}" type="presOf" srcId="{7816D5BC-6B54-4E67-86A6-D13353EB9245}" destId="{7CBC7D93-98DB-42B4-ACEF-C5FE72FCD517}" srcOrd="0" destOrd="0" presId="urn:microsoft.com/office/officeart/2016/7/layout/BasicTimeline"/>
    <dgm:cxn modelId="{5074F0A4-90C6-458A-8675-13A63A3B8CC1}" type="presOf" srcId="{6AE46158-9E89-46C1-9A9E-BFA6C36295DB}" destId="{D2ECFD87-5C8D-4976-9E26-3AC850852135}" srcOrd="0" destOrd="0" presId="urn:microsoft.com/office/officeart/2016/7/layout/BasicTimeline"/>
    <dgm:cxn modelId="{6F1CC1A8-3A50-4834-917A-B31DAFE4DFC6}" srcId="{968919EB-439C-44A5-B071-7ED25D056318}" destId="{FD424ACE-AC49-4B9F-B7DE-28D3E1FDE88B}" srcOrd="7" destOrd="0" parTransId="{E6E88A8E-1061-4559-9E33-56078091FD93}" sibTransId="{0D3F919C-AD7C-4B44-866F-1535B5F49890}"/>
    <dgm:cxn modelId="{1787D8AB-19B9-49D9-8077-C1BD23C17686}" srcId="{968919EB-439C-44A5-B071-7ED25D056318}" destId="{CCE1EE3B-E73A-4E00-AD54-EE7038794BC7}" srcOrd="4" destOrd="0" parTransId="{02430620-3D93-41CA-B538-EBCFA6ADF4EA}" sibTransId="{2E640F16-9A76-44C3-B3B2-36EDD1DA9DAB}"/>
    <dgm:cxn modelId="{02D310B0-09ED-4027-9261-2BD94A31876B}" srcId="{01683A82-378D-4931-99C1-D7D1FC852B6A}" destId="{75D0CA00-762D-4DFB-A30D-48DA961D1D74}" srcOrd="0" destOrd="0" parTransId="{3B33E332-F1AB-4069-A150-B5663297AB9D}" sibTransId="{95CAC591-A4ED-4CF7-A4CB-11C1B8172A7D}"/>
    <dgm:cxn modelId="{CE8759B1-FB3E-4B4A-8914-13DA9492A00D}" srcId="{6AE46158-9E89-46C1-9A9E-BFA6C36295DB}" destId="{1953E311-86CB-484B-979B-81FD8A49A62E}" srcOrd="0" destOrd="0" parTransId="{A8565B39-EDB1-42D4-A802-4E0468EFA9B9}" sibTransId="{2B6B80BD-02CF-444F-98F5-0240DF37C904}"/>
    <dgm:cxn modelId="{F97EFFB5-8A91-4DA7-A4D6-98B36D5B1BCA}" type="presOf" srcId="{BA868241-DCFA-4729-9FC9-364592A15B6C}" destId="{697158C5-8EE9-4865-B157-CD737B72D73B}" srcOrd="0" destOrd="1" presId="urn:microsoft.com/office/officeart/2016/7/layout/BasicTimeline"/>
    <dgm:cxn modelId="{519871B7-5150-4199-9167-856602EAC5E7}" type="presOf" srcId="{222A98E1-EC79-420D-9551-EF37CC0125D0}" destId="{1EF9B069-3576-4E7F-A26F-272B63CD6398}" srcOrd="0" destOrd="0" presId="urn:microsoft.com/office/officeart/2016/7/layout/BasicTimeline"/>
    <dgm:cxn modelId="{D9565BC0-CD12-45CF-8838-DEB2FC9AC6BB}" type="presOf" srcId="{7263CCE9-39D9-4DE9-A84A-09188C7BD240}" destId="{8902A0A2-9F23-49AE-B692-3BF862C9F9FE}" srcOrd="0" destOrd="0" presId="urn:microsoft.com/office/officeart/2016/7/layout/BasicTimeline"/>
    <dgm:cxn modelId="{B843E6C4-35E4-41C7-9AA5-67999F3C823D}" srcId="{968919EB-439C-44A5-B071-7ED25D056318}" destId="{2CB66D13-DA40-4D8F-B209-188C28A3F387}" srcOrd="5" destOrd="0" parTransId="{6992F23B-6C62-475C-B507-B18613DFB435}" sibTransId="{18B81813-0910-47B6-A7B1-54597BE977C0}"/>
    <dgm:cxn modelId="{6DE40BC6-1B69-4299-BA01-7C73DC956AC1}" srcId="{968919EB-439C-44A5-B071-7ED25D056318}" destId="{35175132-A2F5-4566-90AE-84D2B61A22F6}" srcOrd="6" destOrd="0" parTransId="{654496AF-780D-4990-8B56-9156F725E157}" sibTransId="{AF990470-9F02-4990-9BA0-749CAAF887EB}"/>
    <dgm:cxn modelId="{D48CBEC8-4773-47C7-B336-D5C795BDEA13}" srcId="{968919EB-439C-44A5-B071-7ED25D056318}" destId="{6AE46158-9E89-46C1-9A9E-BFA6C36295DB}" srcOrd="0" destOrd="0" parTransId="{673C6782-5C7A-4534-BC57-E8E8A79A38F4}" sibTransId="{0F263A13-0102-4AF5-B523-BEA7060EB532}"/>
    <dgm:cxn modelId="{07E80ADB-DDF6-45F9-A678-22186B62BE77}" srcId="{FD424ACE-AC49-4B9F-B7DE-28D3E1FDE88B}" destId="{BA868241-DCFA-4729-9FC9-364592A15B6C}" srcOrd="1" destOrd="0" parTransId="{BDA03262-2A94-46A3-B748-30351CFC9566}" sibTransId="{FFCA4E81-EBEC-4DF3-A3DB-7259BE1EAF1A}"/>
    <dgm:cxn modelId="{A2F2B1E3-7764-4A7A-9332-B9A226BA6D6D}" type="presOf" srcId="{688C8146-B407-4556-A533-47F856AE8C3E}" destId="{7CBC7D93-98DB-42B4-ACEF-C5FE72FCD517}" srcOrd="0" destOrd="1" presId="urn:microsoft.com/office/officeart/2016/7/layout/BasicTimeline"/>
    <dgm:cxn modelId="{116E94EB-BDB3-4F01-94A6-868F53AD940D}" srcId="{968919EB-439C-44A5-B071-7ED25D056318}" destId="{01683A82-378D-4931-99C1-D7D1FC852B6A}" srcOrd="2" destOrd="0" parTransId="{9B0B1D67-4C1C-40B8-BE37-1ECA663D153E}" sibTransId="{EEF6CB93-AF21-41AD-BAD8-5F95A6D35A4F}"/>
    <dgm:cxn modelId="{F05368ED-91CC-4AE5-AF86-63AF1D1D445D}" srcId="{3CCBD1A0-5A73-4460-8E67-D478E45AED7F}" destId="{222A98E1-EC79-420D-9551-EF37CC0125D0}" srcOrd="0" destOrd="0" parTransId="{8E7E76AC-364E-4268-9570-2E0AC12B6110}" sibTransId="{32C287F9-84AE-4A22-ADAD-A1BF54F11988}"/>
    <dgm:cxn modelId="{9A6477EE-B98E-40F4-A3A6-EFCFC51958FD}" type="presOf" srcId="{FD424ACE-AC49-4B9F-B7DE-28D3E1FDE88B}" destId="{035C789B-8E04-4BF0-A790-BED3FCC81750}" srcOrd="0" destOrd="0" presId="urn:microsoft.com/office/officeart/2016/7/layout/BasicTimeline"/>
    <dgm:cxn modelId="{A40BB7F0-CD87-44C7-AAC3-B2F89BF02C74}" srcId="{CCE1EE3B-E73A-4E00-AD54-EE7038794BC7}" destId="{2B63DAB4-099A-43A6-A55B-FF232395C801}" srcOrd="0" destOrd="0" parTransId="{18E8A8D0-9301-4A0F-AC2A-529D61B684CD}" sibTransId="{2EF17CB7-8F9B-4418-81DF-5627FAB8DA99}"/>
    <dgm:cxn modelId="{908E1BF4-7414-443F-A1C5-62F3A56ECEB5}" srcId="{FD424ACE-AC49-4B9F-B7DE-28D3E1FDE88B}" destId="{45FCEF87-C306-4752-996A-FEE3FF76909E}" srcOrd="0" destOrd="0" parTransId="{0664CEA6-416C-48D4-B6B3-E8E916408321}" sibTransId="{A716A382-13FE-4724-8869-6220E162276C}"/>
    <dgm:cxn modelId="{04728FF6-9208-46D8-9F91-C1F8B7069510}" type="presParOf" srcId="{A57F0719-717C-460D-93B8-9771E5B5DE72}" destId="{9A50DF93-937F-4D8A-BFAD-2BE562947733}" srcOrd="0" destOrd="0" presId="urn:microsoft.com/office/officeart/2016/7/layout/BasicTimeline"/>
    <dgm:cxn modelId="{81414F61-A51B-426C-9988-F2C1D87FAC06}" type="presParOf" srcId="{A57F0719-717C-460D-93B8-9771E5B5DE72}" destId="{1DA21CF2-7E2F-4B5E-A395-AD6455E8F99C}" srcOrd="1" destOrd="0" presId="urn:microsoft.com/office/officeart/2016/7/layout/BasicTimeline"/>
    <dgm:cxn modelId="{C237CF2B-5A77-49FE-B9F6-B0687170F12F}" type="presParOf" srcId="{1DA21CF2-7E2F-4B5E-A395-AD6455E8F99C}" destId="{AB159A3A-F697-439F-BE67-F4FB55D2E66B}" srcOrd="0" destOrd="0" presId="urn:microsoft.com/office/officeart/2016/7/layout/BasicTimeline"/>
    <dgm:cxn modelId="{E4E2DCE0-FCF7-4A74-A327-F6A1B026A328}" type="presParOf" srcId="{AB159A3A-F697-439F-BE67-F4FB55D2E66B}" destId="{D2ECFD87-5C8D-4976-9E26-3AC850852135}" srcOrd="0" destOrd="0" presId="urn:microsoft.com/office/officeart/2016/7/layout/BasicTimeline"/>
    <dgm:cxn modelId="{2234C800-668B-443C-AC36-0DE4C6E041AE}" type="presParOf" srcId="{AB159A3A-F697-439F-BE67-F4FB55D2E66B}" destId="{A959D4C5-DA2A-4E68-B877-1614B7851CB2}" srcOrd="1" destOrd="0" presId="urn:microsoft.com/office/officeart/2016/7/layout/BasicTimeline"/>
    <dgm:cxn modelId="{5001DC3D-DDB2-43BD-8F17-4DA64168C0AC}" type="presParOf" srcId="{A959D4C5-DA2A-4E68-B877-1614B7851CB2}" destId="{9B30CE16-2A1E-480B-8699-40680F3C800D}" srcOrd="0" destOrd="0" presId="urn:microsoft.com/office/officeart/2016/7/layout/BasicTimeline"/>
    <dgm:cxn modelId="{03DE7D78-7258-44CA-8472-8FD1E7720463}" type="presParOf" srcId="{A959D4C5-DA2A-4E68-B877-1614B7851CB2}" destId="{1250E860-9E94-4ED7-8FF4-6244D5A173F6}" srcOrd="1" destOrd="0" presId="urn:microsoft.com/office/officeart/2016/7/layout/BasicTimeline"/>
    <dgm:cxn modelId="{B6800AAA-37EE-46EC-8015-240D24E7CE2B}" type="presParOf" srcId="{AB159A3A-F697-439F-BE67-F4FB55D2E66B}" destId="{285874CE-F79E-4E58-9A6B-A83D91035C4C}" srcOrd="2" destOrd="0" presId="urn:microsoft.com/office/officeart/2016/7/layout/BasicTimeline"/>
    <dgm:cxn modelId="{E0DBA6FC-F162-4512-BCC6-A5B2C7792C26}" type="presParOf" srcId="{AB159A3A-F697-439F-BE67-F4FB55D2E66B}" destId="{A17A0030-BDFA-4F35-845F-5022EB2FD489}" srcOrd="3" destOrd="0" presId="urn:microsoft.com/office/officeart/2016/7/layout/BasicTimeline"/>
    <dgm:cxn modelId="{D8F2BE6A-4C8F-415D-9641-F2EE739E82E8}" type="presParOf" srcId="{AB159A3A-F697-439F-BE67-F4FB55D2E66B}" destId="{C8A40745-9DF8-4C83-A8E8-DDB592D97A06}" srcOrd="4" destOrd="0" presId="urn:microsoft.com/office/officeart/2016/7/layout/BasicTimeline"/>
    <dgm:cxn modelId="{0D3964D8-9078-47ED-AFC2-DCDC21A0D275}" type="presParOf" srcId="{1DA21CF2-7E2F-4B5E-A395-AD6455E8F99C}" destId="{929BBC0A-BEA6-4957-87E9-914CFE8805C4}" srcOrd="1" destOrd="0" presId="urn:microsoft.com/office/officeart/2016/7/layout/BasicTimeline"/>
    <dgm:cxn modelId="{73765D88-F3A0-4B5C-BD66-AF533339779C}" type="presParOf" srcId="{1DA21CF2-7E2F-4B5E-A395-AD6455E8F99C}" destId="{5C65826C-2B5F-4CD0-8276-E1B511345764}" srcOrd="2" destOrd="0" presId="urn:microsoft.com/office/officeart/2016/7/layout/BasicTimeline"/>
    <dgm:cxn modelId="{59150B5B-DFC5-48A4-B37C-2917359987CD}" type="presParOf" srcId="{5C65826C-2B5F-4CD0-8276-E1B511345764}" destId="{51F09B49-B5A7-4AF6-AF1C-64D39223C81E}" srcOrd="0" destOrd="0" presId="urn:microsoft.com/office/officeart/2016/7/layout/BasicTimeline"/>
    <dgm:cxn modelId="{B3340DFB-7366-4880-B852-F8EAF48D1F53}" type="presParOf" srcId="{5C65826C-2B5F-4CD0-8276-E1B511345764}" destId="{B625BFF1-504F-4C74-8FA9-0FE5AAC30E70}" srcOrd="1" destOrd="0" presId="urn:microsoft.com/office/officeart/2016/7/layout/BasicTimeline"/>
    <dgm:cxn modelId="{08375A75-EDE9-47D6-ACF9-548712F4FBDC}" type="presParOf" srcId="{B625BFF1-504F-4C74-8FA9-0FE5AAC30E70}" destId="{1EF9B069-3576-4E7F-A26F-272B63CD6398}" srcOrd="0" destOrd="0" presId="urn:microsoft.com/office/officeart/2016/7/layout/BasicTimeline"/>
    <dgm:cxn modelId="{489A0E2D-42BF-4550-9C76-F352F0DC9B98}" type="presParOf" srcId="{B625BFF1-504F-4C74-8FA9-0FE5AAC30E70}" destId="{2AFC6EE8-55BC-42FF-AC0F-22D789F221F8}" srcOrd="1" destOrd="0" presId="urn:microsoft.com/office/officeart/2016/7/layout/BasicTimeline"/>
    <dgm:cxn modelId="{A1CD299E-4D72-4159-93AA-3E42E75DADC9}" type="presParOf" srcId="{5C65826C-2B5F-4CD0-8276-E1B511345764}" destId="{ED0B325A-403F-4BB7-A6A0-84BABAD21F89}" srcOrd="2" destOrd="0" presId="urn:microsoft.com/office/officeart/2016/7/layout/BasicTimeline"/>
    <dgm:cxn modelId="{0E8F786C-94F8-4F35-AF08-4CCA9E21CD57}" type="presParOf" srcId="{5C65826C-2B5F-4CD0-8276-E1B511345764}" destId="{DFE03CDC-7FCC-4EE3-952D-801E944C7418}" srcOrd="3" destOrd="0" presId="urn:microsoft.com/office/officeart/2016/7/layout/BasicTimeline"/>
    <dgm:cxn modelId="{92CF9E2C-1126-407D-B1F0-998DF09B289C}" type="presParOf" srcId="{5C65826C-2B5F-4CD0-8276-E1B511345764}" destId="{8D3BB9F2-CE33-494C-99FD-006B562C6744}" srcOrd="4" destOrd="0" presId="urn:microsoft.com/office/officeart/2016/7/layout/BasicTimeline"/>
    <dgm:cxn modelId="{A8B6BD6B-F28D-42D6-898A-66EB061A79F3}" type="presParOf" srcId="{1DA21CF2-7E2F-4B5E-A395-AD6455E8F99C}" destId="{E1FA6D6B-2F40-4358-B644-8FA2B11C926A}" srcOrd="3" destOrd="0" presId="urn:microsoft.com/office/officeart/2016/7/layout/BasicTimeline"/>
    <dgm:cxn modelId="{383F6E03-2A64-45BF-94E3-D736738E28DB}" type="presParOf" srcId="{1DA21CF2-7E2F-4B5E-A395-AD6455E8F99C}" destId="{15A93213-B03F-4F1C-9C07-38A3166BD8B6}" srcOrd="4" destOrd="0" presId="urn:microsoft.com/office/officeart/2016/7/layout/BasicTimeline"/>
    <dgm:cxn modelId="{AA79BEEA-BFC5-41E0-B58B-91844995F6E1}" type="presParOf" srcId="{15A93213-B03F-4F1C-9C07-38A3166BD8B6}" destId="{F4621C14-2751-4BE1-A161-AA68DEEE68B9}" srcOrd="0" destOrd="0" presId="urn:microsoft.com/office/officeart/2016/7/layout/BasicTimeline"/>
    <dgm:cxn modelId="{2B68435E-1595-4FFB-9E42-79F809593858}" type="presParOf" srcId="{15A93213-B03F-4F1C-9C07-38A3166BD8B6}" destId="{730A8E55-34AB-4614-A6D1-3665F29A05D3}" srcOrd="1" destOrd="0" presId="urn:microsoft.com/office/officeart/2016/7/layout/BasicTimeline"/>
    <dgm:cxn modelId="{351FCF0F-9FA9-43B1-9F62-B3ECF1470991}" type="presParOf" srcId="{730A8E55-34AB-4614-A6D1-3665F29A05D3}" destId="{BA1A62E2-7BBB-44EC-A0F5-44521813D05E}" srcOrd="0" destOrd="0" presId="urn:microsoft.com/office/officeart/2016/7/layout/BasicTimeline"/>
    <dgm:cxn modelId="{5E8BFF3B-8CB8-4A9D-A79C-6014715CD5CF}" type="presParOf" srcId="{730A8E55-34AB-4614-A6D1-3665F29A05D3}" destId="{BD8A7C5E-29CA-48E2-9E63-6D2BFC1E18B9}" srcOrd="1" destOrd="0" presId="urn:microsoft.com/office/officeart/2016/7/layout/BasicTimeline"/>
    <dgm:cxn modelId="{D2814A38-7265-4D76-B990-FB7961DC8D22}" type="presParOf" srcId="{15A93213-B03F-4F1C-9C07-38A3166BD8B6}" destId="{A9214A43-D221-4D3D-8334-87C2D4DB2616}" srcOrd="2" destOrd="0" presId="urn:microsoft.com/office/officeart/2016/7/layout/BasicTimeline"/>
    <dgm:cxn modelId="{5943F79D-1139-4845-A372-DC2ED6785032}" type="presParOf" srcId="{15A93213-B03F-4F1C-9C07-38A3166BD8B6}" destId="{9DA3A80C-6DB2-4FD5-B5F6-D0F166962E1C}" srcOrd="3" destOrd="0" presId="urn:microsoft.com/office/officeart/2016/7/layout/BasicTimeline"/>
    <dgm:cxn modelId="{C5D12CF5-58FC-468C-8C6E-1B28DFE47F48}" type="presParOf" srcId="{15A93213-B03F-4F1C-9C07-38A3166BD8B6}" destId="{039837DF-9252-4689-A4F9-25CC34FC3EE3}" srcOrd="4" destOrd="0" presId="urn:microsoft.com/office/officeart/2016/7/layout/BasicTimeline"/>
    <dgm:cxn modelId="{7B165860-398F-4C02-9544-9FCFF8F09678}" type="presParOf" srcId="{1DA21CF2-7E2F-4B5E-A395-AD6455E8F99C}" destId="{FE132016-EB70-45EB-97A1-02BE07D56FA1}" srcOrd="5" destOrd="0" presId="urn:microsoft.com/office/officeart/2016/7/layout/BasicTimeline"/>
    <dgm:cxn modelId="{2346DA41-FBB7-4236-A0B9-516F55E429A8}" type="presParOf" srcId="{1DA21CF2-7E2F-4B5E-A395-AD6455E8F99C}" destId="{0F346504-8A10-4758-AFB2-D024F1D0FFC1}" srcOrd="6" destOrd="0" presId="urn:microsoft.com/office/officeart/2016/7/layout/BasicTimeline"/>
    <dgm:cxn modelId="{5D9ECD7C-7839-405B-964A-0792D35BFD02}" type="presParOf" srcId="{0F346504-8A10-4758-AFB2-D024F1D0FFC1}" destId="{9D01F6D5-F783-443C-B424-4BD5930DEE03}" srcOrd="0" destOrd="0" presId="urn:microsoft.com/office/officeart/2016/7/layout/BasicTimeline"/>
    <dgm:cxn modelId="{27F9DD00-0353-4B53-8476-9150D4515EB4}" type="presParOf" srcId="{0F346504-8A10-4758-AFB2-D024F1D0FFC1}" destId="{6EEAFC44-A81D-4B67-B05C-C1E53BF3E23F}" srcOrd="1" destOrd="0" presId="urn:microsoft.com/office/officeart/2016/7/layout/BasicTimeline"/>
    <dgm:cxn modelId="{CFC9D401-EB28-4445-B7F1-008E38485772}" type="presParOf" srcId="{6EEAFC44-A81D-4B67-B05C-C1E53BF3E23F}" destId="{6F4BD5CC-EAEC-4255-8734-794FD8A62420}" srcOrd="0" destOrd="0" presId="urn:microsoft.com/office/officeart/2016/7/layout/BasicTimeline"/>
    <dgm:cxn modelId="{65F3A9CE-1BFB-45A5-A798-EC2DAC65A5BA}" type="presParOf" srcId="{6EEAFC44-A81D-4B67-B05C-C1E53BF3E23F}" destId="{D048F42C-151D-4D28-9B1E-811688507D07}" srcOrd="1" destOrd="0" presId="urn:microsoft.com/office/officeart/2016/7/layout/BasicTimeline"/>
    <dgm:cxn modelId="{999AB798-CBE9-47BB-9D56-6AD93DF3D2CF}" type="presParOf" srcId="{0F346504-8A10-4758-AFB2-D024F1D0FFC1}" destId="{D557C774-F6FF-44F4-AEBF-C8704AC69004}" srcOrd="2" destOrd="0" presId="urn:microsoft.com/office/officeart/2016/7/layout/BasicTimeline"/>
    <dgm:cxn modelId="{01F1DA55-5759-4D86-B818-01989FEBC39B}" type="presParOf" srcId="{0F346504-8A10-4758-AFB2-D024F1D0FFC1}" destId="{6DC4467C-1EC2-4541-B0F4-60550F716D3E}" srcOrd="3" destOrd="0" presId="urn:microsoft.com/office/officeart/2016/7/layout/BasicTimeline"/>
    <dgm:cxn modelId="{24513B8D-812A-4972-929F-E3A4A2C417B7}" type="presParOf" srcId="{0F346504-8A10-4758-AFB2-D024F1D0FFC1}" destId="{D7C7DDAD-747F-4539-A00D-C4DC97E0D207}" srcOrd="4" destOrd="0" presId="urn:microsoft.com/office/officeart/2016/7/layout/BasicTimeline"/>
    <dgm:cxn modelId="{BD9A6AF1-FBA4-45DE-B148-571754E6FBF4}" type="presParOf" srcId="{1DA21CF2-7E2F-4B5E-A395-AD6455E8F99C}" destId="{6DA56E51-C640-4673-902E-E4A3F42FC0D2}" srcOrd="7" destOrd="0" presId="urn:microsoft.com/office/officeart/2016/7/layout/BasicTimeline"/>
    <dgm:cxn modelId="{445120EF-3651-4BFE-A6D5-1C32BAFD65AF}" type="presParOf" srcId="{1DA21CF2-7E2F-4B5E-A395-AD6455E8F99C}" destId="{C4343626-CA70-41C5-9DFA-EEBE51DBDB31}" srcOrd="8" destOrd="0" presId="urn:microsoft.com/office/officeart/2016/7/layout/BasicTimeline"/>
    <dgm:cxn modelId="{814C40A4-6BDA-4DEE-899D-2651C2466BAC}" type="presParOf" srcId="{C4343626-CA70-41C5-9DFA-EEBE51DBDB31}" destId="{128C7A7D-A05E-4D92-ABE0-B9911B0E2512}" srcOrd="0" destOrd="0" presId="urn:microsoft.com/office/officeart/2016/7/layout/BasicTimeline"/>
    <dgm:cxn modelId="{83AA7F74-0314-4269-80E7-527A11CBB8C3}" type="presParOf" srcId="{C4343626-CA70-41C5-9DFA-EEBE51DBDB31}" destId="{ADCAC37B-5522-492C-A24B-026E46532DC7}" srcOrd="1" destOrd="0" presId="urn:microsoft.com/office/officeart/2016/7/layout/BasicTimeline"/>
    <dgm:cxn modelId="{9659B285-C881-4644-91C8-A8308156BD96}" type="presParOf" srcId="{ADCAC37B-5522-492C-A24B-026E46532DC7}" destId="{7F2070E4-3564-4C96-909F-E28B1604AA4A}" srcOrd="0" destOrd="0" presId="urn:microsoft.com/office/officeart/2016/7/layout/BasicTimeline"/>
    <dgm:cxn modelId="{3A9555F9-F99E-40C2-9E94-BFA2686FDFBE}" type="presParOf" srcId="{ADCAC37B-5522-492C-A24B-026E46532DC7}" destId="{9C99B3A6-5955-4083-8AB5-8EF090DEA599}" srcOrd="1" destOrd="0" presId="urn:microsoft.com/office/officeart/2016/7/layout/BasicTimeline"/>
    <dgm:cxn modelId="{DCC97885-F75F-4F4E-8D79-1770CF9038F4}" type="presParOf" srcId="{C4343626-CA70-41C5-9DFA-EEBE51DBDB31}" destId="{251B12EE-9C47-4BCB-A348-A6B545804166}" srcOrd="2" destOrd="0" presId="urn:microsoft.com/office/officeart/2016/7/layout/BasicTimeline"/>
    <dgm:cxn modelId="{2C869446-EBF7-4379-ADD0-24826E2DBF2F}" type="presParOf" srcId="{C4343626-CA70-41C5-9DFA-EEBE51DBDB31}" destId="{D3FE0D16-8D4E-4FB8-B854-54C9279C57E6}" srcOrd="3" destOrd="0" presId="urn:microsoft.com/office/officeart/2016/7/layout/BasicTimeline"/>
    <dgm:cxn modelId="{5B1B313A-D9FC-418D-BF49-3FBF453E1D20}" type="presParOf" srcId="{C4343626-CA70-41C5-9DFA-EEBE51DBDB31}" destId="{7D88AF71-A01F-44E4-9AD8-21572C4FA106}" srcOrd="4" destOrd="0" presId="urn:microsoft.com/office/officeart/2016/7/layout/BasicTimeline"/>
    <dgm:cxn modelId="{1780D9C9-8987-49EC-92E7-6E0AAB4CB3DA}" type="presParOf" srcId="{1DA21CF2-7E2F-4B5E-A395-AD6455E8F99C}" destId="{9A1FCED4-8F28-4F40-9C1B-52B8192E0FAD}" srcOrd="9" destOrd="0" presId="urn:microsoft.com/office/officeart/2016/7/layout/BasicTimeline"/>
    <dgm:cxn modelId="{3553D56D-A2E0-4988-A2C5-59E473CD8581}" type="presParOf" srcId="{1DA21CF2-7E2F-4B5E-A395-AD6455E8F99C}" destId="{5C415CBC-D139-424F-98E4-2E5DB49F7DBA}" srcOrd="10" destOrd="0" presId="urn:microsoft.com/office/officeart/2016/7/layout/BasicTimeline"/>
    <dgm:cxn modelId="{C5EA199C-BE37-4CC4-B06C-BDD1084B368E}" type="presParOf" srcId="{5C415CBC-D139-424F-98E4-2E5DB49F7DBA}" destId="{26257893-66C4-4F16-9E6E-53CF841AA4FD}" srcOrd="0" destOrd="0" presId="urn:microsoft.com/office/officeart/2016/7/layout/BasicTimeline"/>
    <dgm:cxn modelId="{1FD36BD1-E368-4B53-A1DA-DEC2968E343A}" type="presParOf" srcId="{5C415CBC-D139-424F-98E4-2E5DB49F7DBA}" destId="{C0B0057C-A348-4319-AE72-1F529F1D198E}" srcOrd="1" destOrd="0" presId="urn:microsoft.com/office/officeart/2016/7/layout/BasicTimeline"/>
    <dgm:cxn modelId="{056BCB34-8CF1-4C6A-91BF-D4DA9089224D}" type="presParOf" srcId="{C0B0057C-A348-4319-AE72-1F529F1D198E}" destId="{CAB99F39-A13E-4161-804C-B10214110422}" srcOrd="0" destOrd="0" presId="urn:microsoft.com/office/officeart/2016/7/layout/BasicTimeline"/>
    <dgm:cxn modelId="{1FD2535D-B721-41D9-8E47-0BDA4DE26390}" type="presParOf" srcId="{C0B0057C-A348-4319-AE72-1F529F1D198E}" destId="{D3711B96-B64E-4A75-AF35-4C7D5C6E1329}" srcOrd="1" destOrd="0" presId="urn:microsoft.com/office/officeart/2016/7/layout/BasicTimeline"/>
    <dgm:cxn modelId="{3D1A35DE-0B64-4D14-9D69-12505A49EB55}" type="presParOf" srcId="{5C415CBC-D139-424F-98E4-2E5DB49F7DBA}" destId="{4DE1897C-11CC-45EF-AEC0-812A50C1943D}" srcOrd="2" destOrd="0" presId="urn:microsoft.com/office/officeart/2016/7/layout/BasicTimeline"/>
    <dgm:cxn modelId="{F6202C51-804C-467A-BCDE-1A6A8D73F3C1}" type="presParOf" srcId="{5C415CBC-D139-424F-98E4-2E5DB49F7DBA}" destId="{C320257D-6155-4E5C-B787-0526DA2BB1DD}" srcOrd="3" destOrd="0" presId="urn:microsoft.com/office/officeart/2016/7/layout/BasicTimeline"/>
    <dgm:cxn modelId="{0FE926D2-5AFE-4C22-AA50-DB8F2CBD239C}" type="presParOf" srcId="{5C415CBC-D139-424F-98E4-2E5DB49F7DBA}" destId="{DA034EEB-7F5D-465D-ABA1-87B1F459BEAB}" srcOrd="4" destOrd="0" presId="urn:microsoft.com/office/officeart/2016/7/layout/BasicTimeline"/>
    <dgm:cxn modelId="{4D94052F-F264-443B-AFB7-E6035DD747E3}" type="presParOf" srcId="{1DA21CF2-7E2F-4B5E-A395-AD6455E8F99C}" destId="{5528A887-FAC4-49FE-8692-CD455F15EE8C}" srcOrd="11" destOrd="0" presId="urn:microsoft.com/office/officeart/2016/7/layout/BasicTimeline"/>
    <dgm:cxn modelId="{79E1C1BC-0D0A-4655-93F0-7358A0ECF211}" type="presParOf" srcId="{1DA21CF2-7E2F-4B5E-A395-AD6455E8F99C}" destId="{E128688A-EEB3-498C-8C4F-CF91B97EF292}" srcOrd="12" destOrd="0" presId="urn:microsoft.com/office/officeart/2016/7/layout/BasicTimeline"/>
    <dgm:cxn modelId="{00840DFA-C278-4F41-81AF-084F4012AE5C}" type="presParOf" srcId="{E128688A-EEB3-498C-8C4F-CF91B97EF292}" destId="{EC0B2505-478D-415B-B5C2-E00053591785}" srcOrd="0" destOrd="0" presId="urn:microsoft.com/office/officeart/2016/7/layout/BasicTimeline"/>
    <dgm:cxn modelId="{4E0AAA7B-30BC-4049-A088-FC645B97685C}" type="presParOf" srcId="{E128688A-EEB3-498C-8C4F-CF91B97EF292}" destId="{7D3AA571-EE06-41CD-8E2B-9A702E4FDABD}" srcOrd="1" destOrd="0" presId="urn:microsoft.com/office/officeart/2016/7/layout/BasicTimeline"/>
    <dgm:cxn modelId="{79C4CB35-E062-448A-A639-F92CB77D2123}" type="presParOf" srcId="{7D3AA571-EE06-41CD-8E2B-9A702E4FDABD}" destId="{E7D29929-37C4-43B7-B4D3-C646E14D124A}" srcOrd="0" destOrd="0" presId="urn:microsoft.com/office/officeart/2016/7/layout/BasicTimeline"/>
    <dgm:cxn modelId="{B3A48A37-A323-4496-B87E-11286E771DA3}" type="presParOf" srcId="{7D3AA571-EE06-41CD-8E2B-9A702E4FDABD}" destId="{CE6188E0-5912-4D12-B8C1-3A31C5A8FF37}" srcOrd="1" destOrd="0" presId="urn:microsoft.com/office/officeart/2016/7/layout/BasicTimeline"/>
    <dgm:cxn modelId="{F472479F-966E-4FA5-AC5D-7AD948036CD0}" type="presParOf" srcId="{E128688A-EEB3-498C-8C4F-CF91B97EF292}" destId="{E04AF32E-8B6C-47EB-8DE4-C96751FCDCFA}" srcOrd="2" destOrd="0" presId="urn:microsoft.com/office/officeart/2016/7/layout/BasicTimeline"/>
    <dgm:cxn modelId="{DEE565F4-74F4-4F9D-91CD-F49F80B38CE4}" type="presParOf" srcId="{E128688A-EEB3-498C-8C4F-CF91B97EF292}" destId="{7D2D1513-5804-428C-96F4-C17C11316A18}" srcOrd="3" destOrd="0" presId="urn:microsoft.com/office/officeart/2016/7/layout/BasicTimeline"/>
    <dgm:cxn modelId="{5151B0AB-40DA-4D1C-A673-43C10BBD069B}" type="presParOf" srcId="{E128688A-EEB3-498C-8C4F-CF91B97EF292}" destId="{3B06E20C-B32E-47D6-AB15-4F4A8E39D05D}" srcOrd="4" destOrd="0" presId="urn:microsoft.com/office/officeart/2016/7/layout/BasicTimeline"/>
    <dgm:cxn modelId="{A29FED9F-5C67-4396-B8C8-6A51C41BAB39}" type="presParOf" srcId="{1DA21CF2-7E2F-4B5E-A395-AD6455E8F99C}" destId="{C4364252-B85A-41E1-B9F6-7ABA1363F9A5}" srcOrd="13" destOrd="0" presId="urn:microsoft.com/office/officeart/2016/7/layout/BasicTimeline"/>
    <dgm:cxn modelId="{DEA18F06-B2D3-4184-9EA8-4374E6205C68}" type="presParOf" srcId="{1DA21CF2-7E2F-4B5E-A395-AD6455E8F99C}" destId="{B0B7F522-7981-430A-8EBE-5A3FAE302CBD}" srcOrd="14" destOrd="0" presId="urn:microsoft.com/office/officeart/2016/7/layout/BasicTimeline"/>
    <dgm:cxn modelId="{55B48926-B37B-40EF-B356-B6E1270379F4}" type="presParOf" srcId="{B0B7F522-7981-430A-8EBE-5A3FAE302CBD}" destId="{035C789B-8E04-4BF0-A790-BED3FCC81750}" srcOrd="0" destOrd="0" presId="urn:microsoft.com/office/officeart/2016/7/layout/BasicTimeline"/>
    <dgm:cxn modelId="{AF56EDEC-67AE-40EF-95E1-19DCE5178FD4}" type="presParOf" srcId="{B0B7F522-7981-430A-8EBE-5A3FAE302CBD}" destId="{5DF42E6F-3959-49A6-AC41-E77AD7F18869}" srcOrd="1" destOrd="0" presId="urn:microsoft.com/office/officeart/2016/7/layout/BasicTimeline"/>
    <dgm:cxn modelId="{31D29EB9-E83D-4648-B309-E913D01498B3}" type="presParOf" srcId="{5DF42E6F-3959-49A6-AC41-E77AD7F18869}" destId="{697158C5-8EE9-4865-B157-CD737B72D73B}" srcOrd="0" destOrd="0" presId="urn:microsoft.com/office/officeart/2016/7/layout/BasicTimeline"/>
    <dgm:cxn modelId="{1876E34E-22AB-45E9-8156-7D627D108841}" type="presParOf" srcId="{5DF42E6F-3959-49A6-AC41-E77AD7F18869}" destId="{43A8D89D-035D-4AED-A5F9-EA9874E31005}" srcOrd="1" destOrd="0" presId="urn:microsoft.com/office/officeart/2016/7/layout/BasicTimeline"/>
    <dgm:cxn modelId="{95F9D083-A327-45E7-9064-7D80DB88B76F}" type="presParOf" srcId="{B0B7F522-7981-430A-8EBE-5A3FAE302CBD}" destId="{13E7B66A-6A4C-4DC5-B7CE-F39D75CADB62}" srcOrd="2" destOrd="0" presId="urn:microsoft.com/office/officeart/2016/7/layout/BasicTimeline"/>
    <dgm:cxn modelId="{B835E561-5D78-4D85-A44F-D14DD8CA5FC3}" type="presParOf" srcId="{B0B7F522-7981-430A-8EBE-5A3FAE302CBD}" destId="{37F4CAB4-4F9C-4413-ADB7-91B017A0981D}" srcOrd="3" destOrd="0" presId="urn:microsoft.com/office/officeart/2016/7/layout/BasicTimeline"/>
    <dgm:cxn modelId="{0B93E29C-D79C-4167-9C61-A2AC8367860E}" type="presParOf" srcId="{B0B7F522-7981-430A-8EBE-5A3FAE302CBD}" destId="{29058015-543D-4B97-99DD-B9E451CD2776}" srcOrd="4" destOrd="0" presId="urn:microsoft.com/office/officeart/2016/7/layout/BasicTimeline"/>
    <dgm:cxn modelId="{8CDEE0DC-C0DC-445C-BB70-573F6F6C470A}" type="presParOf" srcId="{1DA21CF2-7E2F-4B5E-A395-AD6455E8F99C}" destId="{DC20B50A-2EE1-4D92-B4D2-6FE677A75257}" srcOrd="15" destOrd="0" presId="urn:microsoft.com/office/officeart/2016/7/layout/BasicTimeline"/>
    <dgm:cxn modelId="{BAF5532C-2D39-4BD2-B9BC-87F114221E71}" type="presParOf" srcId="{1DA21CF2-7E2F-4B5E-A395-AD6455E8F99C}" destId="{878BBA62-E5A9-43E9-B21C-451986B5AD7D}" srcOrd="16" destOrd="0" presId="urn:microsoft.com/office/officeart/2016/7/layout/BasicTimeline"/>
    <dgm:cxn modelId="{5C98C4B7-5DBC-4FE8-BAC6-21D4C5C38E21}" type="presParOf" srcId="{878BBA62-E5A9-43E9-B21C-451986B5AD7D}" destId="{8902A0A2-9F23-49AE-B692-3BF862C9F9FE}" srcOrd="0" destOrd="0" presId="urn:microsoft.com/office/officeart/2016/7/layout/BasicTimeline"/>
    <dgm:cxn modelId="{C6CC6D8C-BAF2-4160-BFD6-44AD739E601D}" type="presParOf" srcId="{878BBA62-E5A9-43E9-B21C-451986B5AD7D}" destId="{97BDA33D-B9EB-4C73-81DB-B47B32D93F6F}" srcOrd="1" destOrd="0" presId="urn:microsoft.com/office/officeart/2016/7/layout/BasicTimeline"/>
    <dgm:cxn modelId="{03F820A4-7DEC-4D06-8CAB-AC53B4F3F71D}" type="presParOf" srcId="{97BDA33D-B9EB-4C73-81DB-B47B32D93F6F}" destId="{7CBC7D93-98DB-42B4-ACEF-C5FE72FCD517}" srcOrd="0" destOrd="0" presId="urn:microsoft.com/office/officeart/2016/7/layout/BasicTimeline"/>
    <dgm:cxn modelId="{E2011D72-054B-4B79-BDA5-494859A29311}" type="presParOf" srcId="{97BDA33D-B9EB-4C73-81DB-B47B32D93F6F}" destId="{D6B65E31-FBE5-47BB-A5BF-D27770AA82A7}" srcOrd="1" destOrd="0" presId="urn:microsoft.com/office/officeart/2016/7/layout/BasicTimeline"/>
    <dgm:cxn modelId="{B8370083-AF07-4426-B933-90B8EA3E52E6}" type="presParOf" srcId="{878BBA62-E5A9-43E9-B21C-451986B5AD7D}" destId="{60CE72D6-279E-482B-A0F3-63509A51271C}" srcOrd="2" destOrd="0" presId="urn:microsoft.com/office/officeart/2016/7/layout/BasicTimeline"/>
    <dgm:cxn modelId="{62B04130-A2D7-46B2-A4A3-6032A690D128}" type="presParOf" srcId="{878BBA62-E5A9-43E9-B21C-451986B5AD7D}" destId="{0B70710D-351A-44EA-AA7F-990A10B92DC7}" srcOrd="3" destOrd="0" presId="urn:microsoft.com/office/officeart/2016/7/layout/BasicTimeline"/>
    <dgm:cxn modelId="{50C54F7D-469C-4E5A-AAD5-81A78937911C}" type="presParOf" srcId="{878BBA62-E5A9-43E9-B21C-451986B5AD7D}" destId="{C0F87519-ECAD-4BF3-A9F0-B5E4B77E9627}" srcOrd="4" destOrd="0" presId="urn:microsoft.com/office/officeart/2016/7/layout/BasicTimelin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9F32B0-03C1-468A-8C3E-289D187DAE06}" type="doc">
      <dgm:prSet loTypeId="urn:microsoft.com/office/officeart/2017/3/layout/DropPinTimeline" loCatId="timeline" qsTypeId="urn:microsoft.com/office/officeart/2005/8/quickstyle/simple1" qsCatId="simple" csTypeId="urn:microsoft.com/office/officeart/2005/8/colors/accent0_1" csCatId="mainScheme" phldr="1"/>
      <dgm:spPr/>
      <dgm:t>
        <a:bodyPr/>
        <a:lstStyle/>
        <a:p>
          <a:endParaRPr lang="en-US"/>
        </a:p>
      </dgm:t>
    </dgm:pt>
    <dgm:pt modelId="{851DDE31-2446-4A51-BD98-EDC4F07D6C12}">
      <dgm:prSet phldrT="[Text]" phldr="0" custT="1"/>
      <dgm:spPr/>
      <dgm:t>
        <a:bodyPr/>
        <a:lstStyle/>
        <a:p>
          <a:r>
            <a:rPr lang="en-US" sz="1600" b="0">
              <a:latin typeface="ITC Berkeley Oldstyle Std"/>
            </a:rPr>
            <a:t>Puerto Rico established as a US territory</a:t>
          </a:r>
          <a:endParaRPr lang="en-US" sz="1600">
            <a:latin typeface="ITC Berkeley Oldstyle Std"/>
          </a:endParaRPr>
        </a:p>
      </dgm:t>
    </dgm:pt>
    <dgm:pt modelId="{B88F420D-0B5F-43E2-95CC-F91E59939D4E}" type="parTrans" cxnId="{553351E8-2180-4207-91F6-FC339B669898}">
      <dgm:prSet/>
      <dgm:spPr/>
      <dgm:t>
        <a:bodyPr/>
        <a:lstStyle/>
        <a:p>
          <a:endParaRPr lang="en-US"/>
        </a:p>
      </dgm:t>
    </dgm:pt>
    <dgm:pt modelId="{D4CD65C2-4C0A-446B-9D9A-9BD90B4A7CDE}" type="sibTrans" cxnId="{553351E8-2180-4207-91F6-FC339B669898}">
      <dgm:prSet/>
      <dgm:spPr/>
      <dgm:t>
        <a:bodyPr/>
        <a:lstStyle/>
        <a:p>
          <a:endParaRPr lang="en-US"/>
        </a:p>
      </dgm:t>
    </dgm:pt>
    <dgm:pt modelId="{85434614-B38D-4E52-9B70-8068F4BA95D1}">
      <dgm:prSet phldr="0" custT="1"/>
      <dgm:spPr/>
      <dgm:t>
        <a:bodyPr/>
        <a:lstStyle/>
        <a:p>
          <a:r>
            <a:rPr lang="en-US" sz="1600" b="0">
              <a:latin typeface="ITC Berkeley Oldstyle Std"/>
            </a:rPr>
            <a:t>Puerto Ricans gain U.S. citizenship </a:t>
          </a:r>
          <a:endParaRPr lang="en-US" sz="1600">
            <a:latin typeface="ITC Berkeley Oldstyle Std"/>
          </a:endParaRPr>
        </a:p>
      </dgm:t>
    </dgm:pt>
    <dgm:pt modelId="{229D7D23-3749-44A5-B4FE-A9D807E19262}" type="parTrans" cxnId="{849D04CE-CF5A-4EEC-9ADC-0B40C3229979}">
      <dgm:prSet/>
      <dgm:spPr/>
      <dgm:t>
        <a:bodyPr/>
        <a:lstStyle/>
        <a:p>
          <a:endParaRPr lang="en-US"/>
        </a:p>
      </dgm:t>
    </dgm:pt>
    <dgm:pt modelId="{CE3D5E4D-06E2-4591-9CE2-FB73CF64B3F6}" type="sibTrans" cxnId="{849D04CE-CF5A-4EEC-9ADC-0B40C3229979}">
      <dgm:prSet/>
      <dgm:spPr/>
      <dgm:t>
        <a:bodyPr/>
        <a:lstStyle/>
        <a:p>
          <a:endParaRPr lang="en-US"/>
        </a:p>
      </dgm:t>
    </dgm:pt>
    <dgm:pt modelId="{2F853352-D444-468E-B411-14F7D5EAE574}">
      <dgm:prSet phldr="0" custT="1"/>
      <dgm:spPr/>
      <dgm:t>
        <a:bodyPr/>
        <a:lstStyle/>
        <a:p>
          <a:r>
            <a:rPr lang="en-US" sz="1600" b="0">
              <a:latin typeface="ITC Berkeley Oldstyle Std"/>
            </a:rPr>
            <a:t>Triple Tax Exemption enacted on island </a:t>
          </a:r>
          <a:r>
            <a:rPr lang="en-US" sz="1600" b="0">
              <a:latin typeface="ITC Berkeley Oldstyle Std"/>
              <a:ea typeface="Calibri Light"/>
              <a:cs typeface="Calibri Light"/>
            </a:rPr>
            <a:t>  </a:t>
          </a:r>
          <a:endParaRPr lang="en-US" sz="1600" b="1">
            <a:latin typeface="ITC Berkeley Oldstyle Std"/>
          </a:endParaRPr>
        </a:p>
      </dgm:t>
    </dgm:pt>
    <dgm:pt modelId="{C53D8994-DCB8-49C4-8186-C1A26E16DE76}" type="parTrans" cxnId="{0765276D-FE40-4F23-9404-C7AA5C69C838}">
      <dgm:prSet/>
      <dgm:spPr/>
      <dgm:t>
        <a:bodyPr/>
        <a:lstStyle/>
        <a:p>
          <a:endParaRPr lang="en-US"/>
        </a:p>
      </dgm:t>
    </dgm:pt>
    <dgm:pt modelId="{4132EF04-A1C2-4BF7-8231-4FA68687163A}" type="sibTrans" cxnId="{0765276D-FE40-4F23-9404-C7AA5C69C838}">
      <dgm:prSet/>
      <dgm:spPr/>
      <dgm:t>
        <a:bodyPr/>
        <a:lstStyle/>
        <a:p>
          <a:endParaRPr lang="en-US"/>
        </a:p>
      </dgm:t>
    </dgm:pt>
    <dgm:pt modelId="{EA1E21A4-BA4D-448D-BDDC-4589842FD994}">
      <dgm:prSet phldr="0" custT="1"/>
      <dgm:spPr/>
      <dgm:t>
        <a:bodyPr/>
        <a:lstStyle/>
        <a:p>
          <a:r>
            <a:rPr lang="en-US" sz="1600" b="0">
              <a:latin typeface="ITC Berkeley Oldstyle Std"/>
            </a:rPr>
            <a:t>Operation Bootstrap begins</a:t>
          </a:r>
          <a:endParaRPr lang="en-US" sz="1600">
            <a:latin typeface="ITC Berkeley Oldstyle Std"/>
          </a:endParaRPr>
        </a:p>
      </dgm:t>
    </dgm:pt>
    <dgm:pt modelId="{44330BDB-2764-475B-9740-F23269BB4440}" type="parTrans" cxnId="{1C9D447C-EDAC-4F77-B613-00E56D77124B}">
      <dgm:prSet/>
      <dgm:spPr/>
      <dgm:t>
        <a:bodyPr/>
        <a:lstStyle/>
        <a:p>
          <a:endParaRPr lang="en-US"/>
        </a:p>
      </dgm:t>
    </dgm:pt>
    <dgm:pt modelId="{3D0A4C64-F682-4312-8E1D-4C88E7CE0ED9}" type="sibTrans" cxnId="{1C9D447C-EDAC-4F77-B613-00E56D77124B}">
      <dgm:prSet/>
      <dgm:spPr/>
      <dgm:t>
        <a:bodyPr/>
        <a:lstStyle/>
        <a:p>
          <a:endParaRPr lang="en-US"/>
        </a:p>
      </dgm:t>
    </dgm:pt>
    <dgm:pt modelId="{5FF1FEE3-76E7-4767-821D-A3925964702E}">
      <dgm:prSet phldr="0" custT="1"/>
      <dgm:spPr/>
      <dgm:t>
        <a:bodyPr/>
        <a:lstStyle/>
        <a:p>
          <a:r>
            <a:rPr lang="en-US" sz="1300" b="0">
              <a:latin typeface="ITC Berkeley Oldstyle Std"/>
            </a:rPr>
            <a:t>Transition from focus on agriculture to manufacturing</a:t>
          </a:r>
          <a:endParaRPr lang="en-US" sz="1300">
            <a:latin typeface="ITC Berkeley Oldstyle Std"/>
          </a:endParaRPr>
        </a:p>
      </dgm:t>
    </dgm:pt>
    <dgm:pt modelId="{A3F6E791-0808-48E9-A71F-AE5C5FDDF4ED}" type="parTrans" cxnId="{C7BD8633-7F50-468B-9AC6-BA5B92C8F589}">
      <dgm:prSet/>
      <dgm:spPr/>
      <dgm:t>
        <a:bodyPr/>
        <a:lstStyle/>
        <a:p>
          <a:endParaRPr lang="en-US"/>
        </a:p>
      </dgm:t>
    </dgm:pt>
    <dgm:pt modelId="{F558D19F-27B9-447A-8F13-FA6729682790}" type="sibTrans" cxnId="{C7BD8633-7F50-468B-9AC6-BA5B92C8F589}">
      <dgm:prSet/>
      <dgm:spPr/>
      <dgm:t>
        <a:bodyPr/>
        <a:lstStyle/>
        <a:p>
          <a:endParaRPr lang="en-US"/>
        </a:p>
      </dgm:t>
    </dgm:pt>
    <dgm:pt modelId="{91D3CFE7-FFDA-400C-8EAA-38A62BE4E50B}">
      <dgm:prSet phldr="0" custT="1"/>
      <dgm:spPr/>
      <dgm:t>
        <a:bodyPr/>
        <a:lstStyle/>
        <a:p>
          <a:r>
            <a:rPr lang="en-US" sz="1300" b="0">
              <a:latin typeface="ITC Berkeley Oldstyle Std"/>
            </a:rPr>
            <a:t>Economic boom from new companies </a:t>
          </a:r>
          <a:endParaRPr lang="en-US" sz="1300">
            <a:latin typeface="ITC Berkeley Oldstyle Std"/>
          </a:endParaRPr>
        </a:p>
      </dgm:t>
    </dgm:pt>
    <dgm:pt modelId="{66F909B4-8BB3-4420-BB97-5F491AB99833}" type="parTrans" cxnId="{069E2E32-8042-4CB1-86E6-21C543F2542D}">
      <dgm:prSet/>
      <dgm:spPr/>
      <dgm:t>
        <a:bodyPr/>
        <a:lstStyle/>
        <a:p>
          <a:endParaRPr lang="en-US"/>
        </a:p>
      </dgm:t>
    </dgm:pt>
    <dgm:pt modelId="{38E206C4-6B36-4A66-8796-6414C35B9820}" type="sibTrans" cxnId="{069E2E32-8042-4CB1-86E6-21C543F2542D}">
      <dgm:prSet/>
      <dgm:spPr/>
      <dgm:t>
        <a:bodyPr/>
        <a:lstStyle/>
        <a:p>
          <a:endParaRPr lang="en-US"/>
        </a:p>
      </dgm:t>
    </dgm:pt>
    <dgm:pt modelId="{EF730812-8BC9-482B-B1D6-57B98FFCE612}">
      <dgm:prSet phldr="0" custT="1"/>
      <dgm:spPr/>
      <dgm:t>
        <a:bodyPr/>
        <a:lstStyle/>
        <a:p>
          <a:r>
            <a:rPr lang="en-US" sz="1300" b="0">
              <a:latin typeface="ITC Berkeley Oldstyle Std"/>
            </a:rPr>
            <a:t>Tax break for companies that operated in Puerto Rico </a:t>
          </a:r>
          <a:endParaRPr lang="en-US" sz="1300">
            <a:latin typeface="ITC Berkeley Oldstyle Std"/>
          </a:endParaRPr>
        </a:p>
      </dgm:t>
    </dgm:pt>
    <dgm:pt modelId="{03E9F804-FAF3-4A2C-85C8-9EAC2BF814E8}" type="parTrans" cxnId="{78217C8C-7FAB-4BAE-AEFD-63870051B276}">
      <dgm:prSet/>
      <dgm:spPr/>
      <dgm:t>
        <a:bodyPr/>
        <a:lstStyle/>
        <a:p>
          <a:endParaRPr lang="en-US"/>
        </a:p>
      </dgm:t>
    </dgm:pt>
    <dgm:pt modelId="{E1E6A281-CCD3-4A27-9E99-46A14FF94BCB}" type="sibTrans" cxnId="{78217C8C-7FAB-4BAE-AEFD-63870051B276}">
      <dgm:prSet/>
      <dgm:spPr/>
      <dgm:t>
        <a:bodyPr/>
        <a:lstStyle/>
        <a:p>
          <a:endParaRPr lang="en-US"/>
        </a:p>
      </dgm:t>
    </dgm:pt>
    <dgm:pt modelId="{DD58A563-F71A-46C6-96A1-AF680D63344A}">
      <dgm:prSet phldr="0" custT="1"/>
      <dgm:spPr/>
      <dgm:t>
        <a:bodyPr/>
        <a:lstStyle/>
        <a:p>
          <a:r>
            <a:rPr lang="en-US" sz="1600" b="0">
              <a:latin typeface="ITC Berkeley Oldstyle Std"/>
            </a:rPr>
            <a:t>Global recession </a:t>
          </a:r>
          <a:endParaRPr lang="en-US" sz="1600">
            <a:latin typeface="ITC Berkeley Oldstyle Std"/>
          </a:endParaRPr>
        </a:p>
      </dgm:t>
    </dgm:pt>
    <dgm:pt modelId="{3FA7A2B0-9973-49DC-9D65-3A27962338D4}" type="parTrans" cxnId="{98A2C14C-C174-4794-8EC0-90ABEAC46F4E}">
      <dgm:prSet/>
      <dgm:spPr/>
      <dgm:t>
        <a:bodyPr/>
        <a:lstStyle/>
        <a:p>
          <a:endParaRPr lang="en-US"/>
        </a:p>
      </dgm:t>
    </dgm:pt>
    <dgm:pt modelId="{0945DA6C-7A51-44BD-B0A5-4550A66725FD}" type="sibTrans" cxnId="{98A2C14C-C174-4794-8EC0-90ABEAC46F4E}">
      <dgm:prSet/>
      <dgm:spPr/>
      <dgm:t>
        <a:bodyPr/>
        <a:lstStyle/>
        <a:p>
          <a:endParaRPr lang="en-US"/>
        </a:p>
      </dgm:t>
    </dgm:pt>
    <dgm:pt modelId="{B97F4051-1A84-492B-81FC-AC3CFBF59BDB}">
      <dgm:prSet phldr="0" custT="1"/>
      <dgm:spPr/>
      <dgm:t>
        <a:bodyPr/>
        <a:lstStyle/>
        <a:p>
          <a:r>
            <a:rPr lang="en-US" sz="1600" b="0">
              <a:latin typeface="ITC Berkeley Oldstyle Std"/>
            </a:rPr>
            <a:t>US Government creates PROMESA</a:t>
          </a:r>
          <a:endParaRPr lang="en-US" sz="1600">
            <a:latin typeface="ITC Berkeley Oldstyle Std"/>
          </a:endParaRPr>
        </a:p>
      </dgm:t>
    </dgm:pt>
    <dgm:pt modelId="{8A16D916-1D00-42BA-81CA-D66EA90EDCA9}" type="parTrans" cxnId="{95C579F5-BA29-4B19-B6D2-E1B7FDF8A2BA}">
      <dgm:prSet/>
      <dgm:spPr/>
      <dgm:t>
        <a:bodyPr/>
        <a:lstStyle/>
        <a:p>
          <a:endParaRPr lang="en-US"/>
        </a:p>
      </dgm:t>
    </dgm:pt>
    <dgm:pt modelId="{C374447F-6CC2-4314-AD2F-C96B0DA832CD}" type="sibTrans" cxnId="{95C579F5-BA29-4B19-B6D2-E1B7FDF8A2BA}">
      <dgm:prSet/>
      <dgm:spPr/>
      <dgm:t>
        <a:bodyPr/>
        <a:lstStyle/>
        <a:p>
          <a:endParaRPr lang="en-US"/>
        </a:p>
      </dgm:t>
    </dgm:pt>
    <dgm:pt modelId="{33C17A5C-1D8E-4D5F-9C68-69A5DD4C2B65}">
      <dgm:prSet phldr="0" custT="1"/>
      <dgm:spPr/>
      <dgm:t>
        <a:bodyPr/>
        <a:lstStyle/>
        <a:p>
          <a:r>
            <a:rPr lang="en-US" sz="1600" b="0">
              <a:latin typeface="ITC Berkeley Oldstyle Std"/>
            </a:rPr>
            <a:t>Puerto Rico declares bankruptcy after</a:t>
          </a:r>
          <a:r>
            <a:rPr lang="en-US" sz="1600">
              <a:latin typeface="ITC Berkeley Oldstyle Std"/>
            </a:rPr>
            <a:t> Hurricane Maria</a:t>
          </a:r>
        </a:p>
      </dgm:t>
    </dgm:pt>
    <dgm:pt modelId="{82D9B869-64DE-445E-8343-C7D1463DFEE4}" type="parTrans" cxnId="{0DD39738-75E1-47C4-A398-9E61B099945F}">
      <dgm:prSet/>
      <dgm:spPr/>
      <dgm:t>
        <a:bodyPr/>
        <a:lstStyle/>
        <a:p>
          <a:endParaRPr lang="en-US"/>
        </a:p>
      </dgm:t>
    </dgm:pt>
    <dgm:pt modelId="{0244357A-232F-4E70-8FB1-3488CF39E420}" type="sibTrans" cxnId="{0DD39738-75E1-47C4-A398-9E61B099945F}">
      <dgm:prSet/>
      <dgm:spPr/>
      <dgm:t>
        <a:bodyPr/>
        <a:lstStyle/>
        <a:p>
          <a:endParaRPr lang="en-US"/>
        </a:p>
      </dgm:t>
    </dgm:pt>
    <dgm:pt modelId="{D8596AB7-0488-4D44-80EA-8E62E7A02B36}">
      <dgm:prSet phldr="0"/>
      <dgm:spPr/>
      <dgm:t>
        <a:bodyPr/>
        <a:lstStyle/>
        <a:p>
          <a:r>
            <a:rPr lang="en-US" b="0">
              <a:latin typeface="ITC Berkeley Oldstyle Std"/>
            </a:rPr>
            <a:t>Act 22 enacted </a:t>
          </a:r>
          <a:endParaRPr lang="en-US" b="0">
            <a:latin typeface="Calibri Light" panose="020F0302020204030204"/>
            <a:cs typeface="Calibri Light" panose="020F0302020204030204"/>
          </a:endParaRPr>
        </a:p>
      </dgm:t>
    </dgm:pt>
    <dgm:pt modelId="{ACA138C7-1684-4BDC-A859-E7A8DCE6320E}" type="parTrans" cxnId="{BA16248D-8169-45BE-900A-AAC9F8BB7F8C}">
      <dgm:prSet/>
      <dgm:spPr/>
    </dgm:pt>
    <dgm:pt modelId="{A6A1FB34-8CC3-4B3C-A606-D58DE5C5935F}" type="sibTrans" cxnId="{BA16248D-8169-45BE-900A-AAC9F8BB7F8C}">
      <dgm:prSet/>
      <dgm:spPr/>
    </dgm:pt>
    <dgm:pt modelId="{5B07DF3A-BFEB-4D30-B072-8E9D41B6D9FA}">
      <dgm:prSet phldr="0"/>
      <dgm:spPr/>
      <dgm:t>
        <a:bodyPr/>
        <a:lstStyle/>
        <a:p>
          <a:pPr>
            <a:defRPr b="1"/>
          </a:pPr>
          <a:r>
            <a:rPr lang="en-US" b="1">
              <a:latin typeface="ITC Berkeley Oldstyle Std"/>
            </a:rPr>
            <a:t>1900-1925</a:t>
          </a:r>
        </a:p>
      </dgm:t>
    </dgm:pt>
    <dgm:pt modelId="{189CA43D-025B-4465-A29D-7E6FF755239B}" type="parTrans" cxnId="{C25D9208-B9A9-42D3-BED7-3CE0D4801115}">
      <dgm:prSet/>
      <dgm:spPr/>
    </dgm:pt>
    <dgm:pt modelId="{2BF6AAB9-E579-4140-912E-980D2000EB8F}" type="sibTrans" cxnId="{C25D9208-B9A9-42D3-BED7-3CE0D4801115}">
      <dgm:prSet/>
      <dgm:spPr/>
    </dgm:pt>
    <dgm:pt modelId="{AD4EE9E9-49F3-44D0-ADA2-D23786261872}">
      <dgm:prSet phldr="0"/>
      <dgm:spPr/>
      <dgm:t>
        <a:bodyPr/>
        <a:lstStyle/>
        <a:p>
          <a:pPr>
            <a:defRPr b="1"/>
          </a:pPr>
          <a:r>
            <a:rPr lang="en-US" b="1">
              <a:latin typeface="ITC Berkeley Oldstyle Std"/>
            </a:rPr>
            <a:t>1917</a:t>
          </a:r>
        </a:p>
      </dgm:t>
    </dgm:pt>
    <dgm:pt modelId="{DE67638A-2736-405B-8236-AE80CCD4C8CA}" type="parTrans" cxnId="{07B3827A-2A34-46D3-B195-45DA8FFB1977}">
      <dgm:prSet/>
      <dgm:spPr/>
    </dgm:pt>
    <dgm:pt modelId="{38ACD299-FEA7-4910-BCB5-2EB65E168D81}" type="sibTrans" cxnId="{07B3827A-2A34-46D3-B195-45DA8FFB1977}">
      <dgm:prSet/>
      <dgm:spPr/>
    </dgm:pt>
    <dgm:pt modelId="{D3B6DE8F-555C-4C63-8781-8E474645F184}">
      <dgm:prSet phldr="0"/>
      <dgm:spPr/>
      <dgm:t>
        <a:bodyPr/>
        <a:lstStyle/>
        <a:p>
          <a:pPr>
            <a:defRPr b="1"/>
          </a:pPr>
          <a:r>
            <a:rPr lang="en-US" b="1">
              <a:latin typeface="ITC Berkeley Oldstyle Std"/>
            </a:rPr>
            <a:t>1917</a:t>
          </a:r>
        </a:p>
      </dgm:t>
    </dgm:pt>
    <dgm:pt modelId="{2797DE7C-5E1A-4D69-8581-763274341E66}" type="parTrans" cxnId="{EC950DAC-2385-46CF-962B-D17BD5977FDF}">
      <dgm:prSet/>
      <dgm:spPr/>
    </dgm:pt>
    <dgm:pt modelId="{EB73139A-3206-4540-A17D-50051A624A28}" type="sibTrans" cxnId="{EC950DAC-2385-46CF-962B-D17BD5977FDF}">
      <dgm:prSet/>
      <dgm:spPr/>
    </dgm:pt>
    <dgm:pt modelId="{A9DC9C7D-C5DC-42ED-9E62-B82DC5367B21}">
      <dgm:prSet phldr="0"/>
      <dgm:spPr/>
      <dgm:t>
        <a:bodyPr/>
        <a:lstStyle/>
        <a:p>
          <a:r>
            <a:rPr lang="en-US" sz="1300" b="0">
              <a:latin typeface="ITC Berkeley Oldstyle Std"/>
            </a:rPr>
            <a:t>Declares that lenders to Puerto Rico are exempt from taxes </a:t>
          </a:r>
          <a:endParaRPr lang="en-US"/>
        </a:p>
      </dgm:t>
    </dgm:pt>
    <dgm:pt modelId="{038356F1-DBCF-4C58-BF85-BA5369CD56DE}" type="parTrans" cxnId="{0FC4C78B-EC14-4ED2-AB18-DA1D01509C47}">
      <dgm:prSet/>
      <dgm:spPr/>
    </dgm:pt>
    <dgm:pt modelId="{2B7063B7-D4C8-47F6-A331-C4156D1406E2}" type="sibTrans" cxnId="{0FC4C78B-EC14-4ED2-AB18-DA1D01509C47}">
      <dgm:prSet/>
      <dgm:spPr/>
    </dgm:pt>
    <dgm:pt modelId="{CBB72344-340A-4577-A42A-84F63F3651A0}">
      <dgm:prSet phldr="0"/>
      <dgm:spPr/>
      <dgm:t>
        <a:bodyPr/>
        <a:lstStyle/>
        <a:p>
          <a:r>
            <a:rPr lang="en-US" sz="1600" b="0">
              <a:latin typeface="ITC Berkeley Oldstyle Std"/>
            </a:rPr>
            <a:t>Section 936 enacted </a:t>
          </a:r>
          <a:endParaRPr lang="en-US">
            <a:latin typeface="ITC Berkeley Oldstyle Std"/>
          </a:endParaRPr>
        </a:p>
      </dgm:t>
    </dgm:pt>
    <dgm:pt modelId="{6186D84D-78AA-49A1-9365-30EA15B7D202}" type="parTrans" cxnId="{07F8D834-793F-448C-A92F-6D694270FE93}">
      <dgm:prSet/>
      <dgm:spPr/>
    </dgm:pt>
    <dgm:pt modelId="{DB76BC88-C416-4653-95B5-ECF19A3109E6}" type="sibTrans" cxnId="{07F8D834-793F-448C-A92F-6D694270FE93}">
      <dgm:prSet/>
      <dgm:spPr/>
    </dgm:pt>
    <dgm:pt modelId="{49BE5AE2-67EB-4344-8E51-E5C22316F5BF}">
      <dgm:prSet phldr="0"/>
      <dgm:spPr/>
      <dgm:t>
        <a:bodyPr/>
        <a:lstStyle/>
        <a:p>
          <a:pPr>
            <a:defRPr b="1"/>
          </a:pPr>
          <a:r>
            <a:rPr lang="en-US" b="1">
              <a:latin typeface="ITC Berkeley Oldstyle Std"/>
            </a:rPr>
            <a:t>1950</a:t>
          </a:r>
        </a:p>
      </dgm:t>
    </dgm:pt>
    <dgm:pt modelId="{FFB733EF-81F2-438D-B8BE-7974EBCCC3EB}" type="parTrans" cxnId="{B4EA9748-969F-4006-B55C-6272627E4A22}">
      <dgm:prSet/>
      <dgm:spPr/>
    </dgm:pt>
    <dgm:pt modelId="{87CBA640-B191-4601-8503-C8E8F1A693B6}" type="sibTrans" cxnId="{B4EA9748-969F-4006-B55C-6272627E4A22}">
      <dgm:prSet/>
      <dgm:spPr/>
    </dgm:pt>
    <dgm:pt modelId="{88E45115-1861-4607-8A94-C68367A8379C}">
      <dgm:prSet phldr="0"/>
      <dgm:spPr/>
      <dgm:t>
        <a:bodyPr/>
        <a:lstStyle/>
        <a:p>
          <a:pPr>
            <a:defRPr b="1"/>
          </a:pPr>
          <a:r>
            <a:rPr lang="en-US" b="1">
              <a:latin typeface="ITC Berkeley Oldstyle Std"/>
            </a:rPr>
            <a:t>1976</a:t>
          </a:r>
        </a:p>
      </dgm:t>
    </dgm:pt>
    <dgm:pt modelId="{F3F4F4AF-A537-482F-9131-EEC26D65B737}" type="parTrans" cxnId="{1F1D01DC-1C68-4F52-AF3F-7A970979ACF2}">
      <dgm:prSet/>
      <dgm:spPr/>
    </dgm:pt>
    <dgm:pt modelId="{46E6B781-72AB-428A-92B1-B1C5B7F967B2}" type="sibTrans" cxnId="{1F1D01DC-1C68-4F52-AF3F-7A970979ACF2}">
      <dgm:prSet/>
      <dgm:spPr/>
    </dgm:pt>
    <dgm:pt modelId="{6BC6E399-1C72-432F-A0C2-BCFB5A061DEE}">
      <dgm:prSet phldr="0"/>
      <dgm:spPr/>
      <dgm:t>
        <a:bodyPr/>
        <a:lstStyle/>
        <a:p>
          <a:pPr>
            <a:defRPr b="1"/>
          </a:pPr>
          <a:r>
            <a:rPr lang="en-US" b="1">
              <a:latin typeface="ITC Berkeley Oldstyle Std"/>
            </a:rPr>
            <a:t>2007-2009</a:t>
          </a:r>
        </a:p>
      </dgm:t>
    </dgm:pt>
    <dgm:pt modelId="{6396C2CE-6396-4CEA-8A2D-B29663E9F835}" type="parTrans" cxnId="{1BE1FF65-2969-4310-96EA-E2321DC7E921}">
      <dgm:prSet/>
      <dgm:spPr/>
    </dgm:pt>
    <dgm:pt modelId="{704E038F-2A33-47EA-A8FD-952CF299F3E1}" type="sibTrans" cxnId="{1BE1FF65-2969-4310-96EA-E2321DC7E921}">
      <dgm:prSet/>
      <dgm:spPr/>
    </dgm:pt>
    <dgm:pt modelId="{81957272-94D5-41CB-9F95-152A06EB9887}">
      <dgm:prSet phldr="0"/>
      <dgm:spPr/>
      <dgm:t>
        <a:bodyPr/>
        <a:lstStyle/>
        <a:p>
          <a:pPr>
            <a:defRPr b="1"/>
          </a:pPr>
          <a:r>
            <a:rPr lang="en-US" b="1">
              <a:latin typeface="ITC Berkeley Oldstyle Std"/>
            </a:rPr>
            <a:t>2012</a:t>
          </a:r>
        </a:p>
      </dgm:t>
    </dgm:pt>
    <dgm:pt modelId="{F5F5AB42-FB88-4CA9-91A6-02D78C579B31}" type="parTrans" cxnId="{279371CC-D1BD-4D28-9673-E7A2CEF78FF4}">
      <dgm:prSet/>
      <dgm:spPr/>
    </dgm:pt>
    <dgm:pt modelId="{AEDA0E28-9855-40EF-9182-61F8A4FBF487}" type="sibTrans" cxnId="{279371CC-D1BD-4D28-9673-E7A2CEF78FF4}">
      <dgm:prSet/>
      <dgm:spPr/>
    </dgm:pt>
    <dgm:pt modelId="{21EBEAF3-FF10-4D74-8401-A9D981520D04}">
      <dgm:prSet phldr="0"/>
      <dgm:spPr/>
      <dgm:t>
        <a:bodyPr/>
        <a:lstStyle/>
        <a:p>
          <a:r>
            <a:rPr lang="en-US" b="0">
              <a:latin typeface="ITC Berkeley Oldstyle Std"/>
            </a:rPr>
            <a:t>Tax break for individuals creating business in Puerto Rico</a:t>
          </a:r>
          <a:endParaRPr lang="en-US"/>
        </a:p>
      </dgm:t>
    </dgm:pt>
    <dgm:pt modelId="{FA6BE1BB-B819-4707-83E4-F80687BDCB53}" type="parTrans" cxnId="{A7CD4F59-330F-415E-A82E-08A886CD75F0}">
      <dgm:prSet/>
      <dgm:spPr/>
    </dgm:pt>
    <dgm:pt modelId="{512AB01B-20E1-41CC-8EA2-664592031607}" type="sibTrans" cxnId="{A7CD4F59-330F-415E-A82E-08A886CD75F0}">
      <dgm:prSet/>
      <dgm:spPr/>
    </dgm:pt>
    <dgm:pt modelId="{8DEE2DEA-983B-4A71-9A12-9B154204DC78}">
      <dgm:prSet phldr="0"/>
      <dgm:spPr/>
      <dgm:t>
        <a:bodyPr/>
        <a:lstStyle/>
        <a:p>
          <a:pPr>
            <a:defRPr b="1"/>
          </a:pPr>
          <a:r>
            <a:rPr lang="en-US" b="1">
              <a:latin typeface="ITC Berkeley Oldstyle Std"/>
            </a:rPr>
            <a:t>2017</a:t>
          </a:r>
        </a:p>
      </dgm:t>
    </dgm:pt>
    <dgm:pt modelId="{BD835A04-DD0A-429E-B8C7-D2ABCE5E94CA}" type="parTrans" cxnId="{47B05FD6-13E6-43F8-9EA3-857F77791977}">
      <dgm:prSet/>
      <dgm:spPr/>
    </dgm:pt>
    <dgm:pt modelId="{67F445B8-74C3-4F1C-AE66-93411CAAB6EF}" type="sibTrans" cxnId="{47B05FD6-13E6-43F8-9EA3-857F77791977}">
      <dgm:prSet/>
      <dgm:spPr/>
    </dgm:pt>
    <dgm:pt modelId="{BD4FA3D0-F837-4917-B87D-B83E30AA18A9}">
      <dgm:prSet phldr="0"/>
      <dgm:spPr/>
      <dgm:t>
        <a:bodyPr/>
        <a:lstStyle/>
        <a:p>
          <a:pPr>
            <a:defRPr b="1"/>
          </a:pPr>
          <a:r>
            <a:rPr lang="en-US" b="1">
              <a:latin typeface="ITC Berkeley Oldstyle Std"/>
            </a:rPr>
            <a:t>2016</a:t>
          </a:r>
        </a:p>
      </dgm:t>
    </dgm:pt>
    <dgm:pt modelId="{0F3978B9-2055-4902-9EEC-F8FB631EE6B9}" type="parTrans" cxnId="{87FB47C9-19AB-4BEA-96BB-7106F3CFF383}">
      <dgm:prSet/>
      <dgm:spPr/>
    </dgm:pt>
    <dgm:pt modelId="{0BB86CB2-EDED-45D4-A323-207DC9A18BFA}" type="sibTrans" cxnId="{87FB47C9-19AB-4BEA-96BB-7106F3CFF383}">
      <dgm:prSet/>
      <dgm:spPr/>
    </dgm:pt>
    <dgm:pt modelId="{8075A4F2-294A-4B9E-8C1A-DE5451248C00}" type="pres">
      <dgm:prSet presAssocID="{4E9F32B0-03C1-468A-8C3E-289D187DAE06}" presName="root" presStyleCnt="0">
        <dgm:presLayoutVars>
          <dgm:chMax/>
          <dgm:chPref/>
          <dgm:animLvl val="lvl"/>
        </dgm:presLayoutVars>
      </dgm:prSet>
      <dgm:spPr/>
    </dgm:pt>
    <dgm:pt modelId="{06DC5B56-0FF2-427B-B817-EABB6C04CE84}" type="pres">
      <dgm:prSet presAssocID="{4E9F32B0-03C1-468A-8C3E-289D187DAE06}" presName="divider" presStyleLbl="fgAcc1" presStyleIdx="0" presStyleCnt="10"/>
      <dgm:spPr>
        <a:solidFill>
          <a:schemeClr val="dk1">
            <a:alpha val="90000"/>
            <a:tint val="40000"/>
            <a:hueOff val="0"/>
            <a:satOff val="0"/>
            <a:lumOff val="0"/>
            <a:alphaOff val="0"/>
          </a:schemeClr>
        </a:solidFill>
        <a:ln w="19050" cap="flat" cmpd="sng" algn="ctr">
          <a:solidFill>
            <a:schemeClr val="dk1">
              <a:hueOff val="0"/>
              <a:satOff val="0"/>
              <a:lumOff val="0"/>
              <a:alphaOff val="0"/>
            </a:schemeClr>
          </a:solidFill>
          <a:prstDash val="solid"/>
          <a:miter lim="800000"/>
          <a:tailEnd type="triangle" w="lg" len="lg"/>
        </a:ln>
        <a:effectLst/>
      </dgm:spPr>
    </dgm:pt>
    <dgm:pt modelId="{0BF4AC26-6A9A-4312-BC24-DD94D889A717}" type="pres">
      <dgm:prSet presAssocID="{4E9F32B0-03C1-468A-8C3E-289D187DAE06}" presName="nodes" presStyleCnt="0">
        <dgm:presLayoutVars>
          <dgm:chMax/>
          <dgm:chPref/>
          <dgm:animLvl val="lvl"/>
        </dgm:presLayoutVars>
      </dgm:prSet>
      <dgm:spPr/>
    </dgm:pt>
    <dgm:pt modelId="{C49D4E5D-4B2A-4A66-832F-CF489DF5D68E}" type="pres">
      <dgm:prSet presAssocID="{5B07DF3A-BFEB-4D30-B072-8E9D41B6D9FA}" presName="composite" presStyleCnt="0"/>
      <dgm:spPr/>
    </dgm:pt>
    <dgm:pt modelId="{E46ADE2B-2FE6-488B-BBF8-5693B54E0423}" type="pres">
      <dgm:prSet presAssocID="{5B07DF3A-BFEB-4D30-B072-8E9D41B6D9FA}" presName="ConnectorPoint" presStyleLbl="lnNode1" presStyleIdx="0" presStyleCnt="9"/>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2DC86E76-A6EB-4668-8C16-D06E8810ECEC}" type="pres">
      <dgm:prSet presAssocID="{5B07DF3A-BFEB-4D30-B072-8E9D41B6D9FA}" presName="DropPinPlaceHolder" presStyleCnt="0"/>
      <dgm:spPr/>
    </dgm:pt>
    <dgm:pt modelId="{76F963FB-4049-4EAB-ADA4-111E37763C50}" type="pres">
      <dgm:prSet presAssocID="{5B07DF3A-BFEB-4D30-B072-8E9D41B6D9FA}" presName="DropPin" presStyleLbl="alignNode1" presStyleIdx="0" presStyleCnt="9"/>
      <dgm:spPr/>
    </dgm:pt>
    <dgm:pt modelId="{5B421ACD-B59E-46F0-B37F-84413C895753}" type="pres">
      <dgm:prSet presAssocID="{5B07DF3A-BFEB-4D30-B072-8E9D41B6D9FA}" presName="Ellipse" presStyleLbl="fgAcc1" presStyleIdx="1" presStyleCnt="10"/>
      <dgm:spPr>
        <a:solidFill>
          <a:schemeClr val="dk1">
            <a:alpha val="90000"/>
            <a:tint val="40000"/>
            <a:hueOff val="0"/>
            <a:satOff val="0"/>
            <a:lumOff val="0"/>
            <a:alphaOff val="0"/>
          </a:schemeClr>
        </a:solidFill>
        <a:ln w="12700" cap="flat" cmpd="sng" algn="ctr">
          <a:noFill/>
          <a:prstDash val="solid"/>
          <a:miter lim="800000"/>
        </a:ln>
        <a:effectLst/>
      </dgm:spPr>
    </dgm:pt>
    <dgm:pt modelId="{7F35EBD4-AF0B-4B6B-8BA1-31C932A959D3}" type="pres">
      <dgm:prSet presAssocID="{5B07DF3A-BFEB-4D30-B072-8E9D41B6D9FA}" presName="L2TextContainer" presStyleLbl="revTx" presStyleIdx="0" presStyleCnt="18">
        <dgm:presLayoutVars>
          <dgm:bulletEnabled val="1"/>
        </dgm:presLayoutVars>
      </dgm:prSet>
      <dgm:spPr/>
    </dgm:pt>
    <dgm:pt modelId="{5D7FDA49-075E-448E-8465-F0B419D59E6E}" type="pres">
      <dgm:prSet presAssocID="{5B07DF3A-BFEB-4D30-B072-8E9D41B6D9FA}" presName="L1TextContainer" presStyleLbl="revTx" presStyleIdx="1" presStyleCnt="18">
        <dgm:presLayoutVars>
          <dgm:chMax val="1"/>
          <dgm:chPref val="1"/>
          <dgm:bulletEnabled val="1"/>
        </dgm:presLayoutVars>
      </dgm:prSet>
      <dgm:spPr/>
    </dgm:pt>
    <dgm:pt modelId="{983A5780-8128-4B31-8F73-243B548CDBE4}" type="pres">
      <dgm:prSet presAssocID="{5B07DF3A-BFEB-4D30-B072-8E9D41B6D9FA}" presName="ConnectLine" presStyleLbl="sibTrans1D1" presStyleIdx="0" presStyleCnt="9"/>
      <dgm:spPr>
        <a:noFill/>
        <a:ln w="12700" cap="flat" cmpd="sng" algn="ctr">
          <a:solidFill>
            <a:schemeClr val="dk1">
              <a:hueOff val="0"/>
              <a:satOff val="0"/>
              <a:lumOff val="0"/>
              <a:alphaOff val="0"/>
            </a:schemeClr>
          </a:solidFill>
          <a:prstDash val="dash"/>
          <a:miter lim="800000"/>
        </a:ln>
        <a:effectLst/>
      </dgm:spPr>
    </dgm:pt>
    <dgm:pt modelId="{0441CE39-DB15-4F4C-ABC2-05B6A3F8AEFA}" type="pres">
      <dgm:prSet presAssocID="{5B07DF3A-BFEB-4D30-B072-8E9D41B6D9FA}" presName="EmptyPlaceHolder" presStyleCnt="0"/>
      <dgm:spPr/>
    </dgm:pt>
    <dgm:pt modelId="{6806972E-8C64-474F-9FD2-653F0C78B7CD}" type="pres">
      <dgm:prSet presAssocID="{2BF6AAB9-E579-4140-912E-980D2000EB8F}" presName="spaceBetweenRectangles" presStyleCnt="0"/>
      <dgm:spPr/>
    </dgm:pt>
    <dgm:pt modelId="{CE5B7B9C-DFFA-48EF-A91B-61206C32FC31}" type="pres">
      <dgm:prSet presAssocID="{AD4EE9E9-49F3-44D0-ADA2-D23786261872}" presName="composite" presStyleCnt="0"/>
      <dgm:spPr/>
    </dgm:pt>
    <dgm:pt modelId="{8B276757-32E6-4DFD-8AB4-117A5EBAD7FC}" type="pres">
      <dgm:prSet presAssocID="{AD4EE9E9-49F3-44D0-ADA2-D23786261872}" presName="ConnectorPoint" presStyleLbl="lnNode1" presStyleIdx="1" presStyleCnt="9"/>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DBB1A7DD-2E78-4AFC-9B20-82CA48553140}" type="pres">
      <dgm:prSet presAssocID="{AD4EE9E9-49F3-44D0-ADA2-D23786261872}" presName="DropPinPlaceHolder" presStyleCnt="0"/>
      <dgm:spPr/>
    </dgm:pt>
    <dgm:pt modelId="{7193ADEA-4957-481A-ADE3-F7DC1204AA96}" type="pres">
      <dgm:prSet presAssocID="{AD4EE9E9-49F3-44D0-ADA2-D23786261872}" presName="DropPin" presStyleLbl="alignNode1" presStyleIdx="1" presStyleCnt="9"/>
      <dgm:spPr/>
    </dgm:pt>
    <dgm:pt modelId="{8A7DFC6C-0374-4081-9673-07D5ECFFFB56}" type="pres">
      <dgm:prSet presAssocID="{AD4EE9E9-49F3-44D0-ADA2-D23786261872}" presName="Ellipse" presStyleLbl="fgAcc1" presStyleIdx="2" presStyleCnt="10"/>
      <dgm:spPr>
        <a:solidFill>
          <a:schemeClr val="dk1">
            <a:alpha val="90000"/>
            <a:tint val="40000"/>
            <a:hueOff val="0"/>
            <a:satOff val="0"/>
            <a:lumOff val="0"/>
            <a:alphaOff val="0"/>
          </a:schemeClr>
        </a:solidFill>
        <a:ln w="12700" cap="flat" cmpd="sng" algn="ctr">
          <a:noFill/>
          <a:prstDash val="solid"/>
          <a:miter lim="800000"/>
        </a:ln>
        <a:effectLst/>
      </dgm:spPr>
    </dgm:pt>
    <dgm:pt modelId="{D606C6C2-9CF7-458A-94C1-978BAD7445D4}" type="pres">
      <dgm:prSet presAssocID="{AD4EE9E9-49F3-44D0-ADA2-D23786261872}" presName="L2TextContainer" presStyleLbl="revTx" presStyleIdx="2" presStyleCnt="18">
        <dgm:presLayoutVars>
          <dgm:bulletEnabled val="1"/>
        </dgm:presLayoutVars>
      </dgm:prSet>
      <dgm:spPr/>
    </dgm:pt>
    <dgm:pt modelId="{F5A7C167-E050-403E-9424-03EDAF81B42B}" type="pres">
      <dgm:prSet presAssocID="{AD4EE9E9-49F3-44D0-ADA2-D23786261872}" presName="L1TextContainer" presStyleLbl="revTx" presStyleIdx="3" presStyleCnt="18">
        <dgm:presLayoutVars>
          <dgm:chMax val="1"/>
          <dgm:chPref val="1"/>
          <dgm:bulletEnabled val="1"/>
        </dgm:presLayoutVars>
      </dgm:prSet>
      <dgm:spPr/>
    </dgm:pt>
    <dgm:pt modelId="{6F82C8D9-A98D-43E4-8636-C9DE0FB3FE50}" type="pres">
      <dgm:prSet presAssocID="{AD4EE9E9-49F3-44D0-ADA2-D23786261872}" presName="ConnectLine" presStyleLbl="sibTrans1D1" presStyleIdx="1" presStyleCnt="9"/>
      <dgm:spPr>
        <a:noFill/>
        <a:ln w="12700" cap="flat" cmpd="sng" algn="ctr">
          <a:solidFill>
            <a:schemeClr val="dk1">
              <a:hueOff val="0"/>
              <a:satOff val="0"/>
              <a:lumOff val="0"/>
              <a:alphaOff val="0"/>
            </a:schemeClr>
          </a:solidFill>
          <a:prstDash val="dash"/>
          <a:miter lim="800000"/>
        </a:ln>
        <a:effectLst/>
      </dgm:spPr>
    </dgm:pt>
    <dgm:pt modelId="{53E3ABDE-65C9-4509-BCAB-89A2340F1B78}" type="pres">
      <dgm:prSet presAssocID="{AD4EE9E9-49F3-44D0-ADA2-D23786261872}" presName="EmptyPlaceHolder" presStyleCnt="0"/>
      <dgm:spPr/>
    </dgm:pt>
    <dgm:pt modelId="{CE3400DF-E3D2-4A36-9451-7AC5BA57CE8E}" type="pres">
      <dgm:prSet presAssocID="{38ACD299-FEA7-4910-BCB5-2EB65E168D81}" presName="spaceBetweenRectangles" presStyleCnt="0"/>
      <dgm:spPr/>
    </dgm:pt>
    <dgm:pt modelId="{C48C5744-186B-4CA7-8B96-907248717306}" type="pres">
      <dgm:prSet presAssocID="{D3B6DE8F-555C-4C63-8781-8E474645F184}" presName="composite" presStyleCnt="0"/>
      <dgm:spPr/>
    </dgm:pt>
    <dgm:pt modelId="{7553C4A4-D8BD-442F-879E-2BD0BD325E99}" type="pres">
      <dgm:prSet presAssocID="{D3B6DE8F-555C-4C63-8781-8E474645F184}" presName="ConnectorPoint" presStyleLbl="lnNode1" presStyleIdx="2" presStyleCnt="9"/>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0D88FE56-976B-4E41-8BFE-EDB7BD5F48AE}" type="pres">
      <dgm:prSet presAssocID="{D3B6DE8F-555C-4C63-8781-8E474645F184}" presName="DropPinPlaceHolder" presStyleCnt="0"/>
      <dgm:spPr/>
    </dgm:pt>
    <dgm:pt modelId="{B2FC684F-AF0A-44CA-8566-DDFB08DB7084}" type="pres">
      <dgm:prSet presAssocID="{D3B6DE8F-555C-4C63-8781-8E474645F184}" presName="DropPin" presStyleLbl="alignNode1" presStyleIdx="2" presStyleCnt="9"/>
      <dgm:spPr/>
    </dgm:pt>
    <dgm:pt modelId="{8EFCE8B7-2774-4377-973F-0B9A331FAA2B}" type="pres">
      <dgm:prSet presAssocID="{D3B6DE8F-555C-4C63-8781-8E474645F184}" presName="Ellipse" presStyleLbl="fgAcc1" presStyleIdx="3" presStyleCnt="10"/>
      <dgm:spPr>
        <a:solidFill>
          <a:schemeClr val="dk1">
            <a:alpha val="90000"/>
            <a:tint val="40000"/>
            <a:hueOff val="0"/>
            <a:satOff val="0"/>
            <a:lumOff val="0"/>
            <a:alphaOff val="0"/>
          </a:schemeClr>
        </a:solidFill>
        <a:ln w="12700" cap="flat" cmpd="sng" algn="ctr">
          <a:noFill/>
          <a:prstDash val="solid"/>
          <a:miter lim="800000"/>
        </a:ln>
        <a:effectLst/>
      </dgm:spPr>
    </dgm:pt>
    <dgm:pt modelId="{A244C6AD-558F-481B-A684-653D22C925A3}" type="pres">
      <dgm:prSet presAssocID="{D3B6DE8F-555C-4C63-8781-8E474645F184}" presName="L2TextContainer" presStyleLbl="revTx" presStyleIdx="4" presStyleCnt="18">
        <dgm:presLayoutVars>
          <dgm:bulletEnabled val="1"/>
        </dgm:presLayoutVars>
      </dgm:prSet>
      <dgm:spPr/>
    </dgm:pt>
    <dgm:pt modelId="{ECB05728-F897-4D14-AE25-347742C8B78D}" type="pres">
      <dgm:prSet presAssocID="{D3B6DE8F-555C-4C63-8781-8E474645F184}" presName="L1TextContainer" presStyleLbl="revTx" presStyleIdx="5" presStyleCnt="18">
        <dgm:presLayoutVars>
          <dgm:chMax val="1"/>
          <dgm:chPref val="1"/>
          <dgm:bulletEnabled val="1"/>
        </dgm:presLayoutVars>
      </dgm:prSet>
      <dgm:spPr/>
    </dgm:pt>
    <dgm:pt modelId="{6F2322B3-0E9A-43E2-A57A-872AE5DF8CEB}" type="pres">
      <dgm:prSet presAssocID="{D3B6DE8F-555C-4C63-8781-8E474645F184}" presName="ConnectLine" presStyleLbl="sibTrans1D1" presStyleIdx="2" presStyleCnt="9"/>
      <dgm:spPr>
        <a:noFill/>
        <a:ln w="12700" cap="flat" cmpd="sng" algn="ctr">
          <a:solidFill>
            <a:schemeClr val="dk1">
              <a:hueOff val="0"/>
              <a:satOff val="0"/>
              <a:lumOff val="0"/>
              <a:alphaOff val="0"/>
            </a:schemeClr>
          </a:solidFill>
          <a:prstDash val="dash"/>
          <a:miter lim="800000"/>
        </a:ln>
        <a:effectLst/>
      </dgm:spPr>
    </dgm:pt>
    <dgm:pt modelId="{FD24C0C0-C9D5-4929-815D-042266AD0E92}" type="pres">
      <dgm:prSet presAssocID="{D3B6DE8F-555C-4C63-8781-8E474645F184}" presName="EmptyPlaceHolder" presStyleCnt="0"/>
      <dgm:spPr/>
    </dgm:pt>
    <dgm:pt modelId="{0EF07EF0-C456-4DDE-873D-DDBC5A938E10}" type="pres">
      <dgm:prSet presAssocID="{EB73139A-3206-4540-A17D-50051A624A28}" presName="spaceBetweenRectangles" presStyleCnt="0"/>
      <dgm:spPr/>
    </dgm:pt>
    <dgm:pt modelId="{9AA558F2-50A5-43B4-822D-D18141B03DA2}" type="pres">
      <dgm:prSet presAssocID="{49BE5AE2-67EB-4344-8E51-E5C22316F5BF}" presName="composite" presStyleCnt="0"/>
      <dgm:spPr/>
    </dgm:pt>
    <dgm:pt modelId="{3BEF4A9B-6D9F-4049-8025-F1DF909A65B6}" type="pres">
      <dgm:prSet presAssocID="{49BE5AE2-67EB-4344-8E51-E5C22316F5BF}" presName="ConnectorPoint" presStyleLbl="lnNode1" presStyleIdx="3" presStyleCnt="9"/>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4BDF4FEE-DCA2-4B68-AD01-C7EF2835C201}" type="pres">
      <dgm:prSet presAssocID="{49BE5AE2-67EB-4344-8E51-E5C22316F5BF}" presName="DropPinPlaceHolder" presStyleCnt="0"/>
      <dgm:spPr/>
    </dgm:pt>
    <dgm:pt modelId="{6D0B8B82-3397-4DA2-88CF-A0D30FD446E6}" type="pres">
      <dgm:prSet presAssocID="{49BE5AE2-67EB-4344-8E51-E5C22316F5BF}" presName="DropPin" presStyleLbl="alignNode1" presStyleIdx="3" presStyleCnt="9"/>
      <dgm:spPr/>
    </dgm:pt>
    <dgm:pt modelId="{86390180-25A4-479F-9500-286C888CCD75}" type="pres">
      <dgm:prSet presAssocID="{49BE5AE2-67EB-4344-8E51-E5C22316F5BF}" presName="Ellipse" presStyleLbl="fgAcc1" presStyleIdx="4" presStyleCnt="10"/>
      <dgm:spPr>
        <a:solidFill>
          <a:schemeClr val="dk1">
            <a:alpha val="90000"/>
            <a:tint val="40000"/>
            <a:hueOff val="0"/>
            <a:satOff val="0"/>
            <a:lumOff val="0"/>
            <a:alphaOff val="0"/>
          </a:schemeClr>
        </a:solidFill>
        <a:ln w="12700" cap="flat" cmpd="sng" algn="ctr">
          <a:noFill/>
          <a:prstDash val="solid"/>
          <a:miter lim="800000"/>
        </a:ln>
        <a:effectLst/>
      </dgm:spPr>
    </dgm:pt>
    <dgm:pt modelId="{1F3600DB-437B-4E36-A6E4-E28C616CB906}" type="pres">
      <dgm:prSet presAssocID="{49BE5AE2-67EB-4344-8E51-E5C22316F5BF}" presName="L2TextContainer" presStyleLbl="revTx" presStyleIdx="6" presStyleCnt="18">
        <dgm:presLayoutVars>
          <dgm:bulletEnabled val="1"/>
        </dgm:presLayoutVars>
      </dgm:prSet>
      <dgm:spPr/>
    </dgm:pt>
    <dgm:pt modelId="{5C201688-07F5-4BC1-A183-065A39E2CA77}" type="pres">
      <dgm:prSet presAssocID="{49BE5AE2-67EB-4344-8E51-E5C22316F5BF}" presName="L1TextContainer" presStyleLbl="revTx" presStyleIdx="7" presStyleCnt="18">
        <dgm:presLayoutVars>
          <dgm:chMax val="1"/>
          <dgm:chPref val="1"/>
          <dgm:bulletEnabled val="1"/>
        </dgm:presLayoutVars>
      </dgm:prSet>
      <dgm:spPr/>
    </dgm:pt>
    <dgm:pt modelId="{209D6EAB-8266-470F-A9A2-6EADE1F54B49}" type="pres">
      <dgm:prSet presAssocID="{49BE5AE2-67EB-4344-8E51-E5C22316F5BF}" presName="ConnectLine" presStyleLbl="sibTrans1D1" presStyleIdx="3" presStyleCnt="9"/>
      <dgm:spPr>
        <a:noFill/>
        <a:ln w="12700" cap="flat" cmpd="sng" algn="ctr">
          <a:solidFill>
            <a:schemeClr val="dk1">
              <a:hueOff val="0"/>
              <a:satOff val="0"/>
              <a:lumOff val="0"/>
              <a:alphaOff val="0"/>
            </a:schemeClr>
          </a:solidFill>
          <a:prstDash val="dash"/>
          <a:miter lim="800000"/>
        </a:ln>
        <a:effectLst/>
      </dgm:spPr>
    </dgm:pt>
    <dgm:pt modelId="{2C7F3FA0-8DE3-41FD-9A89-900B98CBCC9B}" type="pres">
      <dgm:prSet presAssocID="{49BE5AE2-67EB-4344-8E51-E5C22316F5BF}" presName="EmptyPlaceHolder" presStyleCnt="0"/>
      <dgm:spPr/>
    </dgm:pt>
    <dgm:pt modelId="{7C0C66E4-A2A2-4C40-B671-235886D45549}" type="pres">
      <dgm:prSet presAssocID="{87CBA640-B191-4601-8503-C8E8F1A693B6}" presName="spaceBetweenRectangles" presStyleCnt="0"/>
      <dgm:spPr/>
    </dgm:pt>
    <dgm:pt modelId="{65E741F4-19EE-4158-A72A-8A9877C36E17}" type="pres">
      <dgm:prSet presAssocID="{88E45115-1861-4607-8A94-C68367A8379C}" presName="composite" presStyleCnt="0"/>
      <dgm:spPr/>
    </dgm:pt>
    <dgm:pt modelId="{62DFB26A-D54E-4D30-882C-39F1B9229D50}" type="pres">
      <dgm:prSet presAssocID="{88E45115-1861-4607-8A94-C68367A8379C}" presName="ConnectorPoint" presStyleLbl="lnNode1" presStyleIdx="4" presStyleCnt="9"/>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64C82B89-B857-463D-A698-13707FF774CE}" type="pres">
      <dgm:prSet presAssocID="{88E45115-1861-4607-8A94-C68367A8379C}" presName="DropPinPlaceHolder" presStyleCnt="0"/>
      <dgm:spPr/>
    </dgm:pt>
    <dgm:pt modelId="{407895E8-650C-42CC-8143-D4CD45EACF45}" type="pres">
      <dgm:prSet presAssocID="{88E45115-1861-4607-8A94-C68367A8379C}" presName="DropPin" presStyleLbl="alignNode1" presStyleIdx="4" presStyleCnt="9"/>
      <dgm:spPr/>
    </dgm:pt>
    <dgm:pt modelId="{D7952E69-6540-4BCD-B03B-E49953E03F85}" type="pres">
      <dgm:prSet presAssocID="{88E45115-1861-4607-8A94-C68367A8379C}" presName="Ellipse" presStyleLbl="fgAcc1" presStyleIdx="5" presStyleCnt="10"/>
      <dgm:spPr>
        <a:solidFill>
          <a:schemeClr val="dk1">
            <a:alpha val="90000"/>
            <a:tint val="40000"/>
            <a:hueOff val="0"/>
            <a:satOff val="0"/>
            <a:lumOff val="0"/>
            <a:alphaOff val="0"/>
          </a:schemeClr>
        </a:solidFill>
        <a:ln w="12700" cap="flat" cmpd="sng" algn="ctr">
          <a:noFill/>
          <a:prstDash val="solid"/>
          <a:miter lim="800000"/>
        </a:ln>
        <a:effectLst/>
      </dgm:spPr>
    </dgm:pt>
    <dgm:pt modelId="{A4ABC91F-8CB3-48BB-B507-45D5838FFE71}" type="pres">
      <dgm:prSet presAssocID="{88E45115-1861-4607-8A94-C68367A8379C}" presName="L2TextContainer" presStyleLbl="revTx" presStyleIdx="8" presStyleCnt="18">
        <dgm:presLayoutVars>
          <dgm:bulletEnabled val="1"/>
        </dgm:presLayoutVars>
      </dgm:prSet>
      <dgm:spPr/>
    </dgm:pt>
    <dgm:pt modelId="{5F6D0562-0987-4D1B-8286-46BCE5719416}" type="pres">
      <dgm:prSet presAssocID="{88E45115-1861-4607-8A94-C68367A8379C}" presName="L1TextContainer" presStyleLbl="revTx" presStyleIdx="9" presStyleCnt="18">
        <dgm:presLayoutVars>
          <dgm:chMax val="1"/>
          <dgm:chPref val="1"/>
          <dgm:bulletEnabled val="1"/>
        </dgm:presLayoutVars>
      </dgm:prSet>
      <dgm:spPr/>
    </dgm:pt>
    <dgm:pt modelId="{A090937C-A99A-414A-B1BE-BD33FF091ADD}" type="pres">
      <dgm:prSet presAssocID="{88E45115-1861-4607-8A94-C68367A8379C}" presName="ConnectLine" presStyleLbl="sibTrans1D1" presStyleIdx="4" presStyleCnt="9"/>
      <dgm:spPr>
        <a:noFill/>
        <a:ln w="12700" cap="flat" cmpd="sng" algn="ctr">
          <a:solidFill>
            <a:schemeClr val="dk1">
              <a:hueOff val="0"/>
              <a:satOff val="0"/>
              <a:lumOff val="0"/>
              <a:alphaOff val="0"/>
            </a:schemeClr>
          </a:solidFill>
          <a:prstDash val="dash"/>
          <a:miter lim="800000"/>
        </a:ln>
        <a:effectLst/>
      </dgm:spPr>
    </dgm:pt>
    <dgm:pt modelId="{44AACA66-9F90-4D0A-99EA-87753E4E1D4A}" type="pres">
      <dgm:prSet presAssocID="{88E45115-1861-4607-8A94-C68367A8379C}" presName="EmptyPlaceHolder" presStyleCnt="0"/>
      <dgm:spPr/>
    </dgm:pt>
    <dgm:pt modelId="{E942D553-B43E-4601-A074-5A6C6C0C4562}" type="pres">
      <dgm:prSet presAssocID="{46E6B781-72AB-428A-92B1-B1C5B7F967B2}" presName="spaceBetweenRectangles" presStyleCnt="0"/>
      <dgm:spPr/>
    </dgm:pt>
    <dgm:pt modelId="{82DEBC21-D54E-46EF-91B8-3AFE541EA877}" type="pres">
      <dgm:prSet presAssocID="{6BC6E399-1C72-432F-A0C2-BCFB5A061DEE}" presName="composite" presStyleCnt="0"/>
      <dgm:spPr/>
    </dgm:pt>
    <dgm:pt modelId="{15796719-04B0-402C-B5FF-EF7DA5A88515}" type="pres">
      <dgm:prSet presAssocID="{6BC6E399-1C72-432F-A0C2-BCFB5A061DEE}" presName="ConnectorPoint" presStyleLbl="lnNode1" presStyleIdx="5" presStyleCnt="9"/>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F82F270F-7E21-45B8-93AE-67E9DCF1C570}" type="pres">
      <dgm:prSet presAssocID="{6BC6E399-1C72-432F-A0C2-BCFB5A061DEE}" presName="DropPinPlaceHolder" presStyleCnt="0"/>
      <dgm:spPr/>
    </dgm:pt>
    <dgm:pt modelId="{4AD68A92-72DA-44E7-BB0F-BD93C8E52939}" type="pres">
      <dgm:prSet presAssocID="{6BC6E399-1C72-432F-A0C2-BCFB5A061DEE}" presName="DropPin" presStyleLbl="alignNode1" presStyleIdx="5" presStyleCnt="9"/>
      <dgm:spPr/>
    </dgm:pt>
    <dgm:pt modelId="{49CDDCF9-5A21-4F3D-B3C2-3E57DF3999C7}" type="pres">
      <dgm:prSet presAssocID="{6BC6E399-1C72-432F-A0C2-BCFB5A061DEE}" presName="Ellipse" presStyleLbl="fgAcc1" presStyleIdx="6" presStyleCnt="10"/>
      <dgm:spPr>
        <a:solidFill>
          <a:schemeClr val="dk1">
            <a:alpha val="90000"/>
            <a:tint val="40000"/>
            <a:hueOff val="0"/>
            <a:satOff val="0"/>
            <a:lumOff val="0"/>
            <a:alphaOff val="0"/>
          </a:schemeClr>
        </a:solidFill>
        <a:ln w="12700" cap="flat" cmpd="sng" algn="ctr">
          <a:noFill/>
          <a:prstDash val="solid"/>
          <a:miter lim="800000"/>
        </a:ln>
        <a:effectLst/>
      </dgm:spPr>
    </dgm:pt>
    <dgm:pt modelId="{CE21AC14-D08F-428F-8410-5FD1B165E3A8}" type="pres">
      <dgm:prSet presAssocID="{6BC6E399-1C72-432F-A0C2-BCFB5A061DEE}" presName="L2TextContainer" presStyleLbl="revTx" presStyleIdx="10" presStyleCnt="18">
        <dgm:presLayoutVars>
          <dgm:bulletEnabled val="1"/>
        </dgm:presLayoutVars>
      </dgm:prSet>
      <dgm:spPr/>
    </dgm:pt>
    <dgm:pt modelId="{38253A48-0D5E-4699-9E34-2DE35ADA39C1}" type="pres">
      <dgm:prSet presAssocID="{6BC6E399-1C72-432F-A0C2-BCFB5A061DEE}" presName="L1TextContainer" presStyleLbl="revTx" presStyleIdx="11" presStyleCnt="18">
        <dgm:presLayoutVars>
          <dgm:chMax val="1"/>
          <dgm:chPref val="1"/>
          <dgm:bulletEnabled val="1"/>
        </dgm:presLayoutVars>
      </dgm:prSet>
      <dgm:spPr/>
    </dgm:pt>
    <dgm:pt modelId="{5A3A087E-6E45-4768-857C-457EF9C7C9FA}" type="pres">
      <dgm:prSet presAssocID="{6BC6E399-1C72-432F-A0C2-BCFB5A061DEE}" presName="ConnectLine" presStyleLbl="sibTrans1D1" presStyleIdx="5" presStyleCnt="9"/>
      <dgm:spPr>
        <a:noFill/>
        <a:ln w="12700" cap="flat" cmpd="sng" algn="ctr">
          <a:solidFill>
            <a:schemeClr val="dk1">
              <a:hueOff val="0"/>
              <a:satOff val="0"/>
              <a:lumOff val="0"/>
              <a:alphaOff val="0"/>
            </a:schemeClr>
          </a:solidFill>
          <a:prstDash val="dash"/>
          <a:miter lim="800000"/>
        </a:ln>
        <a:effectLst/>
      </dgm:spPr>
    </dgm:pt>
    <dgm:pt modelId="{D33742F2-C252-47BE-ACAE-3BF244C76310}" type="pres">
      <dgm:prSet presAssocID="{6BC6E399-1C72-432F-A0C2-BCFB5A061DEE}" presName="EmptyPlaceHolder" presStyleCnt="0"/>
      <dgm:spPr/>
    </dgm:pt>
    <dgm:pt modelId="{A2D791A6-5089-460A-B103-EECB162D208A}" type="pres">
      <dgm:prSet presAssocID="{704E038F-2A33-47EA-A8FD-952CF299F3E1}" presName="spaceBetweenRectangles" presStyleCnt="0"/>
      <dgm:spPr/>
    </dgm:pt>
    <dgm:pt modelId="{CEB227FE-CFFF-4E31-ADDA-BA3F8AD727F0}" type="pres">
      <dgm:prSet presAssocID="{81957272-94D5-41CB-9F95-152A06EB9887}" presName="composite" presStyleCnt="0"/>
      <dgm:spPr/>
    </dgm:pt>
    <dgm:pt modelId="{D0393B0C-8FF4-4492-BA81-C7F6FD5748F1}" type="pres">
      <dgm:prSet presAssocID="{81957272-94D5-41CB-9F95-152A06EB9887}" presName="ConnectorPoint" presStyleLbl="lnNode1" presStyleIdx="6" presStyleCnt="9"/>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226C3D96-A50F-449C-8532-94260B4B8FCC}" type="pres">
      <dgm:prSet presAssocID="{81957272-94D5-41CB-9F95-152A06EB9887}" presName="DropPinPlaceHolder" presStyleCnt="0"/>
      <dgm:spPr/>
    </dgm:pt>
    <dgm:pt modelId="{462EBE10-DCFF-4D8E-B9DC-B5D4E0624F6F}" type="pres">
      <dgm:prSet presAssocID="{81957272-94D5-41CB-9F95-152A06EB9887}" presName="DropPin" presStyleLbl="alignNode1" presStyleIdx="6" presStyleCnt="9"/>
      <dgm:spPr/>
    </dgm:pt>
    <dgm:pt modelId="{80BB6844-EE40-4B66-8292-A54948E3A0B6}" type="pres">
      <dgm:prSet presAssocID="{81957272-94D5-41CB-9F95-152A06EB9887}" presName="Ellipse" presStyleLbl="fgAcc1" presStyleIdx="7" presStyleCnt="10"/>
      <dgm:spPr>
        <a:solidFill>
          <a:schemeClr val="dk1">
            <a:alpha val="90000"/>
            <a:tint val="40000"/>
            <a:hueOff val="0"/>
            <a:satOff val="0"/>
            <a:lumOff val="0"/>
            <a:alphaOff val="0"/>
          </a:schemeClr>
        </a:solidFill>
        <a:ln w="12700" cap="flat" cmpd="sng" algn="ctr">
          <a:noFill/>
          <a:prstDash val="solid"/>
          <a:miter lim="800000"/>
        </a:ln>
        <a:effectLst/>
      </dgm:spPr>
    </dgm:pt>
    <dgm:pt modelId="{19A83E8E-A242-4433-84E1-EDFE4262BA71}" type="pres">
      <dgm:prSet presAssocID="{81957272-94D5-41CB-9F95-152A06EB9887}" presName="L2TextContainer" presStyleLbl="revTx" presStyleIdx="12" presStyleCnt="18">
        <dgm:presLayoutVars>
          <dgm:bulletEnabled val="1"/>
        </dgm:presLayoutVars>
      </dgm:prSet>
      <dgm:spPr/>
    </dgm:pt>
    <dgm:pt modelId="{A13EC743-E841-482F-B366-F61A2CBEDF98}" type="pres">
      <dgm:prSet presAssocID="{81957272-94D5-41CB-9F95-152A06EB9887}" presName="L1TextContainer" presStyleLbl="revTx" presStyleIdx="13" presStyleCnt="18">
        <dgm:presLayoutVars>
          <dgm:chMax val="1"/>
          <dgm:chPref val="1"/>
          <dgm:bulletEnabled val="1"/>
        </dgm:presLayoutVars>
      </dgm:prSet>
      <dgm:spPr/>
    </dgm:pt>
    <dgm:pt modelId="{8CB89C94-1C93-4869-BC79-7DE4AB712108}" type="pres">
      <dgm:prSet presAssocID="{81957272-94D5-41CB-9F95-152A06EB9887}" presName="ConnectLine" presStyleLbl="sibTrans1D1" presStyleIdx="6" presStyleCnt="9"/>
      <dgm:spPr>
        <a:noFill/>
        <a:ln w="12700" cap="flat" cmpd="sng" algn="ctr">
          <a:solidFill>
            <a:schemeClr val="dk1">
              <a:hueOff val="0"/>
              <a:satOff val="0"/>
              <a:lumOff val="0"/>
              <a:alphaOff val="0"/>
            </a:schemeClr>
          </a:solidFill>
          <a:prstDash val="dash"/>
          <a:miter lim="800000"/>
        </a:ln>
        <a:effectLst/>
      </dgm:spPr>
    </dgm:pt>
    <dgm:pt modelId="{3DC601FF-16C0-4B61-86D8-9927AB1F938D}" type="pres">
      <dgm:prSet presAssocID="{81957272-94D5-41CB-9F95-152A06EB9887}" presName="EmptyPlaceHolder" presStyleCnt="0"/>
      <dgm:spPr/>
    </dgm:pt>
    <dgm:pt modelId="{61DC7903-B996-4967-8F7F-99CC974AA226}" type="pres">
      <dgm:prSet presAssocID="{AEDA0E28-9855-40EF-9182-61F8A4FBF487}" presName="spaceBetweenRectangles" presStyleCnt="0"/>
      <dgm:spPr/>
    </dgm:pt>
    <dgm:pt modelId="{00E81F5B-31A9-44A5-AB58-2538EE069856}" type="pres">
      <dgm:prSet presAssocID="{BD4FA3D0-F837-4917-B87D-B83E30AA18A9}" presName="composite" presStyleCnt="0"/>
      <dgm:spPr/>
    </dgm:pt>
    <dgm:pt modelId="{F574CA8A-9586-4625-9448-557F9AE8579D}" type="pres">
      <dgm:prSet presAssocID="{BD4FA3D0-F837-4917-B87D-B83E30AA18A9}" presName="ConnectorPoint" presStyleLbl="lnNode1" presStyleIdx="7" presStyleCnt="9"/>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E1078DAF-4768-4A59-B38E-B5493761DFA9}" type="pres">
      <dgm:prSet presAssocID="{BD4FA3D0-F837-4917-B87D-B83E30AA18A9}" presName="DropPinPlaceHolder" presStyleCnt="0"/>
      <dgm:spPr/>
    </dgm:pt>
    <dgm:pt modelId="{DAE5EC33-0E2F-4467-96EF-E61C92FA40E7}" type="pres">
      <dgm:prSet presAssocID="{BD4FA3D0-F837-4917-B87D-B83E30AA18A9}" presName="DropPin" presStyleLbl="alignNode1" presStyleIdx="7" presStyleCnt="9"/>
      <dgm:spPr/>
    </dgm:pt>
    <dgm:pt modelId="{8763BB5F-CE7C-4C37-AAAA-A378333296B1}" type="pres">
      <dgm:prSet presAssocID="{BD4FA3D0-F837-4917-B87D-B83E30AA18A9}" presName="Ellipse" presStyleLbl="fgAcc1" presStyleIdx="8" presStyleCnt="10"/>
      <dgm:spPr>
        <a:solidFill>
          <a:schemeClr val="dk1">
            <a:alpha val="90000"/>
            <a:tint val="40000"/>
            <a:hueOff val="0"/>
            <a:satOff val="0"/>
            <a:lumOff val="0"/>
            <a:alphaOff val="0"/>
          </a:schemeClr>
        </a:solidFill>
        <a:ln w="12700" cap="flat" cmpd="sng" algn="ctr">
          <a:noFill/>
          <a:prstDash val="solid"/>
          <a:miter lim="800000"/>
        </a:ln>
        <a:effectLst/>
      </dgm:spPr>
    </dgm:pt>
    <dgm:pt modelId="{7FA74A46-D647-444B-8C3E-3B1DF59DF1E9}" type="pres">
      <dgm:prSet presAssocID="{BD4FA3D0-F837-4917-B87D-B83E30AA18A9}" presName="L2TextContainer" presStyleLbl="revTx" presStyleIdx="14" presStyleCnt="18">
        <dgm:presLayoutVars>
          <dgm:bulletEnabled val="1"/>
        </dgm:presLayoutVars>
      </dgm:prSet>
      <dgm:spPr/>
    </dgm:pt>
    <dgm:pt modelId="{D01F71F3-2B44-4AB0-9E96-133119A9615A}" type="pres">
      <dgm:prSet presAssocID="{BD4FA3D0-F837-4917-B87D-B83E30AA18A9}" presName="L1TextContainer" presStyleLbl="revTx" presStyleIdx="15" presStyleCnt="18">
        <dgm:presLayoutVars>
          <dgm:chMax val="1"/>
          <dgm:chPref val="1"/>
          <dgm:bulletEnabled val="1"/>
        </dgm:presLayoutVars>
      </dgm:prSet>
      <dgm:spPr/>
    </dgm:pt>
    <dgm:pt modelId="{E98FDD31-E17C-4467-956D-1968537919CE}" type="pres">
      <dgm:prSet presAssocID="{BD4FA3D0-F837-4917-B87D-B83E30AA18A9}" presName="ConnectLine" presStyleLbl="sibTrans1D1" presStyleIdx="7" presStyleCnt="9"/>
      <dgm:spPr>
        <a:noFill/>
        <a:ln w="12700" cap="flat" cmpd="sng" algn="ctr">
          <a:solidFill>
            <a:schemeClr val="dk1">
              <a:hueOff val="0"/>
              <a:satOff val="0"/>
              <a:lumOff val="0"/>
              <a:alphaOff val="0"/>
            </a:schemeClr>
          </a:solidFill>
          <a:prstDash val="dash"/>
          <a:miter lim="800000"/>
        </a:ln>
        <a:effectLst/>
      </dgm:spPr>
    </dgm:pt>
    <dgm:pt modelId="{D309107C-0D16-4EC8-880F-8CEE554B00BD}" type="pres">
      <dgm:prSet presAssocID="{BD4FA3D0-F837-4917-B87D-B83E30AA18A9}" presName="EmptyPlaceHolder" presStyleCnt="0"/>
      <dgm:spPr/>
    </dgm:pt>
    <dgm:pt modelId="{3877173C-1DD0-4952-805E-F6D0C6099722}" type="pres">
      <dgm:prSet presAssocID="{0BB86CB2-EDED-45D4-A323-207DC9A18BFA}" presName="spaceBetweenRectangles" presStyleCnt="0"/>
      <dgm:spPr/>
    </dgm:pt>
    <dgm:pt modelId="{A3B5EB7A-20DA-40E2-9A93-1AAFA178408D}" type="pres">
      <dgm:prSet presAssocID="{8DEE2DEA-983B-4A71-9A12-9B154204DC78}" presName="composite" presStyleCnt="0"/>
      <dgm:spPr/>
    </dgm:pt>
    <dgm:pt modelId="{DA2FF42D-87A7-4CB2-AEE5-7D312DC4759D}" type="pres">
      <dgm:prSet presAssocID="{8DEE2DEA-983B-4A71-9A12-9B154204DC78}" presName="ConnectorPoint" presStyleLbl="lnNode1" presStyleIdx="8" presStyleCnt="9"/>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FC63735E-5CDE-4BC6-A32A-CAD327D78827}" type="pres">
      <dgm:prSet presAssocID="{8DEE2DEA-983B-4A71-9A12-9B154204DC78}" presName="DropPinPlaceHolder" presStyleCnt="0"/>
      <dgm:spPr/>
    </dgm:pt>
    <dgm:pt modelId="{0E3F0C55-2DBD-48C3-836F-F72D5578A056}" type="pres">
      <dgm:prSet presAssocID="{8DEE2DEA-983B-4A71-9A12-9B154204DC78}" presName="DropPin" presStyleLbl="alignNode1" presStyleIdx="8" presStyleCnt="9"/>
      <dgm:spPr/>
    </dgm:pt>
    <dgm:pt modelId="{A64C6AE6-9EF5-44B1-A627-DEFE7AE8B3B2}" type="pres">
      <dgm:prSet presAssocID="{8DEE2DEA-983B-4A71-9A12-9B154204DC78}" presName="Ellipse" presStyleLbl="fgAcc1" presStyleIdx="9" presStyleCnt="10"/>
      <dgm:spPr>
        <a:solidFill>
          <a:schemeClr val="dk1">
            <a:alpha val="90000"/>
            <a:tint val="40000"/>
            <a:hueOff val="0"/>
            <a:satOff val="0"/>
            <a:lumOff val="0"/>
            <a:alphaOff val="0"/>
          </a:schemeClr>
        </a:solidFill>
        <a:ln w="12700" cap="flat" cmpd="sng" algn="ctr">
          <a:noFill/>
          <a:prstDash val="solid"/>
          <a:miter lim="800000"/>
        </a:ln>
        <a:effectLst/>
      </dgm:spPr>
    </dgm:pt>
    <dgm:pt modelId="{33D5436C-79F5-49D9-8AFA-95A35472406A}" type="pres">
      <dgm:prSet presAssocID="{8DEE2DEA-983B-4A71-9A12-9B154204DC78}" presName="L2TextContainer" presStyleLbl="revTx" presStyleIdx="16" presStyleCnt="18">
        <dgm:presLayoutVars>
          <dgm:bulletEnabled val="1"/>
        </dgm:presLayoutVars>
      </dgm:prSet>
      <dgm:spPr/>
    </dgm:pt>
    <dgm:pt modelId="{CA2DD378-51E4-454F-93A9-F424369917E4}" type="pres">
      <dgm:prSet presAssocID="{8DEE2DEA-983B-4A71-9A12-9B154204DC78}" presName="L1TextContainer" presStyleLbl="revTx" presStyleIdx="17" presStyleCnt="18">
        <dgm:presLayoutVars>
          <dgm:chMax val="1"/>
          <dgm:chPref val="1"/>
          <dgm:bulletEnabled val="1"/>
        </dgm:presLayoutVars>
      </dgm:prSet>
      <dgm:spPr/>
    </dgm:pt>
    <dgm:pt modelId="{4CB5106A-4DEA-487E-9038-9B817A45B5E8}" type="pres">
      <dgm:prSet presAssocID="{8DEE2DEA-983B-4A71-9A12-9B154204DC78}" presName="ConnectLine" presStyleLbl="sibTrans1D1" presStyleIdx="8" presStyleCnt="9"/>
      <dgm:spPr>
        <a:noFill/>
        <a:ln w="12700" cap="flat" cmpd="sng" algn="ctr">
          <a:solidFill>
            <a:schemeClr val="dk1">
              <a:hueOff val="0"/>
              <a:satOff val="0"/>
              <a:lumOff val="0"/>
              <a:alphaOff val="0"/>
            </a:schemeClr>
          </a:solidFill>
          <a:prstDash val="dash"/>
          <a:miter lim="800000"/>
        </a:ln>
        <a:effectLst/>
      </dgm:spPr>
    </dgm:pt>
    <dgm:pt modelId="{CC48345D-395B-449B-AC53-F6C1B054AFA3}" type="pres">
      <dgm:prSet presAssocID="{8DEE2DEA-983B-4A71-9A12-9B154204DC78}" presName="EmptyPlaceHolder" presStyleCnt="0"/>
      <dgm:spPr/>
    </dgm:pt>
  </dgm:ptLst>
  <dgm:cxnLst>
    <dgm:cxn modelId="{80C57804-E7BC-4E61-AAB5-3F52C1966475}" type="presOf" srcId="{B97F4051-1A84-492B-81FC-AC3CFBF59BDB}" destId="{7FA74A46-D647-444B-8C3E-3B1DF59DF1E9}" srcOrd="0" destOrd="0" presId="urn:microsoft.com/office/officeart/2017/3/layout/DropPinTimeline"/>
    <dgm:cxn modelId="{C25D9208-B9A9-42D3-BED7-3CE0D4801115}" srcId="{4E9F32B0-03C1-468A-8C3E-289D187DAE06}" destId="{5B07DF3A-BFEB-4D30-B072-8E9D41B6D9FA}" srcOrd="0" destOrd="0" parTransId="{189CA43D-025B-4465-A29D-7E6FF755239B}" sibTransId="{2BF6AAB9-E579-4140-912E-980D2000EB8F}"/>
    <dgm:cxn modelId="{DF3F162F-38AE-4A58-BBD8-A597FA73B821}" type="presOf" srcId="{81957272-94D5-41CB-9F95-152A06EB9887}" destId="{A13EC743-E841-482F-B366-F61A2CBEDF98}" srcOrd="0" destOrd="0" presId="urn:microsoft.com/office/officeart/2017/3/layout/DropPinTimeline"/>
    <dgm:cxn modelId="{069E2E32-8042-4CB1-86E6-21C543F2542D}" srcId="{EA1E21A4-BA4D-448D-BDDC-4589842FD994}" destId="{91D3CFE7-FFDA-400C-8EAA-38A62BE4E50B}" srcOrd="1" destOrd="0" parTransId="{66F909B4-8BB3-4420-BB97-5F491AB99833}" sibTransId="{38E206C4-6B36-4A66-8796-6414C35B9820}"/>
    <dgm:cxn modelId="{C7BD8633-7F50-468B-9AC6-BA5B92C8F589}" srcId="{EA1E21A4-BA4D-448D-BDDC-4589842FD994}" destId="{5FF1FEE3-76E7-4767-821D-A3925964702E}" srcOrd="0" destOrd="0" parTransId="{A3F6E791-0808-48E9-A71F-AE5C5FDDF4ED}" sibTransId="{F558D19F-27B9-447A-8F13-FA6729682790}"/>
    <dgm:cxn modelId="{07F8D834-793F-448C-A92F-6D694270FE93}" srcId="{88E45115-1861-4607-8A94-C68367A8379C}" destId="{CBB72344-340A-4577-A42A-84F63F3651A0}" srcOrd="0" destOrd="0" parTransId="{6186D84D-78AA-49A1-9365-30EA15B7D202}" sibTransId="{DB76BC88-C416-4653-95B5-ECF19A3109E6}"/>
    <dgm:cxn modelId="{0DD39738-75E1-47C4-A398-9E61B099945F}" srcId="{8DEE2DEA-983B-4A71-9A12-9B154204DC78}" destId="{33C17A5C-1D8E-4D5F-9C68-69A5DD4C2B65}" srcOrd="0" destOrd="0" parTransId="{82D9B869-64DE-445E-8343-C7D1463DFEE4}" sibTransId="{0244357A-232F-4E70-8FB1-3488CF39E420}"/>
    <dgm:cxn modelId="{A43C445F-9D36-40B9-92C3-46F831F38452}" type="presOf" srcId="{4E9F32B0-03C1-468A-8C3E-289D187DAE06}" destId="{8075A4F2-294A-4B9E-8C1A-DE5451248C00}" srcOrd="0" destOrd="0" presId="urn:microsoft.com/office/officeart/2017/3/layout/DropPinTimeline"/>
    <dgm:cxn modelId="{1BE1FF65-2969-4310-96EA-E2321DC7E921}" srcId="{4E9F32B0-03C1-468A-8C3E-289D187DAE06}" destId="{6BC6E399-1C72-432F-A0C2-BCFB5A061DEE}" srcOrd="5" destOrd="0" parTransId="{6396C2CE-6396-4CEA-8A2D-B29663E9F835}" sibTransId="{704E038F-2A33-47EA-A8FD-952CF299F3E1}"/>
    <dgm:cxn modelId="{41D01448-0E24-45FA-891E-EBB0176F3D7D}" type="presOf" srcId="{A9DC9C7D-C5DC-42ED-9E62-B82DC5367B21}" destId="{A244C6AD-558F-481B-A684-653D22C925A3}" srcOrd="0" destOrd="1" presId="urn:microsoft.com/office/officeart/2017/3/layout/DropPinTimeline"/>
    <dgm:cxn modelId="{B4EA9748-969F-4006-B55C-6272627E4A22}" srcId="{4E9F32B0-03C1-468A-8C3E-289D187DAE06}" destId="{49BE5AE2-67EB-4344-8E51-E5C22316F5BF}" srcOrd="3" destOrd="0" parTransId="{FFB733EF-81F2-438D-B8BE-7974EBCCC3EB}" sibTransId="{87CBA640-B191-4601-8503-C8E8F1A693B6}"/>
    <dgm:cxn modelId="{98A2C14C-C174-4794-8EC0-90ABEAC46F4E}" srcId="{6BC6E399-1C72-432F-A0C2-BCFB5A061DEE}" destId="{DD58A563-F71A-46C6-96A1-AF680D63344A}" srcOrd="0" destOrd="0" parTransId="{3FA7A2B0-9973-49DC-9D65-3A27962338D4}" sibTransId="{0945DA6C-7A51-44BD-B0A5-4550A66725FD}"/>
    <dgm:cxn modelId="{0765276D-FE40-4F23-9404-C7AA5C69C838}" srcId="{D3B6DE8F-555C-4C63-8781-8E474645F184}" destId="{2F853352-D444-468E-B411-14F7D5EAE574}" srcOrd="0" destOrd="0" parTransId="{C53D8994-DCB8-49C4-8186-C1A26E16DE76}" sibTransId="{4132EF04-A1C2-4BF7-8231-4FA68687163A}"/>
    <dgm:cxn modelId="{74AD816E-F9D1-416C-89A0-A6D585EEC5D5}" type="presOf" srcId="{5B07DF3A-BFEB-4D30-B072-8E9D41B6D9FA}" destId="{5D7FDA49-075E-448E-8465-F0B419D59E6E}" srcOrd="0" destOrd="0" presId="urn:microsoft.com/office/officeart/2017/3/layout/DropPinTimeline"/>
    <dgm:cxn modelId="{291BA651-915F-4834-BC5F-BED2F7FE96A2}" type="presOf" srcId="{91D3CFE7-FFDA-400C-8EAA-38A62BE4E50B}" destId="{1F3600DB-437B-4E36-A6E4-E28C616CB906}" srcOrd="0" destOrd="2" presId="urn:microsoft.com/office/officeart/2017/3/layout/DropPinTimeline"/>
    <dgm:cxn modelId="{F064E457-438C-41F9-A495-FCCFB1DDB5E9}" type="presOf" srcId="{6BC6E399-1C72-432F-A0C2-BCFB5A061DEE}" destId="{38253A48-0D5E-4699-9E34-2DE35ADA39C1}" srcOrd="0" destOrd="0" presId="urn:microsoft.com/office/officeart/2017/3/layout/DropPinTimeline"/>
    <dgm:cxn modelId="{DA5DD278-1AC2-486E-906F-70DD448C3B1C}" type="presOf" srcId="{5FF1FEE3-76E7-4767-821D-A3925964702E}" destId="{1F3600DB-437B-4E36-A6E4-E28C616CB906}" srcOrd="0" destOrd="1" presId="urn:microsoft.com/office/officeart/2017/3/layout/DropPinTimeline"/>
    <dgm:cxn modelId="{A7CD4F59-330F-415E-A82E-08A886CD75F0}" srcId="{D8596AB7-0488-4D44-80EA-8E62E7A02B36}" destId="{21EBEAF3-FF10-4D74-8401-A9D981520D04}" srcOrd="0" destOrd="0" parTransId="{FA6BE1BB-B819-4707-83E4-F80687BDCB53}" sibTransId="{512AB01B-20E1-41CC-8EA2-664592031607}"/>
    <dgm:cxn modelId="{07B3827A-2A34-46D3-B195-45DA8FFB1977}" srcId="{4E9F32B0-03C1-468A-8C3E-289D187DAE06}" destId="{AD4EE9E9-49F3-44D0-ADA2-D23786261872}" srcOrd="1" destOrd="0" parTransId="{DE67638A-2736-405B-8236-AE80CCD4C8CA}" sibTransId="{38ACD299-FEA7-4910-BCB5-2EB65E168D81}"/>
    <dgm:cxn modelId="{1C9D447C-EDAC-4F77-B613-00E56D77124B}" srcId="{49BE5AE2-67EB-4344-8E51-E5C22316F5BF}" destId="{EA1E21A4-BA4D-448D-BDDC-4589842FD994}" srcOrd="0" destOrd="0" parTransId="{44330BDB-2764-475B-9740-F23269BB4440}" sibTransId="{3D0A4C64-F682-4312-8E1D-4C88E7CE0ED9}"/>
    <dgm:cxn modelId="{4CF2EC88-E622-4B64-8113-06EA94402063}" type="presOf" srcId="{D8596AB7-0488-4D44-80EA-8E62E7A02B36}" destId="{19A83E8E-A242-4433-84E1-EDFE4262BA71}" srcOrd="0" destOrd="0" presId="urn:microsoft.com/office/officeart/2017/3/layout/DropPinTimeline"/>
    <dgm:cxn modelId="{00D5028B-68A1-43B0-8380-605A5958B26F}" type="presOf" srcId="{EF730812-8BC9-482B-B1D6-57B98FFCE612}" destId="{A4ABC91F-8CB3-48BB-B507-45D5838FFE71}" srcOrd="0" destOrd="1" presId="urn:microsoft.com/office/officeart/2017/3/layout/DropPinTimeline"/>
    <dgm:cxn modelId="{0FC4C78B-EC14-4ED2-AB18-DA1D01509C47}" srcId="{2F853352-D444-468E-B411-14F7D5EAE574}" destId="{A9DC9C7D-C5DC-42ED-9E62-B82DC5367B21}" srcOrd="0" destOrd="0" parTransId="{038356F1-DBCF-4C58-BF85-BA5369CD56DE}" sibTransId="{2B7063B7-D4C8-47F6-A331-C4156D1406E2}"/>
    <dgm:cxn modelId="{78217C8C-7FAB-4BAE-AEFD-63870051B276}" srcId="{CBB72344-340A-4577-A42A-84F63F3651A0}" destId="{EF730812-8BC9-482B-B1D6-57B98FFCE612}" srcOrd="0" destOrd="0" parTransId="{03E9F804-FAF3-4A2C-85C8-9EAC2BF814E8}" sibTransId="{E1E6A281-CCD3-4A27-9E99-46A14FF94BCB}"/>
    <dgm:cxn modelId="{BA16248D-8169-45BE-900A-AAC9F8BB7F8C}" srcId="{81957272-94D5-41CB-9F95-152A06EB9887}" destId="{D8596AB7-0488-4D44-80EA-8E62E7A02B36}" srcOrd="0" destOrd="0" parTransId="{ACA138C7-1684-4BDC-A859-E7A8DCE6320E}" sibTransId="{A6A1FB34-8CC3-4B3C-A606-D58DE5C5935F}"/>
    <dgm:cxn modelId="{B8970696-BCE2-4DEF-9150-E554C77F55CD}" type="presOf" srcId="{EA1E21A4-BA4D-448D-BDDC-4589842FD994}" destId="{1F3600DB-437B-4E36-A6E4-E28C616CB906}" srcOrd="0" destOrd="0" presId="urn:microsoft.com/office/officeart/2017/3/layout/DropPinTimeline"/>
    <dgm:cxn modelId="{0EE17FA0-0E20-42BF-B160-E472D389CE4C}" type="presOf" srcId="{88E45115-1861-4607-8A94-C68367A8379C}" destId="{5F6D0562-0987-4D1B-8286-46BCE5719416}" srcOrd="0" destOrd="0" presId="urn:microsoft.com/office/officeart/2017/3/layout/DropPinTimeline"/>
    <dgm:cxn modelId="{503804A9-A91B-481A-B47C-558AB055E784}" type="presOf" srcId="{8DEE2DEA-983B-4A71-9A12-9B154204DC78}" destId="{CA2DD378-51E4-454F-93A9-F424369917E4}" srcOrd="0" destOrd="0" presId="urn:microsoft.com/office/officeart/2017/3/layout/DropPinTimeline"/>
    <dgm:cxn modelId="{EC950DAC-2385-46CF-962B-D17BD5977FDF}" srcId="{4E9F32B0-03C1-468A-8C3E-289D187DAE06}" destId="{D3B6DE8F-555C-4C63-8781-8E474645F184}" srcOrd="2" destOrd="0" parTransId="{2797DE7C-5E1A-4D69-8581-763274341E66}" sibTransId="{EB73139A-3206-4540-A17D-50051A624A28}"/>
    <dgm:cxn modelId="{EDD79BAD-9B91-4760-948B-560E71922ECF}" type="presOf" srcId="{DD58A563-F71A-46C6-96A1-AF680D63344A}" destId="{CE21AC14-D08F-428F-8410-5FD1B165E3A8}" srcOrd="0" destOrd="0" presId="urn:microsoft.com/office/officeart/2017/3/layout/DropPinTimeline"/>
    <dgm:cxn modelId="{6C896EB5-180C-424A-A092-B630F7BB317D}" type="presOf" srcId="{AD4EE9E9-49F3-44D0-ADA2-D23786261872}" destId="{F5A7C167-E050-403E-9424-03EDAF81B42B}" srcOrd="0" destOrd="0" presId="urn:microsoft.com/office/officeart/2017/3/layout/DropPinTimeline"/>
    <dgm:cxn modelId="{C656F4C0-E067-4FD1-99E4-C4E7221BEB5D}" type="presOf" srcId="{BD4FA3D0-F837-4917-B87D-B83E30AA18A9}" destId="{D01F71F3-2B44-4AB0-9E96-133119A9615A}" srcOrd="0" destOrd="0" presId="urn:microsoft.com/office/officeart/2017/3/layout/DropPinTimeline"/>
    <dgm:cxn modelId="{C798A2C5-1491-4BE6-BEB0-E463FB828F02}" type="presOf" srcId="{CBB72344-340A-4577-A42A-84F63F3651A0}" destId="{A4ABC91F-8CB3-48BB-B507-45D5838FFE71}" srcOrd="0" destOrd="0" presId="urn:microsoft.com/office/officeart/2017/3/layout/DropPinTimeline"/>
    <dgm:cxn modelId="{DE40C4C6-5E06-4E49-BCFA-88FE8638F559}" type="presOf" srcId="{33C17A5C-1D8E-4D5F-9C68-69A5DD4C2B65}" destId="{33D5436C-79F5-49D9-8AFA-95A35472406A}" srcOrd="0" destOrd="0" presId="urn:microsoft.com/office/officeart/2017/3/layout/DropPinTimeline"/>
    <dgm:cxn modelId="{87FB47C9-19AB-4BEA-96BB-7106F3CFF383}" srcId="{4E9F32B0-03C1-468A-8C3E-289D187DAE06}" destId="{BD4FA3D0-F837-4917-B87D-B83E30AA18A9}" srcOrd="7" destOrd="0" parTransId="{0F3978B9-2055-4902-9EEC-F8FB631EE6B9}" sibTransId="{0BB86CB2-EDED-45D4-A323-207DC9A18BFA}"/>
    <dgm:cxn modelId="{279371CC-D1BD-4D28-9673-E7A2CEF78FF4}" srcId="{4E9F32B0-03C1-468A-8C3E-289D187DAE06}" destId="{81957272-94D5-41CB-9F95-152A06EB9887}" srcOrd="6" destOrd="0" parTransId="{F5F5AB42-FB88-4CA9-91A6-02D78C579B31}" sibTransId="{AEDA0E28-9855-40EF-9182-61F8A4FBF487}"/>
    <dgm:cxn modelId="{849D04CE-CF5A-4EEC-9ADC-0B40C3229979}" srcId="{AD4EE9E9-49F3-44D0-ADA2-D23786261872}" destId="{85434614-B38D-4E52-9B70-8068F4BA95D1}" srcOrd="0" destOrd="0" parTransId="{229D7D23-3749-44A5-B4FE-A9D807E19262}" sibTransId="{CE3D5E4D-06E2-4591-9CE2-FB73CF64B3F6}"/>
    <dgm:cxn modelId="{73FDB3CF-8D13-4D3B-861A-9A19DD911455}" type="presOf" srcId="{49BE5AE2-67EB-4344-8E51-E5C22316F5BF}" destId="{5C201688-07F5-4BC1-A183-065A39E2CA77}" srcOrd="0" destOrd="0" presId="urn:microsoft.com/office/officeart/2017/3/layout/DropPinTimeline"/>
    <dgm:cxn modelId="{47B05FD6-13E6-43F8-9EA3-857F77791977}" srcId="{4E9F32B0-03C1-468A-8C3E-289D187DAE06}" destId="{8DEE2DEA-983B-4A71-9A12-9B154204DC78}" srcOrd="8" destOrd="0" parTransId="{BD835A04-DD0A-429E-B8C7-D2ABCE5E94CA}" sibTransId="{67F445B8-74C3-4F1C-AE66-93411CAAB6EF}"/>
    <dgm:cxn modelId="{003074D9-5A69-49AA-9C25-3CC73ACD0075}" type="presOf" srcId="{851DDE31-2446-4A51-BD98-EDC4F07D6C12}" destId="{7F35EBD4-AF0B-4B6B-8BA1-31C932A959D3}" srcOrd="0" destOrd="0" presId="urn:microsoft.com/office/officeart/2017/3/layout/DropPinTimeline"/>
    <dgm:cxn modelId="{1F1D01DC-1C68-4F52-AF3F-7A970979ACF2}" srcId="{4E9F32B0-03C1-468A-8C3E-289D187DAE06}" destId="{88E45115-1861-4607-8A94-C68367A8379C}" srcOrd="4" destOrd="0" parTransId="{F3F4F4AF-A537-482F-9131-EEC26D65B737}" sibTransId="{46E6B781-72AB-428A-92B1-B1C5B7F967B2}"/>
    <dgm:cxn modelId="{CE2D40DE-4951-424E-89BB-B4D961F3ED87}" type="presOf" srcId="{D3B6DE8F-555C-4C63-8781-8E474645F184}" destId="{ECB05728-F897-4D14-AE25-347742C8B78D}" srcOrd="0" destOrd="0" presId="urn:microsoft.com/office/officeart/2017/3/layout/DropPinTimeline"/>
    <dgm:cxn modelId="{7E8A25DF-4BFE-4A0B-9FAD-23E3133D34E4}" type="presOf" srcId="{21EBEAF3-FF10-4D74-8401-A9D981520D04}" destId="{19A83E8E-A242-4433-84E1-EDFE4262BA71}" srcOrd="0" destOrd="1" presId="urn:microsoft.com/office/officeart/2017/3/layout/DropPinTimeline"/>
    <dgm:cxn modelId="{553351E8-2180-4207-91F6-FC339B669898}" srcId="{5B07DF3A-BFEB-4D30-B072-8E9D41B6D9FA}" destId="{851DDE31-2446-4A51-BD98-EDC4F07D6C12}" srcOrd="0" destOrd="0" parTransId="{B88F420D-0B5F-43E2-95CC-F91E59939D4E}" sibTransId="{D4CD65C2-4C0A-446B-9D9A-9BD90B4A7CDE}"/>
    <dgm:cxn modelId="{668886E9-5E46-4D05-8097-B03ADFD1A356}" type="presOf" srcId="{85434614-B38D-4E52-9B70-8068F4BA95D1}" destId="{D606C6C2-9CF7-458A-94C1-978BAD7445D4}" srcOrd="0" destOrd="0" presId="urn:microsoft.com/office/officeart/2017/3/layout/DropPinTimeline"/>
    <dgm:cxn modelId="{95C579F5-BA29-4B19-B6D2-E1B7FDF8A2BA}" srcId="{BD4FA3D0-F837-4917-B87D-B83E30AA18A9}" destId="{B97F4051-1A84-492B-81FC-AC3CFBF59BDB}" srcOrd="0" destOrd="0" parTransId="{8A16D916-1D00-42BA-81CA-D66EA90EDCA9}" sibTransId="{C374447F-6CC2-4314-AD2F-C96B0DA832CD}"/>
    <dgm:cxn modelId="{D409F8FE-DC95-4575-9F4B-8AEA676BD792}" type="presOf" srcId="{2F853352-D444-468E-B411-14F7D5EAE574}" destId="{A244C6AD-558F-481B-A684-653D22C925A3}" srcOrd="0" destOrd="0" presId="urn:microsoft.com/office/officeart/2017/3/layout/DropPinTimeline"/>
    <dgm:cxn modelId="{04F7E126-D754-4349-8D11-19B31124E494}" type="presParOf" srcId="{8075A4F2-294A-4B9E-8C1A-DE5451248C00}" destId="{06DC5B56-0FF2-427B-B817-EABB6C04CE84}" srcOrd="0" destOrd="0" presId="urn:microsoft.com/office/officeart/2017/3/layout/DropPinTimeline"/>
    <dgm:cxn modelId="{7BA8CA31-ED1B-4396-8300-9BF00C4668BD}" type="presParOf" srcId="{8075A4F2-294A-4B9E-8C1A-DE5451248C00}" destId="{0BF4AC26-6A9A-4312-BC24-DD94D889A717}" srcOrd="1" destOrd="0" presId="urn:microsoft.com/office/officeart/2017/3/layout/DropPinTimeline"/>
    <dgm:cxn modelId="{BA007450-D6FE-4DFB-BAA6-F5C09B28603D}" type="presParOf" srcId="{0BF4AC26-6A9A-4312-BC24-DD94D889A717}" destId="{C49D4E5D-4B2A-4A66-832F-CF489DF5D68E}" srcOrd="0" destOrd="0" presId="urn:microsoft.com/office/officeart/2017/3/layout/DropPinTimeline"/>
    <dgm:cxn modelId="{BC803DEE-92B3-4CE7-B2DF-09937312F454}" type="presParOf" srcId="{C49D4E5D-4B2A-4A66-832F-CF489DF5D68E}" destId="{E46ADE2B-2FE6-488B-BBF8-5693B54E0423}" srcOrd="0" destOrd="0" presId="urn:microsoft.com/office/officeart/2017/3/layout/DropPinTimeline"/>
    <dgm:cxn modelId="{FBDFD2C3-3726-4A68-A8A4-BE46F8CCD42B}" type="presParOf" srcId="{C49D4E5D-4B2A-4A66-832F-CF489DF5D68E}" destId="{2DC86E76-A6EB-4668-8C16-D06E8810ECEC}" srcOrd="1" destOrd="0" presId="urn:microsoft.com/office/officeart/2017/3/layout/DropPinTimeline"/>
    <dgm:cxn modelId="{3A384A04-08DB-4275-B3AD-18CDB0AD0DB1}" type="presParOf" srcId="{2DC86E76-A6EB-4668-8C16-D06E8810ECEC}" destId="{76F963FB-4049-4EAB-ADA4-111E37763C50}" srcOrd="0" destOrd="0" presId="urn:microsoft.com/office/officeart/2017/3/layout/DropPinTimeline"/>
    <dgm:cxn modelId="{43FEB931-EE28-4218-8094-C2883A121C7E}" type="presParOf" srcId="{2DC86E76-A6EB-4668-8C16-D06E8810ECEC}" destId="{5B421ACD-B59E-46F0-B37F-84413C895753}" srcOrd="1" destOrd="0" presId="urn:microsoft.com/office/officeart/2017/3/layout/DropPinTimeline"/>
    <dgm:cxn modelId="{63DF2215-8B37-46AA-8BCE-27ECE64E2567}" type="presParOf" srcId="{C49D4E5D-4B2A-4A66-832F-CF489DF5D68E}" destId="{7F35EBD4-AF0B-4B6B-8BA1-31C932A959D3}" srcOrd="2" destOrd="0" presId="urn:microsoft.com/office/officeart/2017/3/layout/DropPinTimeline"/>
    <dgm:cxn modelId="{B8FABCCC-BA23-4778-86AE-C6EC943A0337}" type="presParOf" srcId="{C49D4E5D-4B2A-4A66-832F-CF489DF5D68E}" destId="{5D7FDA49-075E-448E-8465-F0B419D59E6E}" srcOrd="3" destOrd="0" presId="urn:microsoft.com/office/officeart/2017/3/layout/DropPinTimeline"/>
    <dgm:cxn modelId="{5B5BC5E2-E7FA-46F4-A5F6-38F9E42C1AC4}" type="presParOf" srcId="{C49D4E5D-4B2A-4A66-832F-CF489DF5D68E}" destId="{983A5780-8128-4B31-8F73-243B548CDBE4}" srcOrd="4" destOrd="0" presId="urn:microsoft.com/office/officeart/2017/3/layout/DropPinTimeline"/>
    <dgm:cxn modelId="{F57E9FD0-07FE-43A8-A7C5-6C41DEFA1C57}" type="presParOf" srcId="{C49D4E5D-4B2A-4A66-832F-CF489DF5D68E}" destId="{0441CE39-DB15-4F4C-ABC2-05B6A3F8AEFA}" srcOrd="5" destOrd="0" presId="urn:microsoft.com/office/officeart/2017/3/layout/DropPinTimeline"/>
    <dgm:cxn modelId="{FFF9E4F0-4B79-46AA-A259-51A50B3A10A1}" type="presParOf" srcId="{0BF4AC26-6A9A-4312-BC24-DD94D889A717}" destId="{6806972E-8C64-474F-9FD2-653F0C78B7CD}" srcOrd="1" destOrd="0" presId="urn:microsoft.com/office/officeart/2017/3/layout/DropPinTimeline"/>
    <dgm:cxn modelId="{AC879B97-A1F5-436E-8149-47A20B0CCCF0}" type="presParOf" srcId="{0BF4AC26-6A9A-4312-BC24-DD94D889A717}" destId="{CE5B7B9C-DFFA-48EF-A91B-61206C32FC31}" srcOrd="2" destOrd="0" presId="urn:microsoft.com/office/officeart/2017/3/layout/DropPinTimeline"/>
    <dgm:cxn modelId="{49811EE4-60B6-44EF-AE08-CCF8D1E656B5}" type="presParOf" srcId="{CE5B7B9C-DFFA-48EF-A91B-61206C32FC31}" destId="{8B276757-32E6-4DFD-8AB4-117A5EBAD7FC}" srcOrd="0" destOrd="0" presId="urn:microsoft.com/office/officeart/2017/3/layout/DropPinTimeline"/>
    <dgm:cxn modelId="{CACFEE21-DAAE-4976-8247-877EAF20DD99}" type="presParOf" srcId="{CE5B7B9C-DFFA-48EF-A91B-61206C32FC31}" destId="{DBB1A7DD-2E78-4AFC-9B20-82CA48553140}" srcOrd="1" destOrd="0" presId="urn:microsoft.com/office/officeart/2017/3/layout/DropPinTimeline"/>
    <dgm:cxn modelId="{215BFFF2-3BD9-40BB-A1FD-65F01FFEB542}" type="presParOf" srcId="{DBB1A7DD-2E78-4AFC-9B20-82CA48553140}" destId="{7193ADEA-4957-481A-ADE3-F7DC1204AA96}" srcOrd="0" destOrd="0" presId="urn:microsoft.com/office/officeart/2017/3/layout/DropPinTimeline"/>
    <dgm:cxn modelId="{11FBBB32-97F4-42EC-961B-0478DC9584D6}" type="presParOf" srcId="{DBB1A7DD-2E78-4AFC-9B20-82CA48553140}" destId="{8A7DFC6C-0374-4081-9673-07D5ECFFFB56}" srcOrd="1" destOrd="0" presId="urn:microsoft.com/office/officeart/2017/3/layout/DropPinTimeline"/>
    <dgm:cxn modelId="{EC920DD5-4F86-4DE1-8B49-B4C886582CFC}" type="presParOf" srcId="{CE5B7B9C-DFFA-48EF-A91B-61206C32FC31}" destId="{D606C6C2-9CF7-458A-94C1-978BAD7445D4}" srcOrd="2" destOrd="0" presId="urn:microsoft.com/office/officeart/2017/3/layout/DropPinTimeline"/>
    <dgm:cxn modelId="{013DCD32-9C2B-41C4-A960-DFAFFC7C0F66}" type="presParOf" srcId="{CE5B7B9C-DFFA-48EF-A91B-61206C32FC31}" destId="{F5A7C167-E050-403E-9424-03EDAF81B42B}" srcOrd="3" destOrd="0" presId="urn:microsoft.com/office/officeart/2017/3/layout/DropPinTimeline"/>
    <dgm:cxn modelId="{66F864FD-5FFA-4F5D-96EE-B936977A5171}" type="presParOf" srcId="{CE5B7B9C-DFFA-48EF-A91B-61206C32FC31}" destId="{6F82C8D9-A98D-43E4-8636-C9DE0FB3FE50}" srcOrd="4" destOrd="0" presId="urn:microsoft.com/office/officeart/2017/3/layout/DropPinTimeline"/>
    <dgm:cxn modelId="{CF1D4DC5-23DB-431A-9025-184C04697C53}" type="presParOf" srcId="{CE5B7B9C-DFFA-48EF-A91B-61206C32FC31}" destId="{53E3ABDE-65C9-4509-BCAB-89A2340F1B78}" srcOrd="5" destOrd="0" presId="urn:microsoft.com/office/officeart/2017/3/layout/DropPinTimeline"/>
    <dgm:cxn modelId="{EE98BBB5-BE28-4318-B0C1-5995FF4B9E21}" type="presParOf" srcId="{0BF4AC26-6A9A-4312-BC24-DD94D889A717}" destId="{CE3400DF-E3D2-4A36-9451-7AC5BA57CE8E}" srcOrd="3" destOrd="0" presId="urn:microsoft.com/office/officeart/2017/3/layout/DropPinTimeline"/>
    <dgm:cxn modelId="{FAA51E76-8235-4297-BA3B-EC10E677EC8F}" type="presParOf" srcId="{0BF4AC26-6A9A-4312-BC24-DD94D889A717}" destId="{C48C5744-186B-4CA7-8B96-907248717306}" srcOrd="4" destOrd="0" presId="urn:microsoft.com/office/officeart/2017/3/layout/DropPinTimeline"/>
    <dgm:cxn modelId="{192DF410-2EDF-4E41-ADDF-81800CA914D1}" type="presParOf" srcId="{C48C5744-186B-4CA7-8B96-907248717306}" destId="{7553C4A4-D8BD-442F-879E-2BD0BD325E99}" srcOrd="0" destOrd="0" presId="urn:microsoft.com/office/officeart/2017/3/layout/DropPinTimeline"/>
    <dgm:cxn modelId="{F7AD9C3C-B093-4C82-A7F3-27B7962E9738}" type="presParOf" srcId="{C48C5744-186B-4CA7-8B96-907248717306}" destId="{0D88FE56-976B-4E41-8BFE-EDB7BD5F48AE}" srcOrd="1" destOrd="0" presId="urn:microsoft.com/office/officeart/2017/3/layout/DropPinTimeline"/>
    <dgm:cxn modelId="{0AD11F5F-B3D2-4258-A4F8-6D7E333E49BD}" type="presParOf" srcId="{0D88FE56-976B-4E41-8BFE-EDB7BD5F48AE}" destId="{B2FC684F-AF0A-44CA-8566-DDFB08DB7084}" srcOrd="0" destOrd="0" presId="urn:microsoft.com/office/officeart/2017/3/layout/DropPinTimeline"/>
    <dgm:cxn modelId="{C7C3C021-CEB4-48F3-BEA9-636FBE9315DC}" type="presParOf" srcId="{0D88FE56-976B-4E41-8BFE-EDB7BD5F48AE}" destId="{8EFCE8B7-2774-4377-973F-0B9A331FAA2B}" srcOrd="1" destOrd="0" presId="urn:microsoft.com/office/officeart/2017/3/layout/DropPinTimeline"/>
    <dgm:cxn modelId="{6B8BD6A5-EAB6-4246-95B1-62738DC5AFCB}" type="presParOf" srcId="{C48C5744-186B-4CA7-8B96-907248717306}" destId="{A244C6AD-558F-481B-A684-653D22C925A3}" srcOrd="2" destOrd="0" presId="urn:microsoft.com/office/officeart/2017/3/layout/DropPinTimeline"/>
    <dgm:cxn modelId="{5E1EEA33-2911-4100-A972-8CBDB8982693}" type="presParOf" srcId="{C48C5744-186B-4CA7-8B96-907248717306}" destId="{ECB05728-F897-4D14-AE25-347742C8B78D}" srcOrd="3" destOrd="0" presId="urn:microsoft.com/office/officeart/2017/3/layout/DropPinTimeline"/>
    <dgm:cxn modelId="{D908710D-2A89-4942-BB5A-90DB1673316E}" type="presParOf" srcId="{C48C5744-186B-4CA7-8B96-907248717306}" destId="{6F2322B3-0E9A-43E2-A57A-872AE5DF8CEB}" srcOrd="4" destOrd="0" presId="urn:microsoft.com/office/officeart/2017/3/layout/DropPinTimeline"/>
    <dgm:cxn modelId="{418D0ADE-52E9-4413-8B91-B2618ED550DE}" type="presParOf" srcId="{C48C5744-186B-4CA7-8B96-907248717306}" destId="{FD24C0C0-C9D5-4929-815D-042266AD0E92}" srcOrd="5" destOrd="0" presId="urn:microsoft.com/office/officeart/2017/3/layout/DropPinTimeline"/>
    <dgm:cxn modelId="{B7953E44-422B-4A99-A00E-F400DD9207AD}" type="presParOf" srcId="{0BF4AC26-6A9A-4312-BC24-DD94D889A717}" destId="{0EF07EF0-C456-4DDE-873D-DDBC5A938E10}" srcOrd="5" destOrd="0" presId="urn:microsoft.com/office/officeart/2017/3/layout/DropPinTimeline"/>
    <dgm:cxn modelId="{43F8AADF-3DE6-40D3-9FE8-64C97676AA54}" type="presParOf" srcId="{0BF4AC26-6A9A-4312-BC24-DD94D889A717}" destId="{9AA558F2-50A5-43B4-822D-D18141B03DA2}" srcOrd="6" destOrd="0" presId="urn:microsoft.com/office/officeart/2017/3/layout/DropPinTimeline"/>
    <dgm:cxn modelId="{6708929C-29EC-48AB-BD84-175FE179225B}" type="presParOf" srcId="{9AA558F2-50A5-43B4-822D-D18141B03DA2}" destId="{3BEF4A9B-6D9F-4049-8025-F1DF909A65B6}" srcOrd="0" destOrd="0" presId="urn:microsoft.com/office/officeart/2017/3/layout/DropPinTimeline"/>
    <dgm:cxn modelId="{691D7865-FB5A-4E26-8B56-0EF02894ECE7}" type="presParOf" srcId="{9AA558F2-50A5-43B4-822D-D18141B03DA2}" destId="{4BDF4FEE-DCA2-4B68-AD01-C7EF2835C201}" srcOrd="1" destOrd="0" presId="urn:microsoft.com/office/officeart/2017/3/layout/DropPinTimeline"/>
    <dgm:cxn modelId="{0D178495-1BFB-4090-9885-7D784BEF315B}" type="presParOf" srcId="{4BDF4FEE-DCA2-4B68-AD01-C7EF2835C201}" destId="{6D0B8B82-3397-4DA2-88CF-A0D30FD446E6}" srcOrd="0" destOrd="0" presId="urn:microsoft.com/office/officeart/2017/3/layout/DropPinTimeline"/>
    <dgm:cxn modelId="{4517EAC3-31D8-4656-AB98-D19CECAE8AFB}" type="presParOf" srcId="{4BDF4FEE-DCA2-4B68-AD01-C7EF2835C201}" destId="{86390180-25A4-479F-9500-286C888CCD75}" srcOrd="1" destOrd="0" presId="urn:microsoft.com/office/officeart/2017/3/layout/DropPinTimeline"/>
    <dgm:cxn modelId="{3EEF48F7-231E-4B99-8EBF-4F7D7E102C5A}" type="presParOf" srcId="{9AA558F2-50A5-43B4-822D-D18141B03DA2}" destId="{1F3600DB-437B-4E36-A6E4-E28C616CB906}" srcOrd="2" destOrd="0" presId="urn:microsoft.com/office/officeart/2017/3/layout/DropPinTimeline"/>
    <dgm:cxn modelId="{11F8F24A-B51C-47EB-936A-FAC068C2BD53}" type="presParOf" srcId="{9AA558F2-50A5-43B4-822D-D18141B03DA2}" destId="{5C201688-07F5-4BC1-A183-065A39E2CA77}" srcOrd="3" destOrd="0" presId="urn:microsoft.com/office/officeart/2017/3/layout/DropPinTimeline"/>
    <dgm:cxn modelId="{BF5D7D14-4ADC-4B97-8245-8B2CBF975762}" type="presParOf" srcId="{9AA558F2-50A5-43B4-822D-D18141B03DA2}" destId="{209D6EAB-8266-470F-A9A2-6EADE1F54B49}" srcOrd="4" destOrd="0" presId="urn:microsoft.com/office/officeart/2017/3/layout/DropPinTimeline"/>
    <dgm:cxn modelId="{15AE777D-E7A7-411C-B552-8DDF54D8E63B}" type="presParOf" srcId="{9AA558F2-50A5-43B4-822D-D18141B03DA2}" destId="{2C7F3FA0-8DE3-41FD-9A89-900B98CBCC9B}" srcOrd="5" destOrd="0" presId="urn:microsoft.com/office/officeart/2017/3/layout/DropPinTimeline"/>
    <dgm:cxn modelId="{8ECE9F07-495E-4BD2-9AD6-D87BFF8A7608}" type="presParOf" srcId="{0BF4AC26-6A9A-4312-BC24-DD94D889A717}" destId="{7C0C66E4-A2A2-4C40-B671-235886D45549}" srcOrd="7" destOrd="0" presId="urn:microsoft.com/office/officeart/2017/3/layout/DropPinTimeline"/>
    <dgm:cxn modelId="{6901533C-34A7-4CE5-93BB-C866614DE46F}" type="presParOf" srcId="{0BF4AC26-6A9A-4312-BC24-DD94D889A717}" destId="{65E741F4-19EE-4158-A72A-8A9877C36E17}" srcOrd="8" destOrd="0" presId="urn:microsoft.com/office/officeart/2017/3/layout/DropPinTimeline"/>
    <dgm:cxn modelId="{50A42375-491B-4A0C-9AFE-C5649E566E07}" type="presParOf" srcId="{65E741F4-19EE-4158-A72A-8A9877C36E17}" destId="{62DFB26A-D54E-4D30-882C-39F1B9229D50}" srcOrd="0" destOrd="0" presId="urn:microsoft.com/office/officeart/2017/3/layout/DropPinTimeline"/>
    <dgm:cxn modelId="{1D4E6045-9042-4D1F-B0BC-9A573828CF28}" type="presParOf" srcId="{65E741F4-19EE-4158-A72A-8A9877C36E17}" destId="{64C82B89-B857-463D-A698-13707FF774CE}" srcOrd="1" destOrd="0" presId="urn:microsoft.com/office/officeart/2017/3/layout/DropPinTimeline"/>
    <dgm:cxn modelId="{9FF8D472-F877-4E9D-B844-344A0377E7CD}" type="presParOf" srcId="{64C82B89-B857-463D-A698-13707FF774CE}" destId="{407895E8-650C-42CC-8143-D4CD45EACF45}" srcOrd="0" destOrd="0" presId="urn:microsoft.com/office/officeart/2017/3/layout/DropPinTimeline"/>
    <dgm:cxn modelId="{CB0F6CE0-E91B-4E38-894D-4B0DC8CFDE47}" type="presParOf" srcId="{64C82B89-B857-463D-A698-13707FF774CE}" destId="{D7952E69-6540-4BCD-B03B-E49953E03F85}" srcOrd="1" destOrd="0" presId="urn:microsoft.com/office/officeart/2017/3/layout/DropPinTimeline"/>
    <dgm:cxn modelId="{16D2915E-EE8F-431E-9BF7-EFE6B204B3FA}" type="presParOf" srcId="{65E741F4-19EE-4158-A72A-8A9877C36E17}" destId="{A4ABC91F-8CB3-48BB-B507-45D5838FFE71}" srcOrd="2" destOrd="0" presId="urn:microsoft.com/office/officeart/2017/3/layout/DropPinTimeline"/>
    <dgm:cxn modelId="{4648B67E-531A-4B65-9763-A109730C636B}" type="presParOf" srcId="{65E741F4-19EE-4158-A72A-8A9877C36E17}" destId="{5F6D0562-0987-4D1B-8286-46BCE5719416}" srcOrd="3" destOrd="0" presId="urn:microsoft.com/office/officeart/2017/3/layout/DropPinTimeline"/>
    <dgm:cxn modelId="{07155373-3036-4D63-AA88-3C94B624FB0A}" type="presParOf" srcId="{65E741F4-19EE-4158-A72A-8A9877C36E17}" destId="{A090937C-A99A-414A-B1BE-BD33FF091ADD}" srcOrd="4" destOrd="0" presId="urn:microsoft.com/office/officeart/2017/3/layout/DropPinTimeline"/>
    <dgm:cxn modelId="{54297C7B-A040-43A6-89DC-0418EE76FDAB}" type="presParOf" srcId="{65E741F4-19EE-4158-A72A-8A9877C36E17}" destId="{44AACA66-9F90-4D0A-99EA-87753E4E1D4A}" srcOrd="5" destOrd="0" presId="urn:microsoft.com/office/officeart/2017/3/layout/DropPinTimeline"/>
    <dgm:cxn modelId="{91DC0C4B-75DE-4020-95C3-1A9EA20309C5}" type="presParOf" srcId="{0BF4AC26-6A9A-4312-BC24-DD94D889A717}" destId="{E942D553-B43E-4601-A074-5A6C6C0C4562}" srcOrd="9" destOrd="0" presId="urn:microsoft.com/office/officeart/2017/3/layout/DropPinTimeline"/>
    <dgm:cxn modelId="{DAE973D2-2209-4C46-B47B-3E2139880AED}" type="presParOf" srcId="{0BF4AC26-6A9A-4312-BC24-DD94D889A717}" destId="{82DEBC21-D54E-46EF-91B8-3AFE541EA877}" srcOrd="10" destOrd="0" presId="urn:microsoft.com/office/officeart/2017/3/layout/DropPinTimeline"/>
    <dgm:cxn modelId="{3A356C09-D2EE-4C39-8CE5-2C38CA3EFA32}" type="presParOf" srcId="{82DEBC21-D54E-46EF-91B8-3AFE541EA877}" destId="{15796719-04B0-402C-B5FF-EF7DA5A88515}" srcOrd="0" destOrd="0" presId="urn:microsoft.com/office/officeart/2017/3/layout/DropPinTimeline"/>
    <dgm:cxn modelId="{2798616C-50A8-406D-B0CB-1B06A1C86E97}" type="presParOf" srcId="{82DEBC21-D54E-46EF-91B8-3AFE541EA877}" destId="{F82F270F-7E21-45B8-93AE-67E9DCF1C570}" srcOrd="1" destOrd="0" presId="urn:microsoft.com/office/officeart/2017/3/layout/DropPinTimeline"/>
    <dgm:cxn modelId="{E73BCD10-7E0C-4F46-8618-0F2351D86E70}" type="presParOf" srcId="{F82F270F-7E21-45B8-93AE-67E9DCF1C570}" destId="{4AD68A92-72DA-44E7-BB0F-BD93C8E52939}" srcOrd="0" destOrd="0" presId="urn:microsoft.com/office/officeart/2017/3/layout/DropPinTimeline"/>
    <dgm:cxn modelId="{77AF2F21-0481-4C13-935A-F977F26CB15B}" type="presParOf" srcId="{F82F270F-7E21-45B8-93AE-67E9DCF1C570}" destId="{49CDDCF9-5A21-4F3D-B3C2-3E57DF3999C7}" srcOrd="1" destOrd="0" presId="urn:microsoft.com/office/officeart/2017/3/layout/DropPinTimeline"/>
    <dgm:cxn modelId="{C4D1D7ED-A4EA-4178-8547-08607AF73AB3}" type="presParOf" srcId="{82DEBC21-D54E-46EF-91B8-3AFE541EA877}" destId="{CE21AC14-D08F-428F-8410-5FD1B165E3A8}" srcOrd="2" destOrd="0" presId="urn:microsoft.com/office/officeart/2017/3/layout/DropPinTimeline"/>
    <dgm:cxn modelId="{2B4878EF-9E8E-4D74-AA01-FBD2EE3B6C90}" type="presParOf" srcId="{82DEBC21-D54E-46EF-91B8-3AFE541EA877}" destId="{38253A48-0D5E-4699-9E34-2DE35ADA39C1}" srcOrd="3" destOrd="0" presId="urn:microsoft.com/office/officeart/2017/3/layout/DropPinTimeline"/>
    <dgm:cxn modelId="{A5D5552E-02D1-4FA3-B11D-76F3D4235F8B}" type="presParOf" srcId="{82DEBC21-D54E-46EF-91B8-3AFE541EA877}" destId="{5A3A087E-6E45-4768-857C-457EF9C7C9FA}" srcOrd="4" destOrd="0" presId="urn:microsoft.com/office/officeart/2017/3/layout/DropPinTimeline"/>
    <dgm:cxn modelId="{6A09968C-5467-4D56-B951-13D8C36E5255}" type="presParOf" srcId="{82DEBC21-D54E-46EF-91B8-3AFE541EA877}" destId="{D33742F2-C252-47BE-ACAE-3BF244C76310}" srcOrd="5" destOrd="0" presId="urn:microsoft.com/office/officeart/2017/3/layout/DropPinTimeline"/>
    <dgm:cxn modelId="{8D1040CA-AEE5-4C75-B455-C6707A39B85F}" type="presParOf" srcId="{0BF4AC26-6A9A-4312-BC24-DD94D889A717}" destId="{A2D791A6-5089-460A-B103-EECB162D208A}" srcOrd="11" destOrd="0" presId="urn:microsoft.com/office/officeart/2017/3/layout/DropPinTimeline"/>
    <dgm:cxn modelId="{D5E6EDB8-AC0B-45A2-BEC5-5C6F224E49E0}" type="presParOf" srcId="{0BF4AC26-6A9A-4312-BC24-DD94D889A717}" destId="{CEB227FE-CFFF-4E31-ADDA-BA3F8AD727F0}" srcOrd="12" destOrd="0" presId="urn:microsoft.com/office/officeart/2017/3/layout/DropPinTimeline"/>
    <dgm:cxn modelId="{DA8FC8A7-4B2C-4920-817F-BB6A28EDC1E9}" type="presParOf" srcId="{CEB227FE-CFFF-4E31-ADDA-BA3F8AD727F0}" destId="{D0393B0C-8FF4-4492-BA81-C7F6FD5748F1}" srcOrd="0" destOrd="0" presId="urn:microsoft.com/office/officeart/2017/3/layout/DropPinTimeline"/>
    <dgm:cxn modelId="{E00A076D-535F-4878-80C2-30B67F5A5689}" type="presParOf" srcId="{CEB227FE-CFFF-4E31-ADDA-BA3F8AD727F0}" destId="{226C3D96-A50F-449C-8532-94260B4B8FCC}" srcOrd="1" destOrd="0" presId="urn:microsoft.com/office/officeart/2017/3/layout/DropPinTimeline"/>
    <dgm:cxn modelId="{542198DF-6B22-43BD-9497-7F9181B0DD67}" type="presParOf" srcId="{226C3D96-A50F-449C-8532-94260B4B8FCC}" destId="{462EBE10-DCFF-4D8E-B9DC-B5D4E0624F6F}" srcOrd="0" destOrd="0" presId="urn:microsoft.com/office/officeart/2017/3/layout/DropPinTimeline"/>
    <dgm:cxn modelId="{434EB445-4F97-4A61-B76A-199B043809BF}" type="presParOf" srcId="{226C3D96-A50F-449C-8532-94260B4B8FCC}" destId="{80BB6844-EE40-4B66-8292-A54948E3A0B6}" srcOrd="1" destOrd="0" presId="urn:microsoft.com/office/officeart/2017/3/layout/DropPinTimeline"/>
    <dgm:cxn modelId="{CEA72484-093E-48AA-9262-89AD3797330D}" type="presParOf" srcId="{CEB227FE-CFFF-4E31-ADDA-BA3F8AD727F0}" destId="{19A83E8E-A242-4433-84E1-EDFE4262BA71}" srcOrd="2" destOrd="0" presId="urn:microsoft.com/office/officeart/2017/3/layout/DropPinTimeline"/>
    <dgm:cxn modelId="{28AFD39E-4851-4BD6-926E-3366ACA836AF}" type="presParOf" srcId="{CEB227FE-CFFF-4E31-ADDA-BA3F8AD727F0}" destId="{A13EC743-E841-482F-B366-F61A2CBEDF98}" srcOrd="3" destOrd="0" presId="urn:microsoft.com/office/officeart/2017/3/layout/DropPinTimeline"/>
    <dgm:cxn modelId="{9D5B5D4E-BE35-43CD-80DE-70A2B053435D}" type="presParOf" srcId="{CEB227FE-CFFF-4E31-ADDA-BA3F8AD727F0}" destId="{8CB89C94-1C93-4869-BC79-7DE4AB712108}" srcOrd="4" destOrd="0" presId="urn:microsoft.com/office/officeart/2017/3/layout/DropPinTimeline"/>
    <dgm:cxn modelId="{E148AFD6-59A3-45F8-A5F0-9C8E8AD68DE7}" type="presParOf" srcId="{CEB227FE-CFFF-4E31-ADDA-BA3F8AD727F0}" destId="{3DC601FF-16C0-4B61-86D8-9927AB1F938D}" srcOrd="5" destOrd="0" presId="urn:microsoft.com/office/officeart/2017/3/layout/DropPinTimeline"/>
    <dgm:cxn modelId="{8DF73088-4726-40F7-A7D6-506D9553F1EB}" type="presParOf" srcId="{0BF4AC26-6A9A-4312-BC24-DD94D889A717}" destId="{61DC7903-B996-4967-8F7F-99CC974AA226}" srcOrd="13" destOrd="0" presId="urn:microsoft.com/office/officeart/2017/3/layout/DropPinTimeline"/>
    <dgm:cxn modelId="{7014CA68-CB90-4AB8-A86B-5A356BB95698}" type="presParOf" srcId="{0BF4AC26-6A9A-4312-BC24-DD94D889A717}" destId="{00E81F5B-31A9-44A5-AB58-2538EE069856}" srcOrd="14" destOrd="0" presId="urn:microsoft.com/office/officeart/2017/3/layout/DropPinTimeline"/>
    <dgm:cxn modelId="{8FD31075-6A78-42FD-A93D-3B80545DDFFF}" type="presParOf" srcId="{00E81F5B-31A9-44A5-AB58-2538EE069856}" destId="{F574CA8A-9586-4625-9448-557F9AE8579D}" srcOrd="0" destOrd="0" presId="urn:microsoft.com/office/officeart/2017/3/layout/DropPinTimeline"/>
    <dgm:cxn modelId="{C7DA17EC-88C4-43EC-BC79-4B1142B65640}" type="presParOf" srcId="{00E81F5B-31A9-44A5-AB58-2538EE069856}" destId="{E1078DAF-4768-4A59-B38E-B5493761DFA9}" srcOrd="1" destOrd="0" presId="urn:microsoft.com/office/officeart/2017/3/layout/DropPinTimeline"/>
    <dgm:cxn modelId="{5846711E-5AF0-477B-8C0F-E8BE2F38ED24}" type="presParOf" srcId="{E1078DAF-4768-4A59-B38E-B5493761DFA9}" destId="{DAE5EC33-0E2F-4467-96EF-E61C92FA40E7}" srcOrd="0" destOrd="0" presId="urn:microsoft.com/office/officeart/2017/3/layout/DropPinTimeline"/>
    <dgm:cxn modelId="{D7CC5DD8-2819-4260-B11B-58711722CDEF}" type="presParOf" srcId="{E1078DAF-4768-4A59-B38E-B5493761DFA9}" destId="{8763BB5F-CE7C-4C37-AAAA-A378333296B1}" srcOrd="1" destOrd="0" presId="urn:microsoft.com/office/officeart/2017/3/layout/DropPinTimeline"/>
    <dgm:cxn modelId="{D6721822-903B-4471-B2E5-C38ECBE7470D}" type="presParOf" srcId="{00E81F5B-31A9-44A5-AB58-2538EE069856}" destId="{7FA74A46-D647-444B-8C3E-3B1DF59DF1E9}" srcOrd="2" destOrd="0" presId="urn:microsoft.com/office/officeart/2017/3/layout/DropPinTimeline"/>
    <dgm:cxn modelId="{FF826B5A-6228-4F40-B2AF-735F89E7A7FF}" type="presParOf" srcId="{00E81F5B-31A9-44A5-AB58-2538EE069856}" destId="{D01F71F3-2B44-4AB0-9E96-133119A9615A}" srcOrd="3" destOrd="0" presId="urn:microsoft.com/office/officeart/2017/3/layout/DropPinTimeline"/>
    <dgm:cxn modelId="{E692BCD7-7E24-45C2-96A7-4E6FAAFC54B7}" type="presParOf" srcId="{00E81F5B-31A9-44A5-AB58-2538EE069856}" destId="{E98FDD31-E17C-4467-956D-1968537919CE}" srcOrd="4" destOrd="0" presId="urn:microsoft.com/office/officeart/2017/3/layout/DropPinTimeline"/>
    <dgm:cxn modelId="{4BC214F6-696B-488C-B1F3-DA3D221AFF91}" type="presParOf" srcId="{00E81F5B-31A9-44A5-AB58-2538EE069856}" destId="{D309107C-0D16-4EC8-880F-8CEE554B00BD}" srcOrd="5" destOrd="0" presId="urn:microsoft.com/office/officeart/2017/3/layout/DropPinTimeline"/>
    <dgm:cxn modelId="{1C86A2B7-3530-418C-A57B-4185A67DCB41}" type="presParOf" srcId="{0BF4AC26-6A9A-4312-BC24-DD94D889A717}" destId="{3877173C-1DD0-4952-805E-F6D0C6099722}" srcOrd="15" destOrd="0" presId="urn:microsoft.com/office/officeart/2017/3/layout/DropPinTimeline"/>
    <dgm:cxn modelId="{368C5899-4708-4CFF-A890-4575AD91EE15}" type="presParOf" srcId="{0BF4AC26-6A9A-4312-BC24-DD94D889A717}" destId="{A3B5EB7A-20DA-40E2-9A93-1AAFA178408D}" srcOrd="16" destOrd="0" presId="urn:microsoft.com/office/officeart/2017/3/layout/DropPinTimeline"/>
    <dgm:cxn modelId="{C1A0145D-FB53-4D2B-BF6E-C7DC7D651B08}" type="presParOf" srcId="{A3B5EB7A-20DA-40E2-9A93-1AAFA178408D}" destId="{DA2FF42D-87A7-4CB2-AEE5-7D312DC4759D}" srcOrd="0" destOrd="0" presId="urn:microsoft.com/office/officeart/2017/3/layout/DropPinTimeline"/>
    <dgm:cxn modelId="{D1DFF5A4-DA9D-4CC7-AA5B-36B2CBC5CC31}" type="presParOf" srcId="{A3B5EB7A-20DA-40E2-9A93-1AAFA178408D}" destId="{FC63735E-5CDE-4BC6-A32A-CAD327D78827}" srcOrd="1" destOrd="0" presId="urn:microsoft.com/office/officeart/2017/3/layout/DropPinTimeline"/>
    <dgm:cxn modelId="{7DA1B36C-A7F7-4876-B583-B9E38657F04B}" type="presParOf" srcId="{FC63735E-5CDE-4BC6-A32A-CAD327D78827}" destId="{0E3F0C55-2DBD-48C3-836F-F72D5578A056}" srcOrd="0" destOrd="0" presId="urn:microsoft.com/office/officeart/2017/3/layout/DropPinTimeline"/>
    <dgm:cxn modelId="{B2DDB202-BCBD-45D3-B895-B75804D2BA51}" type="presParOf" srcId="{FC63735E-5CDE-4BC6-A32A-CAD327D78827}" destId="{A64C6AE6-9EF5-44B1-A627-DEFE7AE8B3B2}" srcOrd="1" destOrd="0" presId="urn:microsoft.com/office/officeart/2017/3/layout/DropPinTimeline"/>
    <dgm:cxn modelId="{5EF7DA7E-3CD4-4EF0-BFF9-AE19DA47D9A0}" type="presParOf" srcId="{A3B5EB7A-20DA-40E2-9A93-1AAFA178408D}" destId="{33D5436C-79F5-49D9-8AFA-95A35472406A}" srcOrd="2" destOrd="0" presId="urn:microsoft.com/office/officeart/2017/3/layout/DropPinTimeline"/>
    <dgm:cxn modelId="{2FD0858A-7CBA-4A24-B2CD-E50DEAF9EBAB}" type="presParOf" srcId="{A3B5EB7A-20DA-40E2-9A93-1AAFA178408D}" destId="{CA2DD378-51E4-454F-93A9-F424369917E4}" srcOrd="3" destOrd="0" presId="urn:microsoft.com/office/officeart/2017/3/layout/DropPinTimeline"/>
    <dgm:cxn modelId="{77E53345-A3B1-4CB0-A29C-A6A27314936B}" type="presParOf" srcId="{A3B5EB7A-20DA-40E2-9A93-1AAFA178408D}" destId="{4CB5106A-4DEA-487E-9038-9B817A45B5E8}" srcOrd="4" destOrd="0" presId="urn:microsoft.com/office/officeart/2017/3/layout/DropPinTimeline"/>
    <dgm:cxn modelId="{CE2A9A54-60E3-416F-8A64-4C8967EAF343}" type="presParOf" srcId="{A3B5EB7A-20DA-40E2-9A93-1AAFA178408D}" destId="{CC48345D-395B-449B-AC53-F6C1B054AFA3}" srcOrd="5" destOrd="0" presId="urn:microsoft.com/office/officeart/2017/3/layout/DropPinTimelin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612B96-5851-43C8-A962-E7C233187C10}" type="doc">
      <dgm:prSet loTypeId="urn:microsoft.com/office/officeart/2005/8/layout/hProcess11" loCatId="process" qsTypeId="urn:microsoft.com/office/officeart/2005/8/quickstyle/simple1" qsCatId="simple" csTypeId="urn:microsoft.com/office/officeart/2005/8/colors/accent0_1" csCatId="mainScheme" phldr="1"/>
      <dgm:spPr/>
      <dgm:t>
        <a:bodyPr/>
        <a:lstStyle/>
        <a:p>
          <a:endParaRPr lang="en-US"/>
        </a:p>
      </dgm:t>
    </dgm:pt>
    <dgm:pt modelId="{77AF3799-9D5F-46C3-AA70-D65B635B70C1}">
      <dgm:prSet phldrT="[Text]" phldr="0"/>
      <dgm:spPr/>
      <dgm:t>
        <a:bodyPr/>
        <a:lstStyle/>
        <a:p>
          <a:pPr rtl="0"/>
          <a:r>
            <a:rPr lang="en-US">
              <a:latin typeface="ITC Berkeley Oldstyle Std"/>
              <a:ea typeface="Calibri"/>
              <a:cs typeface="Calibri"/>
            </a:rPr>
            <a:t>Tourism/Investors </a:t>
          </a:r>
        </a:p>
      </dgm:t>
    </dgm:pt>
    <dgm:pt modelId="{A5472788-480B-4807-90C1-5E74BA67DA6D}" type="parTrans" cxnId="{95F8BDC2-F279-46AF-A15B-8FE426D463DB}">
      <dgm:prSet/>
      <dgm:spPr/>
      <dgm:t>
        <a:bodyPr/>
        <a:lstStyle/>
        <a:p>
          <a:endParaRPr lang="en-US"/>
        </a:p>
      </dgm:t>
    </dgm:pt>
    <dgm:pt modelId="{F1CF9778-5AEA-463A-9162-EA182BDC3682}" type="sibTrans" cxnId="{95F8BDC2-F279-46AF-A15B-8FE426D463DB}">
      <dgm:prSet/>
      <dgm:spPr/>
      <dgm:t>
        <a:bodyPr/>
        <a:lstStyle/>
        <a:p>
          <a:endParaRPr lang="en-US"/>
        </a:p>
      </dgm:t>
    </dgm:pt>
    <dgm:pt modelId="{2E9CC118-22E8-430F-A2FB-7839B7CA6D52}">
      <dgm:prSet phldrT="[Text]" phldr="0"/>
      <dgm:spPr/>
      <dgm:t>
        <a:bodyPr/>
        <a:lstStyle/>
        <a:p>
          <a:pPr rtl="0"/>
          <a:r>
            <a:rPr lang="en-US">
              <a:latin typeface="ITC Berkeley Oldstyle Std"/>
              <a:ea typeface="Calibri"/>
              <a:cs typeface="Calibri"/>
            </a:rPr>
            <a:t>Overpopulation (with other contributing factors) </a:t>
          </a:r>
        </a:p>
      </dgm:t>
    </dgm:pt>
    <dgm:pt modelId="{B220BCF6-C32C-4B8F-A567-02CACC43FAB6}" type="parTrans" cxnId="{9D71C5C9-393C-4A7B-8CCE-DCA95DB1BE64}">
      <dgm:prSet/>
      <dgm:spPr/>
      <dgm:t>
        <a:bodyPr/>
        <a:lstStyle/>
        <a:p>
          <a:endParaRPr lang="en-US"/>
        </a:p>
      </dgm:t>
    </dgm:pt>
    <dgm:pt modelId="{B114AF5D-C670-4C21-9072-1BCB793A84FD}" type="sibTrans" cxnId="{9D71C5C9-393C-4A7B-8CCE-DCA95DB1BE64}">
      <dgm:prSet/>
      <dgm:spPr/>
      <dgm:t>
        <a:bodyPr/>
        <a:lstStyle/>
        <a:p>
          <a:endParaRPr lang="en-US"/>
        </a:p>
      </dgm:t>
    </dgm:pt>
    <dgm:pt modelId="{765AAAE8-2808-4148-B7D3-C57F4617F45F}">
      <dgm:prSet phldrT="[Text]" phldr="0"/>
      <dgm:spPr/>
      <dgm:t>
        <a:bodyPr/>
        <a:lstStyle/>
        <a:p>
          <a:pPr rtl="0"/>
          <a:r>
            <a:rPr lang="en-US">
              <a:latin typeface="ITC Berkeley Oldstyle Std"/>
              <a:ea typeface="Calibri"/>
              <a:cs typeface="Calibri"/>
            </a:rPr>
            <a:t>New Construction Developments</a:t>
          </a:r>
        </a:p>
      </dgm:t>
    </dgm:pt>
    <dgm:pt modelId="{C2831C87-9404-4059-9320-53EB81A1F6D6}" type="parTrans" cxnId="{C9492F59-C218-487E-B41B-A6EF1F313528}">
      <dgm:prSet/>
      <dgm:spPr/>
      <dgm:t>
        <a:bodyPr/>
        <a:lstStyle/>
        <a:p>
          <a:endParaRPr lang="en-US"/>
        </a:p>
      </dgm:t>
    </dgm:pt>
    <dgm:pt modelId="{16A8BB53-5CC1-4C9D-A99A-04C83A2AD448}" type="sibTrans" cxnId="{C9492F59-C218-487E-B41B-A6EF1F313528}">
      <dgm:prSet/>
      <dgm:spPr/>
      <dgm:t>
        <a:bodyPr/>
        <a:lstStyle/>
        <a:p>
          <a:endParaRPr lang="en-US"/>
        </a:p>
      </dgm:t>
    </dgm:pt>
    <dgm:pt modelId="{723A6900-2178-4766-88F4-F273A2122354}">
      <dgm:prSet phldrT="[Text]" phldr="0"/>
      <dgm:spPr/>
      <dgm:t>
        <a:bodyPr/>
        <a:lstStyle/>
        <a:p>
          <a:pPr rtl="0"/>
          <a:r>
            <a:rPr lang="en-US">
              <a:latin typeface="ITC Berkeley Oldstyle Std"/>
              <a:ea typeface="Calibri"/>
              <a:cs typeface="Calibri"/>
            </a:rPr>
            <a:t>Ecological/Environmental Impacts </a:t>
          </a:r>
        </a:p>
      </dgm:t>
    </dgm:pt>
    <dgm:pt modelId="{02221EAD-370C-4900-9027-5072C9E97802}" type="parTrans" cxnId="{240CA2D7-9594-489C-87D4-2CB952EF2C32}">
      <dgm:prSet/>
      <dgm:spPr/>
      <dgm:t>
        <a:bodyPr/>
        <a:lstStyle/>
        <a:p>
          <a:endParaRPr lang="en-US"/>
        </a:p>
      </dgm:t>
    </dgm:pt>
    <dgm:pt modelId="{51544E98-4BD7-4E77-A26F-9E5DA570457F}" type="sibTrans" cxnId="{240CA2D7-9594-489C-87D4-2CB952EF2C32}">
      <dgm:prSet/>
      <dgm:spPr/>
      <dgm:t>
        <a:bodyPr/>
        <a:lstStyle/>
        <a:p>
          <a:endParaRPr lang="en-US"/>
        </a:p>
      </dgm:t>
    </dgm:pt>
    <dgm:pt modelId="{42543FF8-E0DC-48B7-AEB8-61F1EBC99049}" type="pres">
      <dgm:prSet presAssocID="{87612B96-5851-43C8-A962-E7C233187C10}" presName="Name0" presStyleCnt="0">
        <dgm:presLayoutVars>
          <dgm:dir/>
          <dgm:resizeHandles val="exact"/>
        </dgm:presLayoutVars>
      </dgm:prSet>
      <dgm:spPr/>
    </dgm:pt>
    <dgm:pt modelId="{9A35ACC1-C5BA-48E4-AC54-5B8E34B2146A}" type="pres">
      <dgm:prSet presAssocID="{87612B96-5851-43C8-A962-E7C233187C10}" presName="arrow" presStyleLbl="bgShp" presStyleIdx="0" presStyleCnt="1"/>
      <dgm:spPr/>
    </dgm:pt>
    <dgm:pt modelId="{9F4DD388-9414-4FCD-A3D5-59A250B7844A}" type="pres">
      <dgm:prSet presAssocID="{87612B96-5851-43C8-A962-E7C233187C10}" presName="points" presStyleCnt="0"/>
      <dgm:spPr/>
    </dgm:pt>
    <dgm:pt modelId="{E4806727-1B41-4A2D-AB0E-864999BB239C}" type="pres">
      <dgm:prSet presAssocID="{77AF3799-9D5F-46C3-AA70-D65B635B70C1}" presName="compositeA" presStyleCnt="0"/>
      <dgm:spPr/>
    </dgm:pt>
    <dgm:pt modelId="{4B0865D8-8DE9-44AD-BE2B-347AE5F83ABB}" type="pres">
      <dgm:prSet presAssocID="{77AF3799-9D5F-46C3-AA70-D65B635B70C1}" presName="textA" presStyleLbl="revTx" presStyleIdx="0" presStyleCnt="4">
        <dgm:presLayoutVars>
          <dgm:bulletEnabled val="1"/>
        </dgm:presLayoutVars>
      </dgm:prSet>
      <dgm:spPr/>
    </dgm:pt>
    <dgm:pt modelId="{C9A8DCAA-3E8E-4798-ABC7-285F909D5243}" type="pres">
      <dgm:prSet presAssocID="{77AF3799-9D5F-46C3-AA70-D65B635B70C1}" presName="circleA" presStyleLbl="node1" presStyleIdx="0" presStyleCnt="4"/>
      <dgm:spPr/>
    </dgm:pt>
    <dgm:pt modelId="{01060B23-2C52-420C-82DB-67235AEDE106}" type="pres">
      <dgm:prSet presAssocID="{77AF3799-9D5F-46C3-AA70-D65B635B70C1}" presName="spaceA" presStyleCnt="0"/>
      <dgm:spPr/>
    </dgm:pt>
    <dgm:pt modelId="{A3364D16-8595-427B-B0FE-653F5449460F}" type="pres">
      <dgm:prSet presAssocID="{F1CF9778-5AEA-463A-9162-EA182BDC3682}" presName="space" presStyleCnt="0"/>
      <dgm:spPr/>
    </dgm:pt>
    <dgm:pt modelId="{81C3FF68-8CAB-4CFB-A1C3-BB77FC1503AE}" type="pres">
      <dgm:prSet presAssocID="{2E9CC118-22E8-430F-A2FB-7839B7CA6D52}" presName="compositeB" presStyleCnt="0"/>
      <dgm:spPr/>
    </dgm:pt>
    <dgm:pt modelId="{4785B962-84FD-4172-B7F5-D8868EFE4116}" type="pres">
      <dgm:prSet presAssocID="{2E9CC118-22E8-430F-A2FB-7839B7CA6D52}" presName="textB" presStyleLbl="revTx" presStyleIdx="1" presStyleCnt="4">
        <dgm:presLayoutVars>
          <dgm:bulletEnabled val="1"/>
        </dgm:presLayoutVars>
      </dgm:prSet>
      <dgm:spPr/>
    </dgm:pt>
    <dgm:pt modelId="{571DE529-F77D-46C4-A3EA-ADDC120EFDE3}" type="pres">
      <dgm:prSet presAssocID="{2E9CC118-22E8-430F-A2FB-7839B7CA6D52}" presName="circleB" presStyleLbl="node1" presStyleIdx="1" presStyleCnt="4"/>
      <dgm:spPr/>
    </dgm:pt>
    <dgm:pt modelId="{DCD689D4-2D25-4AAE-9588-38306953DAB5}" type="pres">
      <dgm:prSet presAssocID="{2E9CC118-22E8-430F-A2FB-7839B7CA6D52}" presName="spaceB" presStyleCnt="0"/>
      <dgm:spPr/>
    </dgm:pt>
    <dgm:pt modelId="{7646DA47-991E-4DFD-B79E-4360B2D69681}" type="pres">
      <dgm:prSet presAssocID="{B114AF5D-C670-4C21-9072-1BCB793A84FD}" presName="space" presStyleCnt="0"/>
      <dgm:spPr/>
    </dgm:pt>
    <dgm:pt modelId="{7E5945AA-2231-4B7A-831C-7E3473F0C0DA}" type="pres">
      <dgm:prSet presAssocID="{765AAAE8-2808-4148-B7D3-C57F4617F45F}" presName="compositeA" presStyleCnt="0"/>
      <dgm:spPr/>
    </dgm:pt>
    <dgm:pt modelId="{33B30990-5A54-4BFC-8B5B-3A12029FDF57}" type="pres">
      <dgm:prSet presAssocID="{765AAAE8-2808-4148-B7D3-C57F4617F45F}" presName="textA" presStyleLbl="revTx" presStyleIdx="2" presStyleCnt="4">
        <dgm:presLayoutVars>
          <dgm:bulletEnabled val="1"/>
        </dgm:presLayoutVars>
      </dgm:prSet>
      <dgm:spPr/>
    </dgm:pt>
    <dgm:pt modelId="{8E5641E1-F72E-4DCE-9393-1070F18751FD}" type="pres">
      <dgm:prSet presAssocID="{765AAAE8-2808-4148-B7D3-C57F4617F45F}" presName="circleA" presStyleLbl="node1" presStyleIdx="2" presStyleCnt="4"/>
      <dgm:spPr/>
    </dgm:pt>
    <dgm:pt modelId="{87FF0E5C-C9D3-406F-A44E-3E56C4B9E0ED}" type="pres">
      <dgm:prSet presAssocID="{765AAAE8-2808-4148-B7D3-C57F4617F45F}" presName="spaceA" presStyleCnt="0"/>
      <dgm:spPr/>
    </dgm:pt>
    <dgm:pt modelId="{520CA33C-9099-4980-8930-9D57D25A2ED4}" type="pres">
      <dgm:prSet presAssocID="{16A8BB53-5CC1-4C9D-A99A-04C83A2AD448}" presName="space" presStyleCnt="0"/>
      <dgm:spPr/>
    </dgm:pt>
    <dgm:pt modelId="{B6531DB8-6CC4-41CB-82B1-96C9E0866F15}" type="pres">
      <dgm:prSet presAssocID="{723A6900-2178-4766-88F4-F273A2122354}" presName="compositeB" presStyleCnt="0"/>
      <dgm:spPr/>
    </dgm:pt>
    <dgm:pt modelId="{A359F751-FD99-4B48-8C26-E442A9D68E43}" type="pres">
      <dgm:prSet presAssocID="{723A6900-2178-4766-88F4-F273A2122354}" presName="textB" presStyleLbl="revTx" presStyleIdx="3" presStyleCnt="4">
        <dgm:presLayoutVars>
          <dgm:bulletEnabled val="1"/>
        </dgm:presLayoutVars>
      </dgm:prSet>
      <dgm:spPr/>
    </dgm:pt>
    <dgm:pt modelId="{6FFCB4B9-B373-4415-A982-B2DC71356827}" type="pres">
      <dgm:prSet presAssocID="{723A6900-2178-4766-88F4-F273A2122354}" presName="circleB" presStyleLbl="node1" presStyleIdx="3" presStyleCnt="4"/>
      <dgm:spPr/>
    </dgm:pt>
    <dgm:pt modelId="{2B2AD262-5F15-4C51-A12B-F9D6E9295575}" type="pres">
      <dgm:prSet presAssocID="{723A6900-2178-4766-88F4-F273A2122354}" presName="spaceB" presStyleCnt="0"/>
      <dgm:spPr/>
    </dgm:pt>
  </dgm:ptLst>
  <dgm:cxnLst>
    <dgm:cxn modelId="{93C31011-6A6D-4E09-891C-5B3C3E6653DF}" type="presOf" srcId="{77AF3799-9D5F-46C3-AA70-D65B635B70C1}" destId="{4B0865D8-8DE9-44AD-BE2B-347AE5F83ABB}" srcOrd="0" destOrd="0" presId="urn:microsoft.com/office/officeart/2005/8/layout/hProcess11"/>
    <dgm:cxn modelId="{9E94AD50-440C-44F5-9F04-98478BE30643}" type="presOf" srcId="{723A6900-2178-4766-88F4-F273A2122354}" destId="{A359F751-FD99-4B48-8C26-E442A9D68E43}" srcOrd="0" destOrd="0" presId="urn:microsoft.com/office/officeart/2005/8/layout/hProcess11"/>
    <dgm:cxn modelId="{89C3B958-7AE6-401B-A97E-038D18893F8F}" type="presOf" srcId="{87612B96-5851-43C8-A962-E7C233187C10}" destId="{42543FF8-E0DC-48B7-AEB8-61F1EBC99049}" srcOrd="0" destOrd="0" presId="urn:microsoft.com/office/officeart/2005/8/layout/hProcess11"/>
    <dgm:cxn modelId="{C9492F59-C218-487E-B41B-A6EF1F313528}" srcId="{87612B96-5851-43C8-A962-E7C233187C10}" destId="{765AAAE8-2808-4148-B7D3-C57F4617F45F}" srcOrd="2" destOrd="0" parTransId="{C2831C87-9404-4059-9320-53EB81A1F6D6}" sibTransId="{16A8BB53-5CC1-4C9D-A99A-04C83A2AD448}"/>
    <dgm:cxn modelId="{95F8BDC2-F279-46AF-A15B-8FE426D463DB}" srcId="{87612B96-5851-43C8-A962-E7C233187C10}" destId="{77AF3799-9D5F-46C3-AA70-D65B635B70C1}" srcOrd="0" destOrd="0" parTransId="{A5472788-480B-4807-90C1-5E74BA67DA6D}" sibTransId="{F1CF9778-5AEA-463A-9162-EA182BDC3682}"/>
    <dgm:cxn modelId="{9D71C5C9-393C-4A7B-8CCE-DCA95DB1BE64}" srcId="{87612B96-5851-43C8-A962-E7C233187C10}" destId="{2E9CC118-22E8-430F-A2FB-7839B7CA6D52}" srcOrd="1" destOrd="0" parTransId="{B220BCF6-C32C-4B8F-A567-02CACC43FAB6}" sibTransId="{B114AF5D-C670-4C21-9072-1BCB793A84FD}"/>
    <dgm:cxn modelId="{240CA2D7-9594-489C-87D4-2CB952EF2C32}" srcId="{87612B96-5851-43C8-A962-E7C233187C10}" destId="{723A6900-2178-4766-88F4-F273A2122354}" srcOrd="3" destOrd="0" parTransId="{02221EAD-370C-4900-9027-5072C9E97802}" sibTransId="{51544E98-4BD7-4E77-A26F-9E5DA570457F}"/>
    <dgm:cxn modelId="{3C4FCED9-894E-44E0-BB05-F2EBB21A6BFA}" type="presOf" srcId="{765AAAE8-2808-4148-B7D3-C57F4617F45F}" destId="{33B30990-5A54-4BFC-8B5B-3A12029FDF57}" srcOrd="0" destOrd="0" presId="urn:microsoft.com/office/officeart/2005/8/layout/hProcess11"/>
    <dgm:cxn modelId="{453F95F2-801B-4B65-8FFE-69AD4C22459A}" type="presOf" srcId="{2E9CC118-22E8-430F-A2FB-7839B7CA6D52}" destId="{4785B962-84FD-4172-B7F5-D8868EFE4116}" srcOrd="0" destOrd="0" presId="urn:microsoft.com/office/officeart/2005/8/layout/hProcess11"/>
    <dgm:cxn modelId="{7EAF69FE-89D0-44C5-8798-97464DEA8F5A}" type="presParOf" srcId="{42543FF8-E0DC-48B7-AEB8-61F1EBC99049}" destId="{9A35ACC1-C5BA-48E4-AC54-5B8E34B2146A}" srcOrd="0" destOrd="0" presId="urn:microsoft.com/office/officeart/2005/8/layout/hProcess11"/>
    <dgm:cxn modelId="{BC8958D6-D3A0-48EC-A059-2E5B0D11A845}" type="presParOf" srcId="{42543FF8-E0DC-48B7-AEB8-61F1EBC99049}" destId="{9F4DD388-9414-4FCD-A3D5-59A250B7844A}" srcOrd="1" destOrd="0" presId="urn:microsoft.com/office/officeart/2005/8/layout/hProcess11"/>
    <dgm:cxn modelId="{ACCF7068-41BC-4522-980F-4F35BDEA3EE7}" type="presParOf" srcId="{9F4DD388-9414-4FCD-A3D5-59A250B7844A}" destId="{E4806727-1B41-4A2D-AB0E-864999BB239C}" srcOrd="0" destOrd="0" presId="urn:microsoft.com/office/officeart/2005/8/layout/hProcess11"/>
    <dgm:cxn modelId="{1EB50C2B-3B38-4EEC-8206-C4F8270B5748}" type="presParOf" srcId="{E4806727-1B41-4A2D-AB0E-864999BB239C}" destId="{4B0865D8-8DE9-44AD-BE2B-347AE5F83ABB}" srcOrd="0" destOrd="0" presId="urn:microsoft.com/office/officeart/2005/8/layout/hProcess11"/>
    <dgm:cxn modelId="{6FF943DA-9815-49BD-8F78-81F06777ABAA}" type="presParOf" srcId="{E4806727-1B41-4A2D-AB0E-864999BB239C}" destId="{C9A8DCAA-3E8E-4798-ABC7-285F909D5243}" srcOrd="1" destOrd="0" presId="urn:microsoft.com/office/officeart/2005/8/layout/hProcess11"/>
    <dgm:cxn modelId="{D9F5B826-E1B7-477D-9365-C97DC31B8663}" type="presParOf" srcId="{E4806727-1B41-4A2D-AB0E-864999BB239C}" destId="{01060B23-2C52-420C-82DB-67235AEDE106}" srcOrd="2" destOrd="0" presId="urn:microsoft.com/office/officeart/2005/8/layout/hProcess11"/>
    <dgm:cxn modelId="{A7D4B761-A4EA-4799-98C4-943034E9D3B2}" type="presParOf" srcId="{9F4DD388-9414-4FCD-A3D5-59A250B7844A}" destId="{A3364D16-8595-427B-B0FE-653F5449460F}" srcOrd="1" destOrd="0" presId="urn:microsoft.com/office/officeart/2005/8/layout/hProcess11"/>
    <dgm:cxn modelId="{CF19F2E4-604F-4130-88B1-29B3F58C0A3C}" type="presParOf" srcId="{9F4DD388-9414-4FCD-A3D5-59A250B7844A}" destId="{81C3FF68-8CAB-4CFB-A1C3-BB77FC1503AE}" srcOrd="2" destOrd="0" presId="urn:microsoft.com/office/officeart/2005/8/layout/hProcess11"/>
    <dgm:cxn modelId="{03A94ED7-E316-45C7-A87F-2CEC710312EC}" type="presParOf" srcId="{81C3FF68-8CAB-4CFB-A1C3-BB77FC1503AE}" destId="{4785B962-84FD-4172-B7F5-D8868EFE4116}" srcOrd="0" destOrd="0" presId="urn:microsoft.com/office/officeart/2005/8/layout/hProcess11"/>
    <dgm:cxn modelId="{A2E4F60A-C0D5-4536-8E3A-66780D3407DC}" type="presParOf" srcId="{81C3FF68-8CAB-4CFB-A1C3-BB77FC1503AE}" destId="{571DE529-F77D-46C4-A3EA-ADDC120EFDE3}" srcOrd="1" destOrd="0" presId="urn:microsoft.com/office/officeart/2005/8/layout/hProcess11"/>
    <dgm:cxn modelId="{0A2D84A5-9DCB-438E-A94C-910F21428EAD}" type="presParOf" srcId="{81C3FF68-8CAB-4CFB-A1C3-BB77FC1503AE}" destId="{DCD689D4-2D25-4AAE-9588-38306953DAB5}" srcOrd="2" destOrd="0" presId="urn:microsoft.com/office/officeart/2005/8/layout/hProcess11"/>
    <dgm:cxn modelId="{62CCE001-D845-44BA-9E84-7A0F78F37574}" type="presParOf" srcId="{9F4DD388-9414-4FCD-A3D5-59A250B7844A}" destId="{7646DA47-991E-4DFD-B79E-4360B2D69681}" srcOrd="3" destOrd="0" presId="urn:microsoft.com/office/officeart/2005/8/layout/hProcess11"/>
    <dgm:cxn modelId="{5AD797B6-EA62-4758-803E-D8AEC82EB1FB}" type="presParOf" srcId="{9F4DD388-9414-4FCD-A3D5-59A250B7844A}" destId="{7E5945AA-2231-4B7A-831C-7E3473F0C0DA}" srcOrd="4" destOrd="0" presId="urn:microsoft.com/office/officeart/2005/8/layout/hProcess11"/>
    <dgm:cxn modelId="{7BF91699-A3EE-4296-A2DC-0D94965D8CD0}" type="presParOf" srcId="{7E5945AA-2231-4B7A-831C-7E3473F0C0DA}" destId="{33B30990-5A54-4BFC-8B5B-3A12029FDF57}" srcOrd="0" destOrd="0" presId="urn:microsoft.com/office/officeart/2005/8/layout/hProcess11"/>
    <dgm:cxn modelId="{62E02A1D-D1B2-4AB8-BA06-FB3037CCC40E}" type="presParOf" srcId="{7E5945AA-2231-4B7A-831C-7E3473F0C0DA}" destId="{8E5641E1-F72E-4DCE-9393-1070F18751FD}" srcOrd="1" destOrd="0" presId="urn:microsoft.com/office/officeart/2005/8/layout/hProcess11"/>
    <dgm:cxn modelId="{4CD0CCE7-9A04-463C-B279-0DBF89C665E8}" type="presParOf" srcId="{7E5945AA-2231-4B7A-831C-7E3473F0C0DA}" destId="{87FF0E5C-C9D3-406F-A44E-3E56C4B9E0ED}" srcOrd="2" destOrd="0" presId="urn:microsoft.com/office/officeart/2005/8/layout/hProcess11"/>
    <dgm:cxn modelId="{2ECCEB43-B9E5-4395-ADF8-6AB71E638B79}" type="presParOf" srcId="{9F4DD388-9414-4FCD-A3D5-59A250B7844A}" destId="{520CA33C-9099-4980-8930-9D57D25A2ED4}" srcOrd="5" destOrd="0" presId="urn:microsoft.com/office/officeart/2005/8/layout/hProcess11"/>
    <dgm:cxn modelId="{60C919FE-2489-47B5-9F3D-7A2CE1E7AC3A}" type="presParOf" srcId="{9F4DD388-9414-4FCD-A3D5-59A250B7844A}" destId="{B6531DB8-6CC4-41CB-82B1-96C9E0866F15}" srcOrd="6" destOrd="0" presId="urn:microsoft.com/office/officeart/2005/8/layout/hProcess11"/>
    <dgm:cxn modelId="{965C50D1-98B9-48D8-837B-0BA02990984C}" type="presParOf" srcId="{B6531DB8-6CC4-41CB-82B1-96C9E0866F15}" destId="{A359F751-FD99-4B48-8C26-E442A9D68E43}" srcOrd="0" destOrd="0" presId="urn:microsoft.com/office/officeart/2005/8/layout/hProcess11"/>
    <dgm:cxn modelId="{938F61CE-A66F-41B6-8980-AAD71B1510BD}" type="presParOf" srcId="{B6531DB8-6CC4-41CB-82B1-96C9E0866F15}" destId="{6FFCB4B9-B373-4415-A982-B2DC71356827}" srcOrd="1" destOrd="0" presId="urn:microsoft.com/office/officeart/2005/8/layout/hProcess11"/>
    <dgm:cxn modelId="{5D6A91A9-7232-4E5E-941C-8580E3B08A73}" type="presParOf" srcId="{B6531DB8-6CC4-41CB-82B1-96C9E0866F15}" destId="{2B2AD262-5F15-4C51-A12B-F9D6E9295575}" srcOrd="2" destOrd="0" presId="urn:microsoft.com/office/officeart/2005/8/layout/hProcess1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50DF93-937F-4D8A-BFAD-2BE562947733}">
      <dsp:nvSpPr>
        <dsp:cNvPr id="0" name=""/>
        <dsp:cNvSpPr/>
      </dsp:nvSpPr>
      <dsp:spPr>
        <a:xfrm>
          <a:off x="0" y="2942434"/>
          <a:ext cx="11974140" cy="0"/>
        </a:xfrm>
        <a:prstGeom prst="line">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D2ECFD87-5C8D-4976-9E26-3AC850852135}">
      <dsp:nvSpPr>
        <dsp:cNvPr id="0" name=""/>
        <dsp:cNvSpPr/>
      </dsp:nvSpPr>
      <dsp:spPr>
        <a:xfrm>
          <a:off x="129330" y="3160174"/>
          <a:ext cx="1867685" cy="664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latin typeface="ITC Berkeley Oldstyle Std"/>
            </a:rPr>
            <a:t>1940's</a:t>
          </a:r>
        </a:p>
      </dsp:txBody>
      <dsp:txXfrm>
        <a:off x="129330" y="3160174"/>
        <a:ext cx="1867685" cy="664990"/>
      </dsp:txXfrm>
    </dsp:sp>
    <dsp:sp modelId="{9B30CE16-2A1E-480B-8699-40680F3C800D}">
      <dsp:nvSpPr>
        <dsp:cNvPr id="0" name=""/>
        <dsp:cNvSpPr/>
      </dsp:nvSpPr>
      <dsp:spPr>
        <a:xfrm>
          <a:off x="1987" y="820939"/>
          <a:ext cx="2122369" cy="1003369"/>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latin typeface="ITC Berkeley Oldstyle Std"/>
            </a:rPr>
            <a:t>U.S. Military bought 60% of the land on Vieques to use as a test bombing site </a:t>
          </a:r>
        </a:p>
      </dsp:txBody>
      <dsp:txXfrm>
        <a:off x="50967" y="869919"/>
        <a:ext cx="2024409" cy="905409"/>
      </dsp:txXfrm>
    </dsp:sp>
    <dsp:sp modelId="{285874CE-F79E-4E58-9A6B-A83D91035C4C}">
      <dsp:nvSpPr>
        <dsp:cNvPr id="0" name=""/>
        <dsp:cNvSpPr/>
      </dsp:nvSpPr>
      <dsp:spPr>
        <a:xfrm>
          <a:off x="1063172" y="1824309"/>
          <a:ext cx="0" cy="1118124"/>
        </a:xfrm>
        <a:prstGeom prst="line">
          <a:avLst/>
        </a:prstGeom>
        <a:noFill/>
        <a:ln w="635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1F09B49-B5A7-4AF6-AF1C-64D39223C81E}">
      <dsp:nvSpPr>
        <dsp:cNvPr id="0" name=""/>
        <dsp:cNvSpPr/>
      </dsp:nvSpPr>
      <dsp:spPr>
        <a:xfrm>
          <a:off x="1360304" y="2059703"/>
          <a:ext cx="1867685" cy="664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latin typeface="ITC Berkeley Oldstyle Std"/>
            </a:rPr>
            <a:t>1947</a:t>
          </a:r>
        </a:p>
      </dsp:txBody>
      <dsp:txXfrm>
        <a:off x="1360304" y="2059703"/>
        <a:ext cx="1867685" cy="664990"/>
      </dsp:txXfrm>
    </dsp:sp>
    <dsp:sp modelId="{A17A0030-BDFA-4F35-845F-5022EB2FD489}">
      <dsp:nvSpPr>
        <dsp:cNvPr id="0" name=""/>
        <dsp:cNvSpPr/>
      </dsp:nvSpPr>
      <dsp:spPr>
        <a:xfrm>
          <a:off x="1019036" y="2898297"/>
          <a:ext cx="88273" cy="88273"/>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F9B069-3576-4E7F-A26F-272B63CD6398}">
      <dsp:nvSpPr>
        <dsp:cNvPr id="0" name=""/>
        <dsp:cNvSpPr/>
      </dsp:nvSpPr>
      <dsp:spPr>
        <a:xfrm>
          <a:off x="1232962" y="4060558"/>
          <a:ext cx="2122369" cy="1003369"/>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latin typeface="ITC Berkeley Oldstyle Std"/>
            </a:rPr>
            <a:t>U.S. Navy sets up training bases, firing ranges, and ammunition storage for WWII</a:t>
          </a:r>
        </a:p>
      </dsp:txBody>
      <dsp:txXfrm>
        <a:off x="1281942" y="4109538"/>
        <a:ext cx="2024409" cy="905409"/>
      </dsp:txXfrm>
    </dsp:sp>
    <dsp:sp modelId="{ED0B325A-403F-4BB7-A6A0-84BABAD21F89}">
      <dsp:nvSpPr>
        <dsp:cNvPr id="0" name=""/>
        <dsp:cNvSpPr/>
      </dsp:nvSpPr>
      <dsp:spPr>
        <a:xfrm>
          <a:off x="2294147" y="2942433"/>
          <a:ext cx="0" cy="1118124"/>
        </a:xfrm>
        <a:prstGeom prst="line">
          <a:avLst/>
        </a:prstGeom>
        <a:noFill/>
        <a:ln w="635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4621C14-2751-4BE1-A161-AA68DEEE68B9}">
      <dsp:nvSpPr>
        <dsp:cNvPr id="0" name=""/>
        <dsp:cNvSpPr/>
      </dsp:nvSpPr>
      <dsp:spPr>
        <a:xfrm>
          <a:off x="2591278" y="3160174"/>
          <a:ext cx="1867685" cy="664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1" kern="1200">
              <a:latin typeface="ITC Berkeley Oldstyle Std"/>
            </a:rPr>
            <a:t>1993</a:t>
          </a:r>
        </a:p>
      </dsp:txBody>
      <dsp:txXfrm>
        <a:off x="2591278" y="3160174"/>
        <a:ext cx="1867685" cy="664990"/>
      </dsp:txXfrm>
    </dsp:sp>
    <dsp:sp modelId="{DFE03CDC-7FCC-4EE3-952D-801E944C7418}">
      <dsp:nvSpPr>
        <dsp:cNvPr id="0" name=""/>
        <dsp:cNvSpPr/>
      </dsp:nvSpPr>
      <dsp:spPr>
        <a:xfrm>
          <a:off x="2250010" y="2898297"/>
          <a:ext cx="88273" cy="88273"/>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1A62E2-7BBB-44EC-A0F5-44521813D05E}">
      <dsp:nvSpPr>
        <dsp:cNvPr id="0" name=""/>
        <dsp:cNvSpPr/>
      </dsp:nvSpPr>
      <dsp:spPr>
        <a:xfrm>
          <a:off x="2463936" y="820939"/>
          <a:ext cx="2122369" cy="1003369"/>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0" kern="1200">
              <a:latin typeface="ITC Berkeley Oldstyle Std"/>
            </a:rPr>
            <a:t>A Navy jet drops 500-pound bombs off target, destroying local's homes and businesses </a:t>
          </a:r>
        </a:p>
      </dsp:txBody>
      <dsp:txXfrm>
        <a:off x="2512916" y="869919"/>
        <a:ext cx="2024409" cy="905409"/>
      </dsp:txXfrm>
    </dsp:sp>
    <dsp:sp modelId="{A9214A43-D221-4D3D-8334-87C2D4DB2616}">
      <dsp:nvSpPr>
        <dsp:cNvPr id="0" name=""/>
        <dsp:cNvSpPr/>
      </dsp:nvSpPr>
      <dsp:spPr>
        <a:xfrm>
          <a:off x="3525121" y="1824309"/>
          <a:ext cx="0" cy="1118124"/>
        </a:xfrm>
        <a:prstGeom prst="line">
          <a:avLst/>
        </a:prstGeom>
        <a:noFill/>
        <a:ln w="635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D01F6D5-F783-443C-B424-4BD5930DEE03}">
      <dsp:nvSpPr>
        <dsp:cNvPr id="0" name=""/>
        <dsp:cNvSpPr/>
      </dsp:nvSpPr>
      <dsp:spPr>
        <a:xfrm>
          <a:off x="3822253" y="2059703"/>
          <a:ext cx="1867685" cy="664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1" kern="1200">
              <a:latin typeface="ITC Berkeley Oldstyle Std"/>
            </a:rPr>
            <a:t>1994</a:t>
          </a:r>
        </a:p>
      </dsp:txBody>
      <dsp:txXfrm>
        <a:off x="3822253" y="2059703"/>
        <a:ext cx="1867685" cy="664990"/>
      </dsp:txXfrm>
    </dsp:sp>
    <dsp:sp modelId="{9DA3A80C-6DB2-4FD5-B5F6-D0F166962E1C}">
      <dsp:nvSpPr>
        <dsp:cNvPr id="0" name=""/>
        <dsp:cNvSpPr/>
      </dsp:nvSpPr>
      <dsp:spPr>
        <a:xfrm>
          <a:off x="3480985" y="2898297"/>
          <a:ext cx="88273" cy="88273"/>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4BD5CC-EAEC-4255-8734-794FD8A62420}">
      <dsp:nvSpPr>
        <dsp:cNvPr id="0" name=""/>
        <dsp:cNvSpPr/>
      </dsp:nvSpPr>
      <dsp:spPr>
        <a:xfrm>
          <a:off x="3694911" y="4060558"/>
          <a:ext cx="2122369" cy="1003369"/>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0" i="0" kern="1200">
              <a:latin typeface="ITC Berkeley Oldstyle Std"/>
            </a:rPr>
            <a:t>The Vieques Land Transfer Act is created to transfer 8,000 acres of U.S. Military land for public use</a:t>
          </a:r>
        </a:p>
      </dsp:txBody>
      <dsp:txXfrm>
        <a:off x="3743891" y="4109538"/>
        <a:ext cx="2024409" cy="905409"/>
      </dsp:txXfrm>
    </dsp:sp>
    <dsp:sp modelId="{D557C774-F6FF-44F4-AEBF-C8704AC69004}">
      <dsp:nvSpPr>
        <dsp:cNvPr id="0" name=""/>
        <dsp:cNvSpPr/>
      </dsp:nvSpPr>
      <dsp:spPr>
        <a:xfrm>
          <a:off x="4756096" y="2942433"/>
          <a:ext cx="0" cy="1118124"/>
        </a:xfrm>
        <a:prstGeom prst="line">
          <a:avLst/>
        </a:prstGeom>
        <a:noFill/>
        <a:ln w="635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28C7A7D-A05E-4D92-ABE0-B9911B0E2512}">
      <dsp:nvSpPr>
        <dsp:cNvPr id="0" name=""/>
        <dsp:cNvSpPr/>
      </dsp:nvSpPr>
      <dsp:spPr>
        <a:xfrm>
          <a:off x="5053227" y="3160174"/>
          <a:ext cx="1867685" cy="664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1" i="0" kern="1200">
              <a:latin typeface="ITC Berkeley Oldstyle Std"/>
            </a:rPr>
            <a:t>April 19, 1999</a:t>
          </a:r>
        </a:p>
      </dsp:txBody>
      <dsp:txXfrm>
        <a:off x="5053227" y="3160174"/>
        <a:ext cx="1867685" cy="664990"/>
      </dsp:txXfrm>
    </dsp:sp>
    <dsp:sp modelId="{6DC4467C-1EC2-4541-B0F4-60550F716D3E}">
      <dsp:nvSpPr>
        <dsp:cNvPr id="0" name=""/>
        <dsp:cNvSpPr/>
      </dsp:nvSpPr>
      <dsp:spPr>
        <a:xfrm>
          <a:off x="4711959" y="2898297"/>
          <a:ext cx="88273" cy="88273"/>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2070E4-3564-4C96-909F-E28B1604AA4A}">
      <dsp:nvSpPr>
        <dsp:cNvPr id="0" name=""/>
        <dsp:cNvSpPr/>
      </dsp:nvSpPr>
      <dsp:spPr>
        <a:xfrm>
          <a:off x="4925885" y="820939"/>
          <a:ext cx="2122369" cy="1003369"/>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0" i="0" kern="1200">
              <a:latin typeface="ITC Berkeley Oldstyle Std"/>
            </a:rPr>
            <a:t>500-pound bomb was dropped on a Vieques lookout, killing a Vieques local, David Sanes </a:t>
          </a:r>
        </a:p>
      </dsp:txBody>
      <dsp:txXfrm>
        <a:off x="4974865" y="869919"/>
        <a:ext cx="2024409" cy="905409"/>
      </dsp:txXfrm>
    </dsp:sp>
    <dsp:sp modelId="{251B12EE-9C47-4BCB-A348-A6B545804166}">
      <dsp:nvSpPr>
        <dsp:cNvPr id="0" name=""/>
        <dsp:cNvSpPr/>
      </dsp:nvSpPr>
      <dsp:spPr>
        <a:xfrm>
          <a:off x="5987070" y="1824309"/>
          <a:ext cx="0" cy="1118124"/>
        </a:xfrm>
        <a:prstGeom prst="line">
          <a:avLst/>
        </a:prstGeom>
        <a:noFill/>
        <a:ln w="635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6257893-66C4-4F16-9E6E-53CF841AA4FD}">
      <dsp:nvSpPr>
        <dsp:cNvPr id="0" name=""/>
        <dsp:cNvSpPr/>
      </dsp:nvSpPr>
      <dsp:spPr>
        <a:xfrm>
          <a:off x="6284202" y="2059703"/>
          <a:ext cx="1867685" cy="664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latin typeface="ITC Berkeley Oldstyle Std"/>
            </a:rPr>
            <a:t>1999</a:t>
          </a:r>
        </a:p>
      </dsp:txBody>
      <dsp:txXfrm>
        <a:off x="6284202" y="2059703"/>
        <a:ext cx="1867685" cy="664990"/>
      </dsp:txXfrm>
    </dsp:sp>
    <dsp:sp modelId="{D3FE0D16-8D4E-4FB8-B854-54C9279C57E6}">
      <dsp:nvSpPr>
        <dsp:cNvPr id="0" name=""/>
        <dsp:cNvSpPr/>
      </dsp:nvSpPr>
      <dsp:spPr>
        <a:xfrm>
          <a:off x="5942933" y="2898297"/>
          <a:ext cx="88273" cy="88273"/>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B99F39-A13E-4161-804C-B10214110422}">
      <dsp:nvSpPr>
        <dsp:cNvPr id="0" name=""/>
        <dsp:cNvSpPr/>
      </dsp:nvSpPr>
      <dsp:spPr>
        <a:xfrm>
          <a:off x="6156860" y="4060558"/>
          <a:ext cx="2122369" cy="1003369"/>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latin typeface="ITC Berkeley Oldstyle Std"/>
            </a:rPr>
            <a:t>Governor Rossello began talks with U.S. government to seek solution </a:t>
          </a:r>
        </a:p>
      </dsp:txBody>
      <dsp:txXfrm>
        <a:off x="6205840" y="4109538"/>
        <a:ext cx="2024409" cy="905409"/>
      </dsp:txXfrm>
    </dsp:sp>
    <dsp:sp modelId="{4DE1897C-11CC-45EF-AEC0-812A50C1943D}">
      <dsp:nvSpPr>
        <dsp:cNvPr id="0" name=""/>
        <dsp:cNvSpPr/>
      </dsp:nvSpPr>
      <dsp:spPr>
        <a:xfrm>
          <a:off x="7218044" y="2942433"/>
          <a:ext cx="0" cy="1118124"/>
        </a:xfrm>
        <a:prstGeom prst="line">
          <a:avLst/>
        </a:prstGeom>
        <a:noFill/>
        <a:ln w="635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C0B2505-478D-415B-B5C2-E00053591785}">
      <dsp:nvSpPr>
        <dsp:cNvPr id="0" name=""/>
        <dsp:cNvSpPr/>
      </dsp:nvSpPr>
      <dsp:spPr>
        <a:xfrm>
          <a:off x="7515176" y="3160174"/>
          <a:ext cx="1867685" cy="664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latin typeface="ITC Berkeley Oldstyle Std"/>
            </a:rPr>
            <a:t>2001</a:t>
          </a:r>
        </a:p>
      </dsp:txBody>
      <dsp:txXfrm>
        <a:off x="7515176" y="3160174"/>
        <a:ext cx="1867685" cy="664990"/>
      </dsp:txXfrm>
    </dsp:sp>
    <dsp:sp modelId="{C320257D-6155-4E5C-B787-0526DA2BB1DD}">
      <dsp:nvSpPr>
        <dsp:cNvPr id="0" name=""/>
        <dsp:cNvSpPr/>
      </dsp:nvSpPr>
      <dsp:spPr>
        <a:xfrm>
          <a:off x="7173908" y="2898297"/>
          <a:ext cx="88273" cy="88273"/>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D29929-37C4-43B7-B4D3-C646E14D124A}">
      <dsp:nvSpPr>
        <dsp:cNvPr id="0" name=""/>
        <dsp:cNvSpPr/>
      </dsp:nvSpPr>
      <dsp:spPr>
        <a:xfrm>
          <a:off x="7387834" y="632807"/>
          <a:ext cx="2122369" cy="1191501"/>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0" kern="1200">
              <a:latin typeface="ITC Berkeley Oldstyle Std"/>
            </a:rPr>
            <a:t>Governer Calderon and President Bush signed a treaty to guarantee the military's exit of the island by 2003 </a:t>
          </a:r>
        </a:p>
      </dsp:txBody>
      <dsp:txXfrm>
        <a:off x="7445998" y="690971"/>
        <a:ext cx="2006041" cy="1075173"/>
      </dsp:txXfrm>
    </dsp:sp>
    <dsp:sp modelId="{E04AF32E-8B6C-47EB-8DE4-C96751FCDCFA}">
      <dsp:nvSpPr>
        <dsp:cNvPr id="0" name=""/>
        <dsp:cNvSpPr/>
      </dsp:nvSpPr>
      <dsp:spPr>
        <a:xfrm>
          <a:off x="8449019" y="1824309"/>
          <a:ext cx="0" cy="1118124"/>
        </a:xfrm>
        <a:prstGeom prst="line">
          <a:avLst/>
        </a:prstGeom>
        <a:noFill/>
        <a:ln w="635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35C789B-8E04-4BF0-A790-BED3FCC81750}">
      <dsp:nvSpPr>
        <dsp:cNvPr id="0" name=""/>
        <dsp:cNvSpPr/>
      </dsp:nvSpPr>
      <dsp:spPr>
        <a:xfrm>
          <a:off x="8746151" y="2059703"/>
          <a:ext cx="1867685" cy="664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1" kern="1200">
              <a:latin typeface="ITC Berkeley Oldstyle Std"/>
            </a:rPr>
            <a:t>May 1, 2003</a:t>
          </a:r>
        </a:p>
      </dsp:txBody>
      <dsp:txXfrm>
        <a:off x="8746151" y="2059703"/>
        <a:ext cx="1867685" cy="664990"/>
      </dsp:txXfrm>
    </dsp:sp>
    <dsp:sp modelId="{7D2D1513-5804-428C-96F4-C17C11316A18}">
      <dsp:nvSpPr>
        <dsp:cNvPr id="0" name=""/>
        <dsp:cNvSpPr/>
      </dsp:nvSpPr>
      <dsp:spPr>
        <a:xfrm>
          <a:off x="8404882" y="2898297"/>
          <a:ext cx="88273" cy="88273"/>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7158C5-8EE9-4865-B157-CD737B72D73B}">
      <dsp:nvSpPr>
        <dsp:cNvPr id="0" name=""/>
        <dsp:cNvSpPr/>
      </dsp:nvSpPr>
      <dsp:spPr>
        <a:xfrm>
          <a:off x="8618808" y="4060558"/>
          <a:ext cx="2122369" cy="1818608"/>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0" kern="1200">
              <a:latin typeface="ITC Berkeley Oldstyle Std"/>
            </a:rPr>
            <a:t>President Bush orders shutdown of all naval facilities</a:t>
          </a:r>
        </a:p>
        <a:p>
          <a:pPr marL="0" lvl="0" indent="0" algn="l" defTabSz="533400">
            <a:lnSpc>
              <a:spcPct val="90000"/>
            </a:lnSpc>
            <a:spcBef>
              <a:spcPct val="0"/>
            </a:spcBef>
            <a:spcAft>
              <a:spcPct val="35000"/>
            </a:spcAft>
            <a:buNone/>
          </a:pPr>
          <a:r>
            <a:rPr lang="en-US" sz="1200" b="0" kern="1200">
              <a:latin typeface="ITC Berkeley Oldstyle Std"/>
            </a:rPr>
            <a:t>Followed by locals rejoicing and $750,000 of facilities that were turned over to the local government from the Navy</a:t>
          </a:r>
        </a:p>
      </dsp:txBody>
      <dsp:txXfrm>
        <a:off x="8707585" y="4149335"/>
        <a:ext cx="1944815" cy="1641054"/>
      </dsp:txXfrm>
    </dsp:sp>
    <dsp:sp modelId="{13E7B66A-6A4C-4DC5-B7CE-F39D75CADB62}">
      <dsp:nvSpPr>
        <dsp:cNvPr id="0" name=""/>
        <dsp:cNvSpPr/>
      </dsp:nvSpPr>
      <dsp:spPr>
        <a:xfrm>
          <a:off x="9679993" y="2942433"/>
          <a:ext cx="0" cy="1118124"/>
        </a:xfrm>
        <a:prstGeom prst="line">
          <a:avLst/>
        </a:prstGeom>
        <a:noFill/>
        <a:ln w="635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902A0A2-9F23-49AE-B692-3BF862C9F9FE}">
      <dsp:nvSpPr>
        <dsp:cNvPr id="0" name=""/>
        <dsp:cNvSpPr/>
      </dsp:nvSpPr>
      <dsp:spPr>
        <a:xfrm>
          <a:off x="9977125" y="3160174"/>
          <a:ext cx="1867685" cy="664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1" kern="1200">
              <a:latin typeface="ITC Berkeley Oldstyle Std"/>
            </a:rPr>
            <a:t>2003-Present </a:t>
          </a:r>
        </a:p>
      </dsp:txBody>
      <dsp:txXfrm>
        <a:off x="9977125" y="3160174"/>
        <a:ext cx="1867685" cy="664990"/>
      </dsp:txXfrm>
    </dsp:sp>
    <dsp:sp modelId="{37F4CAB4-4F9C-4413-ADB7-91B017A0981D}">
      <dsp:nvSpPr>
        <dsp:cNvPr id="0" name=""/>
        <dsp:cNvSpPr/>
      </dsp:nvSpPr>
      <dsp:spPr>
        <a:xfrm>
          <a:off x="9635857" y="2898297"/>
          <a:ext cx="88273" cy="88273"/>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BC7D93-98DB-42B4-ACEF-C5FE72FCD517}">
      <dsp:nvSpPr>
        <dsp:cNvPr id="0" name=""/>
        <dsp:cNvSpPr/>
      </dsp:nvSpPr>
      <dsp:spPr>
        <a:xfrm>
          <a:off x="9849783" y="820939"/>
          <a:ext cx="2122369" cy="1003369"/>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0" kern="1200">
              <a:latin typeface="ITC Berkeley Oldstyle Std"/>
            </a:rPr>
            <a:t>U.S. Fish and Wildlife Service oversees former Naval bases</a:t>
          </a:r>
        </a:p>
        <a:p>
          <a:pPr marL="0" lvl="0" indent="0" algn="l" defTabSz="533400">
            <a:lnSpc>
              <a:spcPct val="90000"/>
            </a:lnSpc>
            <a:spcBef>
              <a:spcPct val="0"/>
            </a:spcBef>
            <a:spcAft>
              <a:spcPct val="35000"/>
            </a:spcAft>
            <a:buNone/>
          </a:pPr>
          <a:endParaRPr lang="en-US" sz="1200" b="0" kern="1200">
            <a:latin typeface="ITC Berkeley Oldstyle Std"/>
          </a:endParaRPr>
        </a:p>
      </dsp:txBody>
      <dsp:txXfrm>
        <a:off x="9898763" y="869919"/>
        <a:ext cx="2024409" cy="905409"/>
      </dsp:txXfrm>
    </dsp:sp>
    <dsp:sp modelId="{60CE72D6-279E-482B-A0F3-63509A51271C}">
      <dsp:nvSpPr>
        <dsp:cNvPr id="0" name=""/>
        <dsp:cNvSpPr/>
      </dsp:nvSpPr>
      <dsp:spPr>
        <a:xfrm>
          <a:off x="10910968" y="1824309"/>
          <a:ext cx="0" cy="1118124"/>
        </a:xfrm>
        <a:prstGeom prst="line">
          <a:avLst/>
        </a:prstGeom>
        <a:noFill/>
        <a:ln w="635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B70710D-351A-44EA-AA7F-990A10B92DC7}">
      <dsp:nvSpPr>
        <dsp:cNvPr id="0" name=""/>
        <dsp:cNvSpPr/>
      </dsp:nvSpPr>
      <dsp:spPr>
        <a:xfrm>
          <a:off x="10866831" y="2898297"/>
          <a:ext cx="88273" cy="88273"/>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C5B56-0FF2-427B-B817-EABB6C04CE84}">
      <dsp:nvSpPr>
        <dsp:cNvPr id="0" name=""/>
        <dsp:cNvSpPr/>
      </dsp:nvSpPr>
      <dsp:spPr>
        <a:xfrm>
          <a:off x="0" y="2939040"/>
          <a:ext cx="11933439" cy="0"/>
        </a:xfrm>
        <a:prstGeom prst="line">
          <a:avLst/>
        </a:prstGeom>
        <a:solidFill>
          <a:schemeClr val="dk1">
            <a:alpha val="90000"/>
            <a:tint val="40000"/>
            <a:hueOff val="0"/>
            <a:satOff val="0"/>
            <a:lumOff val="0"/>
            <a:alphaOff val="0"/>
          </a:schemeClr>
        </a:solidFill>
        <a:ln w="19050" cap="flat" cmpd="sng" algn="ctr">
          <a:solidFill>
            <a:schemeClr val="dk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76F963FB-4049-4EAB-ADA4-111E37763C50}">
      <dsp:nvSpPr>
        <dsp:cNvPr id="0" name=""/>
        <dsp:cNvSpPr/>
      </dsp:nvSpPr>
      <dsp:spPr>
        <a:xfrm rot="8100000">
          <a:off x="82667" y="694302"/>
          <a:ext cx="398330" cy="398330"/>
        </a:xfrm>
        <a:prstGeom prst="teardrop">
          <a:avLst>
            <a:gd name="adj" fmla="val 11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421ACD-B59E-46F0-B37F-84413C895753}">
      <dsp:nvSpPr>
        <dsp:cNvPr id="0" name=""/>
        <dsp:cNvSpPr/>
      </dsp:nvSpPr>
      <dsp:spPr>
        <a:xfrm>
          <a:off x="126918" y="738553"/>
          <a:ext cx="309828" cy="309828"/>
        </a:xfrm>
        <a:prstGeom prst="ellipse">
          <a:avLst/>
        </a:prstGeom>
        <a:solidFill>
          <a:schemeClr val="dk1">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F35EBD4-AF0B-4B6B-8BA1-31C932A959D3}">
      <dsp:nvSpPr>
        <dsp:cNvPr id="0" name=""/>
        <dsp:cNvSpPr/>
      </dsp:nvSpPr>
      <dsp:spPr>
        <a:xfrm>
          <a:off x="563495" y="1199128"/>
          <a:ext cx="1832130" cy="1739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b="0" kern="1200">
              <a:latin typeface="ITC Berkeley Oldstyle Std"/>
            </a:rPr>
            <a:t>Puerto Rico established as a US territory</a:t>
          </a:r>
          <a:endParaRPr lang="en-US" sz="1600" kern="1200">
            <a:latin typeface="ITC Berkeley Oldstyle Std"/>
          </a:endParaRPr>
        </a:p>
      </dsp:txBody>
      <dsp:txXfrm>
        <a:off x="563495" y="1199128"/>
        <a:ext cx="1832130" cy="1739911"/>
      </dsp:txXfrm>
    </dsp:sp>
    <dsp:sp modelId="{5D7FDA49-075E-448E-8465-F0B419D59E6E}">
      <dsp:nvSpPr>
        <dsp:cNvPr id="0" name=""/>
        <dsp:cNvSpPr/>
      </dsp:nvSpPr>
      <dsp:spPr>
        <a:xfrm>
          <a:off x="563495" y="587808"/>
          <a:ext cx="1832130" cy="61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1" kern="1200">
              <a:latin typeface="ITC Berkeley Oldstyle Std"/>
            </a:rPr>
            <a:t>1900-1925</a:t>
          </a:r>
        </a:p>
      </dsp:txBody>
      <dsp:txXfrm>
        <a:off x="563495" y="587808"/>
        <a:ext cx="1832130" cy="611320"/>
      </dsp:txXfrm>
    </dsp:sp>
    <dsp:sp modelId="{983A5780-8128-4B31-8F73-243B548CDBE4}">
      <dsp:nvSpPr>
        <dsp:cNvPr id="0" name=""/>
        <dsp:cNvSpPr/>
      </dsp:nvSpPr>
      <dsp:spPr>
        <a:xfrm>
          <a:off x="281832" y="1199128"/>
          <a:ext cx="0" cy="1739911"/>
        </a:xfrm>
        <a:prstGeom prst="line">
          <a:avLst/>
        </a:prstGeom>
        <a:noFill/>
        <a:ln w="12700"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46ADE2B-2FE6-488B-BBF8-5693B54E0423}">
      <dsp:nvSpPr>
        <dsp:cNvPr id="0" name=""/>
        <dsp:cNvSpPr/>
      </dsp:nvSpPr>
      <dsp:spPr>
        <a:xfrm>
          <a:off x="255131" y="2884021"/>
          <a:ext cx="101398" cy="110037"/>
        </a:xfrm>
        <a:prstGeom prst="ellipse">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93ADEA-4957-481A-ADE3-F7DC1204AA96}">
      <dsp:nvSpPr>
        <dsp:cNvPr id="0" name=""/>
        <dsp:cNvSpPr/>
      </dsp:nvSpPr>
      <dsp:spPr>
        <a:xfrm rot="18900000">
          <a:off x="1274872" y="4785447"/>
          <a:ext cx="398330" cy="398330"/>
        </a:xfrm>
        <a:prstGeom prst="teardrop">
          <a:avLst>
            <a:gd name="adj" fmla="val 11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7DFC6C-0374-4081-9673-07D5ECFFFB56}">
      <dsp:nvSpPr>
        <dsp:cNvPr id="0" name=""/>
        <dsp:cNvSpPr/>
      </dsp:nvSpPr>
      <dsp:spPr>
        <a:xfrm>
          <a:off x="1319124" y="4829698"/>
          <a:ext cx="309828" cy="309828"/>
        </a:xfrm>
        <a:prstGeom prst="ellipse">
          <a:avLst/>
        </a:prstGeom>
        <a:solidFill>
          <a:schemeClr val="dk1">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606C6C2-9CF7-458A-94C1-978BAD7445D4}">
      <dsp:nvSpPr>
        <dsp:cNvPr id="0" name=""/>
        <dsp:cNvSpPr/>
      </dsp:nvSpPr>
      <dsp:spPr>
        <a:xfrm>
          <a:off x="1755700" y="2939040"/>
          <a:ext cx="1832130" cy="1739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01600" numCol="1" spcCol="1270" anchor="b" anchorCtr="0">
          <a:noAutofit/>
        </a:bodyPr>
        <a:lstStyle/>
        <a:p>
          <a:pPr marL="0" lvl="0" indent="0" algn="l" defTabSz="711200">
            <a:lnSpc>
              <a:spcPct val="90000"/>
            </a:lnSpc>
            <a:spcBef>
              <a:spcPct val="0"/>
            </a:spcBef>
            <a:spcAft>
              <a:spcPct val="35000"/>
            </a:spcAft>
            <a:buNone/>
          </a:pPr>
          <a:r>
            <a:rPr lang="en-US" sz="1600" b="0" kern="1200">
              <a:latin typeface="ITC Berkeley Oldstyle Std"/>
            </a:rPr>
            <a:t>Puerto Ricans gain U.S. citizenship </a:t>
          </a:r>
          <a:endParaRPr lang="en-US" sz="1600" kern="1200">
            <a:latin typeface="ITC Berkeley Oldstyle Std"/>
          </a:endParaRPr>
        </a:p>
      </dsp:txBody>
      <dsp:txXfrm>
        <a:off x="1755700" y="2939040"/>
        <a:ext cx="1832130" cy="1739911"/>
      </dsp:txXfrm>
    </dsp:sp>
    <dsp:sp modelId="{F5A7C167-E050-403E-9424-03EDAF81B42B}">
      <dsp:nvSpPr>
        <dsp:cNvPr id="0" name=""/>
        <dsp:cNvSpPr/>
      </dsp:nvSpPr>
      <dsp:spPr>
        <a:xfrm>
          <a:off x="1755700" y="4678952"/>
          <a:ext cx="1832130" cy="61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1" kern="1200">
              <a:latin typeface="ITC Berkeley Oldstyle Std"/>
            </a:rPr>
            <a:t>1917</a:t>
          </a:r>
        </a:p>
      </dsp:txBody>
      <dsp:txXfrm>
        <a:off x="1755700" y="4678952"/>
        <a:ext cx="1832130" cy="611320"/>
      </dsp:txXfrm>
    </dsp:sp>
    <dsp:sp modelId="{6F82C8D9-A98D-43E4-8636-C9DE0FB3FE50}">
      <dsp:nvSpPr>
        <dsp:cNvPr id="0" name=""/>
        <dsp:cNvSpPr/>
      </dsp:nvSpPr>
      <dsp:spPr>
        <a:xfrm>
          <a:off x="1474038" y="2939040"/>
          <a:ext cx="0" cy="1739911"/>
        </a:xfrm>
        <a:prstGeom prst="line">
          <a:avLst/>
        </a:prstGeom>
        <a:noFill/>
        <a:ln w="12700"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B276757-32E6-4DFD-8AB4-117A5EBAD7FC}">
      <dsp:nvSpPr>
        <dsp:cNvPr id="0" name=""/>
        <dsp:cNvSpPr/>
      </dsp:nvSpPr>
      <dsp:spPr>
        <a:xfrm>
          <a:off x="1447336" y="2884021"/>
          <a:ext cx="101398" cy="110037"/>
        </a:xfrm>
        <a:prstGeom prst="ellipse">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FC684F-AF0A-44CA-8566-DDFB08DB7084}">
      <dsp:nvSpPr>
        <dsp:cNvPr id="0" name=""/>
        <dsp:cNvSpPr/>
      </dsp:nvSpPr>
      <dsp:spPr>
        <a:xfrm rot="8100000">
          <a:off x="2467078" y="694302"/>
          <a:ext cx="398330" cy="398330"/>
        </a:xfrm>
        <a:prstGeom prst="teardrop">
          <a:avLst>
            <a:gd name="adj" fmla="val 11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FCE8B7-2774-4377-973F-0B9A331FAA2B}">
      <dsp:nvSpPr>
        <dsp:cNvPr id="0" name=""/>
        <dsp:cNvSpPr/>
      </dsp:nvSpPr>
      <dsp:spPr>
        <a:xfrm>
          <a:off x="2511329" y="738553"/>
          <a:ext cx="309828" cy="309828"/>
        </a:xfrm>
        <a:prstGeom prst="ellipse">
          <a:avLst/>
        </a:prstGeom>
        <a:solidFill>
          <a:schemeClr val="dk1">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244C6AD-558F-481B-A684-653D22C925A3}">
      <dsp:nvSpPr>
        <dsp:cNvPr id="0" name=""/>
        <dsp:cNvSpPr/>
      </dsp:nvSpPr>
      <dsp:spPr>
        <a:xfrm>
          <a:off x="2947906" y="1199128"/>
          <a:ext cx="1832130" cy="1739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b="0" kern="1200">
              <a:latin typeface="ITC Berkeley Oldstyle Std"/>
            </a:rPr>
            <a:t>Triple Tax Exemption enacted on island </a:t>
          </a:r>
          <a:r>
            <a:rPr lang="en-US" sz="1600" b="0" kern="1200">
              <a:latin typeface="ITC Berkeley Oldstyle Std"/>
              <a:ea typeface="Calibri Light"/>
              <a:cs typeface="Calibri Light"/>
            </a:rPr>
            <a:t>  </a:t>
          </a:r>
          <a:endParaRPr lang="en-US" sz="1600" b="1" kern="1200">
            <a:latin typeface="ITC Berkeley Oldstyle Std"/>
          </a:endParaRPr>
        </a:p>
        <a:p>
          <a:pPr marL="114300" lvl="1" indent="-114300" algn="l" defTabSz="577850">
            <a:lnSpc>
              <a:spcPct val="90000"/>
            </a:lnSpc>
            <a:spcBef>
              <a:spcPct val="0"/>
            </a:spcBef>
            <a:spcAft>
              <a:spcPct val="15000"/>
            </a:spcAft>
            <a:buChar char="•"/>
          </a:pPr>
          <a:r>
            <a:rPr lang="en-US" sz="100" b="0" kern="1200">
              <a:latin typeface="ITC Berkeley Oldstyle Std"/>
            </a:rPr>
            <a:t>Declares that lenders to Puerto Rico are exempt from taxes </a:t>
          </a:r>
          <a:endParaRPr lang="en-US" sz="100" kern="1200"/>
        </a:p>
      </dsp:txBody>
      <dsp:txXfrm>
        <a:off x="2947906" y="1199128"/>
        <a:ext cx="1832130" cy="1739911"/>
      </dsp:txXfrm>
    </dsp:sp>
    <dsp:sp modelId="{ECB05728-F897-4D14-AE25-347742C8B78D}">
      <dsp:nvSpPr>
        <dsp:cNvPr id="0" name=""/>
        <dsp:cNvSpPr/>
      </dsp:nvSpPr>
      <dsp:spPr>
        <a:xfrm>
          <a:off x="2947906" y="587808"/>
          <a:ext cx="1832130" cy="61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1" kern="1200">
              <a:latin typeface="ITC Berkeley Oldstyle Std"/>
            </a:rPr>
            <a:t>1917</a:t>
          </a:r>
        </a:p>
      </dsp:txBody>
      <dsp:txXfrm>
        <a:off x="2947906" y="587808"/>
        <a:ext cx="1832130" cy="611320"/>
      </dsp:txXfrm>
    </dsp:sp>
    <dsp:sp modelId="{6F2322B3-0E9A-43E2-A57A-872AE5DF8CEB}">
      <dsp:nvSpPr>
        <dsp:cNvPr id="0" name=""/>
        <dsp:cNvSpPr/>
      </dsp:nvSpPr>
      <dsp:spPr>
        <a:xfrm>
          <a:off x="2666243" y="1199128"/>
          <a:ext cx="0" cy="1739911"/>
        </a:xfrm>
        <a:prstGeom prst="line">
          <a:avLst/>
        </a:prstGeom>
        <a:noFill/>
        <a:ln w="12700"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553C4A4-D8BD-442F-879E-2BD0BD325E99}">
      <dsp:nvSpPr>
        <dsp:cNvPr id="0" name=""/>
        <dsp:cNvSpPr/>
      </dsp:nvSpPr>
      <dsp:spPr>
        <a:xfrm>
          <a:off x="2639542" y="2884021"/>
          <a:ext cx="101398" cy="110037"/>
        </a:xfrm>
        <a:prstGeom prst="ellipse">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0B8B82-3397-4DA2-88CF-A0D30FD446E6}">
      <dsp:nvSpPr>
        <dsp:cNvPr id="0" name=""/>
        <dsp:cNvSpPr/>
      </dsp:nvSpPr>
      <dsp:spPr>
        <a:xfrm rot="18900000">
          <a:off x="3659283" y="4785447"/>
          <a:ext cx="398330" cy="398330"/>
        </a:xfrm>
        <a:prstGeom prst="teardrop">
          <a:avLst>
            <a:gd name="adj" fmla="val 11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390180-25A4-479F-9500-286C888CCD75}">
      <dsp:nvSpPr>
        <dsp:cNvPr id="0" name=""/>
        <dsp:cNvSpPr/>
      </dsp:nvSpPr>
      <dsp:spPr>
        <a:xfrm>
          <a:off x="3703535" y="4829698"/>
          <a:ext cx="309828" cy="309828"/>
        </a:xfrm>
        <a:prstGeom prst="ellipse">
          <a:avLst/>
        </a:prstGeom>
        <a:solidFill>
          <a:schemeClr val="dk1">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F3600DB-437B-4E36-A6E4-E28C616CB906}">
      <dsp:nvSpPr>
        <dsp:cNvPr id="0" name=""/>
        <dsp:cNvSpPr/>
      </dsp:nvSpPr>
      <dsp:spPr>
        <a:xfrm>
          <a:off x="4140111" y="2939040"/>
          <a:ext cx="1832130" cy="1739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01600" numCol="1" spcCol="1270" anchor="b" anchorCtr="0">
          <a:noAutofit/>
        </a:bodyPr>
        <a:lstStyle/>
        <a:p>
          <a:pPr marL="0" lvl="0" indent="0" algn="l" defTabSz="711200">
            <a:lnSpc>
              <a:spcPct val="90000"/>
            </a:lnSpc>
            <a:spcBef>
              <a:spcPct val="0"/>
            </a:spcBef>
            <a:spcAft>
              <a:spcPct val="35000"/>
            </a:spcAft>
            <a:buNone/>
          </a:pPr>
          <a:r>
            <a:rPr lang="en-US" sz="1600" b="0" kern="1200">
              <a:latin typeface="ITC Berkeley Oldstyle Std"/>
            </a:rPr>
            <a:t>Operation Bootstrap begins</a:t>
          </a:r>
          <a:endParaRPr lang="en-US" sz="1600" kern="1200">
            <a:latin typeface="ITC Berkeley Oldstyle Std"/>
          </a:endParaRPr>
        </a:p>
        <a:p>
          <a:pPr marL="114300" lvl="1" indent="-114300" algn="l" defTabSz="577850">
            <a:lnSpc>
              <a:spcPct val="90000"/>
            </a:lnSpc>
            <a:spcBef>
              <a:spcPct val="0"/>
            </a:spcBef>
            <a:spcAft>
              <a:spcPct val="15000"/>
            </a:spcAft>
            <a:buChar char="•"/>
          </a:pPr>
          <a:r>
            <a:rPr lang="en-US" sz="1300" b="0" kern="1200">
              <a:latin typeface="ITC Berkeley Oldstyle Std"/>
            </a:rPr>
            <a:t>Transition from focus on agriculture to manufacturing</a:t>
          </a:r>
          <a:endParaRPr lang="en-US" sz="1300" kern="1200">
            <a:latin typeface="ITC Berkeley Oldstyle Std"/>
          </a:endParaRPr>
        </a:p>
        <a:p>
          <a:pPr marL="114300" lvl="1" indent="-114300" algn="l" defTabSz="577850">
            <a:lnSpc>
              <a:spcPct val="90000"/>
            </a:lnSpc>
            <a:spcBef>
              <a:spcPct val="0"/>
            </a:spcBef>
            <a:spcAft>
              <a:spcPct val="15000"/>
            </a:spcAft>
            <a:buChar char="•"/>
          </a:pPr>
          <a:r>
            <a:rPr lang="en-US" sz="1300" b="0" kern="1200">
              <a:latin typeface="ITC Berkeley Oldstyle Std"/>
            </a:rPr>
            <a:t>Economic boom from new companies </a:t>
          </a:r>
          <a:endParaRPr lang="en-US" sz="1300" kern="1200">
            <a:latin typeface="ITC Berkeley Oldstyle Std"/>
          </a:endParaRPr>
        </a:p>
      </dsp:txBody>
      <dsp:txXfrm>
        <a:off x="4140111" y="2939040"/>
        <a:ext cx="1832130" cy="1739911"/>
      </dsp:txXfrm>
    </dsp:sp>
    <dsp:sp modelId="{5C201688-07F5-4BC1-A183-065A39E2CA77}">
      <dsp:nvSpPr>
        <dsp:cNvPr id="0" name=""/>
        <dsp:cNvSpPr/>
      </dsp:nvSpPr>
      <dsp:spPr>
        <a:xfrm>
          <a:off x="4140111" y="4678952"/>
          <a:ext cx="1832130" cy="61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1" kern="1200">
              <a:latin typeface="ITC Berkeley Oldstyle Std"/>
            </a:rPr>
            <a:t>1950</a:t>
          </a:r>
        </a:p>
      </dsp:txBody>
      <dsp:txXfrm>
        <a:off x="4140111" y="4678952"/>
        <a:ext cx="1832130" cy="611320"/>
      </dsp:txXfrm>
    </dsp:sp>
    <dsp:sp modelId="{209D6EAB-8266-470F-A9A2-6EADE1F54B49}">
      <dsp:nvSpPr>
        <dsp:cNvPr id="0" name=""/>
        <dsp:cNvSpPr/>
      </dsp:nvSpPr>
      <dsp:spPr>
        <a:xfrm>
          <a:off x="3858449" y="2939040"/>
          <a:ext cx="0" cy="1739911"/>
        </a:xfrm>
        <a:prstGeom prst="line">
          <a:avLst/>
        </a:prstGeom>
        <a:noFill/>
        <a:ln w="12700"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BEF4A9B-6D9F-4049-8025-F1DF909A65B6}">
      <dsp:nvSpPr>
        <dsp:cNvPr id="0" name=""/>
        <dsp:cNvSpPr/>
      </dsp:nvSpPr>
      <dsp:spPr>
        <a:xfrm>
          <a:off x="3831747" y="2884021"/>
          <a:ext cx="101398" cy="110037"/>
        </a:xfrm>
        <a:prstGeom prst="ellipse">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7895E8-650C-42CC-8143-D4CD45EACF45}">
      <dsp:nvSpPr>
        <dsp:cNvPr id="0" name=""/>
        <dsp:cNvSpPr/>
      </dsp:nvSpPr>
      <dsp:spPr>
        <a:xfrm rot="8100000">
          <a:off x="4851489" y="694302"/>
          <a:ext cx="398330" cy="398330"/>
        </a:xfrm>
        <a:prstGeom prst="teardrop">
          <a:avLst>
            <a:gd name="adj" fmla="val 11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952E69-6540-4BCD-B03B-E49953E03F85}">
      <dsp:nvSpPr>
        <dsp:cNvPr id="0" name=""/>
        <dsp:cNvSpPr/>
      </dsp:nvSpPr>
      <dsp:spPr>
        <a:xfrm>
          <a:off x="4895740" y="738553"/>
          <a:ext cx="309828" cy="309828"/>
        </a:xfrm>
        <a:prstGeom prst="ellipse">
          <a:avLst/>
        </a:prstGeom>
        <a:solidFill>
          <a:schemeClr val="dk1">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4ABC91F-8CB3-48BB-B507-45D5838FFE71}">
      <dsp:nvSpPr>
        <dsp:cNvPr id="0" name=""/>
        <dsp:cNvSpPr/>
      </dsp:nvSpPr>
      <dsp:spPr>
        <a:xfrm>
          <a:off x="5332317" y="1199128"/>
          <a:ext cx="1832130" cy="1739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82550" bIns="123825" numCol="1" spcCol="1270" anchor="t" anchorCtr="0">
          <a:noAutofit/>
        </a:bodyPr>
        <a:lstStyle/>
        <a:p>
          <a:pPr marL="0" lvl="0" indent="0" algn="l" defTabSz="711200">
            <a:lnSpc>
              <a:spcPct val="90000"/>
            </a:lnSpc>
            <a:spcBef>
              <a:spcPct val="0"/>
            </a:spcBef>
            <a:spcAft>
              <a:spcPct val="35000"/>
            </a:spcAft>
            <a:buNone/>
          </a:pPr>
          <a:r>
            <a:rPr lang="en-US" sz="100" b="0" kern="1200">
              <a:latin typeface="ITC Berkeley Oldstyle Std"/>
            </a:rPr>
            <a:t>Section 936 enacted </a:t>
          </a:r>
          <a:endParaRPr lang="en-US" sz="100" kern="1200">
            <a:latin typeface="ITC Berkeley Oldstyle Std"/>
          </a:endParaRPr>
        </a:p>
        <a:p>
          <a:pPr marL="114300" lvl="1" indent="-114300" algn="l" defTabSz="577850">
            <a:lnSpc>
              <a:spcPct val="90000"/>
            </a:lnSpc>
            <a:spcBef>
              <a:spcPct val="0"/>
            </a:spcBef>
            <a:spcAft>
              <a:spcPct val="15000"/>
            </a:spcAft>
            <a:buChar char="•"/>
          </a:pPr>
          <a:r>
            <a:rPr lang="en-US" sz="1300" b="0" kern="1200">
              <a:latin typeface="ITC Berkeley Oldstyle Std"/>
            </a:rPr>
            <a:t>Tax break for companies that operated in Puerto Rico </a:t>
          </a:r>
          <a:endParaRPr lang="en-US" sz="1300" kern="1200">
            <a:latin typeface="ITC Berkeley Oldstyle Std"/>
          </a:endParaRPr>
        </a:p>
      </dsp:txBody>
      <dsp:txXfrm>
        <a:off x="5332317" y="1199128"/>
        <a:ext cx="1832130" cy="1739911"/>
      </dsp:txXfrm>
    </dsp:sp>
    <dsp:sp modelId="{5F6D0562-0987-4D1B-8286-46BCE5719416}">
      <dsp:nvSpPr>
        <dsp:cNvPr id="0" name=""/>
        <dsp:cNvSpPr/>
      </dsp:nvSpPr>
      <dsp:spPr>
        <a:xfrm>
          <a:off x="5332317" y="587808"/>
          <a:ext cx="1832130" cy="61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1" kern="1200">
              <a:latin typeface="ITC Berkeley Oldstyle Std"/>
            </a:rPr>
            <a:t>1976</a:t>
          </a:r>
        </a:p>
      </dsp:txBody>
      <dsp:txXfrm>
        <a:off x="5332317" y="587808"/>
        <a:ext cx="1832130" cy="611320"/>
      </dsp:txXfrm>
    </dsp:sp>
    <dsp:sp modelId="{A090937C-A99A-414A-B1BE-BD33FF091ADD}">
      <dsp:nvSpPr>
        <dsp:cNvPr id="0" name=""/>
        <dsp:cNvSpPr/>
      </dsp:nvSpPr>
      <dsp:spPr>
        <a:xfrm>
          <a:off x="5050654" y="1199128"/>
          <a:ext cx="0" cy="1739911"/>
        </a:xfrm>
        <a:prstGeom prst="line">
          <a:avLst/>
        </a:prstGeom>
        <a:noFill/>
        <a:ln w="12700"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2DFB26A-D54E-4D30-882C-39F1B9229D50}">
      <dsp:nvSpPr>
        <dsp:cNvPr id="0" name=""/>
        <dsp:cNvSpPr/>
      </dsp:nvSpPr>
      <dsp:spPr>
        <a:xfrm>
          <a:off x="5023953" y="2884021"/>
          <a:ext cx="101398" cy="110037"/>
        </a:xfrm>
        <a:prstGeom prst="ellipse">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D68A92-72DA-44E7-BB0F-BD93C8E52939}">
      <dsp:nvSpPr>
        <dsp:cNvPr id="0" name=""/>
        <dsp:cNvSpPr/>
      </dsp:nvSpPr>
      <dsp:spPr>
        <a:xfrm rot="18900000">
          <a:off x="6043694" y="4785447"/>
          <a:ext cx="398330" cy="398330"/>
        </a:xfrm>
        <a:prstGeom prst="teardrop">
          <a:avLst>
            <a:gd name="adj" fmla="val 11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CDDCF9-5A21-4F3D-B3C2-3E57DF3999C7}">
      <dsp:nvSpPr>
        <dsp:cNvPr id="0" name=""/>
        <dsp:cNvSpPr/>
      </dsp:nvSpPr>
      <dsp:spPr>
        <a:xfrm>
          <a:off x="6087946" y="4829698"/>
          <a:ext cx="309828" cy="309828"/>
        </a:xfrm>
        <a:prstGeom prst="ellipse">
          <a:avLst/>
        </a:prstGeom>
        <a:solidFill>
          <a:schemeClr val="dk1">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E21AC14-D08F-428F-8410-5FD1B165E3A8}">
      <dsp:nvSpPr>
        <dsp:cNvPr id="0" name=""/>
        <dsp:cNvSpPr/>
      </dsp:nvSpPr>
      <dsp:spPr>
        <a:xfrm>
          <a:off x="6524522" y="2939040"/>
          <a:ext cx="1832130" cy="1739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01600" numCol="1" spcCol="1270" anchor="b" anchorCtr="0">
          <a:noAutofit/>
        </a:bodyPr>
        <a:lstStyle/>
        <a:p>
          <a:pPr marL="0" lvl="0" indent="0" algn="l" defTabSz="711200">
            <a:lnSpc>
              <a:spcPct val="90000"/>
            </a:lnSpc>
            <a:spcBef>
              <a:spcPct val="0"/>
            </a:spcBef>
            <a:spcAft>
              <a:spcPct val="35000"/>
            </a:spcAft>
            <a:buNone/>
          </a:pPr>
          <a:r>
            <a:rPr lang="en-US" sz="1600" b="0" kern="1200">
              <a:latin typeface="ITC Berkeley Oldstyle Std"/>
            </a:rPr>
            <a:t>Global recession </a:t>
          </a:r>
          <a:endParaRPr lang="en-US" sz="1600" kern="1200">
            <a:latin typeface="ITC Berkeley Oldstyle Std"/>
          </a:endParaRPr>
        </a:p>
      </dsp:txBody>
      <dsp:txXfrm>
        <a:off x="6524522" y="2939040"/>
        <a:ext cx="1832130" cy="1739911"/>
      </dsp:txXfrm>
    </dsp:sp>
    <dsp:sp modelId="{38253A48-0D5E-4699-9E34-2DE35ADA39C1}">
      <dsp:nvSpPr>
        <dsp:cNvPr id="0" name=""/>
        <dsp:cNvSpPr/>
      </dsp:nvSpPr>
      <dsp:spPr>
        <a:xfrm>
          <a:off x="6524522" y="4678952"/>
          <a:ext cx="1832130" cy="61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1" kern="1200">
              <a:latin typeface="ITC Berkeley Oldstyle Std"/>
            </a:rPr>
            <a:t>2007-2009</a:t>
          </a:r>
        </a:p>
      </dsp:txBody>
      <dsp:txXfrm>
        <a:off x="6524522" y="4678952"/>
        <a:ext cx="1832130" cy="611320"/>
      </dsp:txXfrm>
    </dsp:sp>
    <dsp:sp modelId="{5A3A087E-6E45-4768-857C-457EF9C7C9FA}">
      <dsp:nvSpPr>
        <dsp:cNvPr id="0" name=""/>
        <dsp:cNvSpPr/>
      </dsp:nvSpPr>
      <dsp:spPr>
        <a:xfrm>
          <a:off x="6242860" y="2939040"/>
          <a:ext cx="0" cy="1739911"/>
        </a:xfrm>
        <a:prstGeom prst="line">
          <a:avLst/>
        </a:prstGeom>
        <a:noFill/>
        <a:ln w="12700"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5796719-04B0-402C-B5FF-EF7DA5A88515}">
      <dsp:nvSpPr>
        <dsp:cNvPr id="0" name=""/>
        <dsp:cNvSpPr/>
      </dsp:nvSpPr>
      <dsp:spPr>
        <a:xfrm>
          <a:off x="6216158" y="2884021"/>
          <a:ext cx="101398" cy="110037"/>
        </a:xfrm>
        <a:prstGeom prst="ellipse">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2EBE10-DCFF-4D8E-B9DC-B5D4E0624F6F}">
      <dsp:nvSpPr>
        <dsp:cNvPr id="0" name=""/>
        <dsp:cNvSpPr/>
      </dsp:nvSpPr>
      <dsp:spPr>
        <a:xfrm rot="8100000">
          <a:off x="7235900" y="694302"/>
          <a:ext cx="398330" cy="398330"/>
        </a:xfrm>
        <a:prstGeom prst="teardrop">
          <a:avLst>
            <a:gd name="adj" fmla="val 11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BB6844-EE40-4B66-8292-A54948E3A0B6}">
      <dsp:nvSpPr>
        <dsp:cNvPr id="0" name=""/>
        <dsp:cNvSpPr/>
      </dsp:nvSpPr>
      <dsp:spPr>
        <a:xfrm>
          <a:off x="7280151" y="738553"/>
          <a:ext cx="309828" cy="309828"/>
        </a:xfrm>
        <a:prstGeom prst="ellipse">
          <a:avLst/>
        </a:prstGeom>
        <a:solidFill>
          <a:schemeClr val="dk1">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9A83E8E-A242-4433-84E1-EDFE4262BA71}">
      <dsp:nvSpPr>
        <dsp:cNvPr id="0" name=""/>
        <dsp:cNvSpPr/>
      </dsp:nvSpPr>
      <dsp:spPr>
        <a:xfrm>
          <a:off x="7716728" y="1199128"/>
          <a:ext cx="1832130" cy="1739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b="0" kern="1200">
              <a:latin typeface="ITC Berkeley Oldstyle Std"/>
            </a:rPr>
            <a:t>Act 22 enacted </a:t>
          </a:r>
          <a:endParaRPr lang="en-US" sz="1500" b="0" kern="1200">
            <a:latin typeface="Calibri Light" panose="020F0302020204030204"/>
            <a:cs typeface="Calibri Light" panose="020F0302020204030204"/>
          </a:endParaRPr>
        </a:p>
        <a:p>
          <a:pPr marL="114300" lvl="1" indent="-114300" algn="l" defTabSz="533400">
            <a:lnSpc>
              <a:spcPct val="90000"/>
            </a:lnSpc>
            <a:spcBef>
              <a:spcPct val="0"/>
            </a:spcBef>
            <a:spcAft>
              <a:spcPct val="15000"/>
            </a:spcAft>
            <a:buChar char="•"/>
          </a:pPr>
          <a:r>
            <a:rPr lang="en-US" sz="1200" b="0" kern="1200">
              <a:latin typeface="ITC Berkeley Oldstyle Std"/>
            </a:rPr>
            <a:t>Tax break for individuals creating business in Puerto Rico</a:t>
          </a:r>
          <a:endParaRPr lang="en-US" sz="1200" kern="1200"/>
        </a:p>
      </dsp:txBody>
      <dsp:txXfrm>
        <a:off x="7716728" y="1199128"/>
        <a:ext cx="1832130" cy="1739911"/>
      </dsp:txXfrm>
    </dsp:sp>
    <dsp:sp modelId="{A13EC743-E841-482F-B366-F61A2CBEDF98}">
      <dsp:nvSpPr>
        <dsp:cNvPr id="0" name=""/>
        <dsp:cNvSpPr/>
      </dsp:nvSpPr>
      <dsp:spPr>
        <a:xfrm>
          <a:off x="7716728" y="587808"/>
          <a:ext cx="1832130" cy="61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1" kern="1200">
              <a:latin typeface="ITC Berkeley Oldstyle Std"/>
            </a:rPr>
            <a:t>2012</a:t>
          </a:r>
        </a:p>
      </dsp:txBody>
      <dsp:txXfrm>
        <a:off x="7716728" y="587808"/>
        <a:ext cx="1832130" cy="611320"/>
      </dsp:txXfrm>
    </dsp:sp>
    <dsp:sp modelId="{8CB89C94-1C93-4869-BC79-7DE4AB712108}">
      <dsp:nvSpPr>
        <dsp:cNvPr id="0" name=""/>
        <dsp:cNvSpPr/>
      </dsp:nvSpPr>
      <dsp:spPr>
        <a:xfrm>
          <a:off x="7435065" y="1199128"/>
          <a:ext cx="0" cy="1739911"/>
        </a:xfrm>
        <a:prstGeom prst="line">
          <a:avLst/>
        </a:prstGeom>
        <a:noFill/>
        <a:ln w="12700"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0393B0C-8FF4-4492-BA81-C7F6FD5748F1}">
      <dsp:nvSpPr>
        <dsp:cNvPr id="0" name=""/>
        <dsp:cNvSpPr/>
      </dsp:nvSpPr>
      <dsp:spPr>
        <a:xfrm>
          <a:off x="7408364" y="2884021"/>
          <a:ext cx="101398" cy="110037"/>
        </a:xfrm>
        <a:prstGeom prst="ellipse">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E5EC33-0E2F-4467-96EF-E61C92FA40E7}">
      <dsp:nvSpPr>
        <dsp:cNvPr id="0" name=""/>
        <dsp:cNvSpPr/>
      </dsp:nvSpPr>
      <dsp:spPr>
        <a:xfrm rot="18900000">
          <a:off x="8428105" y="4785447"/>
          <a:ext cx="398330" cy="398330"/>
        </a:xfrm>
        <a:prstGeom prst="teardrop">
          <a:avLst>
            <a:gd name="adj" fmla="val 11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63BB5F-CE7C-4C37-AAAA-A378333296B1}">
      <dsp:nvSpPr>
        <dsp:cNvPr id="0" name=""/>
        <dsp:cNvSpPr/>
      </dsp:nvSpPr>
      <dsp:spPr>
        <a:xfrm>
          <a:off x="8472357" y="4829698"/>
          <a:ext cx="309828" cy="309828"/>
        </a:xfrm>
        <a:prstGeom prst="ellipse">
          <a:avLst/>
        </a:prstGeom>
        <a:solidFill>
          <a:schemeClr val="dk1">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FA74A46-D647-444B-8C3E-3B1DF59DF1E9}">
      <dsp:nvSpPr>
        <dsp:cNvPr id="0" name=""/>
        <dsp:cNvSpPr/>
      </dsp:nvSpPr>
      <dsp:spPr>
        <a:xfrm>
          <a:off x="8908933" y="2939040"/>
          <a:ext cx="1832130" cy="1739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01600" numCol="1" spcCol="1270" anchor="b" anchorCtr="0">
          <a:noAutofit/>
        </a:bodyPr>
        <a:lstStyle/>
        <a:p>
          <a:pPr marL="0" lvl="0" indent="0" algn="l" defTabSz="711200">
            <a:lnSpc>
              <a:spcPct val="90000"/>
            </a:lnSpc>
            <a:spcBef>
              <a:spcPct val="0"/>
            </a:spcBef>
            <a:spcAft>
              <a:spcPct val="35000"/>
            </a:spcAft>
            <a:buNone/>
          </a:pPr>
          <a:r>
            <a:rPr lang="en-US" sz="1600" b="0" kern="1200">
              <a:latin typeface="ITC Berkeley Oldstyle Std"/>
            </a:rPr>
            <a:t>US Government creates PROMESA</a:t>
          </a:r>
          <a:endParaRPr lang="en-US" sz="1600" kern="1200">
            <a:latin typeface="ITC Berkeley Oldstyle Std"/>
          </a:endParaRPr>
        </a:p>
      </dsp:txBody>
      <dsp:txXfrm>
        <a:off x="8908933" y="2939040"/>
        <a:ext cx="1832130" cy="1739911"/>
      </dsp:txXfrm>
    </dsp:sp>
    <dsp:sp modelId="{D01F71F3-2B44-4AB0-9E96-133119A9615A}">
      <dsp:nvSpPr>
        <dsp:cNvPr id="0" name=""/>
        <dsp:cNvSpPr/>
      </dsp:nvSpPr>
      <dsp:spPr>
        <a:xfrm>
          <a:off x="8908933" y="4678952"/>
          <a:ext cx="1832130" cy="61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1" kern="1200">
              <a:latin typeface="ITC Berkeley Oldstyle Std"/>
            </a:rPr>
            <a:t>2016</a:t>
          </a:r>
        </a:p>
      </dsp:txBody>
      <dsp:txXfrm>
        <a:off x="8908933" y="4678952"/>
        <a:ext cx="1832130" cy="611320"/>
      </dsp:txXfrm>
    </dsp:sp>
    <dsp:sp modelId="{E98FDD31-E17C-4467-956D-1968537919CE}">
      <dsp:nvSpPr>
        <dsp:cNvPr id="0" name=""/>
        <dsp:cNvSpPr/>
      </dsp:nvSpPr>
      <dsp:spPr>
        <a:xfrm>
          <a:off x="8627271" y="2939040"/>
          <a:ext cx="0" cy="1739911"/>
        </a:xfrm>
        <a:prstGeom prst="line">
          <a:avLst/>
        </a:prstGeom>
        <a:noFill/>
        <a:ln w="12700"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574CA8A-9586-4625-9448-557F9AE8579D}">
      <dsp:nvSpPr>
        <dsp:cNvPr id="0" name=""/>
        <dsp:cNvSpPr/>
      </dsp:nvSpPr>
      <dsp:spPr>
        <a:xfrm>
          <a:off x="8600569" y="2884021"/>
          <a:ext cx="101398" cy="110037"/>
        </a:xfrm>
        <a:prstGeom prst="ellipse">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3F0C55-2DBD-48C3-836F-F72D5578A056}">
      <dsp:nvSpPr>
        <dsp:cNvPr id="0" name=""/>
        <dsp:cNvSpPr/>
      </dsp:nvSpPr>
      <dsp:spPr>
        <a:xfrm rot="8100000">
          <a:off x="9620311" y="694302"/>
          <a:ext cx="398330" cy="398330"/>
        </a:xfrm>
        <a:prstGeom prst="teardrop">
          <a:avLst>
            <a:gd name="adj" fmla="val 11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4C6AE6-9EF5-44B1-A627-DEFE7AE8B3B2}">
      <dsp:nvSpPr>
        <dsp:cNvPr id="0" name=""/>
        <dsp:cNvSpPr/>
      </dsp:nvSpPr>
      <dsp:spPr>
        <a:xfrm>
          <a:off x="9664562" y="738553"/>
          <a:ext cx="309828" cy="309828"/>
        </a:xfrm>
        <a:prstGeom prst="ellipse">
          <a:avLst/>
        </a:prstGeom>
        <a:solidFill>
          <a:schemeClr val="dk1">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D5436C-79F5-49D9-8AFA-95A35472406A}">
      <dsp:nvSpPr>
        <dsp:cNvPr id="0" name=""/>
        <dsp:cNvSpPr/>
      </dsp:nvSpPr>
      <dsp:spPr>
        <a:xfrm>
          <a:off x="10101139" y="1199128"/>
          <a:ext cx="1832130" cy="1739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b="0" kern="1200">
              <a:latin typeface="ITC Berkeley Oldstyle Std"/>
            </a:rPr>
            <a:t>Puerto Rico declares bankruptcy after</a:t>
          </a:r>
          <a:r>
            <a:rPr lang="en-US" sz="1600" kern="1200">
              <a:latin typeface="ITC Berkeley Oldstyle Std"/>
            </a:rPr>
            <a:t> Hurricane Maria</a:t>
          </a:r>
        </a:p>
      </dsp:txBody>
      <dsp:txXfrm>
        <a:off x="10101139" y="1199128"/>
        <a:ext cx="1832130" cy="1739911"/>
      </dsp:txXfrm>
    </dsp:sp>
    <dsp:sp modelId="{CA2DD378-51E4-454F-93A9-F424369917E4}">
      <dsp:nvSpPr>
        <dsp:cNvPr id="0" name=""/>
        <dsp:cNvSpPr/>
      </dsp:nvSpPr>
      <dsp:spPr>
        <a:xfrm>
          <a:off x="10101139" y="587808"/>
          <a:ext cx="1832130" cy="61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1" kern="1200">
              <a:latin typeface="ITC Berkeley Oldstyle Std"/>
            </a:rPr>
            <a:t>2017</a:t>
          </a:r>
        </a:p>
      </dsp:txBody>
      <dsp:txXfrm>
        <a:off x="10101139" y="587808"/>
        <a:ext cx="1832130" cy="611320"/>
      </dsp:txXfrm>
    </dsp:sp>
    <dsp:sp modelId="{4CB5106A-4DEA-487E-9038-9B817A45B5E8}">
      <dsp:nvSpPr>
        <dsp:cNvPr id="0" name=""/>
        <dsp:cNvSpPr/>
      </dsp:nvSpPr>
      <dsp:spPr>
        <a:xfrm>
          <a:off x="9819476" y="1199128"/>
          <a:ext cx="0" cy="1739911"/>
        </a:xfrm>
        <a:prstGeom prst="line">
          <a:avLst/>
        </a:prstGeom>
        <a:noFill/>
        <a:ln w="12700"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A2FF42D-87A7-4CB2-AEE5-7D312DC4759D}">
      <dsp:nvSpPr>
        <dsp:cNvPr id="0" name=""/>
        <dsp:cNvSpPr/>
      </dsp:nvSpPr>
      <dsp:spPr>
        <a:xfrm>
          <a:off x="9792775" y="2884021"/>
          <a:ext cx="101398" cy="110037"/>
        </a:xfrm>
        <a:prstGeom prst="ellipse">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5ACC1-C5BA-48E4-AC54-5B8E34B2146A}">
      <dsp:nvSpPr>
        <dsp:cNvPr id="0" name=""/>
        <dsp:cNvSpPr/>
      </dsp:nvSpPr>
      <dsp:spPr>
        <a:xfrm>
          <a:off x="0" y="1193958"/>
          <a:ext cx="11090275" cy="1591944"/>
        </a:xfrm>
        <a:prstGeom prst="notched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0865D8-8DE9-44AD-BE2B-347AE5F83ABB}">
      <dsp:nvSpPr>
        <dsp:cNvPr id="0" name=""/>
        <dsp:cNvSpPr/>
      </dsp:nvSpPr>
      <dsp:spPr>
        <a:xfrm>
          <a:off x="4995" y="0"/>
          <a:ext cx="2402712" cy="1591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rtl="0">
            <a:lnSpc>
              <a:spcPct val="90000"/>
            </a:lnSpc>
            <a:spcBef>
              <a:spcPct val="0"/>
            </a:spcBef>
            <a:spcAft>
              <a:spcPct val="35000"/>
            </a:spcAft>
            <a:buNone/>
          </a:pPr>
          <a:r>
            <a:rPr lang="en-US" sz="1600" kern="1200">
              <a:latin typeface="ITC Berkeley Oldstyle Std"/>
              <a:ea typeface="Calibri"/>
              <a:cs typeface="Calibri"/>
            </a:rPr>
            <a:t>Tourism/Investors </a:t>
          </a:r>
        </a:p>
      </dsp:txBody>
      <dsp:txXfrm>
        <a:off x="4995" y="0"/>
        <a:ext cx="2402712" cy="1591944"/>
      </dsp:txXfrm>
    </dsp:sp>
    <dsp:sp modelId="{C9A8DCAA-3E8E-4798-ABC7-285F909D5243}">
      <dsp:nvSpPr>
        <dsp:cNvPr id="0" name=""/>
        <dsp:cNvSpPr/>
      </dsp:nvSpPr>
      <dsp:spPr>
        <a:xfrm>
          <a:off x="1007358" y="1790937"/>
          <a:ext cx="397986" cy="397986"/>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85B962-84FD-4172-B7F5-D8868EFE4116}">
      <dsp:nvSpPr>
        <dsp:cNvPr id="0" name=""/>
        <dsp:cNvSpPr/>
      </dsp:nvSpPr>
      <dsp:spPr>
        <a:xfrm>
          <a:off x="2527843" y="2387917"/>
          <a:ext cx="2402712" cy="1591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rtl="0">
            <a:lnSpc>
              <a:spcPct val="90000"/>
            </a:lnSpc>
            <a:spcBef>
              <a:spcPct val="0"/>
            </a:spcBef>
            <a:spcAft>
              <a:spcPct val="35000"/>
            </a:spcAft>
            <a:buNone/>
          </a:pPr>
          <a:r>
            <a:rPr lang="en-US" sz="1600" kern="1200">
              <a:latin typeface="ITC Berkeley Oldstyle Std"/>
              <a:ea typeface="Calibri"/>
              <a:cs typeface="Calibri"/>
            </a:rPr>
            <a:t>Overpopulation (with other contributing factors) </a:t>
          </a:r>
        </a:p>
      </dsp:txBody>
      <dsp:txXfrm>
        <a:off x="2527843" y="2387917"/>
        <a:ext cx="2402712" cy="1591944"/>
      </dsp:txXfrm>
    </dsp:sp>
    <dsp:sp modelId="{571DE529-F77D-46C4-A3EA-ADDC120EFDE3}">
      <dsp:nvSpPr>
        <dsp:cNvPr id="0" name=""/>
        <dsp:cNvSpPr/>
      </dsp:nvSpPr>
      <dsp:spPr>
        <a:xfrm>
          <a:off x="3530206" y="1790937"/>
          <a:ext cx="397986" cy="397986"/>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B30990-5A54-4BFC-8B5B-3A12029FDF57}">
      <dsp:nvSpPr>
        <dsp:cNvPr id="0" name=""/>
        <dsp:cNvSpPr/>
      </dsp:nvSpPr>
      <dsp:spPr>
        <a:xfrm>
          <a:off x="5050691" y="0"/>
          <a:ext cx="2402712" cy="1591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rtl="0">
            <a:lnSpc>
              <a:spcPct val="90000"/>
            </a:lnSpc>
            <a:spcBef>
              <a:spcPct val="0"/>
            </a:spcBef>
            <a:spcAft>
              <a:spcPct val="35000"/>
            </a:spcAft>
            <a:buNone/>
          </a:pPr>
          <a:r>
            <a:rPr lang="en-US" sz="1600" kern="1200">
              <a:latin typeface="ITC Berkeley Oldstyle Std"/>
              <a:ea typeface="Calibri"/>
              <a:cs typeface="Calibri"/>
            </a:rPr>
            <a:t>New Construction Developments</a:t>
          </a:r>
        </a:p>
      </dsp:txBody>
      <dsp:txXfrm>
        <a:off x="5050691" y="0"/>
        <a:ext cx="2402712" cy="1591944"/>
      </dsp:txXfrm>
    </dsp:sp>
    <dsp:sp modelId="{8E5641E1-F72E-4DCE-9393-1070F18751FD}">
      <dsp:nvSpPr>
        <dsp:cNvPr id="0" name=""/>
        <dsp:cNvSpPr/>
      </dsp:nvSpPr>
      <dsp:spPr>
        <a:xfrm>
          <a:off x="6053054" y="1790937"/>
          <a:ext cx="397986" cy="397986"/>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59F751-FD99-4B48-8C26-E442A9D68E43}">
      <dsp:nvSpPr>
        <dsp:cNvPr id="0" name=""/>
        <dsp:cNvSpPr/>
      </dsp:nvSpPr>
      <dsp:spPr>
        <a:xfrm>
          <a:off x="7573539" y="2387917"/>
          <a:ext cx="2402712" cy="1591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rtl="0">
            <a:lnSpc>
              <a:spcPct val="90000"/>
            </a:lnSpc>
            <a:spcBef>
              <a:spcPct val="0"/>
            </a:spcBef>
            <a:spcAft>
              <a:spcPct val="35000"/>
            </a:spcAft>
            <a:buNone/>
          </a:pPr>
          <a:r>
            <a:rPr lang="en-US" sz="1600" kern="1200">
              <a:latin typeface="ITC Berkeley Oldstyle Std"/>
              <a:ea typeface="Calibri"/>
              <a:cs typeface="Calibri"/>
            </a:rPr>
            <a:t>Ecological/Environmental Impacts </a:t>
          </a:r>
        </a:p>
      </dsp:txBody>
      <dsp:txXfrm>
        <a:off x="7573539" y="2387917"/>
        <a:ext cx="2402712" cy="1591944"/>
      </dsp:txXfrm>
    </dsp:sp>
    <dsp:sp modelId="{6FFCB4B9-B373-4415-A982-B2DC71356827}">
      <dsp:nvSpPr>
        <dsp:cNvPr id="0" name=""/>
        <dsp:cNvSpPr/>
      </dsp:nvSpPr>
      <dsp:spPr>
        <a:xfrm>
          <a:off x="8575902" y="1790937"/>
          <a:ext cx="397986" cy="397986"/>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D08DE9-1133-794A-B06A-850CE3BFA87D}" type="datetimeFigureOut">
              <a:rPr lang="en-US" smtClean="0"/>
              <a:t>3/10/2023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3F7A4-F8A4-B14E-8920-E41B9F061B0B}" type="slidenum">
              <a:rPr lang="en-US" smtClean="0"/>
              <a:t>‹#›</a:t>
            </a:fld>
            <a:endParaRPr lang="en-US"/>
          </a:p>
        </p:txBody>
      </p:sp>
    </p:spTree>
    <p:extLst>
      <p:ext uri="{BB962C8B-B14F-4D97-AF65-F5344CB8AC3E}">
        <p14:creationId xmlns:p14="http://schemas.microsoft.com/office/powerpoint/2010/main" val="2853005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get-pr.com/"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instagram.com/elurbanista/?hl=en"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 session title and presenters names on this slide</a:t>
            </a:r>
          </a:p>
        </p:txBody>
      </p:sp>
      <p:sp>
        <p:nvSpPr>
          <p:cNvPr id="4" name="Slide Number Placeholder 3"/>
          <p:cNvSpPr>
            <a:spLocks noGrp="1"/>
          </p:cNvSpPr>
          <p:nvPr>
            <p:ph type="sldNum" sz="quarter" idx="5"/>
          </p:nvPr>
        </p:nvSpPr>
        <p:spPr/>
        <p:txBody>
          <a:bodyPr/>
          <a:lstStyle/>
          <a:p>
            <a:fld id="{6393F7A4-F8A4-B14E-8920-E41B9F061B0B}" type="slidenum">
              <a:rPr lang="en-US" smtClean="0"/>
              <a:t>1</a:t>
            </a:fld>
            <a:endParaRPr lang="en-US"/>
          </a:p>
        </p:txBody>
      </p:sp>
    </p:spTree>
    <p:extLst>
      <p:ext uri="{BB962C8B-B14F-4D97-AF65-F5344CB8AC3E}">
        <p14:creationId xmlns:p14="http://schemas.microsoft.com/office/powerpoint/2010/main" val="711350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11</a:t>
            </a:fld>
            <a:endParaRPr lang="en-US"/>
          </a:p>
        </p:txBody>
      </p:sp>
    </p:spTree>
    <p:extLst>
      <p:ext uri="{BB962C8B-B14F-4D97-AF65-F5344CB8AC3E}">
        <p14:creationId xmlns:p14="http://schemas.microsoft.com/office/powerpoint/2010/main" val="4036268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12</a:t>
            </a:fld>
            <a:endParaRPr lang="en-US"/>
          </a:p>
        </p:txBody>
      </p:sp>
    </p:spTree>
    <p:extLst>
      <p:ext uri="{BB962C8B-B14F-4D97-AF65-F5344CB8AC3E}">
        <p14:creationId xmlns:p14="http://schemas.microsoft.com/office/powerpoint/2010/main" val="256232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was the beginning to embark the island into the industrialization, thanks to local people who knew how-to develop some tasks the communication was facilitated to include more people in the arriving industries.</a:t>
            </a:r>
          </a:p>
        </p:txBody>
      </p:sp>
      <p:sp>
        <p:nvSpPr>
          <p:cNvPr id="4" name="Slide Number Placeholder 3"/>
          <p:cNvSpPr>
            <a:spLocks noGrp="1"/>
          </p:cNvSpPr>
          <p:nvPr>
            <p:ph type="sldNum" sz="quarter" idx="5"/>
          </p:nvPr>
        </p:nvSpPr>
        <p:spPr/>
        <p:txBody>
          <a:bodyPr/>
          <a:lstStyle/>
          <a:p>
            <a:fld id="{6393F7A4-F8A4-B14E-8920-E41B9F061B0B}" type="slidenum">
              <a:rPr lang="en-US" smtClean="0"/>
              <a:t>13</a:t>
            </a:fld>
            <a:endParaRPr lang="en-US"/>
          </a:p>
        </p:txBody>
      </p:sp>
    </p:spTree>
    <p:extLst>
      <p:ext uri="{BB962C8B-B14F-4D97-AF65-F5344CB8AC3E}">
        <p14:creationId xmlns:p14="http://schemas.microsoft.com/office/powerpoint/2010/main" val="1359107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14</a:t>
            </a:fld>
            <a:endParaRPr lang="en-US"/>
          </a:p>
        </p:txBody>
      </p:sp>
    </p:spTree>
    <p:extLst>
      <p:ext uri="{BB962C8B-B14F-4D97-AF65-F5344CB8AC3E}">
        <p14:creationId xmlns:p14="http://schemas.microsoft.com/office/powerpoint/2010/main" val="183843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15</a:t>
            </a:fld>
            <a:endParaRPr lang="en-US"/>
          </a:p>
        </p:txBody>
      </p:sp>
    </p:spTree>
    <p:extLst>
      <p:ext uri="{BB962C8B-B14F-4D97-AF65-F5344CB8AC3E}">
        <p14:creationId xmlns:p14="http://schemas.microsoft.com/office/powerpoint/2010/main" val="38986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16</a:t>
            </a:fld>
            <a:endParaRPr lang="en-US"/>
          </a:p>
        </p:txBody>
      </p:sp>
    </p:spTree>
    <p:extLst>
      <p:ext uri="{BB962C8B-B14F-4D97-AF65-F5344CB8AC3E}">
        <p14:creationId xmlns:p14="http://schemas.microsoft.com/office/powerpoint/2010/main" val="2396516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17</a:t>
            </a:fld>
            <a:endParaRPr lang="en-US"/>
          </a:p>
        </p:txBody>
      </p:sp>
    </p:spTree>
    <p:extLst>
      <p:ext uri="{BB962C8B-B14F-4D97-AF65-F5344CB8AC3E}">
        <p14:creationId xmlns:p14="http://schemas.microsoft.com/office/powerpoint/2010/main" val="1247212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18</a:t>
            </a:fld>
            <a:endParaRPr lang="en-US"/>
          </a:p>
        </p:txBody>
      </p:sp>
    </p:spTree>
    <p:extLst>
      <p:ext uri="{BB962C8B-B14F-4D97-AF65-F5344CB8AC3E}">
        <p14:creationId xmlns:p14="http://schemas.microsoft.com/office/powerpoint/2010/main" val="3289320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19</a:t>
            </a:fld>
            <a:endParaRPr lang="en-US"/>
          </a:p>
        </p:txBody>
      </p:sp>
    </p:spTree>
    <p:extLst>
      <p:ext uri="{BB962C8B-B14F-4D97-AF65-F5344CB8AC3E}">
        <p14:creationId xmlns:p14="http://schemas.microsoft.com/office/powerpoint/2010/main" val="1652606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20</a:t>
            </a:fld>
            <a:endParaRPr lang="en-US"/>
          </a:p>
        </p:txBody>
      </p:sp>
    </p:spTree>
    <p:extLst>
      <p:ext uri="{BB962C8B-B14F-4D97-AF65-F5344CB8AC3E}">
        <p14:creationId xmlns:p14="http://schemas.microsoft.com/office/powerpoint/2010/main" val="1022487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edit or remove</a:t>
            </a:r>
          </a:p>
        </p:txBody>
      </p:sp>
      <p:sp>
        <p:nvSpPr>
          <p:cNvPr id="4" name="Slide Number Placeholder 3"/>
          <p:cNvSpPr>
            <a:spLocks noGrp="1"/>
          </p:cNvSpPr>
          <p:nvPr>
            <p:ph type="sldNum" sz="quarter" idx="5"/>
          </p:nvPr>
        </p:nvSpPr>
        <p:spPr/>
        <p:txBody>
          <a:bodyPr/>
          <a:lstStyle/>
          <a:p>
            <a:fld id="{6393F7A4-F8A4-B14E-8920-E41B9F061B0B}" type="slidenum">
              <a:rPr lang="en-US" smtClean="0"/>
              <a:t>2</a:t>
            </a:fld>
            <a:endParaRPr lang="en-US"/>
          </a:p>
        </p:txBody>
      </p:sp>
    </p:spTree>
    <p:extLst>
      <p:ext uri="{BB962C8B-B14F-4D97-AF65-F5344CB8AC3E}">
        <p14:creationId xmlns:p14="http://schemas.microsoft.com/office/powerpoint/2010/main" val="4148834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21</a:t>
            </a:fld>
            <a:endParaRPr lang="en-US"/>
          </a:p>
        </p:txBody>
      </p:sp>
    </p:spTree>
    <p:extLst>
      <p:ext uri="{BB962C8B-B14F-4D97-AF65-F5344CB8AC3E}">
        <p14:creationId xmlns:p14="http://schemas.microsoft.com/office/powerpoint/2010/main" val="3836324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22</a:t>
            </a:fld>
            <a:endParaRPr lang="en-US"/>
          </a:p>
        </p:txBody>
      </p:sp>
    </p:spTree>
    <p:extLst>
      <p:ext uri="{BB962C8B-B14F-4D97-AF65-F5344CB8AC3E}">
        <p14:creationId xmlns:p14="http://schemas.microsoft.com/office/powerpoint/2010/main" val="1153178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23</a:t>
            </a:fld>
            <a:endParaRPr lang="en-US"/>
          </a:p>
        </p:txBody>
      </p:sp>
    </p:spTree>
    <p:extLst>
      <p:ext uri="{BB962C8B-B14F-4D97-AF65-F5344CB8AC3E}">
        <p14:creationId xmlns:p14="http://schemas.microsoft.com/office/powerpoint/2010/main" val="3656022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24</a:t>
            </a:fld>
            <a:endParaRPr lang="en-US"/>
          </a:p>
        </p:txBody>
      </p:sp>
    </p:spTree>
    <p:extLst>
      <p:ext uri="{BB962C8B-B14F-4D97-AF65-F5344CB8AC3E}">
        <p14:creationId xmlns:p14="http://schemas.microsoft.com/office/powerpoint/2010/main" val="3838161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25</a:t>
            </a:fld>
            <a:endParaRPr lang="en-US"/>
          </a:p>
        </p:txBody>
      </p:sp>
    </p:spTree>
    <p:extLst>
      <p:ext uri="{BB962C8B-B14F-4D97-AF65-F5344CB8AC3E}">
        <p14:creationId xmlns:p14="http://schemas.microsoft.com/office/powerpoint/2010/main" val="3983620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26</a:t>
            </a:fld>
            <a:endParaRPr lang="en-US"/>
          </a:p>
        </p:txBody>
      </p:sp>
    </p:spTree>
    <p:extLst>
      <p:ext uri="{BB962C8B-B14F-4D97-AF65-F5344CB8AC3E}">
        <p14:creationId xmlns:p14="http://schemas.microsoft.com/office/powerpoint/2010/main" val="3354166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27</a:t>
            </a:fld>
            <a:endParaRPr lang="en-US"/>
          </a:p>
        </p:txBody>
      </p:sp>
    </p:spTree>
    <p:extLst>
      <p:ext uri="{BB962C8B-B14F-4D97-AF65-F5344CB8AC3E}">
        <p14:creationId xmlns:p14="http://schemas.microsoft.com/office/powerpoint/2010/main" val="457313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28</a:t>
            </a:fld>
            <a:endParaRPr lang="en-US"/>
          </a:p>
        </p:txBody>
      </p:sp>
    </p:spTree>
    <p:extLst>
      <p:ext uri="{BB962C8B-B14F-4D97-AF65-F5344CB8AC3E}">
        <p14:creationId xmlns:p14="http://schemas.microsoft.com/office/powerpoint/2010/main" val="4013572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years, the government and relevant agencies have granted construction permits ignoring [their] impact on the population and nature,” says </a:t>
            </a:r>
            <a:r>
              <a:rPr lang="en-US" u="sng">
                <a:hlinkClick r:id="rId3"/>
              </a:rPr>
              <a:t>Pedro M Cardona Roig</a:t>
            </a:r>
            <a:r>
              <a:rPr lang="en-US"/>
              <a:t>, a licensed architect, urbanist and planner known as </a:t>
            </a:r>
            <a:r>
              <a:rPr lang="en-US" u="sng">
                <a:hlinkClick r:id="rId4"/>
              </a:rPr>
              <a:t>El Urbanista</a:t>
            </a:r>
            <a:r>
              <a:rPr lang="en-US"/>
              <a:t> </a:t>
            </a:r>
          </a:p>
          <a:p>
            <a:endParaRPr lang="en-US">
              <a:cs typeface="Calibri"/>
            </a:endParaRPr>
          </a:p>
        </p:txBody>
      </p:sp>
      <p:sp>
        <p:nvSpPr>
          <p:cNvPr id="4" name="Slide Number Placeholder 3"/>
          <p:cNvSpPr>
            <a:spLocks noGrp="1"/>
          </p:cNvSpPr>
          <p:nvPr>
            <p:ph type="sldNum" sz="quarter" idx="5"/>
          </p:nvPr>
        </p:nvSpPr>
        <p:spPr/>
        <p:txBody>
          <a:bodyPr/>
          <a:lstStyle/>
          <a:p>
            <a:fld id="{6393F7A4-F8A4-B14E-8920-E41B9F061B0B}" type="slidenum">
              <a:rPr lang="en-US" smtClean="0"/>
              <a:t>29</a:t>
            </a:fld>
            <a:endParaRPr lang="en-US"/>
          </a:p>
        </p:txBody>
      </p:sp>
    </p:spTree>
    <p:extLst>
      <p:ext uri="{BB962C8B-B14F-4D97-AF65-F5344CB8AC3E}">
        <p14:creationId xmlns:p14="http://schemas.microsoft.com/office/powerpoint/2010/main" val="1806284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fld id="{6393F7A4-F8A4-B14E-8920-E41B9F061B0B}" type="slidenum">
              <a:rPr lang="en-US" smtClean="0"/>
              <a:t>30</a:t>
            </a:fld>
            <a:endParaRPr lang="en-US"/>
          </a:p>
        </p:txBody>
      </p:sp>
    </p:spTree>
    <p:extLst>
      <p:ext uri="{BB962C8B-B14F-4D97-AF65-F5344CB8AC3E}">
        <p14:creationId xmlns:p14="http://schemas.microsoft.com/office/powerpoint/2010/main" val="2369557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edit or remove</a:t>
            </a:r>
          </a:p>
        </p:txBody>
      </p:sp>
      <p:sp>
        <p:nvSpPr>
          <p:cNvPr id="4" name="Slide Number Placeholder 3"/>
          <p:cNvSpPr>
            <a:spLocks noGrp="1"/>
          </p:cNvSpPr>
          <p:nvPr>
            <p:ph type="sldNum" sz="quarter" idx="5"/>
          </p:nvPr>
        </p:nvSpPr>
        <p:spPr/>
        <p:txBody>
          <a:bodyPr/>
          <a:lstStyle/>
          <a:p>
            <a:fld id="{6393F7A4-F8A4-B14E-8920-E41B9F061B0B}" type="slidenum">
              <a:rPr lang="en-US" smtClean="0"/>
              <a:t>3</a:t>
            </a:fld>
            <a:endParaRPr lang="en-US"/>
          </a:p>
        </p:txBody>
      </p:sp>
    </p:spTree>
    <p:extLst>
      <p:ext uri="{BB962C8B-B14F-4D97-AF65-F5344CB8AC3E}">
        <p14:creationId xmlns:p14="http://schemas.microsoft.com/office/powerpoint/2010/main" val="921657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Mangrove forests also provides </a:t>
            </a:r>
            <a:r>
              <a:rPr lang="en-US" b="1"/>
              <a:t>habitat and refuge to a wide array of wildlife such as birds, fish, invertebrates, mammals and plants.</a:t>
            </a:r>
            <a:endParaRPr lang="en-US"/>
          </a:p>
          <a:p>
            <a:r>
              <a:rPr lang="en-US" b="1"/>
              <a:t>Good for the ecosystem.</a:t>
            </a:r>
            <a:endParaRPr lang="en-US" b="1">
              <a:cs typeface="Calibri"/>
            </a:endParaRPr>
          </a:p>
          <a:p>
            <a:endParaRPr lang="en-US" b="1">
              <a:cs typeface="Calibri"/>
            </a:endParaRPr>
          </a:p>
          <a:p>
            <a:r>
              <a:rPr lang="en-US"/>
              <a:t>Puerto Rico's Justice Department has launched a criminal investigation into destruction in the ecological reserve that protects one of the island's most extensive mangrove forests.</a:t>
            </a:r>
          </a:p>
          <a:p>
            <a:endParaRPr lang="en-US">
              <a:cs typeface="Calibri"/>
            </a:endParaRPr>
          </a:p>
          <a:p>
            <a:r>
              <a:rPr lang="en-US">
                <a:cs typeface="Calibri"/>
              </a:rPr>
              <a:t>Everything in the ecosystem is connected. </a:t>
            </a:r>
          </a:p>
        </p:txBody>
      </p:sp>
      <p:sp>
        <p:nvSpPr>
          <p:cNvPr id="4" name="Slide Number Placeholder 3"/>
          <p:cNvSpPr>
            <a:spLocks noGrp="1"/>
          </p:cNvSpPr>
          <p:nvPr>
            <p:ph type="sldNum" sz="quarter" idx="5"/>
          </p:nvPr>
        </p:nvSpPr>
        <p:spPr/>
        <p:txBody>
          <a:bodyPr/>
          <a:lstStyle/>
          <a:p>
            <a:fld id="{6393F7A4-F8A4-B14E-8920-E41B9F061B0B}" type="slidenum">
              <a:rPr lang="en-US" smtClean="0"/>
              <a:t>31</a:t>
            </a:fld>
            <a:endParaRPr lang="en-US"/>
          </a:p>
        </p:txBody>
      </p:sp>
    </p:spTree>
    <p:extLst>
      <p:ext uri="{BB962C8B-B14F-4D97-AF65-F5344CB8AC3E}">
        <p14:creationId xmlns:p14="http://schemas.microsoft.com/office/powerpoint/2010/main" val="3008904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32</a:t>
            </a:fld>
            <a:endParaRPr lang="en-US"/>
          </a:p>
        </p:txBody>
      </p:sp>
    </p:spTree>
    <p:extLst>
      <p:ext uri="{BB962C8B-B14F-4D97-AF65-F5344CB8AC3E}">
        <p14:creationId xmlns:p14="http://schemas.microsoft.com/office/powerpoint/2010/main" val="975411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33</a:t>
            </a:fld>
            <a:endParaRPr lang="en-US"/>
          </a:p>
        </p:txBody>
      </p:sp>
    </p:spTree>
    <p:extLst>
      <p:ext uri="{BB962C8B-B14F-4D97-AF65-F5344CB8AC3E}">
        <p14:creationId xmlns:p14="http://schemas.microsoft.com/office/powerpoint/2010/main" val="2395581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34</a:t>
            </a:fld>
            <a:endParaRPr lang="en-US"/>
          </a:p>
        </p:txBody>
      </p:sp>
    </p:spTree>
    <p:extLst>
      <p:ext uri="{BB962C8B-B14F-4D97-AF65-F5344CB8AC3E}">
        <p14:creationId xmlns:p14="http://schemas.microsoft.com/office/powerpoint/2010/main" val="3579470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Decline of sugar industry </a:t>
            </a:r>
          </a:p>
          <a:p>
            <a:r>
              <a:rPr lang="en-US">
                <a:cs typeface="Calibri"/>
              </a:rPr>
              <a:t>Marín's political platform was based on switching industries to eliminate sugar industry in PR </a:t>
            </a:r>
          </a:p>
          <a:p>
            <a:r>
              <a:rPr lang="en-US">
                <a:cs typeface="Calibri"/>
              </a:rPr>
              <a:t>Why? Because sugar industry was limited, employed few workers, and didn't provide much revenue </a:t>
            </a:r>
          </a:p>
          <a:p>
            <a:r>
              <a:rPr lang="en-US">
                <a:cs typeface="Calibri"/>
              </a:rPr>
              <a:t>450,000 PR's left island due to change in industry </a:t>
            </a:r>
          </a:p>
        </p:txBody>
      </p:sp>
      <p:sp>
        <p:nvSpPr>
          <p:cNvPr id="4" name="Slide Number Placeholder 3"/>
          <p:cNvSpPr>
            <a:spLocks noGrp="1"/>
          </p:cNvSpPr>
          <p:nvPr>
            <p:ph type="sldNum" sz="quarter" idx="5"/>
          </p:nvPr>
        </p:nvSpPr>
        <p:spPr/>
        <p:txBody>
          <a:bodyPr/>
          <a:lstStyle/>
          <a:p>
            <a:fld id="{6393F7A4-F8A4-B14E-8920-E41B9F061B0B}" type="slidenum">
              <a:rPr lang="en-US" smtClean="0"/>
              <a:t>35</a:t>
            </a:fld>
            <a:endParaRPr lang="en-US"/>
          </a:p>
        </p:txBody>
      </p:sp>
    </p:spTree>
    <p:extLst>
      <p:ext uri="{BB962C8B-B14F-4D97-AF65-F5344CB8AC3E}">
        <p14:creationId xmlns:p14="http://schemas.microsoft.com/office/powerpoint/2010/main" val="40023394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Decline of sugar industry </a:t>
            </a:r>
          </a:p>
          <a:p>
            <a:r>
              <a:rPr lang="en-US">
                <a:cs typeface="Calibri"/>
              </a:rPr>
              <a:t>Marín's political platform was based on switching industries to eliminate sugar industry in PR </a:t>
            </a:r>
          </a:p>
          <a:p>
            <a:r>
              <a:rPr lang="en-US">
                <a:cs typeface="Calibri"/>
              </a:rPr>
              <a:t>Because sugar industry was limited, employed few workers, and didn't provide much revenue </a:t>
            </a:r>
          </a:p>
        </p:txBody>
      </p:sp>
      <p:sp>
        <p:nvSpPr>
          <p:cNvPr id="4" name="Slide Number Placeholder 3"/>
          <p:cNvSpPr>
            <a:spLocks noGrp="1"/>
          </p:cNvSpPr>
          <p:nvPr>
            <p:ph type="sldNum" sz="quarter" idx="5"/>
          </p:nvPr>
        </p:nvSpPr>
        <p:spPr/>
        <p:txBody>
          <a:bodyPr/>
          <a:lstStyle/>
          <a:p>
            <a:fld id="{6393F7A4-F8A4-B14E-8920-E41B9F061B0B}" type="slidenum">
              <a:rPr lang="en-US" smtClean="0"/>
              <a:t>36</a:t>
            </a:fld>
            <a:endParaRPr lang="en-US"/>
          </a:p>
        </p:txBody>
      </p:sp>
    </p:spTree>
    <p:extLst>
      <p:ext uri="{BB962C8B-B14F-4D97-AF65-F5344CB8AC3E}">
        <p14:creationId xmlns:p14="http://schemas.microsoft.com/office/powerpoint/2010/main" val="1868628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caused major influx of US companies, especially wealthy ones, establishing their roots on the island. </a:t>
            </a:r>
          </a:p>
          <a:p>
            <a:endParaRPr lang="en-US">
              <a:cs typeface="Calibri"/>
            </a:endParaRPr>
          </a:p>
        </p:txBody>
      </p:sp>
      <p:sp>
        <p:nvSpPr>
          <p:cNvPr id="4" name="Slide Number Placeholder 3"/>
          <p:cNvSpPr>
            <a:spLocks noGrp="1"/>
          </p:cNvSpPr>
          <p:nvPr>
            <p:ph type="sldNum" sz="quarter" idx="5"/>
          </p:nvPr>
        </p:nvSpPr>
        <p:spPr/>
        <p:txBody>
          <a:bodyPr/>
          <a:lstStyle/>
          <a:p>
            <a:fld id="{6393F7A4-F8A4-B14E-8920-E41B9F061B0B}" type="slidenum">
              <a:rPr lang="en-US" smtClean="0"/>
              <a:t>37</a:t>
            </a:fld>
            <a:endParaRPr lang="en-US"/>
          </a:p>
        </p:txBody>
      </p:sp>
    </p:spTree>
    <p:extLst>
      <p:ext uri="{BB962C8B-B14F-4D97-AF65-F5344CB8AC3E}">
        <p14:creationId xmlns:p14="http://schemas.microsoft.com/office/powerpoint/2010/main" val="2820741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38</a:t>
            </a:fld>
            <a:endParaRPr lang="en-US"/>
          </a:p>
        </p:txBody>
      </p:sp>
    </p:spTree>
    <p:extLst>
      <p:ext uri="{BB962C8B-B14F-4D97-AF65-F5344CB8AC3E}">
        <p14:creationId xmlns:p14="http://schemas.microsoft.com/office/powerpoint/2010/main" val="6141839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 have to pay federal income taxes on money made outside of the island </a:t>
            </a:r>
          </a:p>
        </p:txBody>
      </p:sp>
      <p:sp>
        <p:nvSpPr>
          <p:cNvPr id="4" name="Slide Number Placeholder 3"/>
          <p:cNvSpPr>
            <a:spLocks noGrp="1"/>
          </p:cNvSpPr>
          <p:nvPr>
            <p:ph type="sldNum" sz="quarter" idx="5"/>
          </p:nvPr>
        </p:nvSpPr>
        <p:spPr/>
        <p:txBody>
          <a:bodyPr/>
          <a:lstStyle/>
          <a:p>
            <a:fld id="{6393F7A4-F8A4-B14E-8920-E41B9F061B0B}" type="slidenum">
              <a:rPr lang="en-US" smtClean="0"/>
              <a:t>39</a:t>
            </a:fld>
            <a:endParaRPr lang="en-US"/>
          </a:p>
        </p:txBody>
      </p:sp>
    </p:spTree>
    <p:extLst>
      <p:ext uri="{BB962C8B-B14F-4D97-AF65-F5344CB8AC3E}">
        <p14:creationId xmlns:p14="http://schemas.microsoft.com/office/powerpoint/2010/main" val="17412449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PROMESA board: seven US government members that controlled PR's finances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393F7A4-F8A4-B14E-8920-E41B9F061B0B}" type="slidenum">
              <a:rPr lang="en-US" smtClean="0"/>
              <a:t>40</a:t>
            </a:fld>
            <a:endParaRPr lang="en-US"/>
          </a:p>
        </p:txBody>
      </p:sp>
    </p:spTree>
    <p:extLst>
      <p:ext uri="{BB962C8B-B14F-4D97-AF65-F5344CB8AC3E}">
        <p14:creationId xmlns:p14="http://schemas.microsoft.com/office/powerpoint/2010/main" val="3080969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5</a:t>
            </a:fld>
            <a:endParaRPr lang="en-US"/>
          </a:p>
        </p:txBody>
      </p:sp>
    </p:spTree>
    <p:extLst>
      <p:ext uri="{BB962C8B-B14F-4D97-AF65-F5344CB8AC3E}">
        <p14:creationId xmlns:p14="http://schemas.microsoft.com/office/powerpoint/2010/main" val="24380142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41</a:t>
            </a:fld>
            <a:endParaRPr lang="en-US"/>
          </a:p>
        </p:txBody>
      </p:sp>
    </p:spTree>
    <p:extLst>
      <p:ext uri="{BB962C8B-B14F-4D97-AF65-F5344CB8AC3E}">
        <p14:creationId xmlns:p14="http://schemas.microsoft.com/office/powerpoint/2010/main" val="24812663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42</a:t>
            </a:fld>
            <a:endParaRPr lang="en-US"/>
          </a:p>
        </p:txBody>
      </p:sp>
    </p:spTree>
    <p:extLst>
      <p:ext uri="{BB962C8B-B14F-4D97-AF65-F5344CB8AC3E}">
        <p14:creationId xmlns:p14="http://schemas.microsoft.com/office/powerpoint/2010/main" val="18448806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43</a:t>
            </a:fld>
            <a:endParaRPr lang="en-US"/>
          </a:p>
        </p:txBody>
      </p:sp>
    </p:spTree>
    <p:extLst>
      <p:ext uri="{BB962C8B-B14F-4D97-AF65-F5344CB8AC3E}">
        <p14:creationId xmlns:p14="http://schemas.microsoft.com/office/powerpoint/2010/main" val="35319232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backgrounds of photos during your presentation.</a:t>
            </a:r>
          </a:p>
        </p:txBody>
      </p:sp>
      <p:sp>
        <p:nvSpPr>
          <p:cNvPr id="4" name="Slide Number Placeholder 3"/>
          <p:cNvSpPr>
            <a:spLocks noGrp="1"/>
          </p:cNvSpPr>
          <p:nvPr>
            <p:ph type="sldNum" sz="quarter" idx="5"/>
          </p:nvPr>
        </p:nvSpPr>
        <p:spPr/>
        <p:txBody>
          <a:bodyPr/>
          <a:lstStyle/>
          <a:p>
            <a:fld id="{6393F7A4-F8A4-B14E-8920-E41B9F061B0B}" type="slidenum">
              <a:rPr lang="en-US" smtClean="0"/>
              <a:t>44</a:t>
            </a:fld>
            <a:endParaRPr lang="en-US"/>
          </a:p>
        </p:txBody>
      </p:sp>
    </p:spTree>
    <p:extLst>
      <p:ext uri="{BB962C8B-B14F-4D97-AF65-F5344CB8AC3E}">
        <p14:creationId xmlns:p14="http://schemas.microsoft.com/office/powerpoint/2010/main" val="20584046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 session title and presenters names on this slide</a:t>
            </a:r>
          </a:p>
        </p:txBody>
      </p:sp>
      <p:sp>
        <p:nvSpPr>
          <p:cNvPr id="4" name="Slide Number Placeholder 3"/>
          <p:cNvSpPr>
            <a:spLocks noGrp="1"/>
          </p:cNvSpPr>
          <p:nvPr>
            <p:ph type="sldNum" sz="quarter" idx="5"/>
          </p:nvPr>
        </p:nvSpPr>
        <p:spPr/>
        <p:txBody>
          <a:bodyPr/>
          <a:lstStyle/>
          <a:p>
            <a:fld id="{6393F7A4-F8A4-B14E-8920-E41B9F061B0B}" type="slidenum">
              <a:rPr lang="en-US" smtClean="0"/>
              <a:t>45</a:t>
            </a:fld>
            <a:endParaRPr lang="en-US"/>
          </a:p>
        </p:txBody>
      </p:sp>
    </p:spTree>
    <p:extLst>
      <p:ext uri="{BB962C8B-B14F-4D97-AF65-F5344CB8AC3E}">
        <p14:creationId xmlns:p14="http://schemas.microsoft.com/office/powerpoint/2010/main" val="285955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6</a:t>
            </a:fld>
            <a:endParaRPr lang="en-US"/>
          </a:p>
        </p:txBody>
      </p:sp>
    </p:spTree>
    <p:extLst>
      <p:ext uri="{BB962C8B-B14F-4D97-AF65-F5344CB8AC3E}">
        <p14:creationId xmlns:p14="http://schemas.microsoft.com/office/powerpoint/2010/main" val="2254999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7</a:t>
            </a:fld>
            <a:endParaRPr lang="en-US"/>
          </a:p>
        </p:txBody>
      </p:sp>
    </p:spTree>
    <p:extLst>
      <p:ext uri="{BB962C8B-B14F-4D97-AF65-F5344CB8AC3E}">
        <p14:creationId xmlns:p14="http://schemas.microsoft.com/office/powerpoint/2010/main" val="944064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8</a:t>
            </a:fld>
            <a:endParaRPr lang="en-US"/>
          </a:p>
        </p:txBody>
      </p:sp>
    </p:spTree>
    <p:extLst>
      <p:ext uri="{BB962C8B-B14F-4D97-AF65-F5344CB8AC3E}">
        <p14:creationId xmlns:p14="http://schemas.microsoft.com/office/powerpoint/2010/main" val="2758340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9</a:t>
            </a:fld>
            <a:endParaRPr lang="en-US"/>
          </a:p>
        </p:txBody>
      </p:sp>
    </p:spTree>
    <p:extLst>
      <p:ext uri="{BB962C8B-B14F-4D97-AF65-F5344CB8AC3E}">
        <p14:creationId xmlns:p14="http://schemas.microsoft.com/office/powerpoint/2010/main" val="62433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10</a:t>
            </a:fld>
            <a:endParaRPr lang="en-US"/>
          </a:p>
        </p:txBody>
      </p:sp>
    </p:spTree>
    <p:extLst>
      <p:ext uri="{BB962C8B-B14F-4D97-AF65-F5344CB8AC3E}">
        <p14:creationId xmlns:p14="http://schemas.microsoft.com/office/powerpoint/2010/main" val="3971936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D7D41-25C9-680A-6E20-CF255A0BC9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5066C5-13F0-A9ED-A611-392F18CA1A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3F6652-A667-CE93-F4B8-198BF57067CA}"/>
              </a:ext>
            </a:extLst>
          </p:cNvPr>
          <p:cNvSpPr>
            <a:spLocks noGrp="1"/>
          </p:cNvSpPr>
          <p:nvPr>
            <p:ph type="dt" sz="half" idx="10"/>
          </p:nvPr>
        </p:nvSpPr>
        <p:spPr/>
        <p:txBody>
          <a:bodyPr/>
          <a:lstStyle/>
          <a:p>
            <a:fld id="{1DA3CACC-AECD-C44A-8EC6-A37A31F95CDE}" type="datetimeFigureOut">
              <a:rPr lang="en-US" smtClean="0"/>
              <a:t>3/10/2023</a:t>
            </a:fld>
            <a:endParaRPr lang="en-US"/>
          </a:p>
        </p:txBody>
      </p:sp>
      <p:sp>
        <p:nvSpPr>
          <p:cNvPr id="5" name="Footer Placeholder 4">
            <a:extLst>
              <a:ext uri="{FF2B5EF4-FFF2-40B4-BE49-F238E27FC236}">
                <a16:creationId xmlns:a16="http://schemas.microsoft.com/office/drawing/2014/main" id="{C3A848FE-1DC0-8246-4901-3C3F153361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CCA2-60E2-A6DE-46E5-6E8DA71492AF}"/>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626433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4C619-AD94-387C-8BFE-391DD12968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5CF6B5-0304-F210-86B1-97D893CAF3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CC3E4-0710-017A-33D1-9AD5A60C9049}"/>
              </a:ext>
            </a:extLst>
          </p:cNvPr>
          <p:cNvSpPr>
            <a:spLocks noGrp="1"/>
          </p:cNvSpPr>
          <p:nvPr>
            <p:ph type="dt" sz="half" idx="10"/>
          </p:nvPr>
        </p:nvSpPr>
        <p:spPr/>
        <p:txBody>
          <a:bodyPr/>
          <a:lstStyle/>
          <a:p>
            <a:fld id="{1DA3CACC-AECD-C44A-8EC6-A37A31F95CDE}" type="datetimeFigureOut">
              <a:rPr lang="en-US" smtClean="0"/>
              <a:t>3/10/2023</a:t>
            </a:fld>
            <a:endParaRPr lang="en-US"/>
          </a:p>
        </p:txBody>
      </p:sp>
      <p:sp>
        <p:nvSpPr>
          <p:cNvPr id="5" name="Footer Placeholder 4">
            <a:extLst>
              <a:ext uri="{FF2B5EF4-FFF2-40B4-BE49-F238E27FC236}">
                <a16:creationId xmlns:a16="http://schemas.microsoft.com/office/drawing/2014/main" id="{F4888FE2-982F-8107-9EE0-72920B796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3D187B-2180-CF5F-A98C-16C5F1CBDE07}"/>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507966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1B1BD3-B0EE-A06A-3DF9-2A5F1CBF1A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2993EE-7965-6F8F-54C0-B71AAECD25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8DE78-CAB7-8193-E8FE-4171C958BE38}"/>
              </a:ext>
            </a:extLst>
          </p:cNvPr>
          <p:cNvSpPr>
            <a:spLocks noGrp="1"/>
          </p:cNvSpPr>
          <p:nvPr>
            <p:ph type="dt" sz="half" idx="10"/>
          </p:nvPr>
        </p:nvSpPr>
        <p:spPr/>
        <p:txBody>
          <a:bodyPr/>
          <a:lstStyle/>
          <a:p>
            <a:fld id="{1DA3CACC-AECD-C44A-8EC6-A37A31F95CDE}" type="datetimeFigureOut">
              <a:rPr lang="en-US" smtClean="0"/>
              <a:t>3/10/2023</a:t>
            </a:fld>
            <a:endParaRPr lang="en-US"/>
          </a:p>
        </p:txBody>
      </p:sp>
      <p:sp>
        <p:nvSpPr>
          <p:cNvPr id="5" name="Footer Placeholder 4">
            <a:extLst>
              <a:ext uri="{FF2B5EF4-FFF2-40B4-BE49-F238E27FC236}">
                <a16:creationId xmlns:a16="http://schemas.microsoft.com/office/drawing/2014/main" id="{9EE95E24-FC22-AA84-9015-78C628ABD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83BF9B-221A-C6B9-1A9A-CBFF1F79CFEC}"/>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077939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39538-6E94-19A3-48DD-E3414D9200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AB6BF5-93F4-51D9-0607-459A4824F8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9396B-0696-2637-49E7-96C8C172027A}"/>
              </a:ext>
            </a:extLst>
          </p:cNvPr>
          <p:cNvSpPr>
            <a:spLocks noGrp="1"/>
          </p:cNvSpPr>
          <p:nvPr>
            <p:ph type="dt" sz="half" idx="10"/>
          </p:nvPr>
        </p:nvSpPr>
        <p:spPr/>
        <p:txBody>
          <a:bodyPr/>
          <a:lstStyle/>
          <a:p>
            <a:fld id="{1DA3CACC-AECD-C44A-8EC6-A37A31F95CDE}" type="datetimeFigureOut">
              <a:rPr lang="en-US" smtClean="0"/>
              <a:t>3/10/2023</a:t>
            </a:fld>
            <a:endParaRPr lang="en-US"/>
          </a:p>
        </p:txBody>
      </p:sp>
      <p:sp>
        <p:nvSpPr>
          <p:cNvPr id="5" name="Footer Placeholder 4">
            <a:extLst>
              <a:ext uri="{FF2B5EF4-FFF2-40B4-BE49-F238E27FC236}">
                <a16:creationId xmlns:a16="http://schemas.microsoft.com/office/drawing/2014/main" id="{82C3D73F-EDAE-EDFC-2C45-2104C8B53F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2C95E-A127-827A-CA73-14CDE1388B5E}"/>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435486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A347D-08AE-AEAA-943E-212FC47D59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9100BD-9E3D-DEE0-3A6D-2C088D30DF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F52688-8DC9-B730-3CB9-15F2DFBF4739}"/>
              </a:ext>
            </a:extLst>
          </p:cNvPr>
          <p:cNvSpPr>
            <a:spLocks noGrp="1"/>
          </p:cNvSpPr>
          <p:nvPr>
            <p:ph type="dt" sz="half" idx="10"/>
          </p:nvPr>
        </p:nvSpPr>
        <p:spPr/>
        <p:txBody>
          <a:bodyPr/>
          <a:lstStyle/>
          <a:p>
            <a:fld id="{1DA3CACC-AECD-C44A-8EC6-A37A31F95CDE}" type="datetimeFigureOut">
              <a:rPr lang="en-US" smtClean="0"/>
              <a:t>3/10/2023</a:t>
            </a:fld>
            <a:endParaRPr lang="en-US"/>
          </a:p>
        </p:txBody>
      </p:sp>
      <p:sp>
        <p:nvSpPr>
          <p:cNvPr id="5" name="Footer Placeholder 4">
            <a:extLst>
              <a:ext uri="{FF2B5EF4-FFF2-40B4-BE49-F238E27FC236}">
                <a16:creationId xmlns:a16="http://schemas.microsoft.com/office/drawing/2014/main" id="{A459A17C-0F56-A89B-E611-F8ACD0AB2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FF6B5A-7F1E-1517-1453-FEAC95DD852D}"/>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98447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76811-1C74-93F8-010D-700F645B26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CA732C-4759-6A83-034E-DCFE54F31E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D778DD-DB64-FC58-9758-76B85073B5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133C74-CF74-A8D8-9B7D-24F825673B41}"/>
              </a:ext>
            </a:extLst>
          </p:cNvPr>
          <p:cNvSpPr>
            <a:spLocks noGrp="1"/>
          </p:cNvSpPr>
          <p:nvPr>
            <p:ph type="dt" sz="half" idx="10"/>
          </p:nvPr>
        </p:nvSpPr>
        <p:spPr/>
        <p:txBody>
          <a:bodyPr/>
          <a:lstStyle/>
          <a:p>
            <a:fld id="{1DA3CACC-AECD-C44A-8EC6-A37A31F95CDE}" type="datetimeFigureOut">
              <a:rPr lang="en-US" smtClean="0"/>
              <a:t>3/10/2023</a:t>
            </a:fld>
            <a:endParaRPr lang="en-US"/>
          </a:p>
        </p:txBody>
      </p:sp>
      <p:sp>
        <p:nvSpPr>
          <p:cNvPr id="6" name="Footer Placeholder 5">
            <a:extLst>
              <a:ext uri="{FF2B5EF4-FFF2-40B4-BE49-F238E27FC236}">
                <a16:creationId xmlns:a16="http://schemas.microsoft.com/office/drawing/2014/main" id="{CC02D158-84F5-36FD-2DC4-F81A59A4B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C51D7F-E987-8647-512F-BE9727E6D799}"/>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360608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25906-28CB-20F8-18AD-649B95FCBD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EE1256-BC64-330E-23A6-23BD509114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F163FB-1E21-F021-9B7C-612AFF6BED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A3A278-9FBC-B6B6-81BD-3D3BD5532E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5A3C5D-F960-F579-AB16-450479C72F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453660-AE29-9F24-C6F4-93120A562567}"/>
              </a:ext>
            </a:extLst>
          </p:cNvPr>
          <p:cNvSpPr>
            <a:spLocks noGrp="1"/>
          </p:cNvSpPr>
          <p:nvPr>
            <p:ph type="dt" sz="half" idx="10"/>
          </p:nvPr>
        </p:nvSpPr>
        <p:spPr/>
        <p:txBody>
          <a:bodyPr/>
          <a:lstStyle/>
          <a:p>
            <a:fld id="{1DA3CACC-AECD-C44A-8EC6-A37A31F95CDE}" type="datetimeFigureOut">
              <a:rPr lang="en-US" smtClean="0"/>
              <a:t>3/10/2023</a:t>
            </a:fld>
            <a:endParaRPr lang="en-US"/>
          </a:p>
        </p:txBody>
      </p:sp>
      <p:sp>
        <p:nvSpPr>
          <p:cNvPr id="8" name="Footer Placeholder 7">
            <a:extLst>
              <a:ext uri="{FF2B5EF4-FFF2-40B4-BE49-F238E27FC236}">
                <a16:creationId xmlns:a16="http://schemas.microsoft.com/office/drawing/2014/main" id="{E1C9F0D0-E7BB-4755-6BC9-7E21868C52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3C8DDD-5351-0F0B-598A-862E8E3264B0}"/>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815189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CAB89-ED03-8A6D-AD38-09A515D7E5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2C3720-E1BD-B7ED-993A-7BAEDD560A08}"/>
              </a:ext>
            </a:extLst>
          </p:cNvPr>
          <p:cNvSpPr>
            <a:spLocks noGrp="1"/>
          </p:cNvSpPr>
          <p:nvPr>
            <p:ph type="dt" sz="half" idx="10"/>
          </p:nvPr>
        </p:nvSpPr>
        <p:spPr/>
        <p:txBody>
          <a:bodyPr/>
          <a:lstStyle/>
          <a:p>
            <a:fld id="{1DA3CACC-AECD-C44A-8EC6-A37A31F95CDE}" type="datetimeFigureOut">
              <a:rPr lang="en-US" smtClean="0"/>
              <a:t>3/10/2023</a:t>
            </a:fld>
            <a:endParaRPr lang="en-US"/>
          </a:p>
        </p:txBody>
      </p:sp>
      <p:sp>
        <p:nvSpPr>
          <p:cNvPr id="4" name="Footer Placeholder 3">
            <a:extLst>
              <a:ext uri="{FF2B5EF4-FFF2-40B4-BE49-F238E27FC236}">
                <a16:creationId xmlns:a16="http://schemas.microsoft.com/office/drawing/2014/main" id="{AC5DBF70-5C74-4FB4-2A82-E358D3E2D5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68C348-B3CD-5C7C-8E60-EE02B1728268}"/>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21095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CF5B7D-967F-5E0E-4341-330E49C229E0}"/>
              </a:ext>
            </a:extLst>
          </p:cNvPr>
          <p:cNvSpPr>
            <a:spLocks noGrp="1"/>
          </p:cNvSpPr>
          <p:nvPr>
            <p:ph type="dt" sz="half" idx="10"/>
          </p:nvPr>
        </p:nvSpPr>
        <p:spPr/>
        <p:txBody>
          <a:bodyPr/>
          <a:lstStyle/>
          <a:p>
            <a:fld id="{1DA3CACC-AECD-C44A-8EC6-A37A31F95CDE}" type="datetimeFigureOut">
              <a:rPr lang="en-US" smtClean="0"/>
              <a:t>3/10/2023</a:t>
            </a:fld>
            <a:endParaRPr lang="en-US"/>
          </a:p>
        </p:txBody>
      </p:sp>
      <p:sp>
        <p:nvSpPr>
          <p:cNvPr id="3" name="Footer Placeholder 2">
            <a:extLst>
              <a:ext uri="{FF2B5EF4-FFF2-40B4-BE49-F238E27FC236}">
                <a16:creationId xmlns:a16="http://schemas.microsoft.com/office/drawing/2014/main" id="{78CB820A-79B1-3AC8-F85B-000EEEE1BC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F01EEB-6957-7D62-DC93-FA7B9C19BF68}"/>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93123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89266-CBD7-2D76-8D6E-D1BC30E6E5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D0119B-197A-A3A7-32E6-3DA72605EB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4E30E4-183A-E701-4BE5-4DFAB9AC9F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712C5D-4127-3A2F-B88C-445E464CB004}"/>
              </a:ext>
            </a:extLst>
          </p:cNvPr>
          <p:cNvSpPr>
            <a:spLocks noGrp="1"/>
          </p:cNvSpPr>
          <p:nvPr>
            <p:ph type="dt" sz="half" idx="10"/>
          </p:nvPr>
        </p:nvSpPr>
        <p:spPr/>
        <p:txBody>
          <a:bodyPr/>
          <a:lstStyle/>
          <a:p>
            <a:fld id="{1DA3CACC-AECD-C44A-8EC6-A37A31F95CDE}" type="datetimeFigureOut">
              <a:rPr lang="en-US" smtClean="0"/>
              <a:t>3/10/2023</a:t>
            </a:fld>
            <a:endParaRPr lang="en-US"/>
          </a:p>
        </p:txBody>
      </p:sp>
      <p:sp>
        <p:nvSpPr>
          <p:cNvPr id="6" name="Footer Placeholder 5">
            <a:extLst>
              <a:ext uri="{FF2B5EF4-FFF2-40B4-BE49-F238E27FC236}">
                <a16:creationId xmlns:a16="http://schemas.microsoft.com/office/drawing/2014/main" id="{00564C9B-22AF-7D11-47DF-06F5C14B99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07B5E9-8F23-B3A0-9D60-3D6941CDBA38}"/>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3464741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59114-2022-28D9-0D27-357BF3773B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78235E-F604-E286-18CE-ACB98D9032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36BCCB-C1A5-3C2C-9C5A-74D0009CD9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720FAC-51E0-2726-63D4-01E1A1182FAD}"/>
              </a:ext>
            </a:extLst>
          </p:cNvPr>
          <p:cNvSpPr>
            <a:spLocks noGrp="1"/>
          </p:cNvSpPr>
          <p:nvPr>
            <p:ph type="dt" sz="half" idx="10"/>
          </p:nvPr>
        </p:nvSpPr>
        <p:spPr/>
        <p:txBody>
          <a:bodyPr/>
          <a:lstStyle/>
          <a:p>
            <a:fld id="{1DA3CACC-AECD-C44A-8EC6-A37A31F95CDE}" type="datetimeFigureOut">
              <a:rPr lang="en-US" smtClean="0"/>
              <a:t>3/10/2023</a:t>
            </a:fld>
            <a:endParaRPr lang="en-US"/>
          </a:p>
        </p:txBody>
      </p:sp>
      <p:sp>
        <p:nvSpPr>
          <p:cNvPr id="6" name="Footer Placeholder 5">
            <a:extLst>
              <a:ext uri="{FF2B5EF4-FFF2-40B4-BE49-F238E27FC236}">
                <a16:creationId xmlns:a16="http://schemas.microsoft.com/office/drawing/2014/main" id="{5B4B60F5-551F-72A9-1622-BB343E2A4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F597AD-6702-9E3F-6206-860508C5CF8F}"/>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646662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2D6443-2CBA-D6B7-05BF-3F6752E685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53E9D7-0E1F-57F2-4B9F-D747250E80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0BBAD-7C4D-E667-D5C5-0BC9753308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A3CACC-AECD-C44A-8EC6-A37A31F95CDE}" type="datetimeFigureOut">
              <a:rPr lang="en-US" smtClean="0"/>
              <a:t>3/10/2023</a:t>
            </a:fld>
            <a:endParaRPr lang="en-US"/>
          </a:p>
        </p:txBody>
      </p:sp>
      <p:sp>
        <p:nvSpPr>
          <p:cNvPr id="5" name="Footer Placeholder 4">
            <a:extLst>
              <a:ext uri="{FF2B5EF4-FFF2-40B4-BE49-F238E27FC236}">
                <a16:creationId xmlns:a16="http://schemas.microsoft.com/office/drawing/2014/main" id="{498ED70B-7478-AAD3-7B08-CDACEB34B7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45026D-3461-26BE-C714-8FB1758AF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163B-2FCF-7942-BD69-FAD1E35327D6}" type="slidenum">
              <a:rPr lang="en-US" smtClean="0"/>
              <a:t>‹#›</a:t>
            </a:fld>
            <a:endParaRPr lang="en-US"/>
          </a:p>
        </p:txBody>
      </p:sp>
    </p:spTree>
    <p:extLst>
      <p:ext uri="{BB962C8B-B14F-4D97-AF65-F5344CB8AC3E}">
        <p14:creationId xmlns:p14="http://schemas.microsoft.com/office/powerpoint/2010/main" val="580885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microsoft.com/office/2018/10/relationships/comments" Target="../comments/modernComment_136_7AE2999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12_DD89252E.xml"/><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37_D266D146.xml"/><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3D_2E5D2A26.xml"/><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3C_C49A7C4D.xml"/><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0D_F748ADB6.xml"/><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emf"/><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3.emf"/><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2.png"/><Relationship Id="rId7" Type="http://schemas.openxmlformats.org/officeDocument/2006/relationships/diagramLayout" Target="../diagrams/layout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3.emf"/><Relationship Id="rId10" Type="http://schemas.microsoft.com/office/2007/relationships/diagramDrawing" Target="../diagrams/drawing1.xml"/><Relationship Id="rId4" Type="http://schemas.openxmlformats.org/officeDocument/2006/relationships/image" Target="../media/image2.emf"/><Relationship Id="rId9" Type="http://schemas.openxmlformats.org/officeDocument/2006/relationships/diagramColors" Target="../diagrams/colors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emf"/><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microsoft.com/office/2018/10/relationships/comments" Target="../comments/modernComment_12C_5D9BE408.xml"/><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18/10/relationships/comments" Target="../comments/modernComment_110_44F5B6E9.xml"/><Relationship Id="rId7"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13_CC6CC396.xml"/><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111_56A459AC.xml"/><Relationship Id="rId7"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microsoft.com/office/2018/10/relationships/comments" Target="../comments/modernComment_114_A5CF1B42.xml"/><Relationship Id="rId7"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microsoft.com/office/2018/10/relationships/comments" Target="../comments/modernComment_134_2574554E.xml"/><Relationship Id="rId7"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32_3CF7E85B.xml"/><Relationship Id="rId7"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microsoft.com/office/2018/10/relationships/comments" Target="../comments/modernComment_118_70FC3913.xml"/><Relationship Id="rId7"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18/10/relationships/comments" Target="../comments/modernComment_12E_232D5161.xml"/><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emf"/><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microsoft.com/office/2018/10/relationships/comments" Target="../comments/modernComment_119_318C4ABE.xml"/><Relationship Id="rId7"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emf"/><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2.png"/><Relationship Id="rId7" Type="http://schemas.openxmlformats.org/officeDocument/2006/relationships/diagramLayout" Target="../diagrams/layout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3.emf"/><Relationship Id="rId10" Type="http://schemas.microsoft.com/office/2007/relationships/diagramDrawing" Target="../diagrams/drawing2.xml"/><Relationship Id="rId4" Type="http://schemas.openxmlformats.org/officeDocument/2006/relationships/image" Target="../media/image2.emf"/><Relationship Id="rId9" Type="http://schemas.openxmlformats.org/officeDocument/2006/relationships/diagramColors" Target="../diagrams/colors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7.gif"/><Relationship Id="rId5" Type="http://schemas.openxmlformats.org/officeDocument/2006/relationships/image" Target="../media/image3.emf"/><Relationship Id="rId4" Type="http://schemas.openxmlformats.org/officeDocument/2006/relationships/image" Target="../media/image2.emf"/></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emf"/><Relationship Id="rId4" Type="http://schemas.openxmlformats.org/officeDocument/2006/relationships/image" Target="../media/image2.emf"/></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emf"/><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41.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12.png"/><Relationship Id="rId7" Type="http://schemas.openxmlformats.org/officeDocument/2006/relationships/diagramLayout" Target="../diagrams/layout3.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openxmlformats.org/officeDocument/2006/relationships/image" Target="../media/image3.emf"/><Relationship Id="rId10" Type="http://schemas.microsoft.com/office/2007/relationships/diagramDrawing" Target="../diagrams/drawing3.xml"/><Relationship Id="rId4" Type="http://schemas.openxmlformats.org/officeDocument/2006/relationships/image" Target="../media/image2.emf"/><Relationship Id="rId9" Type="http://schemas.openxmlformats.org/officeDocument/2006/relationships/diagramColors" Target="../diagrams/colors3.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4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emf"/></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emf"/><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3.emf"/><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dark, sunset, image&#10;&#10;Description automatically generated">
            <a:extLst>
              <a:ext uri="{FF2B5EF4-FFF2-40B4-BE49-F238E27FC236}">
                <a16:creationId xmlns:a16="http://schemas.microsoft.com/office/drawing/2014/main" id="{736C0BF9-C8B5-9240-2D12-F2E5FF0926A1}"/>
              </a:ext>
            </a:extLst>
          </p:cNvPr>
          <p:cNvPicPr>
            <a:picLocks noChangeAspect="1"/>
          </p:cNvPicPr>
          <p:nvPr/>
        </p:nvPicPr>
        <p:blipFill>
          <a:blip r:embed="rId3"/>
          <a:stretch>
            <a:fillRect/>
          </a:stretch>
        </p:blipFill>
        <p:spPr>
          <a:xfrm>
            <a:off x="7383232" y="3925"/>
            <a:ext cx="4810125" cy="4810125"/>
          </a:xfrm>
          <a:prstGeom prst="rect">
            <a:avLst/>
          </a:prstGeom>
        </p:spPr>
      </p:pic>
      <p:pic>
        <p:nvPicPr>
          <p:cNvPr id="4" name="Picture 3" descr="A picture containing tree, dark, sunset, image&#10;&#10;Description automatically generated">
            <a:extLst>
              <a:ext uri="{FF2B5EF4-FFF2-40B4-BE49-F238E27FC236}">
                <a16:creationId xmlns:a16="http://schemas.microsoft.com/office/drawing/2014/main" id="{0B2D6E34-FBFE-DA63-9527-0B9E0D0D0888}"/>
              </a:ext>
            </a:extLst>
          </p:cNvPr>
          <p:cNvPicPr>
            <a:picLocks noChangeAspect="1"/>
          </p:cNvPicPr>
          <p:nvPr/>
        </p:nvPicPr>
        <p:blipFill>
          <a:blip r:embed="rId3"/>
          <a:stretch>
            <a:fillRect/>
          </a:stretch>
        </p:blipFill>
        <p:spPr>
          <a:xfrm rot="10800000">
            <a:off x="0" y="2432263"/>
            <a:ext cx="4810125" cy="4810125"/>
          </a:xfrm>
          <a:prstGeom prst="rect">
            <a:avLst/>
          </a:prstGeom>
        </p:spPr>
      </p:pic>
      <p:sp>
        <p:nvSpPr>
          <p:cNvPr id="2" name="Title 1">
            <a:extLst>
              <a:ext uri="{FF2B5EF4-FFF2-40B4-BE49-F238E27FC236}">
                <a16:creationId xmlns:a16="http://schemas.microsoft.com/office/drawing/2014/main" id="{02BFEF25-23C7-6D88-73D0-FC207C14B4F5}"/>
              </a:ext>
            </a:extLst>
          </p:cNvPr>
          <p:cNvSpPr>
            <a:spLocks noGrp="1"/>
          </p:cNvSpPr>
          <p:nvPr>
            <p:ph type="ctrTitle"/>
          </p:nvPr>
        </p:nvSpPr>
        <p:spPr>
          <a:xfrm>
            <a:off x="924180" y="1877731"/>
            <a:ext cx="10550728" cy="2034918"/>
          </a:xfrm>
          <a:noFill/>
          <a:ln>
            <a:noFill/>
          </a:ln>
        </p:spPr>
        <p:txBody>
          <a:bodyPr>
            <a:normAutofit/>
          </a:bodyPr>
          <a:lstStyle/>
          <a:p>
            <a:pPr algn="l"/>
            <a:r>
              <a:rPr lang="en-US" b="1">
                <a:latin typeface="ITC Berkeley Oldstyle Std"/>
              </a:rPr>
              <a:t>The Effects of U.S. Tourism and Militarization in Puerto Rico</a:t>
            </a:r>
          </a:p>
        </p:txBody>
      </p:sp>
      <p:grpSp>
        <p:nvGrpSpPr>
          <p:cNvPr id="9" name="Group 8">
            <a:extLst>
              <a:ext uri="{FF2B5EF4-FFF2-40B4-BE49-F238E27FC236}">
                <a16:creationId xmlns:a16="http://schemas.microsoft.com/office/drawing/2014/main" id="{E4873BD6-88A0-B643-EF66-1B780080D9D1}"/>
              </a:ext>
            </a:extLst>
          </p:cNvPr>
          <p:cNvGrpSpPr/>
          <p:nvPr/>
        </p:nvGrpSpPr>
        <p:grpSpPr>
          <a:xfrm>
            <a:off x="-2" y="6282814"/>
            <a:ext cx="12192002" cy="575188"/>
            <a:chOff x="-2" y="6282814"/>
            <a:chExt cx="12192002" cy="575188"/>
          </a:xfrm>
        </p:grpSpPr>
        <p:pic>
          <p:nvPicPr>
            <p:cNvPr id="5" name="Picture 4">
              <a:extLst>
                <a:ext uri="{FF2B5EF4-FFF2-40B4-BE49-F238E27FC236}">
                  <a16:creationId xmlns:a16="http://schemas.microsoft.com/office/drawing/2014/main" id="{11854D70-FBC5-41CB-606C-A1470A948DBE}"/>
                </a:ext>
              </a:extLst>
            </p:cNvPr>
            <p:cNvPicPr>
              <a:picLocks noChangeAspect="1"/>
            </p:cNvPicPr>
            <p:nvPr/>
          </p:nvPicPr>
          <p:blipFill>
            <a:blip r:embed="rId4"/>
            <a:stretch>
              <a:fillRect/>
            </a:stretch>
          </p:blipFill>
          <p:spPr>
            <a:xfrm rot="5400000">
              <a:off x="5808405" y="474407"/>
              <a:ext cx="575188" cy="12192002"/>
            </a:xfrm>
            <a:prstGeom prst="rect">
              <a:avLst/>
            </a:prstGeom>
            <a:solidFill>
              <a:srgbClr val="901E24"/>
            </a:solidFill>
          </p:spPr>
        </p:pic>
        <p:pic>
          <p:nvPicPr>
            <p:cNvPr id="6" name="Picture 5">
              <a:extLst>
                <a:ext uri="{FF2B5EF4-FFF2-40B4-BE49-F238E27FC236}">
                  <a16:creationId xmlns:a16="http://schemas.microsoft.com/office/drawing/2014/main" id="{901302DA-4B16-7519-2660-23F78B8CBEC9}"/>
                </a:ext>
              </a:extLst>
            </p:cNvPr>
            <p:cNvPicPr>
              <a:picLocks noChangeAspect="1"/>
            </p:cNvPicPr>
            <p:nvPr/>
          </p:nvPicPr>
          <p:blipFill>
            <a:blip r:embed="rId5"/>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13AEDD27-406A-2C49-5BAE-2C5FCC5C5AA4}"/>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grpSp>
      <p:sp>
        <p:nvSpPr>
          <p:cNvPr id="7" name="TextBox 6">
            <a:extLst>
              <a:ext uri="{FF2B5EF4-FFF2-40B4-BE49-F238E27FC236}">
                <a16:creationId xmlns:a16="http://schemas.microsoft.com/office/drawing/2014/main" id="{C21F5574-FD28-2F20-9A27-4F934DF77A73}"/>
              </a:ext>
            </a:extLst>
          </p:cNvPr>
          <p:cNvSpPr txBox="1"/>
          <p:nvPr/>
        </p:nvSpPr>
        <p:spPr>
          <a:xfrm>
            <a:off x="6198199" y="4365597"/>
            <a:ext cx="5941873" cy="2127517"/>
          </a:xfrm>
          <a:prstGeom prst="rect">
            <a:avLst/>
          </a:prstGeom>
          <a:noFill/>
        </p:spPr>
        <p:txBody>
          <a:bodyPr wrap="square" lIns="91440" tIns="45720" rIns="91440" bIns="45720" rtlCol="0" anchor="t">
            <a:spAutoFit/>
          </a:bodyPr>
          <a:lstStyle/>
          <a:p>
            <a:r>
              <a:rPr lang="en-US" sz="2200" b="1">
                <a:latin typeface="ITC Berkeley Oldstyle Std"/>
                <a:ea typeface="+mj-ea"/>
                <a:cs typeface="+mj-cs"/>
              </a:rPr>
              <a:t>Presenters:</a:t>
            </a:r>
            <a:r>
              <a:rPr lang="en-US" sz="2200">
                <a:latin typeface="ITC Berkeley Oldstyle Std"/>
                <a:ea typeface="+mj-ea"/>
                <a:cs typeface="+mj-cs"/>
              </a:rPr>
              <a:t> </a:t>
            </a:r>
            <a:endParaRPr lang="en-US">
              <a:ea typeface="+mj-ea"/>
              <a:cs typeface="Calibri" panose="020F0502020204030204"/>
            </a:endParaRPr>
          </a:p>
          <a:p>
            <a:r>
              <a:rPr lang="en-US" sz="2200">
                <a:latin typeface="ITC Berkeley Oldstyle Std"/>
                <a:ea typeface="+mj-ea"/>
                <a:cs typeface="+mj-cs"/>
              </a:rPr>
              <a:t>Confident </a:t>
            </a:r>
            <a:r>
              <a:rPr lang="en-US" sz="2200" err="1">
                <a:latin typeface="ITC Berkeley Oldstyle Std"/>
                <a:ea typeface="+mj-ea"/>
                <a:cs typeface="+mj-cs"/>
              </a:rPr>
              <a:t>Fandeh</a:t>
            </a:r>
            <a:r>
              <a:rPr lang="en-US" sz="2200">
                <a:latin typeface="ITC Berkeley Oldstyle Std"/>
                <a:ea typeface="+mj-ea"/>
                <a:cs typeface="+mj-cs"/>
              </a:rPr>
              <a:t> – NCORE ISCORE Scholar</a:t>
            </a:r>
            <a:br>
              <a:rPr lang="en-US" sz="2200">
                <a:latin typeface="ITC Berkeley Oldstyle Std"/>
                <a:ea typeface="+mj-ea"/>
                <a:cs typeface="+mj-cs"/>
              </a:rPr>
            </a:br>
            <a:r>
              <a:rPr lang="en-US" sz="2200">
                <a:latin typeface="ITC Berkeley Oldstyle Std"/>
                <a:ea typeface="+mj-ea"/>
                <a:cs typeface="+mj-cs"/>
              </a:rPr>
              <a:t>Gracie Mutungi – NCORE ISCORE Scholar</a:t>
            </a:r>
            <a:br>
              <a:rPr lang="en-US" sz="2200">
                <a:latin typeface="ITC Berkeley Oldstyle Std"/>
                <a:ea typeface="+mj-ea"/>
                <a:cs typeface="+mj-cs"/>
              </a:rPr>
            </a:br>
            <a:r>
              <a:rPr lang="en-US" sz="2200">
                <a:latin typeface="ITC Berkeley Oldstyle Std"/>
                <a:ea typeface="+mj-ea"/>
                <a:cs typeface="+mj-cs"/>
              </a:rPr>
              <a:t>Grace Helton – NCORE ISCORE Scholar</a:t>
            </a:r>
            <a:br>
              <a:rPr lang="en-US" sz="2200">
                <a:latin typeface="ITC Berkeley Oldstyle Std"/>
                <a:ea typeface="+mj-ea"/>
                <a:cs typeface="+mj-cs"/>
              </a:rPr>
            </a:br>
            <a:r>
              <a:rPr lang="en-US" sz="2200">
                <a:latin typeface="ITC Berkeley Oldstyle Std"/>
                <a:ea typeface="+mj-ea"/>
                <a:cs typeface="+mj-cs"/>
              </a:rPr>
              <a:t>Rodrigo Romero – NCORE ISCORE Scholar</a:t>
            </a:r>
          </a:p>
          <a:p>
            <a:endParaRPr lang="en-US" sz="2000">
              <a:ea typeface="Calibri" panose="020F0502020204030204"/>
              <a:cs typeface="Calibri" panose="020F0502020204030204"/>
            </a:endParaRPr>
          </a:p>
        </p:txBody>
      </p:sp>
    </p:spTree>
    <p:extLst>
      <p:ext uri="{BB962C8B-B14F-4D97-AF65-F5344CB8AC3E}">
        <p14:creationId xmlns:p14="http://schemas.microsoft.com/office/powerpoint/2010/main" val="2878273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p:txBody>
          <a:bodyPr/>
          <a:lstStyle/>
          <a:p>
            <a:r>
              <a:rPr lang="en-US" b="1">
                <a:solidFill>
                  <a:srgbClr val="C00000"/>
                </a:solidFill>
                <a:latin typeface="ITC Berkeley Oldstyle Std Blk" panose="02090402050306020404" pitchFamily="18" charset="0"/>
              </a:rPr>
              <a:t> </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11" name="Title 1">
            <a:extLst>
              <a:ext uri="{FF2B5EF4-FFF2-40B4-BE49-F238E27FC236}">
                <a16:creationId xmlns:a16="http://schemas.microsoft.com/office/drawing/2014/main" id="{7F0D0636-D4AC-F673-0972-C8620354DE33}"/>
              </a:ext>
            </a:extLst>
          </p:cNvPr>
          <p:cNvSpPr txBox="1">
            <a:spLocks/>
          </p:cNvSpPr>
          <p:nvPr/>
        </p:nvSpPr>
        <p:spPr>
          <a:xfrm>
            <a:off x="636176" y="1753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00000"/>
                </a:solidFill>
                <a:latin typeface="ITC Berkeley Oldstyle Std Blk"/>
              </a:rPr>
              <a:t>Cultural Influence</a:t>
            </a:r>
            <a:endParaRPr lang="en-US"/>
          </a:p>
        </p:txBody>
      </p:sp>
      <p:sp>
        <p:nvSpPr>
          <p:cNvPr id="5" name="TextBox 4">
            <a:extLst>
              <a:ext uri="{FF2B5EF4-FFF2-40B4-BE49-F238E27FC236}">
                <a16:creationId xmlns:a16="http://schemas.microsoft.com/office/drawing/2014/main" id="{A3AE52D2-839D-EBCD-C595-90E82EC34BCF}"/>
              </a:ext>
            </a:extLst>
          </p:cNvPr>
          <p:cNvSpPr txBox="1"/>
          <p:nvPr/>
        </p:nvSpPr>
        <p:spPr>
          <a:xfrm>
            <a:off x="1879934" y="2068998"/>
            <a:ext cx="9921068"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0000"/>
                </a:solidFill>
                <a:latin typeface="ITC Berkeley Oldstyle Std"/>
                <a:cs typeface="Calibri"/>
              </a:rPr>
              <a:t>First Amendment (1917)</a:t>
            </a:r>
            <a:endParaRPr lang="en-US" sz="2000">
              <a:latin typeface="ITC Berkeley Oldstyle Std"/>
              <a:ea typeface="+mn-lt"/>
              <a:cs typeface="+mn-lt"/>
            </a:endParaRPr>
          </a:p>
          <a:p>
            <a:endParaRPr lang="en-US" sz="2000">
              <a:latin typeface="ITC Berkeley Oldstyle Std"/>
              <a:cs typeface="Calibri"/>
            </a:endParaRPr>
          </a:p>
          <a:p>
            <a:r>
              <a:rPr lang="en-US" sz="2000">
                <a:latin typeface="ITC Berkeley Oldstyle Std"/>
                <a:cs typeface="Calibri"/>
              </a:rPr>
              <a:t>Second Amendment (1918)</a:t>
            </a:r>
            <a:endParaRPr lang="en-US" sz="2000">
              <a:latin typeface="ITC Berkeley Oldstyle Std"/>
              <a:ea typeface="+mn-lt"/>
              <a:cs typeface="+mn-lt"/>
            </a:endParaRPr>
          </a:p>
          <a:p>
            <a:endParaRPr lang="en-US" sz="2000">
              <a:latin typeface="ITC Berkeley Oldstyle Std"/>
              <a:ea typeface="+mn-lt"/>
              <a:cs typeface="+mn-lt"/>
            </a:endParaRPr>
          </a:p>
          <a:p>
            <a:r>
              <a:rPr lang="en-US" sz="2000">
                <a:latin typeface="ITC Berkeley Oldstyle Std"/>
                <a:ea typeface="+mn-lt"/>
                <a:cs typeface="+mn-lt"/>
              </a:rPr>
              <a:t>Third Amendment (1927)</a:t>
            </a:r>
          </a:p>
          <a:p>
            <a:endParaRPr lang="en-US" sz="2000">
              <a:latin typeface="ITC Berkeley Oldstyle Std"/>
              <a:ea typeface="+mn-lt"/>
              <a:cs typeface="+mn-lt"/>
            </a:endParaRPr>
          </a:p>
          <a:p>
            <a:r>
              <a:rPr lang="en-US" sz="2000">
                <a:latin typeface="ITC Berkeley Oldstyle Std"/>
                <a:ea typeface="+mn-lt"/>
                <a:cs typeface="+mn-lt"/>
              </a:rPr>
              <a:t>Fourth Amendment (1934)</a:t>
            </a:r>
          </a:p>
          <a:p>
            <a:endParaRPr lang="en-US" sz="2000">
              <a:latin typeface="ITC Berkeley Oldstyle Std"/>
              <a:ea typeface="+mn-lt"/>
              <a:cs typeface="+mn-lt"/>
            </a:endParaRPr>
          </a:p>
          <a:p>
            <a:r>
              <a:rPr lang="en-US" sz="2000">
                <a:latin typeface="ITC Berkeley Oldstyle Std"/>
                <a:ea typeface="+mn-lt"/>
                <a:cs typeface="+mn-lt"/>
              </a:rPr>
              <a:t>Fifth Amendment (1940)</a:t>
            </a:r>
          </a:p>
        </p:txBody>
      </p:sp>
      <p:sp>
        <p:nvSpPr>
          <p:cNvPr id="10" name="TextBox 9">
            <a:extLst>
              <a:ext uri="{FF2B5EF4-FFF2-40B4-BE49-F238E27FC236}">
                <a16:creationId xmlns:a16="http://schemas.microsoft.com/office/drawing/2014/main" id="{0D1C32ED-68BD-019B-1CE6-8C1FB28B86A4}"/>
              </a:ext>
            </a:extLst>
          </p:cNvPr>
          <p:cNvSpPr txBox="1"/>
          <p:nvPr/>
        </p:nvSpPr>
        <p:spPr>
          <a:xfrm>
            <a:off x="1258454" y="1301311"/>
            <a:ext cx="59805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C00000"/>
                </a:solidFill>
                <a:latin typeface="ITC Berkeley Oldstyle Std Blk"/>
                <a:ea typeface="+mj-ea"/>
                <a:cs typeface="+mj-cs"/>
              </a:rPr>
              <a:t>Jones Act Sec. 5</a:t>
            </a:r>
          </a:p>
        </p:txBody>
      </p:sp>
    </p:spTree>
    <p:extLst>
      <p:ext uri="{BB962C8B-B14F-4D97-AF65-F5344CB8AC3E}">
        <p14:creationId xmlns:p14="http://schemas.microsoft.com/office/powerpoint/2010/main" val="2061670804"/>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p:txBody>
          <a:bodyPr/>
          <a:lstStyle/>
          <a:p>
            <a:r>
              <a:rPr lang="en-US" b="1">
                <a:solidFill>
                  <a:srgbClr val="C00000"/>
                </a:solidFill>
                <a:latin typeface="ITC Berkeley Oldstyle Std Blk" panose="02090402050306020404" pitchFamily="18" charset="0"/>
              </a:rPr>
              <a:t> </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4" name="TextBox 3">
            <a:extLst>
              <a:ext uri="{FF2B5EF4-FFF2-40B4-BE49-F238E27FC236}">
                <a16:creationId xmlns:a16="http://schemas.microsoft.com/office/drawing/2014/main" id="{BBF52B62-E514-B6C4-A933-B6461E6481AB}"/>
              </a:ext>
            </a:extLst>
          </p:cNvPr>
          <p:cNvSpPr txBox="1"/>
          <p:nvPr/>
        </p:nvSpPr>
        <p:spPr>
          <a:xfrm>
            <a:off x="1308864" y="1650088"/>
            <a:ext cx="324831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000000"/>
                </a:solidFill>
                <a:latin typeface="ITC Berkeley Oldstyle Std"/>
                <a:cs typeface="Calibri"/>
              </a:rPr>
              <a:t>"To all Puerto Rican soldiers and veterans, whose contribution to Puerto Rican history and the American experience has been largely ignored"</a:t>
            </a:r>
          </a:p>
          <a:p>
            <a:endParaRPr lang="en-US" sz="2400">
              <a:solidFill>
                <a:srgbClr val="000000"/>
              </a:solidFill>
              <a:latin typeface="ITC Berkeley Oldstyle Std"/>
              <a:cs typeface="Calibri"/>
            </a:endParaRPr>
          </a:p>
          <a:p>
            <a:r>
              <a:rPr lang="en-US" sz="2400">
                <a:solidFill>
                  <a:srgbClr val="000000"/>
                </a:solidFill>
                <a:latin typeface="ITC Berkeley Oldstyle Std"/>
                <a:cs typeface="Calibri"/>
              </a:rPr>
              <a:t>Harry Franqui-Rivera</a:t>
            </a:r>
          </a:p>
        </p:txBody>
      </p:sp>
      <p:pic>
        <p:nvPicPr>
          <p:cNvPr id="9" name="Picture 9">
            <a:extLst>
              <a:ext uri="{FF2B5EF4-FFF2-40B4-BE49-F238E27FC236}">
                <a16:creationId xmlns:a16="http://schemas.microsoft.com/office/drawing/2014/main" id="{461796F4-D8B9-8904-AF67-0D1875D41866}"/>
              </a:ext>
            </a:extLst>
          </p:cNvPr>
          <p:cNvPicPr>
            <a:picLocks noChangeAspect="1"/>
          </p:cNvPicPr>
          <p:nvPr/>
        </p:nvPicPr>
        <p:blipFill rotWithShape="1">
          <a:blip r:embed="rId7"/>
          <a:srcRect t="26829" r="366" b="7561"/>
          <a:stretch/>
        </p:blipFill>
        <p:spPr>
          <a:xfrm>
            <a:off x="6713986" y="602847"/>
            <a:ext cx="4465760" cy="4430120"/>
          </a:xfrm>
          <a:prstGeom prst="rect">
            <a:avLst/>
          </a:prstGeom>
          <a:ln>
            <a:solidFill>
              <a:schemeClr val="tx1"/>
            </a:solidFill>
          </a:ln>
        </p:spPr>
      </p:pic>
      <p:sp>
        <p:nvSpPr>
          <p:cNvPr id="11" name="Title 1">
            <a:extLst>
              <a:ext uri="{FF2B5EF4-FFF2-40B4-BE49-F238E27FC236}">
                <a16:creationId xmlns:a16="http://schemas.microsoft.com/office/drawing/2014/main" id="{7F0D0636-D4AC-F673-0972-C8620354DE33}"/>
              </a:ext>
            </a:extLst>
          </p:cNvPr>
          <p:cNvSpPr txBox="1">
            <a:spLocks/>
          </p:cNvSpPr>
          <p:nvPr/>
        </p:nvSpPr>
        <p:spPr>
          <a:xfrm>
            <a:off x="589995" y="27921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00000"/>
                </a:solidFill>
                <a:latin typeface="ITC Berkeley Oldstyle Std Blk"/>
              </a:rPr>
              <a:t>Cultural Influence</a:t>
            </a:r>
            <a:endParaRPr lang="en-US"/>
          </a:p>
        </p:txBody>
      </p:sp>
      <p:sp>
        <p:nvSpPr>
          <p:cNvPr id="12" name="TextBox 11">
            <a:extLst>
              <a:ext uri="{FF2B5EF4-FFF2-40B4-BE49-F238E27FC236}">
                <a16:creationId xmlns:a16="http://schemas.microsoft.com/office/drawing/2014/main" id="{3BDFC4A8-CF63-E326-E45C-79701CE3E0CA}"/>
              </a:ext>
            </a:extLst>
          </p:cNvPr>
          <p:cNvSpPr txBox="1"/>
          <p:nvPr/>
        </p:nvSpPr>
        <p:spPr>
          <a:xfrm>
            <a:off x="6715056" y="5068096"/>
            <a:ext cx="4457700" cy="830997"/>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latin typeface="ITC Berkeley Oldstyle Std"/>
                <a:cs typeface="Calibri"/>
              </a:rPr>
              <a:t>Puerto Rican soldiers serving with the 65th Infantry in Korea holding Puerto Rican flag, Fall 1952</a:t>
            </a:r>
          </a:p>
        </p:txBody>
      </p:sp>
    </p:spTree>
    <p:extLst>
      <p:ext uri="{BB962C8B-B14F-4D97-AF65-F5344CB8AC3E}">
        <p14:creationId xmlns:p14="http://schemas.microsoft.com/office/powerpoint/2010/main" val="3716752686"/>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p:txBody>
          <a:bodyPr/>
          <a:lstStyle/>
          <a:p>
            <a:r>
              <a:rPr lang="en-US" b="1">
                <a:solidFill>
                  <a:srgbClr val="C00000"/>
                </a:solidFill>
                <a:latin typeface="ITC Berkeley Oldstyle Std Blk" panose="02090402050306020404" pitchFamily="18" charset="0"/>
              </a:rPr>
              <a:t> </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11" name="Title 1">
            <a:extLst>
              <a:ext uri="{FF2B5EF4-FFF2-40B4-BE49-F238E27FC236}">
                <a16:creationId xmlns:a16="http://schemas.microsoft.com/office/drawing/2014/main" id="{7F0D0636-D4AC-F673-0972-C8620354DE33}"/>
              </a:ext>
            </a:extLst>
          </p:cNvPr>
          <p:cNvSpPr txBox="1">
            <a:spLocks/>
          </p:cNvSpPr>
          <p:nvPr/>
        </p:nvSpPr>
        <p:spPr>
          <a:xfrm>
            <a:off x="486085" y="1868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00000"/>
                </a:solidFill>
                <a:latin typeface="ITC Berkeley Oldstyle Std Blk"/>
              </a:rPr>
              <a:t>Cultural Influence</a:t>
            </a:r>
            <a:endParaRPr lang="en-US"/>
          </a:p>
        </p:txBody>
      </p:sp>
      <p:sp>
        <p:nvSpPr>
          <p:cNvPr id="5" name="TextBox 4">
            <a:extLst>
              <a:ext uri="{FF2B5EF4-FFF2-40B4-BE49-F238E27FC236}">
                <a16:creationId xmlns:a16="http://schemas.microsoft.com/office/drawing/2014/main" id="{A3AE52D2-839D-EBCD-C595-90E82EC34BCF}"/>
              </a:ext>
            </a:extLst>
          </p:cNvPr>
          <p:cNvSpPr txBox="1"/>
          <p:nvPr/>
        </p:nvSpPr>
        <p:spPr>
          <a:xfrm>
            <a:off x="835639" y="2039239"/>
            <a:ext cx="3790949" cy="32762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a:latin typeface="ITC Berkeley Oldstyle Std"/>
                <a:ea typeface="+mn-lt"/>
                <a:cs typeface="+mn-lt"/>
              </a:rPr>
              <a:t>DIRECT</a:t>
            </a:r>
            <a:endParaRPr lang="en-US"/>
          </a:p>
          <a:p>
            <a:pPr marL="342900" indent="-342900">
              <a:lnSpc>
                <a:spcPct val="150000"/>
              </a:lnSpc>
              <a:buFont typeface="Arial"/>
              <a:buChar char="•"/>
            </a:pPr>
            <a:r>
              <a:rPr lang="en-US" sz="2000">
                <a:latin typeface="ITC Berkeley Oldstyle Std"/>
                <a:ea typeface="+mn-lt"/>
                <a:cs typeface="+mn-lt"/>
              </a:rPr>
              <a:t>Puerto Rican's inclusion in the armed forces in 1917 due to Selective Service Act </a:t>
            </a:r>
            <a:endParaRPr lang="en-US">
              <a:latin typeface="Calibri"/>
              <a:ea typeface="+mn-lt"/>
              <a:cs typeface="+mn-lt"/>
            </a:endParaRPr>
          </a:p>
          <a:p>
            <a:pPr marL="342900" indent="-342900">
              <a:lnSpc>
                <a:spcPct val="150000"/>
              </a:lnSpc>
              <a:buFont typeface="Arial"/>
              <a:buChar char="•"/>
            </a:pPr>
            <a:r>
              <a:rPr lang="en-US" sz="2000">
                <a:latin typeface="ITC Berkeley Oldstyle Std"/>
                <a:ea typeface="+mn-lt"/>
                <a:cs typeface="+mn-lt"/>
              </a:rPr>
              <a:t>World War veterans residing in Puerto Rico in 1947 totaled 70,426 men and 210 women.</a:t>
            </a:r>
            <a:endParaRPr lang="en-US">
              <a:cs typeface="Calibri" panose="020F0502020204030204"/>
            </a:endParaRPr>
          </a:p>
        </p:txBody>
      </p:sp>
      <p:sp>
        <p:nvSpPr>
          <p:cNvPr id="12" name="TextBox 11">
            <a:extLst>
              <a:ext uri="{FF2B5EF4-FFF2-40B4-BE49-F238E27FC236}">
                <a16:creationId xmlns:a16="http://schemas.microsoft.com/office/drawing/2014/main" id="{4AA5A903-A040-F1BF-E68E-9A5BC9BDE016}"/>
              </a:ext>
            </a:extLst>
          </p:cNvPr>
          <p:cNvSpPr txBox="1"/>
          <p:nvPr/>
        </p:nvSpPr>
        <p:spPr>
          <a:xfrm>
            <a:off x="837648" y="1519124"/>
            <a:ext cx="59805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C00000"/>
                </a:solidFill>
                <a:latin typeface="ITC Berkeley Oldstyle Std Blk"/>
                <a:ea typeface="+mj-ea"/>
                <a:cs typeface="+mj-cs"/>
              </a:rPr>
              <a:t>Military Involvement</a:t>
            </a:r>
          </a:p>
        </p:txBody>
      </p:sp>
      <p:pic>
        <p:nvPicPr>
          <p:cNvPr id="10" name="Picture 12" descr="A picture containing text, outdoor, group, old&#10;&#10;Description automatically generated">
            <a:extLst>
              <a:ext uri="{FF2B5EF4-FFF2-40B4-BE49-F238E27FC236}">
                <a16:creationId xmlns:a16="http://schemas.microsoft.com/office/drawing/2014/main" id="{92FB2EA4-DF1E-366A-0539-ABE8A2F6F2E2}"/>
              </a:ext>
            </a:extLst>
          </p:cNvPr>
          <p:cNvPicPr>
            <a:picLocks noChangeAspect="1"/>
          </p:cNvPicPr>
          <p:nvPr/>
        </p:nvPicPr>
        <p:blipFill>
          <a:blip r:embed="rId7"/>
          <a:stretch>
            <a:fillRect/>
          </a:stretch>
        </p:blipFill>
        <p:spPr>
          <a:xfrm>
            <a:off x="6771736" y="728499"/>
            <a:ext cx="4426423" cy="4482190"/>
          </a:xfrm>
          <a:prstGeom prst="rect">
            <a:avLst/>
          </a:prstGeom>
          <a:ln>
            <a:solidFill>
              <a:schemeClr val="tx1"/>
            </a:solidFill>
          </a:ln>
        </p:spPr>
      </p:pic>
      <p:sp>
        <p:nvSpPr>
          <p:cNvPr id="9" name="TextBox 8">
            <a:extLst>
              <a:ext uri="{FF2B5EF4-FFF2-40B4-BE49-F238E27FC236}">
                <a16:creationId xmlns:a16="http://schemas.microsoft.com/office/drawing/2014/main" id="{C91ACF1A-06FD-9F40-479E-01B4ADC341E7}"/>
              </a:ext>
            </a:extLst>
          </p:cNvPr>
          <p:cNvSpPr txBox="1"/>
          <p:nvPr/>
        </p:nvSpPr>
        <p:spPr>
          <a:xfrm>
            <a:off x="6754475" y="5262224"/>
            <a:ext cx="4457700" cy="584775"/>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latin typeface="ITC Berkeley Oldstyle Std"/>
                <a:cs typeface="Calibri"/>
              </a:rPr>
              <a:t>"Porto Ricans" in the American Colonial Army in El Morro Castle's parade field. </a:t>
            </a:r>
          </a:p>
        </p:txBody>
      </p:sp>
    </p:spTree>
    <p:extLst>
      <p:ext uri="{BB962C8B-B14F-4D97-AF65-F5344CB8AC3E}">
        <p14:creationId xmlns:p14="http://schemas.microsoft.com/office/powerpoint/2010/main" val="3529953606"/>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p:txBody>
          <a:bodyPr/>
          <a:lstStyle/>
          <a:p>
            <a:r>
              <a:rPr lang="en-US" b="1">
                <a:solidFill>
                  <a:srgbClr val="C00000"/>
                </a:solidFill>
                <a:latin typeface="ITC Berkeley Oldstyle Std Blk" panose="02090402050306020404" pitchFamily="18" charset="0"/>
              </a:rPr>
              <a:t> </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11" name="Title 1">
            <a:extLst>
              <a:ext uri="{FF2B5EF4-FFF2-40B4-BE49-F238E27FC236}">
                <a16:creationId xmlns:a16="http://schemas.microsoft.com/office/drawing/2014/main" id="{7F0D0636-D4AC-F673-0972-C8620354DE33}"/>
              </a:ext>
            </a:extLst>
          </p:cNvPr>
          <p:cNvSpPr txBox="1">
            <a:spLocks/>
          </p:cNvSpPr>
          <p:nvPr/>
        </p:nvSpPr>
        <p:spPr>
          <a:xfrm>
            <a:off x="520722" y="1753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00000"/>
                </a:solidFill>
                <a:latin typeface="ITC Berkeley Oldstyle Std Blk"/>
              </a:rPr>
              <a:t>Cultural Influence</a:t>
            </a:r>
            <a:endParaRPr lang="en-US"/>
          </a:p>
        </p:txBody>
      </p:sp>
      <p:sp>
        <p:nvSpPr>
          <p:cNvPr id="9" name="TextBox 8">
            <a:extLst>
              <a:ext uri="{FF2B5EF4-FFF2-40B4-BE49-F238E27FC236}">
                <a16:creationId xmlns:a16="http://schemas.microsoft.com/office/drawing/2014/main" id="{01A9C294-A7FC-3859-8A0C-537EA9664BCF}"/>
              </a:ext>
            </a:extLst>
          </p:cNvPr>
          <p:cNvSpPr txBox="1"/>
          <p:nvPr/>
        </p:nvSpPr>
        <p:spPr>
          <a:xfrm>
            <a:off x="1047928" y="1938864"/>
            <a:ext cx="3790949" cy="23529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a:latin typeface="ITC Berkeley Oldstyle Std"/>
                <a:ea typeface="+mn-lt"/>
                <a:cs typeface="+mn-lt"/>
              </a:rPr>
              <a:t>DIRECT</a:t>
            </a:r>
            <a:endParaRPr lang="en-US"/>
          </a:p>
          <a:p>
            <a:pPr marL="342900" indent="-342900">
              <a:lnSpc>
                <a:spcPct val="150000"/>
              </a:lnSpc>
              <a:buFont typeface="Arial"/>
              <a:buChar char="•"/>
            </a:pPr>
            <a:r>
              <a:rPr lang="en-US" sz="2000">
                <a:latin typeface="ITC Berkeley Oldstyle Std"/>
                <a:ea typeface="+mn-lt"/>
                <a:cs typeface="+mn-lt"/>
              </a:rPr>
              <a:t>Readjustment programs facilitated the effort to change the nature of the island's socio-economic structure.</a:t>
            </a:r>
          </a:p>
        </p:txBody>
      </p:sp>
      <p:sp>
        <p:nvSpPr>
          <p:cNvPr id="12" name="TextBox 11">
            <a:extLst>
              <a:ext uri="{FF2B5EF4-FFF2-40B4-BE49-F238E27FC236}">
                <a16:creationId xmlns:a16="http://schemas.microsoft.com/office/drawing/2014/main" id="{4AA5A903-A040-F1BF-E68E-9A5BC9BDE016}"/>
              </a:ext>
            </a:extLst>
          </p:cNvPr>
          <p:cNvSpPr txBox="1"/>
          <p:nvPr/>
        </p:nvSpPr>
        <p:spPr>
          <a:xfrm>
            <a:off x="1050636" y="1416766"/>
            <a:ext cx="59805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C00000"/>
                </a:solidFill>
                <a:latin typeface="ITC Berkeley Oldstyle Std Blk"/>
                <a:ea typeface="+mj-ea"/>
                <a:cs typeface="+mj-cs"/>
              </a:rPr>
              <a:t>Military Involvement</a:t>
            </a:r>
          </a:p>
        </p:txBody>
      </p:sp>
      <p:pic>
        <p:nvPicPr>
          <p:cNvPr id="5" name="Picture 12">
            <a:extLst>
              <a:ext uri="{FF2B5EF4-FFF2-40B4-BE49-F238E27FC236}">
                <a16:creationId xmlns:a16="http://schemas.microsoft.com/office/drawing/2014/main" id="{8AF530E3-4021-806C-41B3-748B1AF4700D}"/>
              </a:ext>
            </a:extLst>
          </p:cNvPr>
          <p:cNvPicPr>
            <a:picLocks noChangeAspect="1"/>
          </p:cNvPicPr>
          <p:nvPr/>
        </p:nvPicPr>
        <p:blipFill>
          <a:blip r:embed="rId7"/>
          <a:stretch>
            <a:fillRect/>
          </a:stretch>
        </p:blipFill>
        <p:spPr>
          <a:xfrm>
            <a:off x="5076967" y="1417851"/>
            <a:ext cx="6814782" cy="3931313"/>
          </a:xfrm>
          <a:prstGeom prst="rect">
            <a:avLst/>
          </a:prstGeom>
          <a:ln>
            <a:solidFill>
              <a:schemeClr val="tx1"/>
            </a:solidFill>
          </a:ln>
        </p:spPr>
      </p:pic>
      <p:sp>
        <p:nvSpPr>
          <p:cNvPr id="13" name="TextBox 12">
            <a:extLst>
              <a:ext uri="{FF2B5EF4-FFF2-40B4-BE49-F238E27FC236}">
                <a16:creationId xmlns:a16="http://schemas.microsoft.com/office/drawing/2014/main" id="{DC9B8D99-395A-F537-736F-804D50D394F3}"/>
              </a:ext>
            </a:extLst>
          </p:cNvPr>
          <p:cNvSpPr txBox="1"/>
          <p:nvPr/>
        </p:nvSpPr>
        <p:spPr>
          <a:xfrm>
            <a:off x="5081704" y="5449260"/>
            <a:ext cx="6870700" cy="584775"/>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latin typeface="ITC Berkeley Oldstyle Std"/>
                <a:cs typeface="Calibri"/>
              </a:rPr>
              <a:t>Learning lathe work in off-duty hours are GI's of Antilles Department 1944-45. </a:t>
            </a:r>
            <a:r>
              <a:rPr lang="en-US" sz="1600" b="1" i="1">
                <a:solidFill>
                  <a:srgbClr val="FFFFFF"/>
                </a:solidFill>
                <a:latin typeface="ITC Berkeley Oldstyle Std"/>
                <a:cs typeface="Calibri"/>
              </a:rPr>
              <a:t>Center of Military History/Army Signal Corps</a:t>
            </a:r>
          </a:p>
        </p:txBody>
      </p:sp>
    </p:spTree>
    <p:extLst>
      <p:ext uri="{BB962C8B-B14F-4D97-AF65-F5344CB8AC3E}">
        <p14:creationId xmlns:p14="http://schemas.microsoft.com/office/powerpoint/2010/main" val="777857574"/>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p:txBody>
          <a:bodyPr/>
          <a:lstStyle/>
          <a:p>
            <a:r>
              <a:rPr lang="en-US" b="1">
                <a:solidFill>
                  <a:srgbClr val="C00000"/>
                </a:solidFill>
                <a:latin typeface="ITC Berkeley Oldstyle Std Blk" panose="02090402050306020404" pitchFamily="18" charset="0"/>
              </a:rPr>
              <a:t> </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11" name="Title 1">
            <a:extLst>
              <a:ext uri="{FF2B5EF4-FFF2-40B4-BE49-F238E27FC236}">
                <a16:creationId xmlns:a16="http://schemas.microsoft.com/office/drawing/2014/main" id="{7F0D0636-D4AC-F673-0972-C8620354DE33}"/>
              </a:ext>
            </a:extLst>
          </p:cNvPr>
          <p:cNvSpPr txBox="1">
            <a:spLocks/>
          </p:cNvSpPr>
          <p:nvPr/>
        </p:nvSpPr>
        <p:spPr>
          <a:xfrm>
            <a:off x="451449" y="1753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00000"/>
                </a:solidFill>
                <a:latin typeface="ITC Berkeley Oldstyle Std Blk"/>
              </a:rPr>
              <a:t>Cultural Influence</a:t>
            </a:r>
            <a:endParaRPr lang="en-US"/>
          </a:p>
        </p:txBody>
      </p:sp>
      <p:sp>
        <p:nvSpPr>
          <p:cNvPr id="9" name="TextBox 8">
            <a:extLst>
              <a:ext uri="{FF2B5EF4-FFF2-40B4-BE49-F238E27FC236}">
                <a16:creationId xmlns:a16="http://schemas.microsoft.com/office/drawing/2014/main" id="{01A9C294-A7FC-3859-8A0C-537EA9664BCF}"/>
              </a:ext>
            </a:extLst>
          </p:cNvPr>
          <p:cNvSpPr txBox="1"/>
          <p:nvPr/>
        </p:nvSpPr>
        <p:spPr>
          <a:xfrm>
            <a:off x="1037373" y="2082521"/>
            <a:ext cx="3790949" cy="23529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a:latin typeface="ITC Berkeley Oldstyle Std"/>
                <a:ea typeface="+mn-lt"/>
                <a:cs typeface="+mn-lt"/>
              </a:rPr>
              <a:t>INDIRECT</a:t>
            </a:r>
            <a:endParaRPr lang="en-US"/>
          </a:p>
          <a:p>
            <a:pPr marL="342900" indent="-342900">
              <a:lnSpc>
                <a:spcPct val="150000"/>
              </a:lnSpc>
              <a:buFont typeface="Arial"/>
              <a:buChar char="•"/>
            </a:pPr>
            <a:r>
              <a:rPr lang="en-US" sz="2000">
                <a:latin typeface="ITC Berkeley Oldstyle Std"/>
                <a:ea typeface="+mn-lt"/>
                <a:cs typeface="+mn-lt"/>
              </a:rPr>
              <a:t>Non-military interactions between U.S. Army and civilians during difficulties or catastrophes.</a:t>
            </a:r>
          </a:p>
        </p:txBody>
      </p:sp>
      <p:sp>
        <p:nvSpPr>
          <p:cNvPr id="12" name="TextBox 11">
            <a:extLst>
              <a:ext uri="{FF2B5EF4-FFF2-40B4-BE49-F238E27FC236}">
                <a16:creationId xmlns:a16="http://schemas.microsoft.com/office/drawing/2014/main" id="{4AA5A903-A040-F1BF-E68E-9A5BC9BDE016}"/>
              </a:ext>
            </a:extLst>
          </p:cNvPr>
          <p:cNvSpPr txBox="1"/>
          <p:nvPr/>
        </p:nvSpPr>
        <p:spPr>
          <a:xfrm>
            <a:off x="1039090" y="1416766"/>
            <a:ext cx="59805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C00000"/>
                </a:solidFill>
                <a:latin typeface="ITC Berkeley Oldstyle Std Blk"/>
                <a:ea typeface="+mj-ea"/>
                <a:cs typeface="+mj-cs"/>
              </a:rPr>
              <a:t>Military Involvement</a:t>
            </a:r>
          </a:p>
        </p:txBody>
      </p:sp>
      <p:pic>
        <p:nvPicPr>
          <p:cNvPr id="4" name="Picture 9" descr="A picture containing text, building, outdoor, old&#10;&#10;Description automatically generated">
            <a:extLst>
              <a:ext uri="{FF2B5EF4-FFF2-40B4-BE49-F238E27FC236}">
                <a16:creationId xmlns:a16="http://schemas.microsoft.com/office/drawing/2014/main" id="{683AB170-EE7B-9CE4-A23F-83FE5FBF7386}"/>
              </a:ext>
            </a:extLst>
          </p:cNvPr>
          <p:cNvPicPr>
            <a:picLocks noChangeAspect="1"/>
          </p:cNvPicPr>
          <p:nvPr/>
        </p:nvPicPr>
        <p:blipFill>
          <a:blip r:embed="rId7"/>
          <a:stretch>
            <a:fillRect/>
          </a:stretch>
        </p:blipFill>
        <p:spPr>
          <a:xfrm>
            <a:off x="5894282" y="1028218"/>
            <a:ext cx="5734333" cy="4548600"/>
          </a:xfrm>
          <a:prstGeom prst="rect">
            <a:avLst/>
          </a:prstGeom>
          <a:ln>
            <a:solidFill>
              <a:schemeClr val="tx1"/>
            </a:solidFill>
          </a:ln>
        </p:spPr>
      </p:pic>
      <p:sp>
        <p:nvSpPr>
          <p:cNvPr id="13" name="TextBox 12">
            <a:extLst>
              <a:ext uri="{FF2B5EF4-FFF2-40B4-BE49-F238E27FC236}">
                <a16:creationId xmlns:a16="http://schemas.microsoft.com/office/drawing/2014/main" id="{8D07DAF3-2F19-0ABA-CE38-2F1B6CA7F51C}"/>
              </a:ext>
            </a:extLst>
          </p:cNvPr>
          <p:cNvSpPr txBox="1"/>
          <p:nvPr/>
        </p:nvSpPr>
        <p:spPr>
          <a:xfrm>
            <a:off x="5889886" y="5622442"/>
            <a:ext cx="5727700" cy="52322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ITC Berkeley Oldstyle Std"/>
                <a:cs typeface="Calibri"/>
              </a:rPr>
              <a:t>Nov 1941: Soldiers of the 65th Infantry repair phone lines in Caguas, P.R.  </a:t>
            </a:r>
            <a:r>
              <a:rPr lang="en-US" sz="1400" b="1" i="1">
                <a:solidFill>
                  <a:srgbClr val="FFFFFF"/>
                </a:solidFill>
                <a:latin typeface="ITC Berkeley Oldstyle Std"/>
                <a:cs typeface="Calibri"/>
              </a:rPr>
              <a:t>Center of Military History/Army Signal Corps</a:t>
            </a:r>
            <a:endParaRPr lang="en-US" i="1"/>
          </a:p>
        </p:txBody>
      </p:sp>
    </p:spTree>
    <p:extLst>
      <p:ext uri="{BB962C8B-B14F-4D97-AF65-F5344CB8AC3E}">
        <p14:creationId xmlns:p14="http://schemas.microsoft.com/office/powerpoint/2010/main" val="3298458701"/>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alphaModFix amt="72000"/>
          </a:blip>
          <a:stretch>
            <a:fillRect/>
          </a:stretch>
        </p:blipFill>
        <p:spPr>
          <a:xfrm>
            <a:off x="3795252" y="0"/>
            <a:ext cx="8396748" cy="839674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468745" y="-4329"/>
            <a:ext cx="10515600" cy="1325563"/>
          </a:xfrm>
        </p:spPr>
        <p:txBody>
          <a:bodyPr/>
          <a:lstStyle/>
          <a:p>
            <a:r>
              <a:rPr lang="en-US" b="1">
                <a:solidFill>
                  <a:srgbClr val="C00000"/>
                </a:solidFill>
                <a:latin typeface="ITC Berkeley Oldstyle Std Blk"/>
              </a:rPr>
              <a:t>U.S. Military Bases in Puerto Rico  </a:t>
            </a:r>
            <a:endParaRPr lang="en-US" b="1">
              <a:solidFill>
                <a:srgbClr val="C00000"/>
              </a:solidFill>
              <a:latin typeface="ITC Berkeley Oldstyle Std Blk" panose="02090402050306020404" pitchFamily="18" charset="0"/>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4" name="Picture 4" descr="Diagram&#10;&#10;Description automatically generated">
            <a:extLst>
              <a:ext uri="{FF2B5EF4-FFF2-40B4-BE49-F238E27FC236}">
                <a16:creationId xmlns:a16="http://schemas.microsoft.com/office/drawing/2014/main" id="{FEEF02E6-C271-74AF-47F4-9DD96E9C2862}"/>
              </a:ext>
            </a:extLst>
          </p:cNvPr>
          <p:cNvPicPr>
            <a:picLocks noChangeAspect="1"/>
          </p:cNvPicPr>
          <p:nvPr/>
        </p:nvPicPr>
        <p:blipFill>
          <a:blip r:embed="rId7"/>
          <a:stretch>
            <a:fillRect/>
          </a:stretch>
        </p:blipFill>
        <p:spPr>
          <a:xfrm>
            <a:off x="3048659" y="1088934"/>
            <a:ext cx="5909953" cy="4992683"/>
          </a:xfrm>
          <a:prstGeom prst="rect">
            <a:avLst/>
          </a:prstGeom>
          <a:ln>
            <a:solidFill>
              <a:schemeClr val="tx1"/>
            </a:solidFill>
          </a:ln>
        </p:spPr>
      </p:pic>
    </p:spTree>
    <p:extLst>
      <p:ext uri="{BB962C8B-B14F-4D97-AF65-F5344CB8AC3E}">
        <p14:creationId xmlns:p14="http://schemas.microsoft.com/office/powerpoint/2010/main" val="4148735414"/>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17714" y="148236"/>
            <a:ext cx="11854542" cy="1341890"/>
          </a:xfrm>
        </p:spPr>
        <p:txBody>
          <a:bodyPr/>
          <a:lstStyle/>
          <a:p>
            <a:r>
              <a:rPr lang="en-US" b="1">
                <a:solidFill>
                  <a:srgbClr val="C00000"/>
                </a:solidFill>
                <a:latin typeface="ITC Berkeley Oldstyle Std Blk"/>
              </a:rPr>
              <a:t>Vieques Before the Military </a:t>
            </a:r>
            <a:endParaRPr lang="en-US" b="1">
              <a:solidFill>
                <a:srgbClr val="C00000"/>
              </a:solidFill>
              <a:latin typeface="ITC Berkeley Oldstyle Std Blk" panose="02090402050306020404" pitchFamily="18" charset="0"/>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05E1865F-AB6D-C210-7CB0-466E2B5A1A33}"/>
              </a:ext>
            </a:extLst>
          </p:cNvPr>
          <p:cNvSpPr txBox="1"/>
          <p:nvPr/>
        </p:nvSpPr>
        <p:spPr>
          <a:xfrm>
            <a:off x="330200" y="1456337"/>
            <a:ext cx="11741033" cy="5122941"/>
          </a:xfrm>
          <a:prstGeom prst="rect">
            <a:avLst/>
          </a:prstGeom>
          <a:noFill/>
        </p:spPr>
        <p:txBody>
          <a:bodyPr wrap="square" lIns="91440" tIns="45720" rIns="91440" bIns="45720" anchor="t">
            <a:spAutoFit/>
          </a:bodyPr>
          <a:lstStyle/>
          <a:p>
            <a:pPr marL="800100" lvl="1" indent="-342900" fontAlgn="base">
              <a:lnSpc>
                <a:spcPct val="150000"/>
              </a:lnSpc>
              <a:buFont typeface="Arial"/>
              <a:buChar char="•"/>
            </a:pPr>
            <a:r>
              <a:rPr lang="en-US" sz="2000" b="0" i="0" u="none" strike="noStrike">
                <a:effectLst/>
                <a:latin typeface="ITC Berkeley Oldstyle Std"/>
              </a:rPr>
              <a:t>Population:</a:t>
            </a:r>
            <a:r>
              <a:rPr lang="en-US" sz="2000">
                <a:latin typeface="ITC Berkeley Oldstyle Std"/>
              </a:rPr>
              <a:t> 14,000</a:t>
            </a:r>
            <a:r>
              <a:rPr lang="en-US" sz="2000" b="0" i="0">
                <a:effectLst/>
                <a:latin typeface="ITC Berkeley Oldstyle Std"/>
              </a:rPr>
              <a:t>​</a:t>
            </a:r>
            <a:endParaRPr lang="en-US" sz="2000" b="0" i="0">
              <a:effectLst/>
              <a:latin typeface="ITC Berkeley Oldstyle Std"/>
              <a:ea typeface="Calibri"/>
              <a:cs typeface="Calibri"/>
            </a:endParaRPr>
          </a:p>
          <a:p>
            <a:pPr marL="800100" lvl="1" indent="-342900">
              <a:lnSpc>
                <a:spcPct val="150000"/>
              </a:lnSpc>
              <a:buFont typeface="Arial"/>
              <a:buChar char="•"/>
            </a:pPr>
            <a:r>
              <a:rPr lang="en-US" sz="2000">
                <a:latin typeface="ITC Berkeley Oldstyle Std"/>
                <a:cs typeface="Calibri"/>
              </a:rPr>
              <a:t>Off the eastern coast of P.R. </a:t>
            </a:r>
          </a:p>
          <a:p>
            <a:pPr marL="800100" lvl="1" indent="-342900">
              <a:lnSpc>
                <a:spcPct val="150000"/>
              </a:lnSpc>
              <a:buFont typeface="Arial"/>
              <a:buChar char="•"/>
            </a:pPr>
            <a:r>
              <a:rPr lang="en-US" sz="2000">
                <a:latin typeface="ITC Berkeley Oldstyle Std"/>
                <a:cs typeface="Calibri"/>
              </a:rPr>
              <a:t>Small island, only 52 square miles</a:t>
            </a:r>
          </a:p>
          <a:p>
            <a:pPr marL="800100" lvl="1" indent="-342900" fontAlgn="base">
              <a:lnSpc>
                <a:spcPct val="150000"/>
              </a:lnSpc>
              <a:buFont typeface="Arial"/>
              <a:buChar char="•"/>
            </a:pPr>
            <a:r>
              <a:rPr lang="en-US" sz="2000">
                <a:latin typeface="ITC Berkeley Oldstyle Std"/>
                <a:ea typeface="Calibri"/>
                <a:cs typeface="Calibri"/>
              </a:rPr>
              <a:t>Thriving sugar plantations </a:t>
            </a:r>
            <a:endParaRPr lang="en-US" sz="2000" b="0" i="0">
              <a:effectLst/>
              <a:latin typeface="ITC Berkeley Oldstyle Std"/>
              <a:ea typeface="Calibri"/>
              <a:cs typeface="Calibri"/>
            </a:endParaRPr>
          </a:p>
          <a:p>
            <a:pPr marL="1257300" lvl="2" indent="-342900">
              <a:lnSpc>
                <a:spcPct val="150000"/>
              </a:lnSpc>
              <a:buFont typeface="Arial"/>
              <a:buChar char="•"/>
            </a:pPr>
            <a:r>
              <a:rPr lang="en-US" sz="2000">
                <a:latin typeface="ITC Berkeley Oldstyle Std"/>
                <a:cs typeface="Calibri" panose="020F0502020204030204"/>
              </a:rPr>
              <a:t>Known as the 'sugar island'</a:t>
            </a:r>
          </a:p>
          <a:p>
            <a:pPr marL="1257300" lvl="2" indent="-342900">
              <a:lnSpc>
                <a:spcPct val="150000"/>
              </a:lnSpc>
              <a:buFont typeface="Arial"/>
              <a:buChar char="•"/>
            </a:pPr>
            <a:r>
              <a:rPr lang="en-US" sz="2000">
                <a:latin typeface="ITC Berkeley Oldstyle Std"/>
                <a:cs typeface="Calibri" panose="020F0502020204030204"/>
              </a:rPr>
              <a:t>Many farms were smaller and owned by families who had farmed them for generations </a:t>
            </a:r>
            <a:endParaRPr lang="en-US" sz="2000">
              <a:latin typeface="ITC Berkeley Oldstyle Std"/>
            </a:endParaRPr>
          </a:p>
          <a:p>
            <a:pPr marL="800100" lvl="1" indent="-342900" fontAlgn="base">
              <a:lnSpc>
                <a:spcPct val="150000"/>
              </a:lnSpc>
              <a:buFont typeface="Arial"/>
              <a:buChar char="•"/>
            </a:pPr>
            <a:r>
              <a:rPr lang="en-US" sz="2000">
                <a:latin typeface="ITC Berkeley Oldstyle Std"/>
              </a:rPr>
              <a:t>Thriving culture with many local businesses </a:t>
            </a:r>
            <a:endParaRPr lang="en-US" sz="2000" b="0" i="0">
              <a:effectLst/>
              <a:latin typeface="ITC Berkeley Oldstyle Std"/>
              <a:ea typeface="Calibri"/>
              <a:cs typeface="Calibri"/>
            </a:endParaRPr>
          </a:p>
          <a:p>
            <a:pPr marL="800100" lvl="1" indent="-342900">
              <a:lnSpc>
                <a:spcPct val="150000"/>
              </a:lnSpc>
              <a:buFont typeface="Arial"/>
              <a:buChar char="•"/>
            </a:pPr>
            <a:r>
              <a:rPr lang="en-US" sz="2000">
                <a:latin typeface="ITC Berkeley Oldstyle Std"/>
                <a:ea typeface="Calibri"/>
                <a:cs typeface="Calibri"/>
              </a:rPr>
              <a:t>Main industries were fishing and tourism </a:t>
            </a:r>
            <a:endParaRPr lang="en-US" sz="2000" b="0" i="0">
              <a:effectLst/>
              <a:latin typeface="ITC Berkeley Oldstyle Std"/>
              <a:ea typeface="Calibri"/>
              <a:cs typeface="Calibri"/>
            </a:endParaRPr>
          </a:p>
          <a:p>
            <a:pPr marL="1257300" lvl="2" indent="-342900">
              <a:lnSpc>
                <a:spcPct val="150000"/>
              </a:lnSpc>
              <a:buFont typeface="Arial"/>
              <a:buChar char="•"/>
            </a:pPr>
            <a:r>
              <a:rPr lang="en-US" sz="2000">
                <a:latin typeface="ITC Berkeley Oldstyle Std"/>
                <a:ea typeface="Calibri"/>
                <a:cs typeface="Calibri"/>
              </a:rPr>
              <a:t>Island contained rare Caribbean plants and animals, miles of unspoiled beaches</a:t>
            </a:r>
          </a:p>
          <a:p>
            <a:pPr marL="800100" lvl="1" indent="-342900">
              <a:lnSpc>
                <a:spcPct val="150000"/>
              </a:lnSpc>
              <a:buFont typeface="Arial"/>
              <a:buChar char="•"/>
            </a:pPr>
            <a:endParaRPr lang="en-US" sz="2000">
              <a:latin typeface="ITC Berkeley Oldstyle Std"/>
              <a:ea typeface="Calibri"/>
              <a:cs typeface="Calibri"/>
            </a:endParaRPr>
          </a:p>
          <a:p>
            <a:pPr marL="800100" lvl="1" indent="-342900" fontAlgn="base">
              <a:lnSpc>
                <a:spcPct val="150000"/>
              </a:lnSpc>
              <a:buFont typeface="Arial"/>
              <a:buChar char="•"/>
            </a:pPr>
            <a:endParaRPr lang="en-US" sz="2000">
              <a:latin typeface="ITC Berkeley Oldstyle Std"/>
              <a:ea typeface="Calibri"/>
              <a:cs typeface="Calibri"/>
            </a:endParaRPr>
          </a:p>
        </p:txBody>
      </p:sp>
      <p:pic>
        <p:nvPicPr>
          <p:cNvPr id="4" name="Picture 8" descr="A picture containing text, queen&#10;&#10;Description automatically generated">
            <a:extLst>
              <a:ext uri="{FF2B5EF4-FFF2-40B4-BE49-F238E27FC236}">
                <a16:creationId xmlns:a16="http://schemas.microsoft.com/office/drawing/2014/main" id="{30A637FD-8EA5-E5D8-2121-5F5527C77972}"/>
              </a:ext>
            </a:extLst>
          </p:cNvPr>
          <p:cNvPicPr>
            <a:picLocks noChangeAspect="1"/>
          </p:cNvPicPr>
          <p:nvPr/>
        </p:nvPicPr>
        <p:blipFill>
          <a:blip r:embed="rId6"/>
          <a:stretch>
            <a:fillRect/>
          </a:stretch>
        </p:blipFill>
        <p:spPr>
          <a:xfrm>
            <a:off x="8736001" y="-1216"/>
            <a:ext cx="2743200" cy="3597511"/>
          </a:xfrm>
          <a:prstGeom prst="rect">
            <a:avLst/>
          </a:prstGeom>
        </p:spPr>
      </p:pic>
      <p:sp>
        <p:nvSpPr>
          <p:cNvPr id="9" name="TextBox 8">
            <a:extLst>
              <a:ext uri="{FF2B5EF4-FFF2-40B4-BE49-F238E27FC236}">
                <a16:creationId xmlns:a16="http://schemas.microsoft.com/office/drawing/2014/main" id="{FA505613-E3E6-710C-1B8B-C668E196C9DF}"/>
              </a:ext>
            </a:extLst>
          </p:cNvPr>
          <p:cNvSpPr txBox="1"/>
          <p:nvPr/>
        </p:nvSpPr>
        <p:spPr>
          <a:xfrm>
            <a:off x="8808128" y="3492945"/>
            <a:ext cx="2554539" cy="276999"/>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rgbClr val="FFFFFF"/>
                </a:solidFill>
                <a:latin typeface="ITC Berkeley Oldstyle Std"/>
                <a:cs typeface="Calibri"/>
              </a:rPr>
              <a:t>Coat of Arms for Isla de Vieques</a:t>
            </a:r>
            <a:endParaRPr lang="en-US" sz="1200" b="1">
              <a:solidFill>
                <a:srgbClr val="FFFFFF"/>
              </a:solidFill>
              <a:latin typeface="ITC Berkeley Oldstyle Std"/>
            </a:endParaRPr>
          </a:p>
        </p:txBody>
      </p:sp>
    </p:spTree>
    <p:extLst>
      <p:ext uri="{BB962C8B-B14F-4D97-AF65-F5344CB8AC3E}">
        <p14:creationId xmlns:p14="http://schemas.microsoft.com/office/powerpoint/2010/main" val="3374602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05E1865F-AB6D-C210-7CB0-466E2B5A1A33}"/>
              </a:ext>
            </a:extLst>
          </p:cNvPr>
          <p:cNvSpPr txBox="1"/>
          <p:nvPr/>
        </p:nvSpPr>
        <p:spPr>
          <a:xfrm>
            <a:off x="330200" y="1306247"/>
            <a:ext cx="6104238" cy="830997"/>
          </a:xfrm>
          <a:prstGeom prst="rect">
            <a:avLst/>
          </a:prstGeom>
          <a:noFill/>
        </p:spPr>
        <p:txBody>
          <a:bodyPr wrap="square" lIns="91440" tIns="45720" rIns="91440" bIns="45720" anchor="t">
            <a:spAutoFit/>
          </a:bodyPr>
          <a:lstStyle/>
          <a:p>
            <a:pPr lvl="1" fontAlgn="base"/>
            <a:endParaRPr lang="en-US" sz="2400" b="1" i="0">
              <a:effectLst/>
              <a:cs typeface="Calibri"/>
            </a:endParaRPr>
          </a:p>
          <a:p>
            <a:pPr lvl="1" fontAlgn="base"/>
            <a:endParaRPr lang="en-US" sz="2400" b="0" i="0">
              <a:effectLst/>
              <a:ea typeface="Calibri"/>
              <a:cs typeface="Calibri"/>
            </a:endParaRPr>
          </a:p>
        </p:txBody>
      </p:sp>
      <p:pic>
        <p:nvPicPr>
          <p:cNvPr id="2" name="Picture 3" descr="Map&#10;&#10;Description automatically generated">
            <a:extLst>
              <a:ext uri="{FF2B5EF4-FFF2-40B4-BE49-F238E27FC236}">
                <a16:creationId xmlns:a16="http://schemas.microsoft.com/office/drawing/2014/main" id="{62CD88C5-F9A1-912E-5F71-93443B03A244}"/>
              </a:ext>
            </a:extLst>
          </p:cNvPr>
          <p:cNvPicPr>
            <a:picLocks noChangeAspect="1"/>
          </p:cNvPicPr>
          <p:nvPr/>
        </p:nvPicPr>
        <p:blipFill>
          <a:blip r:embed="rId6"/>
          <a:stretch>
            <a:fillRect/>
          </a:stretch>
        </p:blipFill>
        <p:spPr>
          <a:xfrm>
            <a:off x="2651547" y="723"/>
            <a:ext cx="7576304" cy="5998640"/>
          </a:xfrm>
          <a:prstGeom prst="rect">
            <a:avLst/>
          </a:prstGeom>
          <a:ln>
            <a:solidFill>
              <a:schemeClr val="tx1"/>
            </a:solidFill>
          </a:ln>
        </p:spPr>
      </p:pic>
      <p:sp>
        <p:nvSpPr>
          <p:cNvPr id="4" name="TextBox 3">
            <a:extLst>
              <a:ext uri="{FF2B5EF4-FFF2-40B4-BE49-F238E27FC236}">
                <a16:creationId xmlns:a16="http://schemas.microsoft.com/office/drawing/2014/main" id="{606675A7-C6D7-5906-DEA2-E36B26FDA866}"/>
              </a:ext>
            </a:extLst>
          </p:cNvPr>
          <p:cNvSpPr txBox="1"/>
          <p:nvPr/>
        </p:nvSpPr>
        <p:spPr>
          <a:xfrm>
            <a:off x="2647462" y="5951972"/>
            <a:ext cx="7567600" cy="338554"/>
          </a:xfrm>
          <a:prstGeom prst="rect">
            <a:avLst/>
          </a:prstGeom>
          <a:solidFill>
            <a:schemeClr val="tx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latin typeface="ITC Berkeley Oldstyle Std"/>
                <a:cs typeface="Calibri"/>
              </a:rPr>
              <a:t>Map of U.S. Navy property, facilities and detonation fields</a:t>
            </a:r>
            <a:r>
              <a:rPr lang="en-US" sz="1600" b="1">
                <a:cs typeface="Calibri"/>
              </a:rPr>
              <a:t> </a:t>
            </a:r>
          </a:p>
        </p:txBody>
      </p:sp>
    </p:spTree>
    <p:extLst>
      <p:ext uri="{BB962C8B-B14F-4D97-AF65-F5344CB8AC3E}">
        <p14:creationId xmlns:p14="http://schemas.microsoft.com/office/powerpoint/2010/main" val="3158877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138659" y="-221989"/>
            <a:ext cx="10515600" cy="1325563"/>
          </a:xfrm>
        </p:spPr>
        <p:txBody>
          <a:bodyPr>
            <a:normAutofit/>
          </a:bodyPr>
          <a:lstStyle/>
          <a:p>
            <a:r>
              <a:rPr lang="en-US" b="1">
                <a:solidFill>
                  <a:srgbClr val="C00000"/>
                </a:solidFill>
                <a:latin typeface="ITC Berkeley Oldstyle Std Blk"/>
              </a:rPr>
              <a:t> Timeline of Military Involvement  </a:t>
            </a:r>
            <a:endParaRPr lang="en-US" b="1">
              <a:solidFill>
                <a:srgbClr val="C00000"/>
              </a:solidFill>
              <a:latin typeface="ITC Berkeley Oldstyle Std Blk" panose="02090402050306020404" pitchFamily="18" charset="0"/>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4" name="TextBox 3">
            <a:extLst>
              <a:ext uri="{FF2B5EF4-FFF2-40B4-BE49-F238E27FC236}">
                <a16:creationId xmlns:a16="http://schemas.microsoft.com/office/drawing/2014/main" id="{A40F955E-721D-4F9E-8759-4F91CF6EFA11}"/>
              </a:ext>
            </a:extLst>
          </p:cNvPr>
          <p:cNvSpPr txBox="1"/>
          <p:nvPr/>
        </p:nvSpPr>
        <p:spPr>
          <a:xfrm>
            <a:off x="984126" y="1497106"/>
            <a:ext cx="1022872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endParaRPr lang="en-US" sz="2400">
              <a:cs typeface="Calibri"/>
            </a:endParaRPr>
          </a:p>
          <a:p>
            <a:endParaRPr lang="en-US" sz="2400">
              <a:ea typeface="+mn-lt"/>
              <a:cs typeface="+mn-lt"/>
            </a:endParaRPr>
          </a:p>
        </p:txBody>
      </p:sp>
      <p:graphicFrame>
        <p:nvGraphicFramePr>
          <p:cNvPr id="5" name="Diagram 8">
            <a:extLst>
              <a:ext uri="{FF2B5EF4-FFF2-40B4-BE49-F238E27FC236}">
                <a16:creationId xmlns:a16="http://schemas.microsoft.com/office/drawing/2014/main" id="{3A539156-B477-5C69-72AC-DBF1E1927254}"/>
              </a:ext>
            </a:extLst>
          </p:cNvPr>
          <p:cNvGraphicFramePr/>
          <p:nvPr>
            <p:extLst>
              <p:ext uri="{D42A27DB-BD31-4B8C-83A1-F6EECF244321}">
                <p14:modId xmlns:p14="http://schemas.microsoft.com/office/powerpoint/2010/main" val="4117660913"/>
              </p:ext>
            </p:extLst>
          </p:nvPr>
        </p:nvGraphicFramePr>
        <p:xfrm>
          <a:off x="205124" y="320869"/>
          <a:ext cx="11974141" cy="588486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313550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483259" y="78963"/>
            <a:ext cx="11854542" cy="1341890"/>
          </a:xfrm>
        </p:spPr>
        <p:txBody>
          <a:bodyPr/>
          <a:lstStyle/>
          <a:p>
            <a:r>
              <a:rPr lang="en-US" b="1">
                <a:solidFill>
                  <a:srgbClr val="C00000"/>
                </a:solidFill>
                <a:latin typeface="ITC Berkeley Oldstyle Std Blk"/>
              </a:rPr>
              <a:t>Forced Exit of Culture and People  </a:t>
            </a:r>
            <a:endParaRPr lang="en-US" b="1">
              <a:solidFill>
                <a:srgbClr val="C00000"/>
              </a:solidFill>
              <a:latin typeface="ITC Berkeley Oldstyle Std Blk" panose="02090402050306020404" pitchFamily="18" charset="0"/>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05E1865F-AB6D-C210-7CB0-466E2B5A1A33}"/>
              </a:ext>
            </a:extLst>
          </p:cNvPr>
          <p:cNvSpPr txBox="1"/>
          <p:nvPr/>
        </p:nvSpPr>
        <p:spPr>
          <a:xfrm>
            <a:off x="630381" y="1179247"/>
            <a:ext cx="11350884" cy="4661276"/>
          </a:xfrm>
          <a:prstGeom prst="rect">
            <a:avLst/>
          </a:prstGeom>
          <a:noFill/>
        </p:spPr>
        <p:txBody>
          <a:bodyPr wrap="square" lIns="91440" tIns="45720" rIns="91440" bIns="45720" anchor="t">
            <a:spAutoFit/>
          </a:bodyPr>
          <a:lstStyle/>
          <a:p>
            <a:pPr marL="800100" lvl="1" indent="-342900" fontAlgn="base">
              <a:lnSpc>
                <a:spcPct val="150000"/>
              </a:lnSpc>
              <a:buFont typeface="Arial"/>
              <a:buChar char="•"/>
            </a:pPr>
            <a:r>
              <a:rPr lang="en-US" sz="2000">
                <a:latin typeface="ITC Berkeley Oldstyle Std Blk"/>
                <a:cs typeface="Calibri"/>
              </a:rPr>
              <a:t>Drastic change of life from before military involvement </a:t>
            </a:r>
          </a:p>
          <a:p>
            <a:pPr marL="800100" lvl="1" indent="-342900">
              <a:lnSpc>
                <a:spcPct val="150000"/>
              </a:lnSpc>
              <a:buFont typeface="Arial"/>
              <a:buChar char="•"/>
            </a:pPr>
            <a:r>
              <a:rPr lang="en-US" sz="2000">
                <a:latin typeface="ITC Berkeley Oldstyle Std Blk"/>
                <a:cs typeface="Calibri"/>
              </a:rPr>
              <a:t>3,000 </a:t>
            </a:r>
            <a:r>
              <a:rPr lang="en-US" sz="2000" err="1">
                <a:latin typeface="ITC Berkeley Oldstyle Std Blk"/>
                <a:cs typeface="Calibri"/>
              </a:rPr>
              <a:t>Viequenses</a:t>
            </a:r>
            <a:r>
              <a:rPr lang="en-US" sz="2000">
                <a:latin typeface="ITC Berkeley Oldstyle Std Blk"/>
                <a:cs typeface="Calibri"/>
              </a:rPr>
              <a:t> either left or were resettled by the Navy to the island of St. Croix </a:t>
            </a:r>
          </a:p>
          <a:p>
            <a:pPr marL="1257300" lvl="2" indent="-342900">
              <a:lnSpc>
                <a:spcPct val="150000"/>
              </a:lnSpc>
              <a:buFont typeface="Arial"/>
              <a:buChar char="•"/>
            </a:pPr>
            <a:r>
              <a:rPr lang="en-US" sz="2000">
                <a:latin typeface="ITC Berkeley Oldstyle Std Blk"/>
                <a:cs typeface="Calibri"/>
              </a:rPr>
              <a:t>Often were just given a one-day notice then their house was bulldozed</a:t>
            </a:r>
          </a:p>
          <a:p>
            <a:pPr marL="800100" lvl="1" indent="-342900">
              <a:lnSpc>
                <a:spcPct val="150000"/>
              </a:lnSpc>
              <a:buFont typeface="Arial"/>
              <a:buChar char="•"/>
            </a:pPr>
            <a:r>
              <a:rPr lang="en-US" sz="2000">
                <a:latin typeface="ITC Berkeley Oldstyle Std Blk"/>
                <a:cs typeface="Calibri"/>
              </a:rPr>
              <a:t>Villages Santa Maria and Montesanto were deemed as resettlement areas </a:t>
            </a:r>
          </a:p>
          <a:p>
            <a:pPr marL="800100" lvl="1" indent="-342900">
              <a:lnSpc>
                <a:spcPct val="150000"/>
              </a:lnSpc>
              <a:buFont typeface="Arial"/>
              <a:buChar char="•"/>
            </a:pPr>
            <a:r>
              <a:rPr lang="en-US" sz="2000">
                <a:latin typeface="ITC Berkeley Oldstyle Std Blk"/>
                <a:cs typeface="Calibri"/>
              </a:rPr>
              <a:t>Small landowners were paid small prices for their land</a:t>
            </a:r>
          </a:p>
          <a:p>
            <a:pPr marL="1257300" lvl="2" indent="-342900">
              <a:lnSpc>
                <a:spcPct val="150000"/>
              </a:lnSpc>
              <a:buFont typeface="Arial"/>
              <a:buChar char="•"/>
            </a:pPr>
            <a:r>
              <a:rPr lang="en-US" sz="2000">
                <a:latin typeface="ITC Berkeley Oldstyle Std Blk"/>
                <a:cs typeface="Calibri"/>
              </a:rPr>
              <a:t>Tenant farmers did not have recognized rights to the land, so were not paid </a:t>
            </a:r>
          </a:p>
          <a:p>
            <a:pPr marL="1257300" lvl="2" indent="-342900">
              <a:lnSpc>
                <a:spcPct val="150000"/>
              </a:lnSpc>
              <a:buFont typeface="Arial"/>
              <a:buChar char="•"/>
            </a:pPr>
            <a:r>
              <a:rPr lang="en-US" sz="2000">
                <a:latin typeface="ITC Berkeley Oldstyle Std Blk"/>
                <a:cs typeface="Calibri"/>
              </a:rPr>
              <a:t>Although they had lived and cultivated them for generations </a:t>
            </a:r>
          </a:p>
          <a:p>
            <a:pPr marL="800100" lvl="1" indent="-342900">
              <a:lnSpc>
                <a:spcPct val="150000"/>
              </a:lnSpc>
              <a:buFont typeface="Arial"/>
              <a:buChar char="•"/>
            </a:pPr>
            <a:r>
              <a:rPr lang="en-US" sz="2000">
                <a:latin typeface="ITC Berkeley Oldstyle Std Blk"/>
                <a:cs typeface="Calibri"/>
              </a:rPr>
              <a:t>Navy used </a:t>
            </a:r>
            <a:r>
              <a:rPr lang="en-US" sz="2000" err="1">
                <a:latin typeface="ITC Berkeley Oldstyle Std Blk"/>
                <a:cs typeface="Calibri"/>
              </a:rPr>
              <a:t>Viequenses</a:t>
            </a:r>
            <a:r>
              <a:rPr lang="en-US" sz="2000">
                <a:latin typeface="ITC Berkeley Oldstyle Std Blk"/>
                <a:cs typeface="Calibri"/>
              </a:rPr>
              <a:t> as cheap labor to construct Naval bases </a:t>
            </a:r>
          </a:p>
          <a:p>
            <a:pPr marL="1257300" lvl="2" indent="-342900">
              <a:lnSpc>
                <a:spcPct val="150000"/>
              </a:lnSpc>
              <a:buFont typeface="Arial"/>
              <a:buChar char="•"/>
            </a:pPr>
            <a:r>
              <a:rPr lang="en-US" sz="2000">
                <a:latin typeface="ITC Berkeley Oldstyle Std Blk"/>
                <a:cs typeface="Calibri"/>
              </a:rPr>
              <a:t>Construction only lasted a year, so many were left without a job or land</a:t>
            </a:r>
          </a:p>
          <a:p>
            <a:pPr marL="800100" lvl="1" indent="-342900">
              <a:lnSpc>
                <a:spcPct val="150000"/>
              </a:lnSpc>
              <a:buFont typeface="Arial"/>
              <a:buChar char="•"/>
            </a:pPr>
            <a:r>
              <a:rPr lang="en-US" sz="2000">
                <a:latin typeface="ITC Berkeley Oldstyle Std Blk"/>
                <a:cs typeface="Calibri"/>
              </a:rPr>
              <a:t>Seven years after the military's invasion of the island, population dropped to 9,000</a:t>
            </a:r>
          </a:p>
        </p:txBody>
      </p:sp>
    </p:spTree>
    <p:extLst>
      <p:ext uri="{BB962C8B-B14F-4D97-AF65-F5344CB8AC3E}">
        <p14:creationId xmlns:p14="http://schemas.microsoft.com/office/powerpoint/2010/main" val="3619814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DB735-3821-9186-2916-985FBD677896}"/>
              </a:ext>
            </a:extLst>
          </p:cNvPr>
          <p:cNvPicPr>
            <a:picLocks noChangeAspect="1"/>
          </p:cNvPicPr>
          <p:nvPr/>
        </p:nvPicPr>
        <p:blipFill>
          <a:blip r:embed="rId3"/>
          <a:stretch>
            <a:fillRect/>
          </a:stretch>
        </p:blipFill>
        <p:spPr>
          <a:xfrm rot="5400000">
            <a:off x="2892648" y="-2954594"/>
            <a:ext cx="6406703" cy="12192002"/>
          </a:xfrm>
          <a:prstGeom prst="rect">
            <a:avLst/>
          </a:prstGeom>
        </p:spPr>
      </p:pic>
      <p:sp>
        <p:nvSpPr>
          <p:cNvPr id="2" name="Title 1">
            <a:extLst>
              <a:ext uri="{FF2B5EF4-FFF2-40B4-BE49-F238E27FC236}">
                <a16:creationId xmlns:a16="http://schemas.microsoft.com/office/drawing/2014/main" id="{AE074E02-9BA5-B2EC-3936-6A437A9FD44B}"/>
              </a:ext>
            </a:extLst>
          </p:cNvPr>
          <p:cNvSpPr>
            <a:spLocks noGrp="1"/>
          </p:cNvSpPr>
          <p:nvPr>
            <p:ph type="title"/>
          </p:nvPr>
        </p:nvSpPr>
        <p:spPr/>
        <p:txBody>
          <a:bodyPr>
            <a:normAutofit/>
          </a:bodyPr>
          <a:lstStyle/>
          <a:p>
            <a:r>
              <a:rPr lang="en-US" sz="4800" b="1">
                <a:solidFill>
                  <a:srgbClr val="FFC000"/>
                </a:solidFill>
                <a:latin typeface="ITC Berkeley Oldstyle Std Blk"/>
              </a:rPr>
              <a:t>Land Acknowledgement</a:t>
            </a:r>
          </a:p>
        </p:txBody>
      </p:sp>
      <p:sp>
        <p:nvSpPr>
          <p:cNvPr id="3" name="Content Placeholder 2">
            <a:extLst>
              <a:ext uri="{FF2B5EF4-FFF2-40B4-BE49-F238E27FC236}">
                <a16:creationId xmlns:a16="http://schemas.microsoft.com/office/drawing/2014/main" id="{AD148CA9-8577-6A04-0376-597D02CCFA0E}"/>
              </a:ext>
            </a:extLst>
          </p:cNvPr>
          <p:cNvSpPr>
            <a:spLocks noGrp="1"/>
          </p:cNvSpPr>
          <p:nvPr>
            <p:ph idx="1"/>
          </p:nvPr>
        </p:nvSpPr>
        <p:spPr>
          <a:xfrm>
            <a:off x="838200" y="1710170"/>
            <a:ext cx="10515600" cy="4351338"/>
          </a:xfrm>
        </p:spPr>
        <p:txBody>
          <a:bodyPr vert="horz" lIns="91440" tIns="45720" rIns="91440" bIns="45720" rtlCol="0" anchor="t">
            <a:normAutofit lnSpcReduction="10000"/>
          </a:bodyPr>
          <a:lstStyle/>
          <a:p>
            <a:pPr marL="0" indent="0">
              <a:buNone/>
            </a:pPr>
            <a:r>
              <a:rPr lang="en-US" sz="3600" b="1" kern="1200">
                <a:solidFill>
                  <a:schemeClr val="bg1"/>
                </a:solidFill>
                <a:effectLst/>
                <a:latin typeface="ITC Berkeley Oldstyle Std"/>
                <a:cs typeface="Arial"/>
              </a:rPr>
              <a:t>We would like to begin this </a:t>
            </a:r>
            <a:r>
              <a:rPr lang="en-US" sz="3600" b="1">
                <a:solidFill>
                  <a:schemeClr val="bg1"/>
                </a:solidFill>
                <a:latin typeface="ITC Berkeley Oldstyle Std"/>
                <a:cs typeface="Arial"/>
              </a:rPr>
              <a:t>presentation</a:t>
            </a:r>
            <a:r>
              <a:rPr lang="en-US" sz="3600" b="1" kern="1200">
                <a:solidFill>
                  <a:schemeClr val="bg1"/>
                </a:solidFill>
                <a:effectLst/>
                <a:latin typeface="ITC Berkeley Oldstyle Std"/>
                <a:cs typeface="Arial"/>
              </a:rPr>
              <a:t> with a land acknowledgment. Iowa State University is located on the ancestral lands and territory of the </a:t>
            </a:r>
            <a:r>
              <a:rPr lang="en-US" sz="3600" b="1" kern="1200" err="1">
                <a:solidFill>
                  <a:schemeClr val="bg1"/>
                </a:solidFill>
                <a:effectLst/>
                <a:latin typeface="ITC Berkeley Oldstyle Std"/>
                <a:cs typeface="Arial"/>
              </a:rPr>
              <a:t>Baxoje</a:t>
            </a:r>
            <a:r>
              <a:rPr lang="en-US" sz="3600" b="1" kern="1200">
                <a:solidFill>
                  <a:schemeClr val="bg1"/>
                </a:solidFill>
                <a:effectLst/>
                <a:latin typeface="ITC Berkeley Oldstyle Std"/>
                <a:cs typeface="Arial"/>
              </a:rPr>
              <a:t> (bah-</a:t>
            </a:r>
            <a:r>
              <a:rPr lang="en-US" sz="3600" b="1" err="1">
                <a:solidFill>
                  <a:schemeClr val="bg1"/>
                </a:solidFill>
                <a:latin typeface="ITC Berkeley Oldstyle Std"/>
                <a:ea typeface="+mj-ea"/>
                <a:cs typeface="Arial"/>
              </a:rPr>
              <a:t>kho</a:t>
            </a:r>
            <a:r>
              <a:rPr lang="en-US" sz="3600" b="1">
                <a:solidFill>
                  <a:schemeClr val="bg1"/>
                </a:solidFill>
                <a:latin typeface="ITC Berkeley Oldstyle Std"/>
                <a:ea typeface="+mj-ea"/>
                <a:cs typeface="Arial"/>
              </a:rPr>
              <a:t>-</a:t>
            </a:r>
            <a:r>
              <a:rPr lang="en-US" sz="3600" b="1" err="1">
                <a:solidFill>
                  <a:schemeClr val="bg1"/>
                </a:solidFill>
                <a:latin typeface="ITC Berkeley Oldstyle Std"/>
                <a:ea typeface="+mj-ea"/>
                <a:cs typeface="Arial"/>
              </a:rPr>
              <a:t>dzhe</a:t>
            </a:r>
            <a:r>
              <a:rPr lang="en-US" sz="3600" b="1">
                <a:solidFill>
                  <a:schemeClr val="bg1"/>
                </a:solidFill>
                <a:latin typeface="ITC Berkeley Oldstyle Std"/>
                <a:ea typeface="+mj-ea"/>
                <a:cs typeface="Arial"/>
              </a:rPr>
              <a:t>), or Ioway Nation. The United States obtained the land from the Meskwaki and Sauk nations in t</a:t>
            </a:r>
            <a:r>
              <a:rPr lang="en-US" sz="3600" b="1" kern="1200">
                <a:solidFill>
                  <a:schemeClr val="bg1"/>
                </a:solidFill>
                <a:effectLst/>
                <a:latin typeface="ITC Berkeley Oldstyle Std"/>
                <a:cs typeface="Arial"/>
              </a:rPr>
              <a:t>he Treaty of 1842. We wish to recognize our obligations to this land and to the people who took care of it, as well as to the 17,000 Native people who live in Iowa today.</a:t>
            </a:r>
            <a:endParaRPr lang="en-US" sz="3600" b="1">
              <a:solidFill>
                <a:schemeClr val="bg1"/>
              </a:solidFill>
              <a:latin typeface="ITC Berkeley Oldstyle Std"/>
              <a:cs typeface="Arial"/>
            </a:endParaRPr>
          </a:p>
          <a:p>
            <a:endParaRPr lang="en-US"/>
          </a:p>
        </p:txBody>
      </p:sp>
      <p:pic>
        <p:nvPicPr>
          <p:cNvPr id="6" name="Picture 5">
            <a:extLst>
              <a:ext uri="{FF2B5EF4-FFF2-40B4-BE49-F238E27FC236}">
                <a16:creationId xmlns:a16="http://schemas.microsoft.com/office/drawing/2014/main" id="{03023943-CAE2-B732-DB95-B5118B2A0F45}"/>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7" name="Picture 6">
            <a:extLst>
              <a:ext uri="{FF2B5EF4-FFF2-40B4-BE49-F238E27FC236}">
                <a16:creationId xmlns:a16="http://schemas.microsoft.com/office/drawing/2014/main" id="{DFECCB63-DD5E-B0AE-59E4-4011D3939F5B}"/>
              </a:ext>
            </a:extLst>
          </p:cNvPr>
          <p:cNvPicPr>
            <a:picLocks noChangeAspect="1"/>
          </p:cNvPicPr>
          <p:nvPr/>
        </p:nvPicPr>
        <p:blipFill>
          <a:blip r:embed="rId4"/>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D24B6C8D-DEB6-9DC3-BD83-FD773D751087}"/>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Tree>
    <p:extLst>
      <p:ext uri="{BB962C8B-B14F-4D97-AF65-F5344CB8AC3E}">
        <p14:creationId xmlns:p14="http://schemas.microsoft.com/office/powerpoint/2010/main" val="2052505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10" name="Picture 10" descr="A picture containing text, water&#10;&#10;Description automatically generated">
            <a:extLst>
              <a:ext uri="{FF2B5EF4-FFF2-40B4-BE49-F238E27FC236}">
                <a16:creationId xmlns:a16="http://schemas.microsoft.com/office/drawing/2014/main" id="{8CECCA86-9148-A0F0-5765-DB3931C3250A}"/>
              </a:ext>
            </a:extLst>
          </p:cNvPr>
          <p:cNvPicPr>
            <a:picLocks noChangeAspect="1"/>
          </p:cNvPicPr>
          <p:nvPr/>
        </p:nvPicPr>
        <p:blipFill>
          <a:blip r:embed="rId6"/>
          <a:stretch>
            <a:fillRect/>
          </a:stretch>
        </p:blipFill>
        <p:spPr>
          <a:xfrm>
            <a:off x="1742983" y="62445"/>
            <a:ext cx="8713432" cy="5823148"/>
          </a:xfrm>
          <a:prstGeom prst="rect">
            <a:avLst/>
          </a:prstGeom>
          <a:ln>
            <a:solidFill>
              <a:schemeClr val="tx1"/>
            </a:solidFill>
          </a:ln>
        </p:spPr>
      </p:pic>
      <p:sp>
        <p:nvSpPr>
          <p:cNvPr id="11" name="TextBox 10">
            <a:extLst>
              <a:ext uri="{FF2B5EF4-FFF2-40B4-BE49-F238E27FC236}">
                <a16:creationId xmlns:a16="http://schemas.microsoft.com/office/drawing/2014/main" id="{EDA47C2F-89CE-C422-7B01-D265182D2930}"/>
              </a:ext>
            </a:extLst>
          </p:cNvPr>
          <p:cNvSpPr txBox="1"/>
          <p:nvPr/>
        </p:nvSpPr>
        <p:spPr>
          <a:xfrm>
            <a:off x="2824196" y="5897951"/>
            <a:ext cx="6555153" cy="380877"/>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ITC Berkeley Oldstyle Std"/>
                <a:cs typeface="Calibri"/>
              </a:rPr>
              <a:t>Sign on Vieques </a:t>
            </a:r>
            <a:r>
              <a:rPr lang="en-US" b="1" i="1">
                <a:solidFill>
                  <a:schemeClr val="bg1"/>
                </a:solidFill>
                <a:latin typeface="ITC Berkeley Oldstyle Std"/>
                <a:cs typeface="Calibri"/>
              </a:rPr>
              <a:t>"For our heritage, let's take out the Navy"</a:t>
            </a:r>
            <a:endParaRPr lang="en-US" b="1" i="1">
              <a:solidFill>
                <a:schemeClr val="bg1"/>
              </a:solidFill>
              <a:latin typeface="ITC Berkeley Oldstyle Std"/>
            </a:endParaRPr>
          </a:p>
        </p:txBody>
      </p:sp>
    </p:spTree>
    <p:extLst>
      <p:ext uri="{BB962C8B-B14F-4D97-AF65-F5344CB8AC3E}">
        <p14:creationId xmlns:p14="http://schemas.microsoft.com/office/powerpoint/2010/main" val="1830127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3795252" y="0"/>
            <a:ext cx="8396748" cy="839674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333169" y="-175036"/>
            <a:ext cx="11854542" cy="1341890"/>
          </a:xfrm>
        </p:spPr>
        <p:txBody>
          <a:bodyPr>
            <a:normAutofit/>
          </a:bodyPr>
          <a:lstStyle/>
          <a:p>
            <a:r>
              <a:rPr lang="en-US" sz="4000" b="1">
                <a:solidFill>
                  <a:srgbClr val="C00000"/>
                </a:solidFill>
                <a:latin typeface="ITC Berkeley Oldstyle Std Blk"/>
              </a:rPr>
              <a:t>Response from the People</a:t>
            </a:r>
            <a:endParaRPr lang="en-US" sz="4000" b="1">
              <a:solidFill>
                <a:srgbClr val="C00000"/>
              </a:solidFill>
              <a:latin typeface="ITC Berkeley Oldstyle Std Blk" panose="02090402050306020404" pitchFamily="18" charset="0"/>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05E1865F-AB6D-C210-7CB0-466E2B5A1A33}"/>
              </a:ext>
            </a:extLst>
          </p:cNvPr>
          <p:cNvSpPr txBox="1"/>
          <p:nvPr/>
        </p:nvSpPr>
        <p:spPr>
          <a:xfrm>
            <a:off x="269423" y="1040701"/>
            <a:ext cx="8739652" cy="6093976"/>
          </a:xfrm>
          <a:prstGeom prst="rect">
            <a:avLst/>
          </a:prstGeom>
          <a:noFill/>
        </p:spPr>
        <p:txBody>
          <a:bodyPr wrap="square" lIns="91440" tIns="45720" rIns="91440" bIns="45720" anchor="t">
            <a:spAutoFit/>
          </a:bodyPr>
          <a:lstStyle/>
          <a:p>
            <a:pPr lvl="1" fontAlgn="base"/>
            <a:endParaRPr lang="en-US" sz="2000" b="1">
              <a:latin typeface="ITC Berkeley Oldstyle Std"/>
              <a:cs typeface="Calibri"/>
            </a:endParaRPr>
          </a:p>
          <a:p>
            <a:pPr marL="800100" lvl="1" indent="-342900">
              <a:lnSpc>
                <a:spcPct val="150000"/>
              </a:lnSpc>
              <a:buFont typeface="Arial"/>
              <a:buChar char="•"/>
            </a:pPr>
            <a:r>
              <a:rPr lang="en-US" sz="2000">
                <a:latin typeface="ITC Berkeley Oldstyle Std"/>
                <a:cs typeface="Calibri" panose="020F0502020204030204"/>
              </a:rPr>
              <a:t>In response to the bomb that killed Sanes</a:t>
            </a:r>
          </a:p>
          <a:p>
            <a:pPr marL="800100" lvl="1" indent="-342900">
              <a:lnSpc>
                <a:spcPct val="150000"/>
              </a:lnSpc>
              <a:buFont typeface="Arial"/>
              <a:buChar char="•"/>
            </a:pPr>
            <a:r>
              <a:rPr lang="en-US" sz="2000">
                <a:latin typeface="ITC Berkeley Oldstyle Std"/>
                <a:cs typeface="Calibri" panose="020F0502020204030204"/>
              </a:rPr>
              <a:t>Most credit this year as the flame that ended up forcing the shutdown of the base </a:t>
            </a:r>
          </a:p>
          <a:p>
            <a:pPr marL="800100" lvl="1" indent="-342900">
              <a:lnSpc>
                <a:spcPct val="150000"/>
              </a:lnSpc>
              <a:buFont typeface="Arial"/>
              <a:buChar char="•"/>
            </a:pPr>
            <a:r>
              <a:rPr lang="en-US" sz="2000">
                <a:latin typeface="ITC Berkeley Oldstyle Std"/>
                <a:cs typeface="Calibri" panose="020F0502020204030204"/>
              </a:rPr>
              <a:t>Reengaged local activism </a:t>
            </a:r>
          </a:p>
          <a:p>
            <a:pPr marL="1257300" lvl="2" indent="-342900">
              <a:lnSpc>
                <a:spcPct val="150000"/>
              </a:lnSpc>
              <a:buFont typeface="Arial"/>
              <a:buChar char="•"/>
            </a:pPr>
            <a:r>
              <a:rPr lang="en-US" sz="2000">
                <a:latin typeface="ITC Berkeley Oldstyle Std"/>
                <a:cs typeface="Calibri" panose="020F0502020204030204"/>
              </a:rPr>
              <a:t>Including Committee to Rescue and Develop Vieques and Crusade for the Rescue of Vieques </a:t>
            </a:r>
          </a:p>
          <a:p>
            <a:pPr marL="800100" lvl="1" indent="-342900">
              <a:lnSpc>
                <a:spcPct val="150000"/>
              </a:lnSpc>
              <a:buFont typeface="Arial"/>
              <a:buChar char="•"/>
            </a:pPr>
            <a:r>
              <a:rPr lang="en-US" sz="2000">
                <a:latin typeface="ITC Berkeley Oldstyle Std"/>
                <a:ea typeface="Calibri"/>
                <a:cs typeface="Calibri"/>
              </a:rPr>
              <a:t>Mobilized civilian protests</a:t>
            </a:r>
          </a:p>
          <a:p>
            <a:pPr marL="800100" lvl="1" indent="-342900">
              <a:lnSpc>
                <a:spcPct val="150000"/>
              </a:lnSpc>
              <a:buFont typeface="Arial"/>
              <a:buChar char="•"/>
            </a:pPr>
            <a:r>
              <a:rPr lang="en-US" sz="2000">
                <a:latin typeface="ITC Berkeley Oldstyle Std"/>
                <a:ea typeface="Calibri"/>
                <a:cs typeface="Calibri"/>
              </a:rPr>
              <a:t>Created national and international insight for what the Naval bases were doing to the island</a:t>
            </a:r>
          </a:p>
          <a:p>
            <a:pPr marL="1714500" lvl="3" indent="-342900">
              <a:lnSpc>
                <a:spcPct val="150000"/>
              </a:lnSpc>
              <a:buFont typeface="Arial"/>
              <a:buChar char="•"/>
            </a:pPr>
            <a:r>
              <a:rPr lang="en-US" sz="2000">
                <a:latin typeface="ITC Berkeley Oldstyle Std"/>
                <a:ea typeface="Calibri"/>
                <a:cs typeface="Calibri"/>
              </a:rPr>
              <a:t>Lasted 4 years of non-violent protests</a:t>
            </a:r>
          </a:p>
          <a:p>
            <a:pPr lvl="2">
              <a:lnSpc>
                <a:spcPct val="150000"/>
              </a:lnSpc>
            </a:pPr>
            <a:endParaRPr lang="en-US" sz="2000">
              <a:latin typeface="ITC Berkeley Oldstyle Std"/>
              <a:ea typeface="Calibri"/>
              <a:cs typeface="Calibri"/>
            </a:endParaRPr>
          </a:p>
          <a:p>
            <a:pPr marL="800100" lvl="1" indent="-342900">
              <a:buFont typeface="Arial"/>
              <a:buChar char="•"/>
            </a:pPr>
            <a:endParaRPr lang="en-US" sz="2000">
              <a:latin typeface="ITC Berkeley Oldstyle Std"/>
              <a:ea typeface="Calibri"/>
              <a:cs typeface="Calibri"/>
            </a:endParaRPr>
          </a:p>
          <a:p>
            <a:pPr marL="800100" lvl="1" indent="-342900">
              <a:buFont typeface="Arial"/>
              <a:buChar char="•"/>
            </a:pPr>
            <a:endParaRPr lang="en-US" sz="2000">
              <a:latin typeface="ITC Berkeley Oldstyle Std"/>
              <a:ea typeface="Calibri"/>
              <a:cs typeface="Calibri"/>
            </a:endParaRPr>
          </a:p>
        </p:txBody>
      </p:sp>
      <p:pic>
        <p:nvPicPr>
          <p:cNvPr id="9" name="Picture 8" descr="Calendar&#10;&#10;Description automatically generated">
            <a:extLst>
              <a:ext uri="{FF2B5EF4-FFF2-40B4-BE49-F238E27FC236}">
                <a16:creationId xmlns:a16="http://schemas.microsoft.com/office/drawing/2014/main" id="{5FA8B3AD-C1C2-EFA2-A89D-0DF852CF981A}"/>
              </a:ext>
            </a:extLst>
          </p:cNvPr>
          <p:cNvPicPr>
            <a:picLocks noChangeAspect="1"/>
          </p:cNvPicPr>
          <p:nvPr/>
        </p:nvPicPr>
        <p:blipFill>
          <a:blip r:embed="rId7"/>
          <a:stretch>
            <a:fillRect/>
          </a:stretch>
        </p:blipFill>
        <p:spPr>
          <a:xfrm>
            <a:off x="8909091" y="103803"/>
            <a:ext cx="3239018" cy="4927119"/>
          </a:xfrm>
          <a:prstGeom prst="rect">
            <a:avLst/>
          </a:prstGeom>
          <a:ln>
            <a:solidFill>
              <a:schemeClr val="tx1"/>
            </a:solidFill>
          </a:ln>
        </p:spPr>
      </p:pic>
      <p:sp>
        <p:nvSpPr>
          <p:cNvPr id="10" name="TextBox 9">
            <a:extLst>
              <a:ext uri="{FF2B5EF4-FFF2-40B4-BE49-F238E27FC236}">
                <a16:creationId xmlns:a16="http://schemas.microsoft.com/office/drawing/2014/main" id="{49BA7867-618D-F14D-1969-3B38740C480D}"/>
              </a:ext>
            </a:extLst>
          </p:cNvPr>
          <p:cNvSpPr txBox="1"/>
          <p:nvPr/>
        </p:nvSpPr>
        <p:spPr>
          <a:xfrm>
            <a:off x="808181" y="931857"/>
            <a:ext cx="598054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rgbClr val="C00000"/>
                </a:solidFill>
                <a:latin typeface="ITC Berkeley Oldstyle Std Blk"/>
                <a:ea typeface="+mj-ea"/>
                <a:cs typeface="+mj-cs"/>
              </a:rPr>
              <a:t>The 1999 Vieques Island Protests</a:t>
            </a:r>
          </a:p>
        </p:txBody>
      </p:sp>
      <p:sp>
        <p:nvSpPr>
          <p:cNvPr id="12" name="TextBox 11">
            <a:extLst>
              <a:ext uri="{FF2B5EF4-FFF2-40B4-BE49-F238E27FC236}">
                <a16:creationId xmlns:a16="http://schemas.microsoft.com/office/drawing/2014/main" id="{8D95F7EB-EC51-665B-9F5B-E57EF88819CF}"/>
              </a:ext>
            </a:extLst>
          </p:cNvPr>
          <p:cNvSpPr txBox="1"/>
          <p:nvPr/>
        </p:nvSpPr>
        <p:spPr>
          <a:xfrm>
            <a:off x="8913888" y="5134244"/>
            <a:ext cx="3235625" cy="1077218"/>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latin typeface="ITC Berkeley Oldstyle Std"/>
                <a:cs typeface="Calibri"/>
              </a:rPr>
              <a:t>A Puerto Rican soldier posing in front of a bomb with writing </a:t>
            </a:r>
            <a:r>
              <a:rPr lang="en-US" sz="1600" b="1" i="1">
                <a:solidFill>
                  <a:srgbClr val="FFFFFF"/>
                </a:solidFill>
                <a:latin typeface="ITC Berkeley Oldstyle Std"/>
                <a:cs typeface="Calibri"/>
              </a:rPr>
              <a:t>"A present from Vieques for Clinton and the U.S. Navy" </a:t>
            </a:r>
            <a:endParaRPr lang="en-US" sz="1600" b="1" i="1">
              <a:solidFill>
                <a:srgbClr val="FFFFFF"/>
              </a:solidFill>
              <a:latin typeface="ITC Berkeley Oldstyle Std"/>
            </a:endParaRPr>
          </a:p>
        </p:txBody>
      </p:sp>
    </p:spTree>
    <p:extLst>
      <p:ext uri="{BB962C8B-B14F-4D97-AF65-F5344CB8AC3E}">
        <p14:creationId xmlns:p14="http://schemas.microsoft.com/office/powerpoint/2010/main" val="1570497544"/>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3795252" y="0"/>
            <a:ext cx="8396748" cy="839674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307109" y="76489"/>
            <a:ext cx="10515600" cy="1325563"/>
          </a:xfrm>
        </p:spPr>
        <p:txBody>
          <a:bodyPr/>
          <a:lstStyle/>
          <a:p>
            <a:r>
              <a:rPr lang="en-US" b="1">
                <a:solidFill>
                  <a:srgbClr val="C00000"/>
                </a:solidFill>
                <a:latin typeface="ITC Berkeley Oldstyle Std Blk"/>
              </a:rPr>
              <a:t> Aftermath of Military Bombing Sites </a:t>
            </a:r>
            <a:endParaRPr lang="en-US" b="1">
              <a:solidFill>
                <a:srgbClr val="C00000"/>
              </a:solidFill>
              <a:latin typeface="ITC Berkeley Oldstyle Std Blk" panose="02090402050306020404" pitchFamily="18" charset="0"/>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791F2B2B-0397-2DF7-9A0B-C8CF33652029}"/>
              </a:ext>
            </a:extLst>
          </p:cNvPr>
          <p:cNvSpPr txBox="1"/>
          <p:nvPr/>
        </p:nvSpPr>
        <p:spPr>
          <a:xfrm>
            <a:off x="638979" y="1156285"/>
            <a:ext cx="5561601" cy="4199611"/>
          </a:xfrm>
          <a:prstGeom prst="rect">
            <a:avLst/>
          </a:prstGeom>
          <a:noFill/>
        </p:spPr>
        <p:txBody>
          <a:bodyPr wrap="square" lIns="91440" tIns="45720" rIns="91440" bIns="45720" anchor="t">
            <a:spAutoFit/>
          </a:bodyPr>
          <a:lstStyle/>
          <a:p>
            <a:pPr fontAlgn="base">
              <a:lnSpc>
                <a:spcPct val="150000"/>
              </a:lnSpc>
            </a:pPr>
            <a:endParaRPr lang="en-US" sz="2000" b="0" i="0">
              <a:effectLst/>
              <a:latin typeface="ITC Berkeley Oldstyle Std"/>
              <a:ea typeface="Calibri"/>
              <a:cs typeface="Calibri"/>
            </a:endParaRPr>
          </a:p>
          <a:p>
            <a:pPr marL="342900" indent="-342900" algn="l" rtl="0" fontAlgn="base">
              <a:lnSpc>
                <a:spcPct val="150000"/>
              </a:lnSpc>
              <a:buFont typeface="Arial"/>
              <a:buChar char="•"/>
            </a:pPr>
            <a:r>
              <a:rPr lang="en-US" sz="2000" b="0" i="0" u="none" strike="noStrike">
                <a:effectLst/>
                <a:latin typeface="ITC Berkeley Oldstyle Std"/>
              </a:rPr>
              <a:t>Bombing destroyed natural landscape, leaving a barren, scrub-filled wasteland with invisible toxins</a:t>
            </a:r>
            <a:r>
              <a:rPr lang="en-US" sz="2000" b="0" i="0">
                <a:effectLst/>
                <a:latin typeface="ITC Berkeley Oldstyle Std"/>
              </a:rPr>
              <a:t>​</a:t>
            </a:r>
            <a:endParaRPr lang="en-US" sz="2000" b="0" i="0">
              <a:effectLst/>
              <a:latin typeface="ITC Berkeley Oldstyle Std"/>
              <a:ea typeface="Calibri"/>
              <a:cs typeface="Calibri"/>
            </a:endParaRPr>
          </a:p>
          <a:p>
            <a:pPr marL="342900" indent="-342900" fontAlgn="base">
              <a:lnSpc>
                <a:spcPct val="150000"/>
              </a:lnSpc>
              <a:buFont typeface="Arial"/>
              <a:buChar char="•"/>
            </a:pPr>
            <a:r>
              <a:rPr lang="en-US" sz="2000" b="0" i="0" u="none" strike="noStrike">
                <a:effectLst/>
                <a:latin typeface="ITC Berkeley Oldstyle Std"/>
              </a:rPr>
              <a:t>Waste that is left to this day, is openly </a:t>
            </a:r>
            <a:r>
              <a:rPr lang="en-US" sz="2000">
                <a:latin typeface="ITC Berkeley Oldstyle Std"/>
              </a:rPr>
              <a:t>detonated or burnt</a:t>
            </a:r>
            <a:endParaRPr lang="en-US" sz="2000" b="0" i="0">
              <a:effectLst/>
              <a:latin typeface="ITC Berkeley Oldstyle Std"/>
              <a:ea typeface="Calibri"/>
              <a:cs typeface="Calibri"/>
            </a:endParaRPr>
          </a:p>
          <a:p>
            <a:pPr marL="800100" lvl="1" indent="-342900" fontAlgn="base">
              <a:lnSpc>
                <a:spcPct val="150000"/>
              </a:lnSpc>
              <a:buFont typeface="Arial"/>
              <a:buChar char="•"/>
            </a:pPr>
            <a:r>
              <a:rPr lang="en-US" sz="2000" b="0" i="0" u="none" strike="noStrike">
                <a:effectLst/>
                <a:latin typeface="ITC Berkeley Oldstyle Std"/>
              </a:rPr>
              <a:t>Often will release more contaminates</a:t>
            </a:r>
            <a:r>
              <a:rPr lang="en-US" sz="2000">
                <a:latin typeface="ITC Berkeley Oldstyle Std"/>
              </a:rPr>
              <a:t> such as depleted uranium, Agent Orange, napalm and heavy metals</a:t>
            </a:r>
            <a:endParaRPr lang="en-US" sz="2000" b="0" i="0">
              <a:effectLst/>
              <a:latin typeface="ITC Berkeley Oldstyle Std"/>
              <a:ea typeface="Calibri"/>
              <a:cs typeface="Calibri"/>
            </a:endParaRPr>
          </a:p>
        </p:txBody>
      </p:sp>
      <p:pic>
        <p:nvPicPr>
          <p:cNvPr id="7170" name="Picture 2">
            <a:extLst>
              <a:ext uri="{FF2B5EF4-FFF2-40B4-BE49-F238E27FC236}">
                <a16:creationId xmlns:a16="http://schemas.microsoft.com/office/drawing/2014/main" id="{9AC4DB0B-BD9D-3C33-00D9-F9234BBC60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7806" y="1320223"/>
            <a:ext cx="3788064" cy="2843646"/>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8" descr="A picture containing outdoor, sky, mountain, rock&#10;&#10;Description automatically generated">
            <a:extLst>
              <a:ext uri="{FF2B5EF4-FFF2-40B4-BE49-F238E27FC236}">
                <a16:creationId xmlns:a16="http://schemas.microsoft.com/office/drawing/2014/main" id="{4E20BDAD-2478-0EDC-166E-FE279B5C2A05}"/>
              </a:ext>
            </a:extLst>
          </p:cNvPr>
          <p:cNvPicPr>
            <a:picLocks noChangeAspect="1"/>
          </p:cNvPicPr>
          <p:nvPr/>
        </p:nvPicPr>
        <p:blipFill>
          <a:blip r:embed="rId8"/>
          <a:stretch>
            <a:fillRect/>
          </a:stretch>
        </p:blipFill>
        <p:spPr>
          <a:xfrm>
            <a:off x="7997042" y="3942540"/>
            <a:ext cx="4050500" cy="2271301"/>
          </a:xfrm>
          <a:prstGeom prst="rect">
            <a:avLst/>
          </a:prstGeom>
          <a:ln>
            <a:solidFill>
              <a:schemeClr val="tx1"/>
            </a:solidFill>
          </a:ln>
        </p:spPr>
      </p:pic>
      <p:sp>
        <p:nvSpPr>
          <p:cNvPr id="9" name="TextBox 8">
            <a:extLst>
              <a:ext uri="{FF2B5EF4-FFF2-40B4-BE49-F238E27FC236}">
                <a16:creationId xmlns:a16="http://schemas.microsoft.com/office/drawing/2014/main" id="{1F238E5D-EC80-D091-8F67-B07A13799108}"/>
              </a:ext>
            </a:extLst>
          </p:cNvPr>
          <p:cNvSpPr txBox="1"/>
          <p:nvPr/>
        </p:nvSpPr>
        <p:spPr>
          <a:xfrm>
            <a:off x="11042981" y="5882456"/>
            <a:ext cx="986935" cy="338554"/>
          </a:xfrm>
          <a:prstGeom prst="rect">
            <a:avLst/>
          </a:prstGeom>
          <a:solidFill>
            <a:schemeClr val="tx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latin typeface="ITC Berkeley Oldstyle Std"/>
                <a:cs typeface="Calibri"/>
              </a:rPr>
              <a:t>Burn pit</a:t>
            </a:r>
            <a:endParaRPr lang="en-US"/>
          </a:p>
        </p:txBody>
      </p:sp>
      <p:sp>
        <p:nvSpPr>
          <p:cNvPr id="10" name="TextBox 9">
            <a:extLst>
              <a:ext uri="{FF2B5EF4-FFF2-40B4-BE49-F238E27FC236}">
                <a16:creationId xmlns:a16="http://schemas.microsoft.com/office/drawing/2014/main" id="{6B8C2106-D5B8-A318-6FE0-43AE47F4678E}"/>
              </a:ext>
            </a:extLst>
          </p:cNvPr>
          <p:cNvSpPr txBox="1"/>
          <p:nvPr/>
        </p:nvSpPr>
        <p:spPr>
          <a:xfrm>
            <a:off x="6443161" y="3940423"/>
            <a:ext cx="3801351" cy="307777"/>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ITC Berkeley Oldstyle Std"/>
                <a:cs typeface="Calibri"/>
              </a:rPr>
              <a:t>Left over military equipment on Vieques </a:t>
            </a:r>
            <a:endParaRPr lang="en-US" sz="1400" b="1" i="1">
              <a:solidFill>
                <a:srgbClr val="FFFFFF"/>
              </a:solidFill>
              <a:latin typeface="ITC Berkeley Oldstyle Std"/>
              <a:cs typeface="Calibri"/>
            </a:endParaRPr>
          </a:p>
        </p:txBody>
      </p:sp>
    </p:spTree>
    <p:extLst>
      <p:ext uri="{BB962C8B-B14F-4D97-AF65-F5344CB8AC3E}">
        <p14:creationId xmlns:p14="http://schemas.microsoft.com/office/powerpoint/2010/main" val="1156953833"/>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p:txBody>
          <a:bodyPr/>
          <a:lstStyle/>
          <a:p>
            <a:r>
              <a:rPr lang="en-US" b="1">
                <a:solidFill>
                  <a:srgbClr val="C00000"/>
                </a:solidFill>
                <a:latin typeface="ITC Berkeley Oldstyle Std Blk" panose="02090402050306020404" pitchFamily="18" charset="0"/>
              </a:rPr>
              <a:t> </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4" name="Picture 2">
            <a:extLst>
              <a:ext uri="{FF2B5EF4-FFF2-40B4-BE49-F238E27FC236}">
                <a16:creationId xmlns:a16="http://schemas.microsoft.com/office/drawing/2014/main" id="{B597B9CB-BBDD-12F8-DB3D-D295D341FF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2815" y="50412"/>
            <a:ext cx="6523812" cy="59184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236B52-E0BF-C2E1-02A7-9CEFBB21E6A2}"/>
              </a:ext>
            </a:extLst>
          </p:cNvPr>
          <p:cNvSpPr txBox="1"/>
          <p:nvPr/>
        </p:nvSpPr>
        <p:spPr>
          <a:xfrm>
            <a:off x="2750191" y="5967812"/>
            <a:ext cx="6684493" cy="307777"/>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1"/>
                </a:solidFill>
                <a:latin typeface="ITC Berkeley Oldstyle Std"/>
                <a:cs typeface="Calibri"/>
              </a:rPr>
              <a:t>Copy of a letter stating that U.S. government knew of contaminations in 1999</a:t>
            </a:r>
            <a:endParaRPr lang="en-US" sz="1400" b="1">
              <a:solidFill>
                <a:schemeClr val="bg1"/>
              </a:solidFill>
              <a:latin typeface="ITC Berkeley Oldstyle Std"/>
            </a:endParaRPr>
          </a:p>
        </p:txBody>
      </p:sp>
    </p:spTree>
    <p:extLst>
      <p:ext uri="{BB962C8B-B14F-4D97-AF65-F5344CB8AC3E}">
        <p14:creationId xmlns:p14="http://schemas.microsoft.com/office/powerpoint/2010/main" val="3429680022"/>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7138822" y="0"/>
            <a:ext cx="5053178" cy="505317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387927" y="203489"/>
            <a:ext cx="10515600" cy="1325563"/>
          </a:xfrm>
        </p:spPr>
        <p:txBody>
          <a:bodyPr/>
          <a:lstStyle/>
          <a:p>
            <a:r>
              <a:rPr lang="en-US" b="1">
                <a:solidFill>
                  <a:srgbClr val="C00000"/>
                </a:solidFill>
                <a:latin typeface="ITC Berkeley Oldstyle Std Blk"/>
              </a:rPr>
              <a:t>Aftermath of Health Effects</a:t>
            </a:r>
            <a:endParaRPr lang="en-US" b="1">
              <a:solidFill>
                <a:srgbClr val="C00000"/>
              </a:solidFill>
              <a:latin typeface="ITC Berkeley Oldstyle Std Blk" panose="02090402050306020404" pitchFamily="18" charset="0"/>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F97B5BE3-C0F4-3EE9-6FBE-383C2894245A}"/>
              </a:ext>
            </a:extLst>
          </p:cNvPr>
          <p:cNvSpPr txBox="1"/>
          <p:nvPr/>
        </p:nvSpPr>
        <p:spPr>
          <a:xfrm>
            <a:off x="645095" y="1363002"/>
            <a:ext cx="5643981" cy="5293757"/>
          </a:xfrm>
          <a:prstGeom prst="rect">
            <a:avLst/>
          </a:prstGeom>
          <a:noFill/>
        </p:spPr>
        <p:txBody>
          <a:bodyPr wrap="square" lIns="91440" tIns="45720" rIns="91440" bIns="45720" anchor="t">
            <a:spAutoFit/>
          </a:bodyPr>
          <a:lstStyle/>
          <a:p>
            <a:pPr indent="-342900" fontAlgn="base">
              <a:spcAft>
                <a:spcPts val="1200"/>
              </a:spcAft>
              <a:buFont typeface="Arial" panose="020B0604020202020204" pitchFamily="34" charset="0"/>
              <a:buChar char="•"/>
            </a:pPr>
            <a:r>
              <a:rPr lang="en-US" sz="2000">
                <a:latin typeface="ITC Berkeley Oldstyle Std"/>
              </a:rPr>
              <a:t>Over a third of the population is suffering from medical diseases </a:t>
            </a:r>
          </a:p>
          <a:p>
            <a:pPr indent="-342900">
              <a:spcBef>
                <a:spcPts val="0"/>
              </a:spcBef>
              <a:spcAft>
                <a:spcPts val="1200"/>
              </a:spcAft>
              <a:buFont typeface="Arial" panose="020B0604020202020204" pitchFamily="34" charset="0"/>
              <a:buChar char="•"/>
            </a:pPr>
            <a:r>
              <a:rPr lang="en-US" sz="2000">
                <a:latin typeface="ITC Berkeley Oldstyle Std"/>
              </a:rPr>
              <a:t>Depleted uranium munitions</a:t>
            </a:r>
            <a:endParaRPr lang="en-US"/>
          </a:p>
          <a:p>
            <a:pPr indent="-342900" fontAlgn="base">
              <a:spcBef>
                <a:spcPts val="0"/>
              </a:spcBef>
              <a:spcAft>
                <a:spcPts val="1200"/>
              </a:spcAft>
              <a:buFont typeface="Arial" panose="020B0604020202020204" pitchFamily="34" charset="0"/>
              <a:buChar char="•"/>
            </a:pPr>
            <a:r>
              <a:rPr lang="en-US" sz="2000">
                <a:latin typeface="ITC Berkeley Oldstyle Std"/>
              </a:rPr>
              <a:t>Cancer in Vieques is 30% higher than in the main island</a:t>
            </a:r>
          </a:p>
          <a:p>
            <a:pPr indent="-342900">
              <a:spcAft>
                <a:spcPts val="1200"/>
              </a:spcAft>
              <a:buFont typeface="Arial" panose="020B0604020202020204" pitchFamily="34" charset="0"/>
              <a:buChar char="•"/>
            </a:pPr>
            <a:r>
              <a:rPr lang="en-US" sz="2000">
                <a:latin typeface="ITC Berkeley Oldstyle Std"/>
              </a:rPr>
              <a:t>Cirrhosis of the liver and kidney failure 381% higher</a:t>
            </a:r>
          </a:p>
          <a:p>
            <a:pPr indent="-342900">
              <a:spcAft>
                <a:spcPts val="1200"/>
              </a:spcAft>
              <a:buFont typeface="Arial" panose="020B0604020202020204" pitchFamily="34" charset="0"/>
              <a:buChar char="•"/>
            </a:pPr>
            <a:r>
              <a:rPr lang="en-US" sz="2000">
                <a:latin typeface="ITC Berkeley Oldstyle Std"/>
              </a:rPr>
              <a:t>Diabetes rates 41% higher </a:t>
            </a:r>
          </a:p>
          <a:p>
            <a:pPr indent="-342900">
              <a:spcAft>
                <a:spcPts val="1200"/>
              </a:spcAft>
              <a:buFont typeface="Arial" panose="020B0604020202020204" pitchFamily="34" charset="0"/>
              <a:buChar char="•"/>
            </a:pPr>
            <a:r>
              <a:rPr lang="en-US" sz="2000">
                <a:latin typeface="ITC Berkeley Oldstyle Std"/>
              </a:rPr>
              <a:t>Lead, arsenic and mercury found in hair samples from 80% of the island's population </a:t>
            </a:r>
          </a:p>
          <a:p>
            <a:pPr indent="-342900" fontAlgn="base">
              <a:spcBef>
                <a:spcPts val="0"/>
              </a:spcBef>
              <a:spcAft>
                <a:spcPts val="1200"/>
              </a:spcAft>
              <a:buFont typeface="Arial" panose="020B0604020202020204" pitchFamily="34" charset="0"/>
              <a:buChar char="•"/>
            </a:pPr>
            <a:r>
              <a:rPr lang="en-US" sz="2000">
                <a:latin typeface="ITC Berkeley Oldstyle Std"/>
              </a:rPr>
              <a:t>Water/fish contamination</a:t>
            </a:r>
          </a:p>
          <a:p>
            <a:pPr fontAlgn="base"/>
            <a:br>
              <a:rPr lang="en-US" sz="2400"/>
            </a:br>
            <a:endParaRPr lang="en-US" sz="2400">
              <a:latin typeface="ITC Berkeley Oldstyle Std"/>
              <a:ea typeface="Calibri" panose="020F0502020204030204"/>
              <a:cs typeface="Calibri" panose="020F0502020204030204"/>
            </a:endParaRPr>
          </a:p>
        </p:txBody>
      </p:sp>
      <p:grpSp>
        <p:nvGrpSpPr>
          <p:cNvPr id="4" name="Group 3">
            <a:extLst>
              <a:ext uri="{FF2B5EF4-FFF2-40B4-BE49-F238E27FC236}">
                <a16:creationId xmlns:a16="http://schemas.microsoft.com/office/drawing/2014/main" id="{E20CBB81-B297-D723-78FA-F0B027DD56BD}"/>
              </a:ext>
            </a:extLst>
          </p:cNvPr>
          <p:cNvGrpSpPr/>
          <p:nvPr/>
        </p:nvGrpSpPr>
        <p:grpSpPr>
          <a:xfrm>
            <a:off x="6351173" y="1516313"/>
            <a:ext cx="5452248" cy="3999997"/>
            <a:chOff x="6351173" y="1516313"/>
            <a:chExt cx="5452248" cy="3999997"/>
          </a:xfrm>
        </p:grpSpPr>
        <p:pic>
          <p:nvPicPr>
            <p:cNvPr id="9220" name="Picture 4" descr="Children Born With Deformities Near U.S. Base in Iraq">
              <a:extLst>
                <a:ext uri="{FF2B5EF4-FFF2-40B4-BE49-F238E27FC236}">
                  <a16:creationId xmlns:a16="http://schemas.microsoft.com/office/drawing/2014/main" id="{C043CA0A-B0DB-1105-9EC9-25F03EBB8A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6615" y="1516313"/>
              <a:ext cx="5446806" cy="36328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6A3F95C-A087-1CF7-0AA4-949132E087EA}"/>
                </a:ext>
              </a:extLst>
            </p:cNvPr>
            <p:cNvSpPr txBox="1"/>
            <p:nvPr/>
          </p:nvSpPr>
          <p:spPr>
            <a:xfrm>
              <a:off x="6351173" y="5146978"/>
              <a:ext cx="5452248" cy="369332"/>
            </a:xfrm>
            <a:prstGeom prst="rect">
              <a:avLst/>
            </a:prstGeom>
            <a:solidFill>
              <a:schemeClr val="tx1"/>
            </a:solidFill>
          </p:spPr>
          <p:txBody>
            <a:bodyPr wrap="square" lIns="91440" tIns="45720" rIns="91440" bIns="45720" rtlCol="0" anchor="t">
              <a:spAutoFit/>
            </a:bodyPr>
            <a:lstStyle/>
            <a:p>
              <a:pPr algn="ctr"/>
              <a:r>
                <a:rPr lang="en-US" b="1">
                  <a:solidFill>
                    <a:srgbClr val="FFFFFF"/>
                  </a:solidFill>
                  <a:latin typeface="ITC Berkeley Oldstyle Std"/>
                </a:rPr>
                <a:t>Child with depleted uranium mutations </a:t>
              </a:r>
              <a:endParaRPr lang="en-US" b="1">
                <a:latin typeface="ITC Berkeley Oldstyle Std"/>
                <a:cs typeface="Calibri"/>
              </a:endParaRPr>
            </a:p>
          </p:txBody>
        </p:sp>
      </p:grpSp>
    </p:spTree>
    <p:extLst>
      <p:ext uri="{BB962C8B-B14F-4D97-AF65-F5344CB8AC3E}">
        <p14:creationId xmlns:p14="http://schemas.microsoft.com/office/powerpoint/2010/main" val="145361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3795252" y="0"/>
            <a:ext cx="8396748" cy="839674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387927" y="161404"/>
            <a:ext cx="10515600" cy="1325563"/>
          </a:xfrm>
        </p:spPr>
        <p:txBody>
          <a:bodyPr/>
          <a:lstStyle/>
          <a:p>
            <a:r>
              <a:rPr lang="en-US" b="1">
                <a:solidFill>
                  <a:srgbClr val="C00000"/>
                </a:solidFill>
                <a:latin typeface="ITC Berkeley Oldstyle Std Blk"/>
              </a:rPr>
              <a:t> Conclusion of Military </a:t>
            </a:r>
            <a:endParaRPr lang="en-US" b="1">
              <a:solidFill>
                <a:srgbClr val="C00000"/>
              </a:solidFill>
              <a:latin typeface="ITC Berkeley Oldstyle Std Blk" panose="02090402050306020404" pitchFamily="18" charset="0"/>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332819B8-2A4F-CAEB-4626-CD8E7CEDE533}"/>
              </a:ext>
            </a:extLst>
          </p:cNvPr>
          <p:cNvSpPr txBox="1"/>
          <p:nvPr/>
        </p:nvSpPr>
        <p:spPr>
          <a:xfrm>
            <a:off x="916684" y="1279215"/>
            <a:ext cx="6646874" cy="6307881"/>
          </a:xfrm>
          <a:prstGeom prst="rect">
            <a:avLst/>
          </a:prstGeom>
          <a:noFill/>
        </p:spPr>
        <p:txBody>
          <a:bodyPr wrap="square" lIns="91440" tIns="45720" rIns="91440" bIns="45720" anchor="t">
            <a:spAutoFit/>
          </a:bodyPr>
          <a:lstStyle/>
          <a:p>
            <a:pPr marL="342900" indent="-342900">
              <a:lnSpc>
                <a:spcPct val="150000"/>
              </a:lnSpc>
              <a:spcAft>
                <a:spcPts val="1200"/>
              </a:spcAft>
              <a:buFont typeface="Arial"/>
              <a:buChar char="•"/>
            </a:pPr>
            <a:r>
              <a:rPr lang="en-US" sz="2000">
                <a:latin typeface="ITC Berkeley Oldstyle Std Blk"/>
                <a:ea typeface="+mn-lt"/>
                <a:cs typeface="+mn-lt"/>
              </a:rPr>
              <a:t>7,000 of 9,500 </a:t>
            </a:r>
            <a:r>
              <a:rPr lang="en-US" sz="2000" err="1">
                <a:latin typeface="ITC Berkeley Oldstyle Std Blk"/>
                <a:ea typeface="+mn-lt"/>
                <a:cs typeface="+mn-lt"/>
              </a:rPr>
              <a:t>Viequenses</a:t>
            </a:r>
            <a:r>
              <a:rPr lang="en-US" sz="2000">
                <a:latin typeface="ITC Berkeley Oldstyle Std Blk"/>
                <a:ea typeface="+mn-lt"/>
                <a:cs typeface="+mn-lt"/>
              </a:rPr>
              <a:t> sued the U.S. government in 2005 over health problems</a:t>
            </a:r>
            <a:endParaRPr lang="en-US" sz="2000">
              <a:solidFill>
                <a:srgbClr val="2A2A2A"/>
              </a:solidFill>
              <a:latin typeface="ITC Berkeley Oldstyle Std Blk"/>
            </a:endParaRPr>
          </a:p>
          <a:p>
            <a:pPr marL="800100" lvl="1" indent="-342900">
              <a:lnSpc>
                <a:spcPct val="150000"/>
              </a:lnSpc>
              <a:spcAft>
                <a:spcPts val="1200"/>
              </a:spcAft>
              <a:buFont typeface="Arial"/>
              <a:buChar char="•"/>
            </a:pPr>
            <a:r>
              <a:rPr lang="en-US" sz="2000">
                <a:solidFill>
                  <a:srgbClr val="000000"/>
                </a:solidFill>
                <a:latin typeface="ITC Berkeley Oldstyle Std Blk"/>
                <a:cs typeface="Calibri"/>
              </a:rPr>
              <a:t>Courts refused to hear the case, claiming the Navy had sovereign immunity </a:t>
            </a:r>
          </a:p>
          <a:p>
            <a:pPr marL="1257300" lvl="2" indent="-342900">
              <a:lnSpc>
                <a:spcPct val="150000"/>
              </a:lnSpc>
              <a:spcAft>
                <a:spcPts val="1200"/>
              </a:spcAft>
              <a:buFont typeface="Arial"/>
              <a:buChar char="•"/>
            </a:pPr>
            <a:r>
              <a:rPr lang="en-US" sz="2000">
                <a:solidFill>
                  <a:srgbClr val="000000"/>
                </a:solidFill>
                <a:latin typeface="ITC Berkeley Oldstyle Std Blk"/>
                <a:cs typeface="Calibri"/>
              </a:rPr>
              <a:t>This claim gives the federal government immunity from being sued</a:t>
            </a:r>
          </a:p>
          <a:p>
            <a:pPr marL="342900" indent="-342900">
              <a:lnSpc>
                <a:spcPct val="150000"/>
              </a:lnSpc>
              <a:spcAft>
                <a:spcPts val="1200"/>
              </a:spcAft>
              <a:buFont typeface="Arial"/>
              <a:buChar char="•"/>
            </a:pPr>
            <a:r>
              <a:rPr lang="en-US" sz="2000" b="0" i="0" u="none" strike="noStrike">
                <a:solidFill>
                  <a:srgbClr val="2A2A2A"/>
                </a:solidFill>
                <a:effectLst/>
                <a:latin typeface="ITC Berkeley Oldstyle Std Blk"/>
              </a:rPr>
              <a:t>Cleanup efforts </a:t>
            </a:r>
            <a:r>
              <a:rPr lang="en-US" sz="2000">
                <a:solidFill>
                  <a:srgbClr val="2A2A2A"/>
                </a:solidFill>
                <a:latin typeface="ITC Berkeley Oldstyle Std Blk"/>
              </a:rPr>
              <a:t>plan to continue</a:t>
            </a:r>
            <a:r>
              <a:rPr lang="en-US" sz="2000" b="0" i="0" u="none" strike="noStrike">
                <a:solidFill>
                  <a:srgbClr val="2A2A2A"/>
                </a:solidFill>
                <a:effectLst/>
                <a:latin typeface="ITC Berkeley Oldstyle Std Blk"/>
              </a:rPr>
              <a:t> through 2032 at an additional cost of $420 million for a total of $800 </a:t>
            </a:r>
            <a:r>
              <a:rPr lang="en-US" sz="2000">
                <a:solidFill>
                  <a:srgbClr val="2A2A2A"/>
                </a:solidFill>
                <a:latin typeface="ITC Berkeley Oldstyle Std Blk"/>
              </a:rPr>
              <a:t>million - U</a:t>
            </a:r>
            <a:r>
              <a:rPr lang="en-US" sz="2000" b="0" i="0" u="none" strike="noStrike">
                <a:solidFill>
                  <a:srgbClr val="2A2A2A"/>
                </a:solidFill>
                <a:effectLst/>
                <a:latin typeface="ITC Berkeley Oldstyle Std Blk"/>
              </a:rPr>
              <a:t>.S. Government Accountability Office</a:t>
            </a:r>
            <a:endParaRPr lang="en-US" sz="2000" b="0">
              <a:effectLst/>
              <a:latin typeface="ITC Berkeley Oldstyle Std Blk"/>
              <a:cs typeface="Calibri" panose="020F0502020204030204"/>
            </a:endParaRPr>
          </a:p>
          <a:p>
            <a:pPr marL="342900" indent="-342900" rtl="0">
              <a:lnSpc>
                <a:spcPct val="150000"/>
              </a:lnSpc>
              <a:spcBef>
                <a:spcPts val="0"/>
              </a:spcBef>
              <a:spcAft>
                <a:spcPts val="1200"/>
              </a:spcAft>
              <a:buFont typeface="Arial"/>
              <a:buChar char="•"/>
            </a:pPr>
            <a:endParaRPr lang="en-US" sz="2000" b="0">
              <a:solidFill>
                <a:srgbClr val="2A2A2A"/>
              </a:solidFill>
              <a:effectLst/>
              <a:latin typeface="ITC Berkeley Oldstyle Std"/>
              <a:ea typeface="Calibri" panose="020F0502020204030204"/>
              <a:cs typeface="Calibri" panose="020F0502020204030204"/>
            </a:endParaRPr>
          </a:p>
          <a:p>
            <a:pPr>
              <a:lnSpc>
                <a:spcPct val="150000"/>
              </a:lnSpc>
            </a:pPr>
            <a:br>
              <a:rPr lang="en-US"/>
            </a:br>
            <a:endParaRPr lang="en-US" sz="2000">
              <a:latin typeface="ITC Berkeley Oldstyle Std"/>
            </a:endParaRPr>
          </a:p>
        </p:txBody>
      </p:sp>
      <p:pic>
        <p:nvPicPr>
          <p:cNvPr id="4" name="Picture 8" descr="Calendar&#10;&#10;Description automatically generated">
            <a:extLst>
              <a:ext uri="{FF2B5EF4-FFF2-40B4-BE49-F238E27FC236}">
                <a16:creationId xmlns:a16="http://schemas.microsoft.com/office/drawing/2014/main" id="{D96053AF-1D48-3A03-AE4C-5AB5C76418E7}"/>
              </a:ext>
            </a:extLst>
          </p:cNvPr>
          <p:cNvPicPr>
            <a:picLocks noChangeAspect="1"/>
          </p:cNvPicPr>
          <p:nvPr/>
        </p:nvPicPr>
        <p:blipFill>
          <a:blip r:embed="rId7"/>
          <a:stretch>
            <a:fillRect/>
          </a:stretch>
        </p:blipFill>
        <p:spPr>
          <a:xfrm>
            <a:off x="8515138" y="67616"/>
            <a:ext cx="3494101" cy="5307654"/>
          </a:xfrm>
          <a:prstGeom prst="rect">
            <a:avLst/>
          </a:prstGeom>
        </p:spPr>
      </p:pic>
      <p:sp>
        <p:nvSpPr>
          <p:cNvPr id="11" name="TextBox 10">
            <a:extLst>
              <a:ext uri="{FF2B5EF4-FFF2-40B4-BE49-F238E27FC236}">
                <a16:creationId xmlns:a16="http://schemas.microsoft.com/office/drawing/2014/main" id="{CBACCB58-6758-6AD8-071E-B9A84D94649B}"/>
              </a:ext>
            </a:extLst>
          </p:cNvPr>
          <p:cNvSpPr txBox="1"/>
          <p:nvPr/>
        </p:nvSpPr>
        <p:spPr>
          <a:xfrm>
            <a:off x="8471437" y="5453792"/>
            <a:ext cx="3567463" cy="738664"/>
          </a:xfrm>
          <a:prstGeom prst="rect">
            <a:avLst/>
          </a:prstGeom>
          <a:solidFill>
            <a:schemeClr val="tx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b="1">
                <a:solidFill>
                  <a:srgbClr val="FFFFFF"/>
                </a:solidFill>
                <a:latin typeface="ITC Berkeley Oldstyle Std"/>
                <a:cs typeface="Calibri"/>
              </a:rPr>
              <a:t>A Puerto Rican soldier posing in front of a bomb with writing </a:t>
            </a:r>
            <a:r>
              <a:rPr lang="en-US" sz="1400" b="1" i="1">
                <a:solidFill>
                  <a:srgbClr val="FFFFFF"/>
                </a:solidFill>
                <a:latin typeface="ITC Berkeley Oldstyle Std"/>
                <a:cs typeface="Calibri"/>
              </a:rPr>
              <a:t>"A present from Vieques for Clinton and the U.S. Navy" </a:t>
            </a:r>
            <a:endParaRPr lang="en-US" sz="1400" b="1" i="1">
              <a:solidFill>
                <a:srgbClr val="FFFFFF"/>
              </a:solidFill>
              <a:latin typeface="ITC Berkeley Oldstyle Std"/>
            </a:endParaRPr>
          </a:p>
        </p:txBody>
      </p:sp>
    </p:spTree>
    <p:extLst>
      <p:ext uri="{BB962C8B-B14F-4D97-AF65-F5344CB8AC3E}">
        <p14:creationId xmlns:p14="http://schemas.microsoft.com/office/powerpoint/2010/main" val="2781813570"/>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3795252" y="0"/>
            <a:ext cx="8396748" cy="839674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387927" y="272761"/>
            <a:ext cx="11289890" cy="1337853"/>
          </a:xfrm>
        </p:spPr>
        <p:txBody>
          <a:bodyPr/>
          <a:lstStyle/>
          <a:p>
            <a:r>
              <a:rPr lang="en-US" b="1">
                <a:solidFill>
                  <a:srgbClr val="C00000"/>
                </a:solidFill>
                <a:latin typeface="ITC Berkeley Oldstyle Std Blk"/>
              </a:rPr>
              <a:t> Puerto Rico Population Over the Years  </a:t>
            </a:r>
            <a:endParaRPr lang="en-US" b="1">
              <a:solidFill>
                <a:srgbClr val="C00000"/>
              </a:solidFill>
              <a:latin typeface="ITC Berkeley Oldstyle Std Blk" panose="02090402050306020404" pitchFamily="18" charset="0"/>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4" name="Picture 8" descr="Graphical user interface, chart, application&#10;&#10;Description automatically generated">
            <a:extLst>
              <a:ext uri="{FF2B5EF4-FFF2-40B4-BE49-F238E27FC236}">
                <a16:creationId xmlns:a16="http://schemas.microsoft.com/office/drawing/2014/main" id="{B3A0B01E-4FF0-47A1-4F55-4E13C3C41686}"/>
              </a:ext>
            </a:extLst>
          </p:cNvPr>
          <p:cNvPicPr>
            <a:picLocks noChangeAspect="1"/>
          </p:cNvPicPr>
          <p:nvPr/>
        </p:nvPicPr>
        <p:blipFill rotWithShape="1">
          <a:blip r:embed="rId7"/>
          <a:srcRect l="14207" t="22401" r="32172" b="24012"/>
          <a:stretch/>
        </p:blipFill>
        <p:spPr>
          <a:xfrm>
            <a:off x="4958478" y="1554063"/>
            <a:ext cx="7116450" cy="4468082"/>
          </a:xfrm>
          <a:prstGeom prst="rect">
            <a:avLst/>
          </a:prstGeom>
          <a:ln>
            <a:solidFill>
              <a:schemeClr val="tx1"/>
            </a:solidFill>
          </a:ln>
        </p:spPr>
      </p:pic>
      <p:sp>
        <p:nvSpPr>
          <p:cNvPr id="11" name="TextBox 10">
            <a:extLst>
              <a:ext uri="{FF2B5EF4-FFF2-40B4-BE49-F238E27FC236}">
                <a16:creationId xmlns:a16="http://schemas.microsoft.com/office/drawing/2014/main" id="{8732FB8D-979A-2171-0A61-2D68C0FB9843}"/>
              </a:ext>
            </a:extLst>
          </p:cNvPr>
          <p:cNvSpPr txBox="1"/>
          <p:nvPr/>
        </p:nvSpPr>
        <p:spPr>
          <a:xfrm>
            <a:off x="564986" y="1556737"/>
            <a:ext cx="4381961" cy="3737946"/>
          </a:xfrm>
          <a:prstGeom prst="rect">
            <a:avLst/>
          </a:prstGeom>
          <a:noFill/>
          <a:ln>
            <a:noFill/>
          </a:ln>
        </p:spPr>
        <p:txBody>
          <a:bodyPr wrap="square" lIns="91440" tIns="45720" rIns="91440" bIns="45720" anchor="t">
            <a:spAutoFit/>
          </a:bodyPr>
          <a:lstStyle/>
          <a:p>
            <a:pPr marL="342900" indent="-342900" algn="l" rtl="0" fontAlgn="base">
              <a:lnSpc>
                <a:spcPct val="150000"/>
              </a:lnSpc>
              <a:buFont typeface="Arial"/>
              <a:buChar char="•"/>
            </a:pPr>
            <a:endParaRPr lang="en-US" sz="2000" b="0" i="0">
              <a:effectLst/>
              <a:latin typeface="ITC Berkeley Oldstyle Std"/>
            </a:endParaRPr>
          </a:p>
          <a:p>
            <a:pPr marL="342900" indent="-342900">
              <a:lnSpc>
                <a:spcPct val="150000"/>
              </a:lnSpc>
              <a:buFont typeface="Arial"/>
              <a:buChar char="•"/>
            </a:pPr>
            <a:r>
              <a:rPr lang="en-US" sz="2000">
                <a:latin typeface="ITC Berkeley Oldstyle Std"/>
              </a:rPr>
              <a:t>1990's: Population at steady rate</a:t>
            </a:r>
          </a:p>
          <a:p>
            <a:pPr marL="342900" indent="-342900">
              <a:lnSpc>
                <a:spcPct val="150000"/>
              </a:lnSpc>
              <a:buFont typeface="Arial"/>
              <a:buChar char="•"/>
            </a:pPr>
            <a:r>
              <a:rPr lang="en-US" sz="2000">
                <a:latin typeface="ITC Berkeley Oldstyle Std"/>
                <a:cs typeface="Calibri"/>
              </a:rPr>
              <a:t>2002: Population decline due to </a:t>
            </a:r>
          </a:p>
          <a:p>
            <a:pPr marL="342900" indent="-342900">
              <a:lnSpc>
                <a:spcPct val="150000"/>
              </a:lnSpc>
              <a:buFont typeface="Arial"/>
              <a:buChar char="•"/>
            </a:pPr>
            <a:r>
              <a:rPr lang="en-US" sz="2000">
                <a:latin typeface="ITC Berkeley Oldstyle Std"/>
                <a:cs typeface="Calibri"/>
              </a:rPr>
              <a:t>out-migration and low birth rates</a:t>
            </a:r>
            <a:endParaRPr lang="en-US">
              <a:cs typeface="Calibri" panose="020F0502020204030204"/>
            </a:endParaRPr>
          </a:p>
          <a:p>
            <a:pPr marL="342900" indent="-342900">
              <a:lnSpc>
                <a:spcPct val="150000"/>
              </a:lnSpc>
              <a:buFont typeface="Arial"/>
              <a:buChar char="•"/>
            </a:pPr>
            <a:r>
              <a:rPr lang="en-US" sz="2000">
                <a:latin typeface="ITC Berkeley Oldstyle Std"/>
                <a:cs typeface="Calibri"/>
              </a:rPr>
              <a:t>2008: Great Recession</a:t>
            </a:r>
          </a:p>
          <a:p>
            <a:pPr marL="342900" indent="-342900">
              <a:lnSpc>
                <a:spcPct val="150000"/>
              </a:lnSpc>
              <a:buFont typeface="Arial"/>
              <a:buChar char="•"/>
            </a:pPr>
            <a:r>
              <a:rPr lang="en-US" sz="2000">
                <a:latin typeface="ITC Berkeley Oldstyle Std"/>
                <a:cs typeface="Calibri"/>
              </a:rPr>
              <a:t>2017: Hurricane Maria</a:t>
            </a:r>
          </a:p>
          <a:p>
            <a:pPr marL="342900" indent="-342900">
              <a:lnSpc>
                <a:spcPct val="150000"/>
              </a:lnSpc>
              <a:buFont typeface="Arial"/>
              <a:buChar char="•"/>
            </a:pPr>
            <a:r>
              <a:rPr lang="en-US" sz="2000">
                <a:latin typeface="ITC Berkeley Oldstyle Std"/>
                <a:cs typeface="Calibri"/>
              </a:rPr>
              <a:t>2019 – Today: Mass increase in population due to tourism</a:t>
            </a:r>
          </a:p>
        </p:txBody>
      </p:sp>
    </p:spTree>
    <p:extLst>
      <p:ext uri="{BB962C8B-B14F-4D97-AF65-F5344CB8AC3E}">
        <p14:creationId xmlns:p14="http://schemas.microsoft.com/office/powerpoint/2010/main" val="628381006"/>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3795252" y="0"/>
            <a:ext cx="8396748" cy="839674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387927" y="272761"/>
            <a:ext cx="10515600" cy="1325563"/>
          </a:xfrm>
        </p:spPr>
        <p:txBody>
          <a:bodyPr/>
          <a:lstStyle/>
          <a:p>
            <a:r>
              <a:rPr lang="en-US" b="1">
                <a:solidFill>
                  <a:srgbClr val="C00000"/>
                </a:solidFill>
                <a:latin typeface="ITC Berkeley Oldstyle Std Blk"/>
              </a:rPr>
              <a:t>Effects of Hurricane Maria  </a:t>
            </a:r>
            <a:endParaRPr lang="en-US" b="1">
              <a:solidFill>
                <a:srgbClr val="C00000"/>
              </a:solidFill>
              <a:latin typeface="ITC Berkeley Oldstyle Std Blk" panose="02090402050306020404" pitchFamily="18" charset="0"/>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172919" y="4829357"/>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C5AF8951-EE43-1552-EB83-489E370CE2FE}"/>
              </a:ext>
            </a:extLst>
          </p:cNvPr>
          <p:cNvSpPr txBox="1"/>
          <p:nvPr/>
        </p:nvSpPr>
        <p:spPr>
          <a:xfrm>
            <a:off x="319180" y="1262252"/>
            <a:ext cx="7255646" cy="5122941"/>
          </a:xfrm>
          <a:prstGeom prst="rect">
            <a:avLst/>
          </a:prstGeom>
          <a:noFill/>
        </p:spPr>
        <p:txBody>
          <a:bodyPr wrap="square" lIns="91440" tIns="45720" rIns="91440" bIns="45720" anchor="t">
            <a:spAutoFit/>
          </a:bodyPr>
          <a:lstStyle/>
          <a:p>
            <a:pPr marL="342900" indent="-342900" fontAlgn="base">
              <a:lnSpc>
                <a:spcPct val="150000"/>
              </a:lnSpc>
              <a:buFont typeface="Arial"/>
              <a:buChar char="•"/>
            </a:pPr>
            <a:r>
              <a:rPr lang="en-US" sz="2000">
                <a:latin typeface="ITC Berkeley Oldstyle Std"/>
                <a:ea typeface="+mn-lt"/>
                <a:cs typeface="+mn-lt"/>
              </a:rPr>
              <a:t>2017: Category Four hurricane</a:t>
            </a:r>
            <a:endParaRPr lang="en-US" sz="2000">
              <a:cs typeface="Calibri" panose="020F0502020204030204"/>
            </a:endParaRPr>
          </a:p>
          <a:p>
            <a:pPr marL="342900" indent="-342900">
              <a:lnSpc>
                <a:spcPct val="150000"/>
              </a:lnSpc>
              <a:buFont typeface="Arial"/>
              <a:buChar char="•"/>
            </a:pPr>
            <a:r>
              <a:rPr lang="en-US" sz="2000">
                <a:latin typeface="ITC Berkeley Oldstyle Std"/>
                <a:ea typeface="+mn-lt"/>
                <a:cs typeface="+mn-lt"/>
              </a:rPr>
              <a:t>2,900 fatalities</a:t>
            </a:r>
          </a:p>
          <a:p>
            <a:pPr marL="342900" indent="-342900">
              <a:lnSpc>
                <a:spcPct val="150000"/>
              </a:lnSpc>
              <a:buFont typeface="Arial"/>
              <a:buChar char="•"/>
            </a:pPr>
            <a:r>
              <a:rPr lang="en-US" sz="2000">
                <a:latin typeface="ITC Berkeley Oldstyle Std"/>
                <a:ea typeface="+mn-lt"/>
                <a:cs typeface="+mn-lt"/>
              </a:rPr>
              <a:t>$90 billion in damages</a:t>
            </a:r>
          </a:p>
          <a:p>
            <a:pPr marL="342900" indent="-342900">
              <a:lnSpc>
                <a:spcPct val="150000"/>
              </a:lnSpc>
              <a:buFont typeface="Arial"/>
              <a:buChar char="•"/>
            </a:pPr>
            <a:r>
              <a:rPr lang="en-US" sz="2000">
                <a:latin typeface="ITC Berkeley Oldstyle Std"/>
                <a:ea typeface="+mn-lt"/>
                <a:cs typeface="+mn-lt"/>
              </a:rPr>
              <a:t>Roads, hospitals, power grids, neighborhoods, schools, water systems, and other critical systems were damaged</a:t>
            </a:r>
            <a:endParaRPr lang="en-US" sz="2000" b="0" i="0">
              <a:effectLst/>
              <a:latin typeface="ITC Berkeley Oldstyle Std"/>
              <a:cs typeface="Calibri"/>
            </a:endParaRPr>
          </a:p>
          <a:p>
            <a:pPr marL="342900" indent="-342900">
              <a:lnSpc>
                <a:spcPct val="150000"/>
              </a:lnSpc>
              <a:buFont typeface="Arial"/>
              <a:buChar char="•"/>
            </a:pPr>
            <a:r>
              <a:rPr lang="en-US" sz="2000">
                <a:latin typeface="ITC Berkeley Oldstyle Std"/>
                <a:cs typeface="Calibri"/>
              </a:rPr>
              <a:t>Over 725,000 reported damages to homes</a:t>
            </a:r>
          </a:p>
          <a:p>
            <a:pPr marL="800100" lvl="1" indent="-342900">
              <a:lnSpc>
                <a:spcPct val="150000"/>
              </a:lnSpc>
              <a:buFont typeface="Arial"/>
              <a:buChar char="•"/>
            </a:pPr>
            <a:r>
              <a:rPr lang="en-US" sz="2000">
                <a:latin typeface="ITC Berkeley Oldstyle Std"/>
                <a:cs typeface="Calibri"/>
              </a:rPr>
              <a:t>Representing 60% of occupied housing units on the island. </a:t>
            </a:r>
            <a:endParaRPr lang="en-US" sz="2000">
              <a:cs typeface="Calibri" panose="020F0502020204030204"/>
            </a:endParaRPr>
          </a:p>
          <a:p>
            <a:pPr marL="342900" indent="-342900">
              <a:lnSpc>
                <a:spcPct val="150000"/>
              </a:lnSpc>
              <a:buFont typeface="Arial"/>
              <a:buChar char="•"/>
            </a:pPr>
            <a:endParaRPr lang="en-US" sz="2000">
              <a:latin typeface="ITC Berkeley Oldstyle Std"/>
              <a:cs typeface="Calibri"/>
            </a:endParaRPr>
          </a:p>
          <a:p>
            <a:pPr marL="342900" indent="-342900">
              <a:lnSpc>
                <a:spcPct val="150000"/>
              </a:lnSpc>
              <a:buFont typeface="Arial"/>
              <a:buChar char="•"/>
            </a:pPr>
            <a:endParaRPr lang="en-US" sz="2000">
              <a:latin typeface="ITC Berkeley Oldstyle Std"/>
              <a:cs typeface="Calibri"/>
            </a:endParaRPr>
          </a:p>
          <a:p>
            <a:pPr marL="342900" indent="-342900">
              <a:lnSpc>
                <a:spcPct val="150000"/>
              </a:lnSpc>
              <a:buFont typeface="Arial"/>
              <a:buChar char="•"/>
            </a:pPr>
            <a:endParaRPr lang="en-US" sz="2000">
              <a:latin typeface="ITC Berkeley Oldstyle Std"/>
              <a:cs typeface="Calibri"/>
            </a:endParaRPr>
          </a:p>
          <a:p>
            <a:pPr marL="342900" indent="-342900">
              <a:lnSpc>
                <a:spcPct val="150000"/>
              </a:lnSpc>
              <a:buFont typeface="Arial"/>
              <a:buChar char="•"/>
            </a:pPr>
            <a:endParaRPr lang="en-US" sz="2000">
              <a:latin typeface="ITC Berkeley Oldstyle Std"/>
              <a:cs typeface="Calibri"/>
            </a:endParaRPr>
          </a:p>
        </p:txBody>
      </p:sp>
      <p:pic>
        <p:nvPicPr>
          <p:cNvPr id="4" name="Picture 8">
            <a:extLst>
              <a:ext uri="{FF2B5EF4-FFF2-40B4-BE49-F238E27FC236}">
                <a16:creationId xmlns:a16="http://schemas.microsoft.com/office/drawing/2014/main" id="{1FDCE94D-B862-468A-495D-1D38F624FC60}"/>
              </a:ext>
            </a:extLst>
          </p:cNvPr>
          <p:cNvPicPr>
            <a:picLocks noChangeAspect="1"/>
          </p:cNvPicPr>
          <p:nvPr/>
        </p:nvPicPr>
        <p:blipFill>
          <a:blip r:embed="rId7"/>
          <a:stretch>
            <a:fillRect/>
          </a:stretch>
        </p:blipFill>
        <p:spPr>
          <a:xfrm>
            <a:off x="7513420" y="1714550"/>
            <a:ext cx="4461435" cy="2676860"/>
          </a:xfrm>
          <a:prstGeom prst="rect">
            <a:avLst/>
          </a:prstGeom>
          <a:ln>
            <a:solidFill>
              <a:schemeClr val="tx1"/>
            </a:solidFill>
          </a:ln>
        </p:spPr>
      </p:pic>
      <p:sp>
        <p:nvSpPr>
          <p:cNvPr id="10" name="TextBox 9">
            <a:extLst>
              <a:ext uri="{FF2B5EF4-FFF2-40B4-BE49-F238E27FC236}">
                <a16:creationId xmlns:a16="http://schemas.microsoft.com/office/drawing/2014/main" id="{3FDE90B9-C685-7487-28B7-937ADC3539E4}"/>
              </a:ext>
            </a:extLst>
          </p:cNvPr>
          <p:cNvSpPr txBox="1"/>
          <p:nvPr/>
        </p:nvSpPr>
        <p:spPr>
          <a:xfrm>
            <a:off x="7519284" y="4487263"/>
            <a:ext cx="4457700" cy="338554"/>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latin typeface="ITC Berkeley Oldstyle Std"/>
                <a:cs typeface="Calibri"/>
              </a:rPr>
              <a:t>Gas station damaged by Hurricane Maria</a:t>
            </a:r>
            <a:endParaRPr lang="en-US" sz="1600" b="1" i="1">
              <a:solidFill>
                <a:srgbClr val="FFFFFF"/>
              </a:solidFill>
              <a:latin typeface="ITC Berkeley Oldstyle Std"/>
              <a:cs typeface="Calibri"/>
            </a:endParaRPr>
          </a:p>
        </p:txBody>
      </p:sp>
      <p:sp>
        <p:nvSpPr>
          <p:cNvPr id="9" name="TextBox 8">
            <a:extLst>
              <a:ext uri="{FF2B5EF4-FFF2-40B4-BE49-F238E27FC236}">
                <a16:creationId xmlns:a16="http://schemas.microsoft.com/office/drawing/2014/main" id="{1F8C2E49-5700-0A4B-9B19-5B1D06F02FD0}"/>
              </a:ext>
            </a:extLst>
          </p:cNvPr>
          <p:cNvSpPr txBox="1"/>
          <p:nvPr/>
        </p:nvSpPr>
        <p:spPr>
          <a:xfrm>
            <a:off x="316301" y="5017697"/>
            <a:ext cx="10854905" cy="967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000">
                <a:latin typeface="ITC Berkeley Oldstyle Std"/>
                <a:ea typeface="+mn-lt"/>
                <a:cs typeface="+mn-lt"/>
              </a:rPr>
              <a:t>Puerto Rico has worked to make its island better over the years. However, the impact of Hurricane Maria made the nation's recovery from that more difficult. </a:t>
            </a:r>
            <a:endParaRPr lang="en-US" sz="2000">
              <a:latin typeface="ITC Berkeley Oldstyle Std"/>
            </a:endParaRPr>
          </a:p>
        </p:txBody>
      </p:sp>
    </p:spTree>
    <p:extLst>
      <p:ext uri="{BB962C8B-B14F-4D97-AF65-F5344CB8AC3E}">
        <p14:creationId xmlns:p14="http://schemas.microsoft.com/office/powerpoint/2010/main" val="1022879835"/>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387927" y="272761"/>
            <a:ext cx="10515600" cy="1325563"/>
          </a:xfrm>
        </p:spPr>
        <p:txBody>
          <a:bodyPr/>
          <a:lstStyle/>
          <a:p>
            <a:r>
              <a:rPr lang="en-US" b="1">
                <a:solidFill>
                  <a:srgbClr val="C00000"/>
                </a:solidFill>
                <a:latin typeface="ITC Berkeley Oldstyle Std Blk" panose="02090402050306020404" pitchFamily="18" charset="0"/>
              </a:rPr>
              <a:t> New Construction Developments </a:t>
            </a: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C5AF8951-EE43-1552-EB83-489E370CE2FE}"/>
              </a:ext>
            </a:extLst>
          </p:cNvPr>
          <p:cNvSpPr txBox="1"/>
          <p:nvPr/>
        </p:nvSpPr>
        <p:spPr>
          <a:xfrm>
            <a:off x="813519" y="848065"/>
            <a:ext cx="10593868" cy="5021055"/>
          </a:xfrm>
          <a:prstGeom prst="rect">
            <a:avLst/>
          </a:prstGeom>
          <a:noFill/>
        </p:spPr>
        <p:txBody>
          <a:bodyPr wrap="square" lIns="91440" tIns="45720" rIns="91440" bIns="45720" anchor="t">
            <a:spAutoFit/>
          </a:bodyPr>
          <a:lstStyle/>
          <a:p>
            <a:pPr marL="342900" indent="-342900" fontAlgn="base">
              <a:lnSpc>
                <a:spcPct val="150000"/>
              </a:lnSpc>
              <a:buFont typeface="Arial"/>
              <a:buChar char="•"/>
            </a:pPr>
            <a:endParaRPr lang="en-US" sz="2400">
              <a:latin typeface="ITC Berkeley Oldstyle Std"/>
            </a:endParaRPr>
          </a:p>
          <a:p>
            <a:pPr marL="342900" indent="-342900" fontAlgn="base">
              <a:lnSpc>
                <a:spcPct val="150000"/>
              </a:lnSpc>
              <a:buFont typeface="Arial"/>
              <a:buChar char="•"/>
            </a:pPr>
            <a:r>
              <a:rPr lang="en-US" sz="2400" b="0" i="0" u="none" strike="noStrike">
                <a:effectLst/>
                <a:latin typeface="ITC Berkeley Oldstyle Std"/>
              </a:rPr>
              <a:t>40% of the island is under </a:t>
            </a:r>
            <a:r>
              <a:rPr lang="en-US" sz="2400">
                <a:latin typeface="ITC Berkeley Oldstyle Std"/>
              </a:rPr>
              <a:t>construction, due to mass tourism and the impact of Hurricane Maria.</a:t>
            </a:r>
            <a:r>
              <a:rPr lang="en-US" sz="2400" b="0" i="0">
                <a:effectLst/>
                <a:latin typeface="ITC Berkeley Oldstyle Std"/>
              </a:rPr>
              <a:t>​</a:t>
            </a:r>
          </a:p>
          <a:p>
            <a:pPr marL="342900" indent="-342900">
              <a:lnSpc>
                <a:spcPct val="150000"/>
              </a:lnSpc>
              <a:buFont typeface="Arial"/>
              <a:buChar char="•"/>
            </a:pPr>
            <a:endParaRPr lang="en-US" sz="2400">
              <a:latin typeface="ITC Berkeley Oldstyle Std"/>
            </a:endParaRPr>
          </a:p>
          <a:p>
            <a:pPr marL="342900" indent="-342900" fontAlgn="base">
              <a:lnSpc>
                <a:spcPct val="150000"/>
              </a:lnSpc>
              <a:buFont typeface="Arial"/>
              <a:buChar char="•"/>
            </a:pPr>
            <a:r>
              <a:rPr lang="en-US" sz="2400">
                <a:latin typeface="ITC Berkeley Oldstyle Std"/>
              </a:rPr>
              <a:t>Tourists</a:t>
            </a:r>
            <a:r>
              <a:rPr lang="en-US" sz="2400" b="0" i="0" u="none" strike="noStrike">
                <a:effectLst/>
                <a:latin typeface="ITC Berkeley Oldstyle Std"/>
              </a:rPr>
              <a:t>/investors add to the island population each year, resulting in the island </a:t>
            </a:r>
            <a:r>
              <a:rPr lang="en-US" sz="2400">
                <a:latin typeface="ITC Berkeley Oldstyle Std"/>
              </a:rPr>
              <a:t>population increasing. </a:t>
            </a:r>
          </a:p>
          <a:p>
            <a:pPr marL="342900" indent="-342900">
              <a:lnSpc>
                <a:spcPct val="150000"/>
              </a:lnSpc>
              <a:buFont typeface="Arial"/>
              <a:buChar char="•"/>
            </a:pPr>
            <a:endParaRPr lang="en-US" sz="2400">
              <a:latin typeface="ITC Berkeley Oldstyle Std"/>
              <a:ea typeface="+mn-lt"/>
              <a:cs typeface="+mn-lt"/>
            </a:endParaRPr>
          </a:p>
          <a:p>
            <a:pPr marL="342900" indent="-342900">
              <a:lnSpc>
                <a:spcPct val="150000"/>
              </a:lnSpc>
              <a:buFont typeface="Arial"/>
              <a:buChar char="•"/>
            </a:pPr>
            <a:r>
              <a:rPr lang="en-US" sz="2400">
                <a:latin typeface="ITC Berkeley Oldstyle Std"/>
                <a:cs typeface="Calibri"/>
              </a:rPr>
              <a:t>New construction includes homes, villas, hotels, businesses, schools, etc.  </a:t>
            </a:r>
          </a:p>
          <a:p>
            <a:pPr marL="342900" indent="-342900">
              <a:lnSpc>
                <a:spcPct val="150000"/>
              </a:lnSpc>
              <a:buFont typeface="Arial"/>
              <a:buChar char="•"/>
            </a:pPr>
            <a:endParaRPr lang="en-US" sz="2400">
              <a:latin typeface="ITC Berkeley Oldstyle Std"/>
              <a:cs typeface="Calibri"/>
            </a:endParaRPr>
          </a:p>
        </p:txBody>
      </p:sp>
    </p:spTree>
    <p:extLst>
      <p:ext uri="{BB962C8B-B14F-4D97-AF65-F5344CB8AC3E}">
        <p14:creationId xmlns:p14="http://schemas.microsoft.com/office/powerpoint/2010/main" val="1369056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4A2FBB9E-F4AD-0CE0-EF6B-17FEF99AA809}"/>
              </a:ext>
            </a:extLst>
          </p:cNvPr>
          <p:cNvSpPr txBox="1"/>
          <p:nvPr/>
        </p:nvSpPr>
        <p:spPr>
          <a:xfrm>
            <a:off x="547963" y="1633377"/>
            <a:ext cx="6104238" cy="3913059"/>
          </a:xfrm>
          <a:prstGeom prst="rect">
            <a:avLst/>
          </a:prstGeom>
          <a:noFill/>
        </p:spPr>
        <p:txBody>
          <a:bodyPr wrap="square" lIns="91440" tIns="45720" rIns="91440" bIns="45720" anchor="t">
            <a:spAutoFit/>
          </a:bodyPr>
          <a:lstStyle/>
          <a:p>
            <a:pPr marL="342900" indent="-342900" fontAlgn="base">
              <a:lnSpc>
                <a:spcPct val="150000"/>
              </a:lnSpc>
              <a:buFont typeface="Arial"/>
              <a:buChar char="•"/>
            </a:pPr>
            <a:r>
              <a:rPr lang="en-US" sz="2400" b="0" i="0" u="none" strike="noStrike">
                <a:effectLst/>
                <a:latin typeface="ITC Berkeley Oldstyle Std"/>
              </a:rPr>
              <a:t>According to the government, they are merely</a:t>
            </a:r>
            <a:r>
              <a:rPr lang="en-US" sz="2400">
                <a:latin typeface="ITC Berkeley Oldstyle Std"/>
              </a:rPr>
              <a:t> trying </a:t>
            </a:r>
            <a:r>
              <a:rPr lang="en-US" sz="2400" b="0" i="0" u="none" strike="noStrike">
                <a:effectLst/>
                <a:latin typeface="ITC Berkeley Oldstyle Std"/>
              </a:rPr>
              <a:t>to accommodate</a:t>
            </a:r>
            <a:r>
              <a:rPr lang="en-US" sz="2400">
                <a:latin typeface="ITC Berkeley Oldstyle Std"/>
              </a:rPr>
              <a:t> the </a:t>
            </a:r>
            <a:r>
              <a:rPr lang="en-US" sz="2400" b="0" i="0" u="none" strike="noStrike">
                <a:effectLst/>
                <a:latin typeface="ITC Berkeley Oldstyle Std"/>
              </a:rPr>
              <a:t>tourism and population growth</a:t>
            </a:r>
            <a:endParaRPr lang="en-US" sz="2400">
              <a:latin typeface="ITC Berkeley Oldstyle Std"/>
            </a:endParaRPr>
          </a:p>
          <a:p>
            <a:pPr marL="342900" indent="-342900">
              <a:lnSpc>
                <a:spcPct val="150000"/>
              </a:lnSpc>
              <a:buFont typeface="Arial"/>
              <a:buChar char="•"/>
            </a:pPr>
            <a:endParaRPr lang="en-US" sz="2400">
              <a:latin typeface="ITC Berkeley Oldstyle Std"/>
            </a:endParaRPr>
          </a:p>
          <a:p>
            <a:pPr marL="342900" indent="-342900">
              <a:lnSpc>
                <a:spcPct val="150000"/>
              </a:lnSpc>
              <a:buFont typeface="Arial"/>
              <a:buChar char="•"/>
            </a:pPr>
            <a:r>
              <a:rPr lang="en-US" sz="2400">
                <a:latin typeface="ITC Berkeley Oldstyle Std"/>
              </a:rPr>
              <a:t>The natural</a:t>
            </a:r>
            <a:r>
              <a:rPr lang="en-US" sz="2400" b="0" i="0" u="none" strike="noStrike">
                <a:effectLst/>
                <a:latin typeface="ITC Berkeley Oldstyle Std"/>
              </a:rPr>
              <a:t> aspect of the island has suffered</a:t>
            </a:r>
            <a:r>
              <a:rPr lang="en-US" sz="2400">
                <a:latin typeface="ITC Berkeley Oldstyle Std"/>
              </a:rPr>
              <a:t> due to </a:t>
            </a:r>
            <a:r>
              <a:rPr lang="en-US" sz="2400" b="0" i="0" u="none" strike="noStrike">
                <a:effectLst/>
                <a:latin typeface="ITC Berkeley Oldstyle Std"/>
              </a:rPr>
              <a:t>these constructions</a:t>
            </a:r>
            <a:endParaRPr lang="en-US" sz="2400">
              <a:latin typeface="ITC Berkeley Oldstyle Std"/>
            </a:endParaRPr>
          </a:p>
          <a:p>
            <a:pPr marL="342900" indent="-342900" algn="l" rtl="0" fontAlgn="base">
              <a:lnSpc>
                <a:spcPct val="150000"/>
              </a:lnSpc>
              <a:buFont typeface="Arial"/>
              <a:buChar char="•"/>
            </a:pPr>
            <a:endParaRPr lang="en-US" sz="2400" b="0" i="0">
              <a:effectLst/>
              <a:latin typeface="ITC Berkeley Oldstyle Std"/>
            </a:endParaRPr>
          </a:p>
        </p:txBody>
      </p:sp>
      <p:pic>
        <p:nvPicPr>
          <p:cNvPr id="11266" name="Picture 2">
            <a:extLst>
              <a:ext uri="{FF2B5EF4-FFF2-40B4-BE49-F238E27FC236}">
                <a16:creationId xmlns:a16="http://schemas.microsoft.com/office/drawing/2014/main" id="{97881E57-FC14-63B6-B243-4A7C1261A3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5888" y="1318797"/>
            <a:ext cx="4625539" cy="41537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387927" y="180398"/>
            <a:ext cx="10515600" cy="1325563"/>
          </a:xfrm>
        </p:spPr>
        <p:txBody>
          <a:bodyPr/>
          <a:lstStyle/>
          <a:p>
            <a:r>
              <a:rPr lang="en-US" b="1">
                <a:solidFill>
                  <a:srgbClr val="C00000"/>
                </a:solidFill>
                <a:latin typeface="ITC Berkeley Oldstyle Std Blk"/>
              </a:rPr>
              <a:t> Construction Cont. </a:t>
            </a:r>
            <a:endParaRPr lang="en-US" b="1">
              <a:solidFill>
                <a:srgbClr val="C00000"/>
              </a:solidFill>
              <a:latin typeface="ITC Berkeley Oldstyle Std Blk" panose="02090402050306020404" pitchFamily="18" charset="0"/>
            </a:endParaRPr>
          </a:p>
        </p:txBody>
      </p:sp>
    </p:spTree>
    <p:extLst>
      <p:ext uri="{BB962C8B-B14F-4D97-AF65-F5344CB8AC3E}">
        <p14:creationId xmlns:p14="http://schemas.microsoft.com/office/powerpoint/2010/main" val="1895577875"/>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DB735-3821-9186-2916-985FBD677896}"/>
              </a:ext>
            </a:extLst>
          </p:cNvPr>
          <p:cNvPicPr>
            <a:picLocks noChangeAspect="1"/>
          </p:cNvPicPr>
          <p:nvPr/>
        </p:nvPicPr>
        <p:blipFill>
          <a:blip r:embed="rId4"/>
          <a:stretch>
            <a:fillRect/>
          </a:stretch>
        </p:blipFill>
        <p:spPr>
          <a:xfrm rot="5400000">
            <a:off x="2892648" y="-2954594"/>
            <a:ext cx="6406703" cy="12192002"/>
          </a:xfrm>
          <a:prstGeom prst="rect">
            <a:avLst/>
          </a:prstGeom>
        </p:spPr>
      </p:pic>
      <p:pic>
        <p:nvPicPr>
          <p:cNvPr id="6" name="Picture 5">
            <a:extLst>
              <a:ext uri="{FF2B5EF4-FFF2-40B4-BE49-F238E27FC236}">
                <a16:creationId xmlns:a16="http://schemas.microsoft.com/office/drawing/2014/main" id="{03023943-CAE2-B732-DB95-B5118B2A0F45}"/>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7" name="Picture 6">
            <a:extLst>
              <a:ext uri="{FF2B5EF4-FFF2-40B4-BE49-F238E27FC236}">
                <a16:creationId xmlns:a16="http://schemas.microsoft.com/office/drawing/2014/main" id="{DFECCB63-DD5E-B0AE-59E4-4011D3939F5B}"/>
              </a:ext>
            </a:extLst>
          </p:cNvPr>
          <p:cNvPicPr>
            <a:picLocks noChangeAspect="1"/>
          </p:cNvPicPr>
          <p:nvPr/>
        </p:nvPicPr>
        <p:blipFill>
          <a:blip r:embed="rId5"/>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D24B6C8D-DEB6-9DC3-BD83-FD773D751087}"/>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17" name="Picture 3">
            <a:extLst>
              <a:ext uri="{FF2B5EF4-FFF2-40B4-BE49-F238E27FC236}">
                <a16:creationId xmlns:a16="http://schemas.microsoft.com/office/drawing/2014/main" id="{9AD026F8-E244-573B-EEA5-652974849653}"/>
              </a:ext>
            </a:extLst>
          </p:cNvPr>
          <p:cNvPicPr>
            <a:picLocks noChangeAspect="1"/>
          </p:cNvPicPr>
          <p:nvPr/>
        </p:nvPicPr>
        <p:blipFill rotWithShape="1">
          <a:blip r:embed="rId6"/>
          <a:srcRect l="11508" b="-266"/>
          <a:stretch/>
        </p:blipFill>
        <p:spPr>
          <a:xfrm>
            <a:off x="439468" y="647876"/>
            <a:ext cx="2681509" cy="4538520"/>
          </a:xfrm>
          <a:prstGeom prst="rect">
            <a:avLst/>
          </a:prstGeom>
        </p:spPr>
      </p:pic>
      <p:pic>
        <p:nvPicPr>
          <p:cNvPr id="19" name="Picture 3">
            <a:extLst>
              <a:ext uri="{FF2B5EF4-FFF2-40B4-BE49-F238E27FC236}">
                <a16:creationId xmlns:a16="http://schemas.microsoft.com/office/drawing/2014/main" id="{5AB9B30C-0339-12AC-5FEC-4E38A3F952A5}"/>
              </a:ext>
            </a:extLst>
          </p:cNvPr>
          <p:cNvPicPr>
            <a:picLocks noChangeAspect="1"/>
          </p:cNvPicPr>
          <p:nvPr/>
        </p:nvPicPr>
        <p:blipFill rotWithShape="1">
          <a:blip r:embed="rId7"/>
          <a:srcRect l="30314" r="30314"/>
          <a:stretch/>
        </p:blipFill>
        <p:spPr>
          <a:xfrm>
            <a:off x="9100719" y="629712"/>
            <a:ext cx="2698501" cy="4546798"/>
          </a:xfrm>
          <a:prstGeom prst="rect">
            <a:avLst/>
          </a:prstGeom>
        </p:spPr>
      </p:pic>
      <p:sp>
        <p:nvSpPr>
          <p:cNvPr id="34" name="TextBox 33">
            <a:extLst>
              <a:ext uri="{FF2B5EF4-FFF2-40B4-BE49-F238E27FC236}">
                <a16:creationId xmlns:a16="http://schemas.microsoft.com/office/drawing/2014/main" id="{2B8201B9-431F-B07F-7C5D-BCF3406B990E}"/>
              </a:ext>
            </a:extLst>
          </p:cNvPr>
          <p:cNvSpPr txBox="1"/>
          <p:nvPr/>
        </p:nvSpPr>
        <p:spPr>
          <a:xfrm>
            <a:off x="9119830" y="5368636"/>
            <a:ext cx="2667000" cy="861774"/>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C00000"/>
                </a:solidFill>
                <a:latin typeface="ITC Berkeley Oldstyle Std"/>
                <a:cs typeface="Calibri"/>
              </a:rPr>
              <a:t>Gracie Mutungi</a:t>
            </a:r>
          </a:p>
          <a:p>
            <a:pPr algn="ctr"/>
            <a:r>
              <a:rPr lang="en-US" sz="1600">
                <a:solidFill>
                  <a:srgbClr val="C00000"/>
                </a:solidFill>
                <a:latin typeface="ITC Berkeley Oldstyle Std"/>
                <a:cs typeface="Calibri"/>
              </a:rPr>
              <a:t>Senior </a:t>
            </a:r>
          </a:p>
          <a:p>
            <a:pPr algn="ctr"/>
            <a:r>
              <a:rPr lang="en-US" sz="1600">
                <a:solidFill>
                  <a:srgbClr val="C00000"/>
                </a:solidFill>
                <a:latin typeface="ITC Berkeley Oldstyle Std"/>
                <a:cs typeface="Calibri"/>
              </a:rPr>
              <a:t>Kinesiology and Health</a:t>
            </a:r>
          </a:p>
        </p:txBody>
      </p:sp>
      <p:sp>
        <p:nvSpPr>
          <p:cNvPr id="35" name="TextBox 34">
            <a:extLst>
              <a:ext uri="{FF2B5EF4-FFF2-40B4-BE49-F238E27FC236}">
                <a16:creationId xmlns:a16="http://schemas.microsoft.com/office/drawing/2014/main" id="{DF2467E7-40E2-BE2E-BB68-90E25F8C5A65}"/>
              </a:ext>
            </a:extLst>
          </p:cNvPr>
          <p:cNvSpPr txBox="1"/>
          <p:nvPr/>
        </p:nvSpPr>
        <p:spPr>
          <a:xfrm>
            <a:off x="436627" y="5368636"/>
            <a:ext cx="2667000" cy="861774"/>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C00000"/>
                </a:solidFill>
                <a:latin typeface="ITC Berkeley Oldstyle Std"/>
                <a:cs typeface="Calibri"/>
              </a:rPr>
              <a:t>Rodrigo Romero</a:t>
            </a:r>
          </a:p>
          <a:p>
            <a:pPr algn="ctr"/>
            <a:r>
              <a:rPr lang="en-US" sz="1600">
                <a:solidFill>
                  <a:srgbClr val="C00000"/>
                </a:solidFill>
                <a:latin typeface="ITC Berkeley Oldstyle Std"/>
                <a:cs typeface="Calibri"/>
              </a:rPr>
              <a:t>Senior</a:t>
            </a:r>
          </a:p>
          <a:p>
            <a:pPr algn="ctr"/>
            <a:r>
              <a:rPr lang="en-US" sz="1600">
                <a:solidFill>
                  <a:srgbClr val="C00000"/>
                </a:solidFill>
                <a:latin typeface="ITC Berkeley Oldstyle Std"/>
                <a:cs typeface="Calibri"/>
              </a:rPr>
              <a:t>Electrical Engineering</a:t>
            </a:r>
          </a:p>
        </p:txBody>
      </p:sp>
      <p:sp>
        <p:nvSpPr>
          <p:cNvPr id="36" name="TextBox 35">
            <a:extLst>
              <a:ext uri="{FF2B5EF4-FFF2-40B4-BE49-F238E27FC236}">
                <a16:creationId xmlns:a16="http://schemas.microsoft.com/office/drawing/2014/main" id="{D90E7148-078F-7A01-7C78-ADEA694443CE}"/>
              </a:ext>
            </a:extLst>
          </p:cNvPr>
          <p:cNvSpPr txBox="1"/>
          <p:nvPr/>
        </p:nvSpPr>
        <p:spPr>
          <a:xfrm>
            <a:off x="3278131" y="5368635"/>
            <a:ext cx="2667000" cy="861774"/>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C00000"/>
                </a:solidFill>
                <a:latin typeface="ITC Berkeley Oldstyle Std"/>
                <a:cs typeface="Calibri"/>
              </a:rPr>
              <a:t>Grace Helton</a:t>
            </a:r>
          </a:p>
          <a:p>
            <a:pPr algn="ctr"/>
            <a:r>
              <a:rPr lang="en-US" sz="1600">
                <a:solidFill>
                  <a:srgbClr val="C00000"/>
                </a:solidFill>
                <a:latin typeface="ITC Berkeley Oldstyle Std"/>
                <a:cs typeface="Calibri"/>
              </a:rPr>
              <a:t>Junior</a:t>
            </a:r>
          </a:p>
          <a:p>
            <a:pPr algn="ctr"/>
            <a:r>
              <a:rPr lang="en-US" sz="1600">
                <a:solidFill>
                  <a:srgbClr val="C00000"/>
                </a:solidFill>
                <a:latin typeface="ITC Berkeley Oldstyle Std"/>
                <a:cs typeface="Calibri"/>
              </a:rPr>
              <a:t>Global Resource Systems</a:t>
            </a:r>
          </a:p>
        </p:txBody>
      </p:sp>
      <p:sp>
        <p:nvSpPr>
          <p:cNvPr id="37" name="TextBox 36">
            <a:extLst>
              <a:ext uri="{FF2B5EF4-FFF2-40B4-BE49-F238E27FC236}">
                <a16:creationId xmlns:a16="http://schemas.microsoft.com/office/drawing/2014/main" id="{ED163DF7-5588-752F-537C-0396BE69052D}"/>
              </a:ext>
            </a:extLst>
          </p:cNvPr>
          <p:cNvSpPr txBox="1"/>
          <p:nvPr/>
        </p:nvSpPr>
        <p:spPr>
          <a:xfrm>
            <a:off x="6208840" y="5368636"/>
            <a:ext cx="2667000" cy="861774"/>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C00000"/>
                </a:solidFill>
                <a:latin typeface="ITC Berkeley Oldstyle Std"/>
                <a:cs typeface="Calibri"/>
              </a:rPr>
              <a:t>Confident </a:t>
            </a:r>
            <a:r>
              <a:rPr lang="en-US" b="1" err="1">
                <a:solidFill>
                  <a:srgbClr val="C00000"/>
                </a:solidFill>
                <a:latin typeface="ITC Berkeley Oldstyle Std"/>
                <a:cs typeface="Calibri"/>
              </a:rPr>
              <a:t>Fandeh</a:t>
            </a:r>
            <a:endParaRPr lang="en-US" b="1">
              <a:solidFill>
                <a:srgbClr val="C00000"/>
              </a:solidFill>
              <a:latin typeface="ITC Berkeley Oldstyle Std"/>
              <a:cs typeface="Calibri"/>
            </a:endParaRPr>
          </a:p>
          <a:p>
            <a:pPr algn="ctr"/>
            <a:r>
              <a:rPr lang="en-US" sz="1600">
                <a:solidFill>
                  <a:srgbClr val="C00000"/>
                </a:solidFill>
                <a:latin typeface="ITC Berkeley Oldstyle Std"/>
                <a:cs typeface="Calibri"/>
              </a:rPr>
              <a:t>Sophomore </a:t>
            </a:r>
          </a:p>
          <a:p>
            <a:pPr algn="ctr"/>
            <a:r>
              <a:rPr lang="en-US" sz="1600">
                <a:solidFill>
                  <a:srgbClr val="C00000"/>
                </a:solidFill>
                <a:latin typeface="ITC Berkeley Oldstyle Std"/>
                <a:cs typeface="Calibri"/>
              </a:rPr>
              <a:t>Architecture</a:t>
            </a:r>
          </a:p>
        </p:txBody>
      </p:sp>
      <p:pic>
        <p:nvPicPr>
          <p:cNvPr id="15" name="Picture 15" descr="A picture containing grass, outdoor, ground, sky&#10;&#10;Description automatically generated">
            <a:extLst>
              <a:ext uri="{FF2B5EF4-FFF2-40B4-BE49-F238E27FC236}">
                <a16:creationId xmlns:a16="http://schemas.microsoft.com/office/drawing/2014/main" id="{BEDA5D85-BAC5-3ED0-9195-7F0BA30BB63A}"/>
              </a:ext>
            </a:extLst>
          </p:cNvPr>
          <p:cNvPicPr>
            <a:picLocks noChangeAspect="1"/>
          </p:cNvPicPr>
          <p:nvPr/>
        </p:nvPicPr>
        <p:blipFill rotWithShape="1">
          <a:blip r:embed="rId8"/>
          <a:srcRect l="32703" t="19321" r="31938" b="45167"/>
          <a:stretch/>
        </p:blipFill>
        <p:spPr>
          <a:xfrm>
            <a:off x="6203829" y="619784"/>
            <a:ext cx="2680745" cy="4553241"/>
          </a:xfrm>
          <a:prstGeom prst="rect">
            <a:avLst/>
          </a:prstGeom>
        </p:spPr>
      </p:pic>
      <p:pic>
        <p:nvPicPr>
          <p:cNvPr id="2" name="Picture 2">
            <a:extLst>
              <a:ext uri="{FF2B5EF4-FFF2-40B4-BE49-F238E27FC236}">
                <a16:creationId xmlns:a16="http://schemas.microsoft.com/office/drawing/2014/main" id="{821AB831-CB5B-3889-6922-02B7626F1212}"/>
              </a:ext>
            </a:extLst>
          </p:cNvPr>
          <p:cNvPicPr>
            <a:picLocks noChangeAspect="1"/>
          </p:cNvPicPr>
          <p:nvPr/>
        </p:nvPicPr>
        <p:blipFill rotWithShape="1">
          <a:blip r:embed="rId9"/>
          <a:srcRect l="29618" t="84" r="31443" b="697"/>
          <a:stretch/>
        </p:blipFill>
        <p:spPr>
          <a:xfrm>
            <a:off x="3264494" y="637241"/>
            <a:ext cx="2685783" cy="4542015"/>
          </a:xfrm>
          <a:prstGeom prst="rect">
            <a:avLst/>
          </a:prstGeom>
        </p:spPr>
      </p:pic>
    </p:spTree>
    <p:extLst>
      <p:ext uri="{BB962C8B-B14F-4D97-AF65-F5344CB8AC3E}">
        <p14:creationId xmlns:p14="http://schemas.microsoft.com/office/powerpoint/2010/main" val="590172513"/>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387927" y="284307"/>
            <a:ext cx="10515600" cy="1325563"/>
          </a:xfrm>
        </p:spPr>
        <p:txBody>
          <a:bodyPr/>
          <a:lstStyle/>
          <a:p>
            <a:r>
              <a:rPr lang="en-US" b="1">
                <a:solidFill>
                  <a:srgbClr val="C00000"/>
                </a:solidFill>
                <a:latin typeface="ITC Berkeley Oldstyle Std Blk" panose="02090402050306020404" pitchFamily="18" charset="0"/>
              </a:rPr>
              <a:t> Coastline Construction </a:t>
            </a: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D585393C-765E-65FD-CD48-A63549BB61BE}"/>
              </a:ext>
            </a:extLst>
          </p:cNvPr>
          <p:cNvSpPr txBox="1"/>
          <p:nvPr/>
        </p:nvSpPr>
        <p:spPr>
          <a:xfrm>
            <a:off x="739235" y="1468271"/>
            <a:ext cx="6104238" cy="4467057"/>
          </a:xfrm>
          <a:prstGeom prst="rect">
            <a:avLst/>
          </a:prstGeom>
          <a:noFill/>
        </p:spPr>
        <p:txBody>
          <a:bodyPr wrap="square" lIns="91440" tIns="45720" rIns="91440" bIns="45720" anchor="t">
            <a:spAutoFit/>
          </a:bodyPr>
          <a:lstStyle/>
          <a:p>
            <a:pPr marL="342900" indent="-342900" fontAlgn="base">
              <a:lnSpc>
                <a:spcPct val="150000"/>
              </a:lnSpc>
              <a:buFont typeface="Arial"/>
              <a:buChar char="•"/>
            </a:pPr>
            <a:r>
              <a:rPr lang="en-US" sz="2400" b="0" i="0" u="none" strike="noStrike">
                <a:effectLst/>
                <a:latin typeface="ITC Berkeley Oldstyle Std"/>
              </a:rPr>
              <a:t>New construction leads to deforestation</a:t>
            </a:r>
            <a:r>
              <a:rPr lang="en-US" sz="2400">
                <a:latin typeface="ITC Berkeley Oldstyle Std"/>
              </a:rPr>
              <a:t> </a:t>
            </a:r>
            <a:endParaRPr lang="en-US" sz="2400">
              <a:latin typeface="ITC Berkeley Oldstyle Std"/>
              <a:cs typeface="Calibri" panose="020F0502020204030204"/>
            </a:endParaRPr>
          </a:p>
          <a:p>
            <a:pPr marL="342900" indent="-342900">
              <a:lnSpc>
                <a:spcPct val="150000"/>
              </a:lnSpc>
              <a:buFont typeface="Arial"/>
              <a:buChar char="•"/>
            </a:pPr>
            <a:r>
              <a:rPr lang="en-US" sz="2400" b="0" i="0" u="none" strike="noStrike">
                <a:effectLst/>
                <a:latin typeface="ITC Berkeley Oldstyle Std"/>
              </a:rPr>
              <a:t>Coastal lines are now becoming new construction sites resulting </a:t>
            </a:r>
            <a:r>
              <a:rPr lang="en-US" sz="2400">
                <a:latin typeface="ITC Berkeley Oldstyle Std"/>
              </a:rPr>
              <a:t>in</a:t>
            </a:r>
            <a:endParaRPr lang="en-US" sz="2400">
              <a:latin typeface="ITC Berkeley Oldstyle Std"/>
              <a:cs typeface="Calibri"/>
            </a:endParaRPr>
          </a:p>
          <a:p>
            <a:pPr marL="800100" lvl="1" indent="-342900">
              <a:lnSpc>
                <a:spcPct val="150000"/>
              </a:lnSpc>
              <a:buFont typeface="Arial"/>
              <a:buChar char="•"/>
            </a:pPr>
            <a:r>
              <a:rPr lang="en-US" sz="2400">
                <a:latin typeface="ITC Berkeley Oldstyle Std"/>
              </a:rPr>
              <a:t>Deforestation</a:t>
            </a:r>
            <a:r>
              <a:rPr lang="en-US" sz="2400" b="0" i="0" u="none" strike="noStrike">
                <a:effectLst/>
                <a:latin typeface="ITC Berkeley Oldstyle Std"/>
              </a:rPr>
              <a:t> of trees on the coastal </a:t>
            </a:r>
            <a:r>
              <a:rPr lang="en-US" sz="2400">
                <a:latin typeface="ITC Berkeley Oldstyle Std"/>
              </a:rPr>
              <a:t>lines</a:t>
            </a:r>
            <a:endParaRPr lang="en-US" sz="2400">
              <a:latin typeface="ITC Berkeley Oldstyle Std"/>
              <a:cs typeface="Calibri"/>
            </a:endParaRPr>
          </a:p>
          <a:p>
            <a:pPr marL="800100" lvl="1" indent="-342900">
              <a:lnSpc>
                <a:spcPct val="150000"/>
              </a:lnSpc>
              <a:buFont typeface="Arial"/>
              <a:buChar char="•"/>
            </a:pPr>
            <a:r>
              <a:rPr lang="en-US" sz="2400">
                <a:latin typeface="ITC Berkeley Oldstyle Std"/>
              </a:rPr>
              <a:t>Destruction of Wetlands</a:t>
            </a:r>
            <a:r>
              <a:rPr lang="en-US" sz="2400" b="0" i="0">
                <a:effectLst/>
                <a:latin typeface="ITC Berkeley Oldstyle Std"/>
              </a:rPr>
              <a:t>​</a:t>
            </a:r>
            <a:endParaRPr lang="en-US" sz="2400" b="0" i="0">
              <a:effectLst/>
              <a:latin typeface="ITC Berkeley Oldstyle Std"/>
              <a:cs typeface="Calibri"/>
            </a:endParaRPr>
          </a:p>
          <a:p>
            <a:pPr marL="800100" lvl="1" indent="-342900" fontAlgn="base">
              <a:lnSpc>
                <a:spcPct val="150000"/>
              </a:lnSpc>
              <a:buFont typeface="Arial"/>
              <a:buChar char="•"/>
            </a:pPr>
            <a:r>
              <a:rPr lang="en-US" sz="2400" b="0" i="0" u="none" strike="noStrike">
                <a:effectLst/>
                <a:latin typeface="ITC Berkeley Oldstyle Std"/>
              </a:rPr>
              <a:t>Coastal Hazards </a:t>
            </a:r>
            <a:r>
              <a:rPr lang="en-US" sz="2400" b="0" i="0">
                <a:effectLst/>
                <a:latin typeface="ITC Berkeley Oldstyle Std"/>
              </a:rPr>
              <a:t>​</a:t>
            </a:r>
          </a:p>
          <a:p>
            <a:pPr marL="800100" lvl="1" indent="-342900" fontAlgn="base">
              <a:lnSpc>
                <a:spcPct val="150000"/>
              </a:lnSpc>
              <a:buFont typeface="Arial"/>
              <a:buChar char="•"/>
            </a:pPr>
            <a:r>
              <a:rPr lang="en-US" sz="2400" b="0" i="0" u="none" strike="noStrike">
                <a:effectLst/>
                <a:latin typeface="ITC Berkeley Oldstyle Std"/>
              </a:rPr>
              <a:t>Landslides </a:t>
            </a:r>
            <a:r>
              <a:rPr lang="en-US" sz="2400" b="0" i="0">
                <a:effectLst/>
                <a:latin typeface="ITC Berkeley Oldstyle Std"/>
              </a:rPr>
              <a:t>​</a:t>
            </a:r>
            <a:r>
              <a:rPr lang="en-US" sz="2400" b="0" i="0" u="none" strike="noStrike">
                <a:effectLst/>
                <a:latin typeface="ITC Berkeley Oldstyle Std"/>
              </a:rPr>
              <a:t>  </a:t>
            </a:r>
            <a:endParaRPr lang="en-US" sz="2400" b="0" i="0">
              <a:effectLst/>
              <a:latin typeface="ITC Berkeley Oldstyle Std"/>
            </a:endParaRPr>
          </a:p>
        </p:txBody>
      </p:sp>
      <p:pic>
        <p:nvPicPr>
          <p:cNvPr id="4" name="Picture 8" descr="A picture containing tree, outdoor, house, stone&#10;&#10;Description automatically generated">
            <a:extLst>
              <a:ext uri="{FF2B5EF4-FFF2-40B4-BE49-F238E27FC236}">
                <a16:creationId xmlns:a16="http://schemas.microsoft.com/office/drawing/2014/main" id="{34225D5B-0D43-75A1-B2D9-9DA72F9991B4}"/>
              </a:ext>
            </a:extLst>
          </p:cNvPr>
          <p:cNvPicPr>
            <a:picLocks noChangeAspect="1"/>
          </p:cNvPicPr>
          <p:nvPr/>
        </p:nvPicPr>
        <p:blipFill>
          <a:blip r:embed="rId6"/>
          <a:stretch>
            <a:fillRect/>
          </a:stretch>
        </p:blipFill>
        <p:spPr>
          <a:xfrm>
            <a:off x="6933364" y="2049414"/>
            <a:ext cx="4899708" cy="2752584"/>
          </a:xfrm>
          <a:prstGeom prst="rect">
            <a:avLst/>
          </a:prstGeom>
          <a:ln>
            <a:solidFill>
              <a:schemeClr val="tx1"/>
            </a:solidFill>
          </a:ln>
        </p:spPr>
      </p:pic>
      <p:sp>
        <p:nvSpPr>
          <p:cNvPr id="11" name="TextBox 10">
            <a:extLst>
              <a:ext uri="{FF2B5EF4-FFF2-40B4-BE49-F238E27FC236}">
                <a16:creationId xmlns:a16="http://schemas.microsoft.com/office/drawing/2014/main" id="{0B835EC9-0DA5-53D7-ABC4-ECAF775A742C}"/>
              </a:ext>
            </a:extLst>
          </p:cNvPr>
          <p:cNvSpPr txBox="1"/>
          <p:nvPr/>
        </p:nvSpPr>
        <p:spPr>
          <a:xfrm>
            <a:off x="7113704" y="4929715"/>
            <a:ext cx="4457700" cy="584775"/>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latin typeface="ITC Berkeley Oldstyle Std"/>
                <a:cs typeface="Calibri"/>
              </a:rPr>
              <a:t>Coastline construction resulting in deforestation of trees on coastal lines</a:t>
            </a:r>
            <a:endParaRPr lang="en-US" sz="1600" b="1" i="1">
              <a:solidFill>
                <a:srgbClr val="FFFFFF"/>
              </a:solidFill>
              <a:latin typeface="ITC Berkeley Oldstyle Std"/>
              <a:cs typeface="Calibri"/>
            </a:endParaRPr>
          </a:p>
        </p:txBody>
      </p:sp>
    </p:spTree>
    <p:extLst>
      <p:ext uri="{BB962C8B-B14F-4D97-AF65-F5344CB8AC3E}">
        <p14:creationId xmlns:p14="http://schemas.microsoft.com/office/powerpoint/2010/main" val="1363417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3795252" y="0"/>
            <a:ext cx="8396748" cy="839674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387927" y="129377"/>
            <a:ext cx="10515600" cy="1325563"/>
          </a:xfrm>
        </p:spPr>
        <p:txBody>
          <a:bodyPr/>
          <a:lstStyle/>
          <a:p>
            <a:r>
              <a:rPr lang="en-US" b="1">
                <a:solidFill>
                  <a:srgbClr val="C00000"/>
                </a:solidFill>
                <a:latin typeface="ITC Berkeley Oldstyle Std Blk" panose="02090402050306020404" pitchFamily="18" charset="0"/>
              </a:rPr>
              <a:t> Ecological Impacts </a:t>
            </a: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4045A0AE-E426-0EFC-2DD2-04B3947DC363}"/>
              </a:ext>
            </a:extLst>
          </p:cNvPr>
          <p:cNvSpPr txBox="1"/>
          <p:nvPr/>
        </p:nvSpPr>
        <p:spPr>
          <a:xfrm>
            <a:off x="618836" y="1277720"/>
            <a:ext cx="5257800" cy="5386090"/>
          </a:xfrm>
          <a:prstGeom prst="rect">
            <a:avLst/>
          </a:prstGeom>
          <a:noFill/>
        </p:spPr>
        <p:txBody>
          <a:bodyPr wrap="square" lIns="91440" tIns="45720" rIns="91440" bIns="45720" anchor="t">
            <a:spAutoFit/>
          </a:bodyPr>
          <a:lstStyle/>
          <a:p>
            <a:pPr marL="342900" indent="-342900" fontAlgn="base">
              <a:lnSpc>
                <a:spcPct val="150000"/>
              </a:lnSpc>
              <a:buFont typeface="Arial"/>
              <a:buChar char="•"/>
            </a:pPr>
            <a:r>
              <a:rPr lang="en-US" sz="2000">
                <a:latin typeface="ITC Berkeley Oldstyle Std"/>
              </a:rPr>
              <a:t>Natural </a:t>
            </a:r>
            <a:r>
              <a:rPr lang="en-US" sz="2000" b="0" i="0" u="none" strike="noStrike">
                <a:effectLst/>
                <a:latin typeface="ITC Berkeley Oldstyle Std"/>
              </a:rPr>
              <a:t>features like the beach, dunes, barriers, trees, etc., </a:t>
            </a:r>
            <a:r>
              <a:rPr lang="en-US" sz="2000">
                <a:latin typeface="ITC Berkeley Oldstyle Std"/>
              </a:rPr>
              <a:t>are starting to have an ecological impact on the island.  </a:t>
            </a:r>
            <a:endParaRPr lang="en-US" sz="2000">
              <a:latin typeface="ITC Berkeley Oldstyle Std"/>
              <a:cs typeface="Calibri" panose="020F0502020204030204"/>
            </a:endParaRPr>
          </a:p>
          <a:p>
            <a:pPr marL="342900" indent="-342900">
              <a:lnSpc>
                <a:spcPct val="150000"/>
              </a:lnSpc>
              <a:buFont typeface="Arial"/>
              <a:buChar char="•"/>
            </a:pPr>
            <a:endParaRPr lang="en-US" sz="2000">
              <a:latin typeface="ITC Berkeley Oldstyle Std"/>
            </a:endParaRPr>
          </a:p>
          <a:p>
            <a:pPr marL="342900" indent="-342900">
              <a:lnSpc>
                <a:spcPct val="150000"/>
              </a:lnSpc>
              <a:buFont typeface="Arial"/>
              <a:buChar char="•"/>
            </a:pPr>
            <a:r>
              <a:rPr lang="en-US" sz="2000" b="0" i="0" u="none" strike="noStrike">
                <a:effectLst/>
                <a:latin typeface="ITC Berkeley Oldstyle Std"/>
              </a:rPr>
              <a:t>Continuous erosion and flooding are taking place.</a:t>
            </a:r>
            <a:r>
              <a:rPr lang="en-US" sz="2000">
                <a:latin typeface="ITC Berkeley Oldstyle Std"/>
              </a:rPr>
              <a:t> </a:t>
            </a:r>
            <a:endParaRPr lang="en-US" sz="2000">
              <a:latin typeface="ITC Berkeley Oldstyle Std"/>
              <a:cs typeface="Calibri"/>
            </a:endParaRPr>
          </a:p>
          <a:p>
            <a:pPr marL="342900" indent="-342900">
              <a:lnSpc>
                <a:spcPct val="150000"/>
              </a:lnSpc>
              <a:buFont typeface="Arial"/>
              <a:buChar char="•"/>
            </a:pPr>
            <a:endParaRPr lang="en-US" sz="2000">
              <a:latin typeface="ITC Berkeley Oldstyle Std"/>
            </a:endParaRPr>
          </a:p>
          <a:p>
            <a:pPr marL="342900" indent="-342900">
              <a:lnSpc>
                <a:spcPct val="150000"/>
              </a:lnSpc>
              <a:buFont typeface="Arial"/>
              <a:buChar char="•"/>
            </a:pPr>
            <a:r>
              <a:rPr lang="en-US" sz="2000" b="0" i="0" u="none" strike="noStrike">
                <a:effectLst/>
                <a:latin typeface="ITC Berkeley Oldstyle Std"/>
              </a:rPr>
              <a:t>Due to Puerto </a:t>
            </a:r>
            <a:r>
              <a:rPr lang="en-US" sz="2000">
                <a:latin typeface="ITC Berkeley Oldstyle Std"/>
              </a:rPr>
              <a:t>Rico's coastline's</a:t>
            </a:r>
            <a:r>
              <a:rPr lang="en-US" sz="2000" b="0" i="0" u="none" strike="noStrike">
                <a:effectLst/>
                <a:latin typeface="ITC Berkeley Oldstyle Std"/>
              </a:rPr>
              <a:t> deforestation, mangrove trees have also suffered.</a:t>
            </a:r>
            <a:r>
              <a:rPr lang="en-US" sz="2000" b="0" i="0">
                <a:effectLst/>
                <a:latin typeface="ITC Berkeley Oldstyle Std"/>
              </a:rPr>
              <a:t>​</a:t>
            </a:r>
            <a:endParaRPr lang="en-US" sz="2000">
              <a:cs typeface="Calibri"/>
            </a:endParaRPr>
          </a:p>
          <a:p>
            <a:endParaRPr lang="en-US" sz="2200">
              <a:latin typeface="ITC Berkeley Oldstyle Std"/>
              <a:ea typeface="Calibri" panose="020F0502020204030204"/>
              <a:cs typeface="Calibri" panose="020F0502020204030204"/>
            </a:endParaRPr>
          </a:p>
          <a:p>
            <a:pPr algn="l" rtl="0" fontAlgn="base"/>
            <a:endParaRPr lang="en-US" sz="2200" b="0" i="0">
              <a:effectLst/>
              <a:latin typeface="ITC Berkeley Oldstyle Std"/>
              <a:ea typeface="Calibri"/>
              <a:cs typeface="Calibri"/>
            </a:endParaRPr>
          </a:p>
        </p:txBody>
      </p:sp>
      <p:pic>
        <p:nvPicPr>
          <p:cNvPr id="4" name="Picture 8" descr="A picture containing tree, outdoor, water, nature&#10;&#10;Description automatically generated">
            <a:extLst>
              <a:ext uri="{FF2B5EF4-FFF2-40B4-BE49-F238E27FC236}">
                <a16:creationId xmlns:a16="http://schemas.microsoft.com/office/drawing/2014/main" id="{01ECF755-D707-9CC1-D54A-7955E8E370EF}"/>
              </a:ext>
            </a:extLst>
          </p:cNvPr>
          <p:cNvPicPr>
            <a:picLocks noChangeAspect="1"/>
          </p:cNvPicPr>
          <p:nvPr/>
        </p:nvPicPr>
        <p:blipFill>
          <a:blip r:embed="rId7"/>
          <a:stretch>
            <a:fillRect/>
          </a:stretch>
        </p:blipFill>
        <p:spPr>
          <a:xfrm>
            <a:off x="6097955" y="1862815"/>
            <a:ext cx="5764170" cy="3235082"/>
          </a:xfrm>
          <a:prstGeom prst="rect">
            <a:avLst/>
          </a:prstGeom>
          <a:ln>
            <a:solidFill>
              <a:schemeClr val="tx1"/>
            </a:solidFill>
          </a:ln>
        </p:spPr>
      </p:pic>
      <p:sp>
        <p:nvSpPr>
          <p:cNvPr id="11" name="TextBox 10">
            <a:extLst>
              <a:ext uri="{FF2B5EF4-FFF2-40B4-BE49-F238E27FC236}">
                <a16:creationId xmlns:a16="http://schemas.microsoft.com/office/drawing/2014/main" id="{444640D0-6846-5306-D167-6FC0CFF7873D}"/>
              </a:ext>
            </a:extLst>
          </p:cNvPr>
          <p:cNvSpPr txBox="1"/>
          <p:nvPr/>
        </p:nvSpPr>
        <p:spPr>
          <a:xfrm>
            <a:off x="7990722" y="5217263"/>
            <a:ext cx="1912908" cy="338554"/>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latin typeface="ITC Berkeley Oldstyle Std"/>
                <a:cs typeface="Calibri"/>
              </a:rPr>
              <a:t>Mangrove Forest </a:t>
            </a:r>
          </a:p>
        </p:txBody>
      </p:sp>
    </p:spTree>
    <p:extLst>
      <p:ext uri="{BB962C8B-B14F-4D97-AF65-F5344CB8AC3E}">
        <p14:creationId xmlns:p14="http://schemas.microsoft.com/office/powerpoint/2010/main" val="831277758"/>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92959" y="-151441"/>
            <a:ext cx="12531211" cy="1325563"/>
          </a:xfrm>
        </p:spPr>
        <p:txBody>
          <a:bodyPr>
            <a:normAutofit/>
          </a:bodyPr>
          <a:lstStyle/>
          <a:p>
            <a:r>
              <a:rPr lang="en-US" sz="4000" b="1">
                <a:solidFill>
                  <a:srgbClr val="C00000"/>
                </a:solidFill>
                <a:latin typeface="ITC Berkeley Oldstyle Std Blk"/>
              </a:rPr>
              <a:t>How has this affected the people of Puerto Rico?  </a:t>
            </a:r>
            <a:endParaRPr lang="en-US" sz="4000" b="1">
              <a:solidFill>
                <a:srgbClr val="C00000"/>
              </a:solidFill>
              <a:latin typeface="ITC Berkeley Oldstyle Std Blk" panose="02090402050306020404" pitchFamily="18" charset="0"/>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D585393C-765E-65FD-CD48-A63549BB61BE}"/>
              </a:ext>
            </a:extLst>
          </p:cNvPr>
          <p:cNvSpPr txBox="1"/>
          <p:nvPr/>
        </p:nvSpPr>
        <p:spPr>
          <a:xfrm>
            <a:off x="246307" y="874882"/>
            <a:ext cx="6808496" cy="5224764"/>
          </a:xfrm>
          <a:prstGeom prst="rect">
            <a:avLst/>
          </a:prstGeom>
          <a:noFill/>
        </p:spPr>
        <p:txBody>
          <a:bodyPr wrap="square" lIns="91440" tIns="45720" rIns="91440" bIns="45720" anchor="t">
            <a:spAutoFit/>
          </a:bodyPr>
          <a:lstStyle/>
          <a:p>
            <a:pPr marL="285750" indent="-285750" fontAlgn="base">
              <a:lnSpc>
                <a:spcPct val="150000"/>
              </a:lnSpc>
              <a:buFont typeface="Arial"/>
              <a:buChar char="•"/>
            </a:pPr>
            <a:r>
              <a:rPr lang="en-US" sz="1600">
                <a:latin typeface="ITC Berkeley Oldstyle Std"/>
                <a:ea typeface="+mn-lt"/>
                <a:cs typeface="+mn-lt"/>
              </a:rPr>
              <a:t>By law, every beach in Puerto Rico must have public access.</a:t>
            </a:r>
            <a:endParaRPr lang="en-US" sz="1600">
              <a:cs typeface="Calibri" panose="020F0502020204030204"/>
            </a:endParaRPr>
          </a:p>
          <a:p>
            <a:pPr marL="285750" indent="-285750">
              <a:lnSpc>
                <a:spcPct val="150000"/>
              </a:lnSpc>
              <a:buFont typeface="Arial"/>
              <a:buChar char="•"/>
            </a:pPr>
            <a:endParaRPr lang="en-US" sz="1600">
              <a:latin typeface="ITC Berkeley Oldstyle Std"/>
              <a:cs typeface="Calibri"/>
            </a:endParaRPr>
          </a:p>
          <a:p>
            <a:pPr marL="285750" indent="-285750">
              <a:lnSpc>
                <a:spcPct val="150000"/>
              </a:lnSpc>
              <a:buFont typeface="Arial"/>
              <a:buChar char="•"/>
            </a:pPr>
            <a:r>
              <a:rPr lang="en-US" sz="1600">
                <a:latin typeface="ITC Berkeley Oldstyle Std"/>
                <a:ea typeface="+mn-lt"/>
                <a:cs typeface="+mn-lt"/>
              </a:rPr>
              <a:t>“Party protests” in areas threatened by overdevelopment, anchored by the slogan “Las playas son del pueblo,” or “The beaches belong to the people.”</a:t>
            </a:r>
            <a:endParaRPr lang="en-US" sz="1600">
              <a:latin typeface="ITC Berkeley Oldstyle Std"/>
            </a:endParaRPr>
          </a:p>
          <a:p>
            <a:pPr marL="285750" indent="-285750">
              <a:lnSpc>
                <a:spcPct val="150000"/>
              </a:lnSpc>
              <a:buFont typeface="Arial"/>
              <a:buChar char="•"/>
            </a:pPr>
            <a:endParaRPr lang="en-US" sz="1600">
              <a:latin typeface="ITC Berkeley Oldstyle Std"/>
              <a:cs typeface="Calibri"/>
            </a:endParaRPr>
          </a:p>
          <a:p>
            <a:pPr marL="285750" indent="-285750">
              <a:lnSpc>
                <a:spcPct val="150000"/>
              </a:lnSpc>
              <a:buFont typeface="Arial"/>
              <a:buChar char="•"/>
            </a:pPr>
            <a:r>
              <a:rPr lang="en-US" sz="1600">
                <a:latin typeface="ITC Berkeley Oldstyle Std"/>
                <a:cs typeface="Calibri"/>
              </a:rPr>
              <a:t>Public beaches cannot be turned into private beaches.</a:t>
            </a:r>
            <a:r>
              <a:rPr lang="en-US" sz="1600">
                <a:latin typeface="ITC Berkeley Oldstyle Std"/>
                <a:ea typeface="+mn-lt"/>
                <a:cs typeface="+mn-lt"/>
              </a:rPr>
              <a:t> Locals feel as if they're being pushed out of their own homes. </a:t>
            </a:r>
            <a:endParaRPr lang="en-US" sz="1600">
              <a:latin typeface="ITC Berkeley Oldstyle Std"/>
              <a:cs typeface="Calibri" panose="020F0502020204030204"/>
            </a:endParaRPr>
          </a:p>
          <a:p>
            <a:pPr marL="285750" indent="-285750">
              <a:lnSpc>
                <a:spcPct val="150000"/>
              </a:lnSpc>
              <a:buFont typeface="Arial"/>
              <a:buChar char="•"/>
            </a:pPr>
            <a:endParaRPr lang="en-US" sz="1600">
              <a:latin typeface="ITC Berkeley Oldstyle Std"/>
              <a:ea typeface="+mn-lt"/>
              <a:cs typeface="+mn-lt"/>
            </a:endParaRPr>
          </a:p>
          <a:p>
            <a:pPr marL="285750" indent="-285750">
              <a:lnSpc>
                <a:spcPct val="150000"/>
              </a:lnSpc>
              <a:buFont typeface="Arial"/>
              <a:buChar char="•"/>
            </a:pPr>
            <a:r>
              <a:rPr lang="en-US" sz="1600">
                <a:latin typeface="ITC Berkeley Oldstyle Std"/>
                <a:ea typeface="+mn-lt"/>
                <a:cs typeface="+mn-lt"/>
              </a:rPr>
              <a:t>"Locals and climate activists battle against coastal development and privatization of public beaches as luxury condos proliferate."</a:t>
            </a:r>
          </a:p>
          <a:p>
            <a:pPr marL="285750" indent="-285750">
              <a:lnSpc>
                <a:spcPct val="150000"/>
              </a:lnSpc>
              <a:buFont typeface="Arial"/>
              <a:buChar char="•"/>
            </a:pPr>
            <a:endParaRPr lang="en-US" sz="1600">
              <a:latin typeface="ITC Berkeley Oldstyle Std"/>
              <a:cs typeface="Calibri"/>
            </a:endParaRPr>
          </a:p>
          <a:p>
            <a:pPr marL="285750" indent="-285750">
              <a:lnSpc>
                <a:spcPct val="150000"/>
              </a:lnSpc>
              <a:buFont typeface="Arial"/>
              <a:buChar char="•"/>
            </a:pPr>
            <a:r>
              <a:rPr lang="en-US" sz="1600">
                <a:latin typeface="ITC Berkeley Oldstyle Std"/>
                <a:ea typeface="+mn-lt"/>
                <a:cs typeface="+mn-lt"/>
              </a:rPr>
              <a:t>Activists are still expressing their concern over the construction’s effect on the area. </a:t>
            </a:r>
          </a:p>
          <a:p>
            <a:pPr marL="285750" indent="-285750">
              <a:lnSpc>
                <a:spcPct val="150000"/>
              </a:lnSpc>
              <a:buFont typeface="Arial"/>
              <a:buChar char="•"/>
            </a:pPr>
            <a:endParaRPr lang="en-US" sz="1600">
              <a:latin typeface="ITC Berkeley Oldstyle Std"/>
              <a:cs typeface="Calibri"/>
            </a:endParaRPr>
          </a:p>
        </p:txBody>
      </p:sp>
      <p:pic>
        <p:nvPicPr>
          <p:cNvPr id="4" name="Picture 8">
            <a:extLst>
              <a:ext uri="{FF2B5EF4-FFF2-40B4-BE49-F238E27FC236}">
                <a16:creationId xmlns:a16="http://schemas.microsoft.com/office/drawing/2014/main" id="{AE657381-F964-2D8A-24C0-E75F290536FB}"/>
              </a:ext>
            </a:extLst>
          </p:cNvPr>
          <p:cNvPicPr>
            <a:picLocks noChangeAspect="1"/>
          </p:cNvPicPr>
          <p:nvPr/>
        </p:nvPicPr>
        <p:blipFill>
          <a:blip r:embed="rId6"/>
          <a:stretch>
            <a:fillRect/>
          </a:stretch>
        </p:blipFill>
        <p:spPr>
          <a:xfrm>
            <a:off x="7218291" y="917537"/>
            <a:ext cx="4653660" cy="2426120"/>
          </a:xfrm>
          <a:prstGeom prst="rect">
            <a:avLst/>
          </a:prstGeom>
          <a:ln>
            <a:solidFill>
              <a:schemeClr val="tx1"/>
            </a:solidFill>
          </a:ln>
        </p:spPr>
      </p:pic>
      <p:pic>
        <p:nvPicPr>
          <p:cNvPr id="14" name="Picture 14" descr="A concrete wall with graffiti on it&#10;&#10;Description automatically generated with low confidence">
            <a:extLst>
              <a:ext uri="{FF2B5EF4-FFF2-40B4-BE49-F238E27FC236}">
                <a16:creationId xmlns:a16="http://schemas.microsoft.com/office/drawing/2014/main" id="{7B6D6A59-70F6-3DB2-573C-8D39DE2BE00D}"/>
              </a:ext>
            </a:extLst>
          </p:cNvPr>
          <p:cNvPicPr>
            <a:picLocks noChangeAspect="1"/>
          </p:cNvPicPr>
          <p:nvPr/>
        </p:nvPicPr>
        <p:blipFill>
          <a:blip r:embed="rId7"/>
          <a:stretch>
            <a:fillRect/>
          </a:stretch>
        </p:blipFill>
        <p:spPr>
          <a:xfrm>
            <a:off x="7226547" y="3481305"/>
            <a:ext cx="4650690" cy="2240074"/>
          </a:xfrm>
          <a:prstGeom prst="rect">
            <a:avLst/>
          </a:prstGeom>
          <a:ln>
            <a:solidFill>
              <a:schemeClr val="tx1"/>
            </a:solidFill>
          </a:ln>
        </p:spPr>
      </p:pic>
      <p:sp>
        <p:nvSpPr>
          <p:cNvPr id="10" name="TextBox 9">
            <a:extLst>
              <a:ext uri="{FF2B5EF4-FFF2-40B4-BE49-F238E27FC236}">
                <a16:creationId xmlns:a16="http://schemas.microsoft.com/office/drawing/2014/main" id="{F226A069-DC92-3973-C252-3408F89398E0}"/>
              </a:ext>
            </a:extLst>
          </p:cNvPr>
          <p:cNvSpPr txBox="1"/>
          <p:nvPr/>
        </p:nvSpPr>
        <p:spPr>
          <a:xfrm>
            <a:off x="7212025" y="5718530"/>
            <a:ext cx="4666636" cy="461665"/>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FFFFFF"/>
                </a:solidFill>
                <a:latin typeface="ITC Berkeley Oldstyle Std"/>
                <a:cs typeface="Calibri"/>
              </a:rPr>
              <a:t>Graffiti in Spanish that reads, "This wall is illegal", written on a partially destroyed wall along Los Almendros beach </a:t>
            </a:r>
            <a:endParaRPr lang="en-US" sz="1200">
              <a:cs typeface="Calibri"/>
            </a:endParaRPr>
          </a:p>
        </p:txBody>
      </p:sp>
      <p:sp>
        <p:nvSpPr>
          <p:cNvPr id="12" name="TextBox 11">
            <a:extLst>
              <a:ext uri="{FF2B5EF4-FFF2-40B4-BE49-F238E27FC236}">
                <a16:creationId xmlns:a16="http://schemas.microsoft.com/office/drawing/2014/main" id="{4B3317EE-7A62-16B3-8E3B-234026A1DCD9}"/>
              </a:ext>
            </a:extLst>
          </p:cNvPr>
          <p:cNvSpPr txBox="1"/>
          <p:nvPr/>
        </p:nvSpPr>
        <p:spPr>
          <a:xfrm>
            <a:off x="7199736" y="3287280"/>
            <a:ext cx="4666635" cy="461665"/>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FFFFFF"/>
                </a:solidFill>
                <a:latin typeface="ITC Berkeley Oldstyle Std"/>
                <a:cs typeface="Calibri"/>
              </a:rPr>
              <a:t>People gather to sing and play music during a party protest at Los Almendros beach</a:t>
            </a:r>
          </a:p>
        </p:txBody>
      </p:sp>
    </p:spTree>
    <p:extLst>
      <p:ext uri="{BB962C8B-B14F-4D97-AF65-F5344CB8AC3E}">
        <p14:creationId xmlns:p14="http://schemas.microsoft.com/office/powerpoint/2010/main" val="2718190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376382" y="-38965"/>
            <a:ext cx="10515600" cy="1325563"/>
          </a:xfrm>
        </p:spPr>
        <p:txBody>
          <a:bodyPr/>
          <a:lstStyle/>
          <a:p>
            <a:r>
              <a:rPr lang="en-US" b="1">
                <a:solidFill>
                  <a:srgbClr val="C00000"/>
                </a:solidFill>
                <a:latin typeface="ITC Berkeley Oldstyle Std Blk"/>
              </a:rPr>
              <a:t>Government Response to the Protest </a:t>
            </a:r>
            <a:endParaRPr lang="en-US" b="1">
              <a:solidFill>
                <a:srgbClr val="C00000"/>
              </a:solidFill>
              <a:latin typeface="ITC Berkeley Oldstyle Std Blk" panose="02090402050306020404" pitchFamily="18" charset="0"/>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D585393C-765E-65FD-CD48-A63549BB61BE}"/>
              </a:ext>
            </a:extLst>
          </p:cNvPr>
          <p:cNvSpPr txBox="1"/>
          <p:nvPr/>
        </p:nvSpPr>
        <p:spPr>
          <a:xfrm>
            <a:off x="767344" y="927103"/>
            <a:ext cx="11812048" cy="4619854"/>
          </a:xfrm>
          <a:prstGeom prst="rect">
            <a:avLst/>
          </a:prstGeom>
          <a:noFill/>
        </p:spPr>
        <p:txBody>
          <a:bodyPr wrap="square" lIns="91440" tIns="45720" rIns="91440" bIns="45720" anchor="t">
            <a:spAutoFit/>
          </a:bodyPr>
          <a:lstStyle/>
          <a:p>
            <a:pPr marL="285750" indent="-285750">
              <a:lnSpc>
                <a:spcPct val="150000"/>
              </a:lnSpc>
              <a:buFont typeface="Arial"/>
              <a:buChar char="•"/>
            </a:pPr>
            <a:r>
              <a:rPr lang="en-US">
                <a:latin typeface="ITC Berkeley Oldstyle Std"/>
                <a:ea typeface="+mn-lt"/>
                <a:cs typeface="+mn-lt"/>
              </a:rPr>
              <a:t>The law is on the citizen side of Puerto Rico. </a:t>
            </a:r>
            <a:endParaRPr lang="en-US">
              <a:cs typeface="Calibri" panose="020F0502020204030204"/>
            </a:endParaRPr>
          </a:p>
          <a:p>
            <a:pPr>
              <a:lnSpc>
                <a:spcPct val="150000"/>
              </a:lnSpc>
            </a:pPr>
            <a:endParaRPr lang="en-US">
              <a:latin typeface="ITC Berkeley Oldstyle Std"/>
              <a:ea typeface="+mn-lt"/>
              <a:cs typeface="+mn-lt"/>
            </a:endParaRPr>
          </a:p>
          <a:p>
            <a:pPr marL="285750" indent="-285750">
              <a:lnSpc>
                <a:spcPct val="150000"/>
              </a:lnSpc>
              <a:buFont typeface="Arial"/>
              <a:buChar char="•"/>
            </a:pPr>
            <a:r>
              <a:rPr lang="en-US">
                <a:latin typeface="ITC Berkeley Oldstyle Std"/>
                <a:ea typeface="+mn-lt"/>
                <a:cs typeface="+mn-lt"/>
              </a:rPr>
              <a:t> "A lower court in Puerto Rico ruled in favor of demolishing some structures this year, but the owners have repeatedly appealed the court’s decision."</a:t>
            </a:r>
          </a:p>
          <a:p>
            <a:pPr marL="285750" indent="-285750">
              <a:lnSpc>
                <a:spcPct val="150000"/>
              </a:lnSpc>
              <a:buFont typeface="Arial"/>
              <a:buChar char="•"/>
            </a:pPr>
            <a:endParaRPr lang="en-US">
              <a:latin typeface="ITC Berkeley Oldstyle Std"/>
              <a:cs typeface="Calibri"/>
            </a:endParaRPr>
          </a:p>
          <a:p>
            <a:pPr marL="285750" indent="-285750">
              <a:lnSpc>
                <a:spcPct val="150000"/>
              </a:lnSpc>
              <a:buFont typeface="Arial"/>
              <a:buChar char="•"/>
            </a:pPr>
            <a:r>
              <a:rPr lang="en-US">
                <a:latin typeface="ITC Berkeley Oldstyle Std"/>
                <a:cs typeface="Calibri"/>
              </a:rPr>
              <a:t>Permits are still being granted by the government to start new construction on the coastal line. </a:t>
            </a:r>
          </a:p>
          <a:p>
            <a:pPr marL="285750" indent="-285750">
              <a:lnSpc>
                <a:spcPct val="150000"/>
              </a:lnSpc>
              <a:buFont typeface="Arial"/>
              <a:buChar char="•"/>
            </a:pPr>
            <a:endParaRPr lang="en-US">
              <a:latin typeface="ITC Berkeley Oldstyle Std"/>
              <a:cs typeface="Calibri"/>
            </a:endParaRPr>
          </a:p>
          <a:p>
            <a:pPr marL="285750" indent="-285750">
              <a:lnSpc>
                <a:spcPct val="150000"/>
              </a:lnSpc>
              <a:buFont typeface="Arial"/>
              <a:buChar char="•"/>
            </a:pPr>
            <a:r>
              <a:rPr lang="en-US">
                <a:latin typeface="ITC Berkeley Oldstyle Std"/>
                <a:cs typeface="Calibri"/>
              </a:rPr>
              <a:t>The government believes they are doing what's best for the island, </a:t>
            </a:r>
            <a:r>
              <a:rPr lang="en-US">
                <a:latin typeface="ITC Berkeley Oldstyle Std"/>
                <a:ea typeface="+mn-lt"/>
                <a:cs typeface="+mn-lt"/>
              </a:rPr>
              <a:t>so they have continued to prioritize development.</a:t>
            </a:r>
          </a:p>
          <a:p>
            <a:pPr marL="285750" indent="-285750">
              <a:lnSpc>
                <a:spcPct val="150000"/>
              </a:lnSpc>
              <a:buFont typeface="Arial"/>
              <a:buChar char="•"/>
            </a:pPr>
            <a:endParaRPr lang="en-US">
              <a:latin typeface="ITC Berkeley Oldstyle Std"/>
              <a:ea typeface="+mn-lt"/>
              <a:cs typeface="+mn-lt"/>
            </a:endParaRPr>
          </a:p>
          <a:p>
            <a:pPr marL="285750" indent="-285750">
              <a:lnSpc>
                <a:spcPct val="150000"/>
              </a:lnSpc>
              <a:buFont typeface="Arial"/>
              <a:buChar char="•"/>
            </a:pPr>
            <a:r>
              <a:rPr lang="en-US">
                <a:latin typeface="ITC Berkeley Oldstyle Std"/>
                <a:ea typeface="+mn-lt"/>
                <a:cs typeface="+mn-lt"/>
              </a:rPr>
              <a:t>"Some environmentalists say the island’s government is endangering the lives of people by greenlighting construction projects in geologically vulnerable areas."</a:t>
            </a:r>
            <a:endParaRPr lang="en-US">
              <a:latin typeface="ITC Berkeley Oldstyle Std"/>
            </a:endParaRPr>
          </a:p>
        </p:txBody>
      </p:sp>
    </p:spTree>
    <p:extLst>
      <p:ext uri="{BB962C8B-B14F-4D97-AF65-F5344CB8AC3E}">
        <p14:creationId xmlns:p14="http://schemas.microsoft.com/office/powerpoint/2010/main" val="1512925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387927" y="122670"/>
            <a:ext cx="10515600" cy="1325563"/>
          </a:xfrm>
        </p:spPr>
        <p:txBody>
          <a:bodyPr/>
          <a:lstStyle/>
          <a:p>
            <a:r>
              <a:rPr lang="en-US" b="1">
                <a:solidFill>
                  <a:srgbClr val="C00000"/>
                </a:solidFill>
                <a:latin typeface="ITC Berkeley Oldstyle Std Blk"/>
              </a:rPr>
              <a:t>Timeline of Government in Puerto Rico</a:t>
            </a:r>
            <a:endParaRPr lang="en-US" b="1">
              <a:solidFill>
                <a:srgbClr val="C00000"/>
              </a:solidFill>
              <a:latin typeface="ITC Berkeley Oldstyle Std Blk" panose="02090402050306020404" pitchFamily="18" charset="0"/>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graphicFrame>
        <p:nvGraphicFramePr>
          <p:cNvPr id="5" name="Diagram 4">
            <a:extLst>
              <a:ext uri="{FF2B5EF4-FFF2-40B4-BE49-F238E27FC236}">
                <a16:creationId xmlns:a16="http://schemas.microsoft.com/office/drawing/2014/main" id="{6E004FDB-2133-9CB4-ED3A-9828EC0A8281}"/>
              </a:ext>
            </a:extLst>
          </p:cNvPr>
          <p:cNvGraphicFramePr>
            <a:graphicFrameLocks noGrp="1"/>
          </p:cNvGraphicFramePr>
          <p:nvPr>
            <p:extLst>
              <p:ext uri="{D42A27DB-BD31-4B8C-83A1-F6EECF244321}">
                <p14:modId xmlns:p14="http://schemas.microsoft.com/office/powerpoint/2010/main" val="1616752578"/>
              </p:ext>
            </p:extLst>
          </p:nvPr>
        </p:nvGraphicFramePr>
        <p:xfrm>
          <a:off x="80321" y="689427"/>
          <a:ext cx="11933440" cy="587808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1164185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387927" y="226580"/>
            <a:ext cx="10515600" cy="1325563"/>
          </a:xfrm>
        </p:spPr>
        <p:txBody>
          <a:bodyPr/>
          <a:lstStyle/>
          <a:p>
            <a:r>
              <a:rPr lang="en-US" b="1">
                <a:solidFill>
                  <a:srgbClr val="C00000"/>
                </a:solidFill>
                <a:latin typeface="ITC Berkeley Oldstyle Std Blk"/>
              </a:rPr>
              <a:t> Economic Impact </a:t>
            </a:r>
            <a:endParaRPr lang="en-US" b="1">
              <a:solidFill>
                <a:srgbClr val="C00000"/>
              </a:solidFill>
              <a:latin typeface="ITC Berkeley Oldstyle Std Blk" panose="02090402050306020404" pitchFamily="18" charset="0"/>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4" name="TextBox 3">
            <a:extLst>
              <a:ext uri="{FF2B5EF4-FFF2-40B4-BE49-F238E27FC236}">
                <a16:creationId xmlns:a16="http://schemas.microsoft.com/office/drawing/2014/main" id="{B857FAF9-DA5E-2D4B-A178-1A82A7CBF852}"/>
              </a:ext>
            </a:extLst>
          </p:cNvPr>
          <p:cNvSpPr txBox="1"/>
          <p:nvPr/>
        </p:nvSpPr>
        <p:spPr>
          <a:xfrm>
            <a:off x="946727" y="1451401"/>
            <a:ext cx="59805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C00000"/>
                </a:solidFill>
                <a:latin typeface="ITC Berkeley Oldstyle Std Blk"/>
                <a:ea typeface="+mj-ea"/>
                <a:cs typeface="+mj-cs"/>
              </a:rPr>
              <a:t>Operation Bootstrap</a:t>
            </a:r>
          </a:p>
        </p:txBody>
      </p:sp>
      <p:sp>
        <p:nvSpPr>
          <p:cNvPr id="5" name="TextBox 4">
            <a:extLst>
              <a:ext uri="{FF2B5EF4-FFF2-40B4-BE49-F238E27FC236}">
                <a16:creationId xmlns:a16="http://schemas.microsoft.com/office/drawing/2014/main" id="{F4961C91-1114-CE02-B9C6-A73CB2583386}"/>
              </a:ext>
            </a:extLst>
          </p:cNvPr>
          <p:cNvSpPr txBox="1"/>
          <p:nvPr/>
        </p:nvSpPr>
        <p:spPr>
          <a:xfrm>
            <a:off x="945713" y="1623070"/>
            <a:ext cx="10049773" cy="27222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latin typeface="ITC Berkeley Oldstyle Std"/>
              <a:ea typeface="+mn-lt"/>
              <a:cs typeface="+mn-lt"/>
            </a:endParaRPr>
          </a:p>
          <a:p>
            <a:pPr marL="342900" indent="-342900">
              <a:lnSpc>
                <a:spcPct val="150000"/>
              </a:lnSpc>
              <a:buFont typeface="Arial"/>
              <a:buChar char="•"/>
            </a:pPr>
            <a:r>
              <a:rPr lang="en-US" sz="2000">
                <a:latin typeface="ITC Berkeley Oldstyle Std"/>
                <a:cs typeface="Calibri"/>
              </a:rPr>
              <a:t>1950: initiation of Operation Bootstrap </a:t>
            </a:r>
          </a:p>
          <a:p>
            <a:pPr marL="342900" indent="-342900">
              <a:lnSpc>
                <a:spcPct val="150000"/>
              </a:lnSpc>
              <a:buFont typeface="Arial"/>
              <a:buChar char="•"/>
            </a:pPr>
            <a:r>
              <a:rPr lang="en-US" sz="2000">
                <a:latin typeface="ITC Berkeley Oldstyle Std"/>
                <a:cs typeface="Calibri"/>
              </a:rPr>
              <a:t>Governor Muñoz Marín switched Puerto Rico's industry </a:t>
            </a:r>
          </a:p>
          <a:p>
            <a:pPr marL="800100" lvl="1" indent="-342900">
              <a:lnSpc>
                <a:spcPct val="150000"/>
              </a:lnSpc>
              <a:buFont typeface="Arial"/>
              <a:buChar char="•"/>
            </a:pPr>
            <a:r>
              <a:rPr lang="en-US" sz="2000">
                <a:latin typeface="ITC Berkeley Oldstyle Std"/>
                <a:cs typeface="Calibri"/>
              </a:rPr>
              <a:t>Agriculture --&gt; Import and Export </a:t>
            </a:r>
          </a:p>
          <a:p>
            <a:pPr marL="342900" indent="-342900">
              <a:lnSpc>
                <a:spcPct val="150000"/>
              </a:lnSpc>
              <a:buFont typeface="Arial"/>
              <a:buChar char="•"/>
            </a:pPr>
            <a:r>
              <a:rPr lang="en-US" sz="2000">
                <a:latin typeface="ITC Berkeley Oldstyle Std"/>
                <a:cs typeface="Calibri"/>
              </a:rPr>
              <a:t>Tax breaks for companies using Puerto Rico for manufacturing &amp; export </a:t>
            </a:r>
          </a:p>
          <a:p>
            <a:pPr marL="342900" indent="-342900">
              <a:lnSpc>
                <a:spcPct val="150000"/>
              </a:lnSpc>
              <a:buFont typeface="Arial"/>
              <a:buChar char="•"/>
            </a:pPr>
            <a:r>
              <a:rPr lang="en-US" sz="2000">
                <a:latin typeface="ITC Berkeley Oldstyle Std"/>
                <a:cs typeface="Calibri"/>
              </a:rPr>
              <a:t>$621 million produced for island</a:t>
            </a:r>
            <a:r>
              <a:rPr lang="en-US" sz="2000">
                <a:cs typeface="Calibri" panose="020F0502020204030204"/>
              </a:rPr>
              <a:t> </a:t>
            </a:r>
          </a:p>
        </p:txBody>
      </p:sp>
    </p:spTree>
    <p:extLst>
      <p:ext uri="{BB962C8B-B14F-4D97-AF65-F5344CB8AC3E}">
        <p14:creationId xmlns:p14="http://schemas.microsoft.com/office/powerpoint/2010/main" val="15577682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11" name="Picture 10" descr="Graphical user interface&#10;&#10;Description automatically generated">
            <a:extLst>
              <a:ext uri="{FF2B5EF4-FFF2-40B4-BE49-F238E27FC236}">
                <a16:creationId xmlns:a16="http://schemas.microsoft.com/office/drawing/2014/main" id="{ED22912A-90F3-FBF7-B0B4-3D74347AC29C}"/>
              </a:ext>
            </a:extLst>
          </p:cNvPr>
          <p:cNvPicPr>
            <a:picLocks noChangeAspect="1"/>
          </p:cNvPicPr>
          <p:nvPr/>
        </p:nvPicPr>
        <p:blipFill>
          <a:blip r:embed="rId6"/>
          <a:stretch>
            <a:fillRect/>
          </a:stretch>
        </p:blipFill>
        <p:spPr>
          <a:xfrm>
            <a:off x="1582375" y="-2288"/>
            <a:ext cx="10127227" cy="6537829"/>
          </a:xfrm>
          <a:prstGeom prst="rect">
            <a:avLst/>
          </a:prstGeom>
          <a:ln>
            <a:noFill/>
          </a:ln>
        </p:spPr>
      </p:pic>
      <p:sp>
        <p:nvSpPr>
          <p:cNvPr id="12" name="TextBox 11">
            <a:extLst>
              <a:ext uri="{FF2B5EF4-FFF2-40B4-BE49-F238E27FC236}">
                <a16:creationId xmlns:a16="http://schemas.microsoft.com/office/drawing/2014/main" id="{3B742F15-AD19-1944-5431-DE3BD2B8D81B}"/>
              </a:ext>
            </a:extLst>
          </p:cNvPr>
          <p:cNvSpPr txBox="1"/>
          <p:nvPr/>
        </p:nvSpPr>
        <p:spPr>
          <a:xfrm>
            <a:off x="3301087" y="5928034"/>
            <a:ext cx="6149625" cy="307777"/>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1"/>
                </a:solidFill>
                <a:latin typeface="ITC Berkeley Oldstyle Std"/>
                <a:cs typeface="Calibri"/>
              </a:rPr>
              <a:t>Graph of employment numbers in Puerto Rico following industry shift</a:t>
            </a:r>
          </a:p>
        </p:txBody>
      </p:sp>
    </p:spTree>
    <p:extLst>
      <p:ext uri="{BB962C8B-B14F-4D97-AF65-F5344CB8AC3E}">
        <p14:creationId xmlns:p14="http://schemas.microsoft.com/office/powerpoint/2010/main" val="842711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387927" y="226580"/>
            <a:ext cx="10515600" cy="1325563"/>
          </a:xfrm>
        </p:spPr>
        <p:txBody>
          <a:bodyPr/>
          <a:lstStyle/>
          <a:p>
            <a:r>
              <a:rPr lang="en-US" b="1">
                <a:solidFill>
                  <a:srgbClr val="C00000"/>
                </a:solidFill>
                <a:latin typeface="ITC Berkeley Oldstyle Std Blk"/>
              </a:rPr>
              <a:t> Economic Impact </a:t>
            </a:r>
            <a:endParaRPr lang="en-US" b="1">
              <a:solidFill>
                <a:srgbClr val="C00000"/>
              </a:solidFill>
              <a:latin typeface="ITC Berkeley Oldstyle Std Blk" panose="02090402050306020404" pitchFamily="18" charset="0"/>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4" name="TextBox 3">
            <a:extLst>
              <a:ext uri="{FF2B5EF4-FFF2-40B4-BE49-F238E27FC236}">
                <a16:creationId xmlns:a16="http://schemas.microsoft.com/office/drawing/2014/main" id="{B857FAF9-DA5E-2D4B-A178-1A82A7CBF852}"/>
              </a:ext>
            </a:extLst>
          </p:cNvPr>
          <p:cNvSpPr txBox="1"/>
          <p:nvPr/>
        </p:nvSpPr>
        <p:spPr>
          <a:xfrm>
            <a:off x="888999" y="1477818"/>
            <a:ext cx="59805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C00000"/>
                </a:solidFill>
                <a:latin typeface="ITC Berkeley Oldstyle Std Blk"/>
                <a:ea typeface="+mj-ea"/>
                <a:cs typeface="+mj-cs"/>
              </a:rPr>
              <a:t>Section 936</a:t>
            </a:r>
          </a:p>
        </p:txBody>
      </p:sp>
      <p:sp>
        <p:nvSpPr>
          <p:cNvPr id="5" name="TextBox 4">
            <a:extLst>
              <a:ext uri="{FF2B5EF4-FFF2-40B4-BE49-F238E27FC236}">
                <a16:creationId xmlns:a16="http://schemas.microsoft.com/office/drawing/2014/main" id="{F4961C91-1114-CE02-B9C6-A73CB2583386}"/>
              </a:ext>
            </a:extLst>
          </p:cNvPr>
          <p:cNvSpPr txBox="1"/>
          <p:nvPr/>
        </p:nvSpPr>
        <p:spPr>
          <a:xfrm>
            <a:off x="887350" y="2001816"/>
            <a:ext cx="990600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
              <a:buChar char="•"/>
            </a:pPr>
            <a:r>
              <a:rPr lang="en-US" sz="2000">
                <a:latin typeface="ITC Berkeley Oldstyle Std"/>
                <a:ea typeface="+mn-lt"/>
                <a:cs typeface="+mn-lt"/>
              </a:rPr>
              <a:t>1976: initiation of Section 936 </a:t>
            </a:r>
            <a:endParaRPr lang="en-US" sz="2000">
              <a:cs typeface="Calibri"/>
            </a:endParaRPr>
          </a:p>
          <a:p>
            <a:pPr marL="342900" indent="-342900">
              <a:lnSpc>
                <a:spcPct val="150000"/>
              </a:lnSpc>
              <a:buFont typeface="Arial"/>
              <a:buChar char="•"/>
            </a:pPr>
            <a:r>
              <a:rPr lang="en-US" sz="2000">
                <a:latin typeface="ITC Berkeley Oldstyle Std"/>
                <a:ea typeface="+mn-lt"/>
                <a:cs typeface="+mn-lt"/>
              </a:rPr>
              <a:t>Tax break allowed for US companies that operated in Puerto Rico</a:t>
            </a:r>
          </a:p>
          <a:p>
            <a:pPr marL="342900" indent="-342900">
              <a:lnSpc>
                <a:spcPct val="150000"/>
              </a:lnSpc>
              <a:buFont typeface="Arial"/>
              <a:buChar char="•"/>
            </a:pPr>
            <a:r>
              <a:rPr lang="en-US" sz="2000">
                <a:latin typeface="ITC Berkeley Oldstyle Std"/>
                <a:ea typeface="+mn-lt"/>
                <a:cs typeface="+mn-lt"/>
              </a:rPr>
              <a:t>No taxes on revenue made in Puerto Rico</a:t>
            </a:r>
          </a:p>
          <a:p>
            <a:pPr marL="342900" indent="-342900">
              <a:lnSpc>
                <a:spcPct val="150000"/>
              </a:lnSpc>
              <a:buFont typeface="Arial"/>
              <a:buChar char="•"/>
            </a:pPr>
            <a:r>
              <a:rPr lang="en-US" sz="2000">
                <a:latin typeface="ITC Berkeley Oldstyle Std"/>
                <a:ea typeface="+mn-lt"/>
                <a:cs typeface="+mn-lt"/>
              </a:rPr>
              <a:t>1996: 10-year repeal started by President Bill Clinton </a:t>
            </a:r>
          </a:p>
          <a:p>
            <a:pPr marL="342900" indent="-342900">
              <a:lnSpc>
                <a:spcPct val="150000"/>
              </a:lnSpc>
              <a:buFont typeface="Arial"/>
              <a:buChar char="•"/>
            </a:pPr>
            <a:r>
              <a:rPr lang="en-US" sz="2000">
                <a:latin typeface="ITC Berkeley Oldstyle Std"/>
                <a:ea typeface="+mn-lt"/>
                <a:cs typeface="+mn-lt"/>
              </a:rPr>
              <a:t>Deep recession due to reliance of manufacturing and production of goods on US companies</a:t>
            </a:r>
          </a:p>
          <a:p>
            <a:br>
              <a:rPr lang="en-US"/>
            </a:br>
            <a:endParaRPr lang="en-US">
              <a:latin typeface="ITC Berkeley Oldstyle Std"/>
            </a:endParaRPr>
          </a:p>
        </p:txBody>
      </p:sp>
    </p:spTree>
    <p:extLst>
      <p:ext uri="{BB962C8B-B14F-4D97-AF65-F5344CB8AC3E}">
        <p14:creationId xmlns:p14="http://schemas.microsoft.com/office/powerpoint/2010/main" val="2259100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p:txBody>
          <a:bodyPr/>
          <a:lstStyle/>
          <a:p>
            <a:r>
              <a:rPr lang="en-US" b="1">
                <a:solidFill>
                  <a:srgbClr val="C00000"/>
                </a:solidFill>
                <a:latin typeface="ITC Berkeley Oldstyle Std Blk" panose="02090402050306020404" pitchFamily="18" charset="0"/>
              </a:rPr>
              <a:t> </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13314" name="Picture 2">
            <a:extLst>
              <a:ext uri="{FF2B5EF4-FFF2-40B4-BE49-F238E27FC236}">
                <a16:creationId xmlns:a16="http://schemas.microsoft.com/office/drawing/2014/main" id="{A45B6ECF-7835-9DB8-467D-1D4F371C92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592" y="46181"/>
            <a:ext cx="10888361" cy="61427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003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71690" y="149089"/>
            <a:ext cx="10515600" cy="1325563"/>
          </a:xfrm>
        </p:spPr>
        <p:txBody>
          <a:bodyPr/>
          <a:lstStyle/>
          <a:p>
            <a:r>
              <a:rPr lang="en-US" b="1">
                <a:solidFill>
                  <a:srgbClr val="C00000"/>
                </a:solidFill>
                <a:latin typeface="ITC Berkeley Oldstyle Std Blk"/>
              </a:rPr>
              <a:t> Economic Impact </a:t>
            </a:r>
            <a:endParaRPr lang="en-US" b="1">
              <a:solidFill>
                <a:srgbClr val="C00000"/>
              </a:solidFill>
              <a:latin typeface="ITC Berkeley Oldstyle Std Blk" panose="02090402050306020404" pitchFamily="18" charset="0"/>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4" name="TextBox 3">
            <a:extLst>
              <a:ext uri="{FF2B5EF4-FFF2-40B4-BE49-F238E27FC236}">
                <a16:creationId xmlns:a16="http://schemas.microsoft.com/office/drawing/2014/main" id="{B857FAF9-DA5E-2D4B-A178-1A82A7CBF852}"/>
              </a:ext>
            </a:extLst>
          </p:cNvPr>
          <p:cNvSpPr txBox="1"/>
          <p:nvPr/>
        </p:nvSpPr>
        <p:spPr>
          <a:xfrm>
            <a:off x="640283" y="1368430"/>
            <a:ext cx="59805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C00000"/>
                </a:solidFill>
                <a:latin typeface="ITC Berkeley Oldstyle Std Blk"/>
                <a:ea typeface="+mj-ea"/>
                <a:cs typeface="+mj-cs"/>
              </a:rPr>
              <a:t>Act 22 "Individual Investors Act" </a:t>
            </a:r>
          </a:p>
        </p:txBody>
      </p:sp>
      <p:sp>
        <p:nvSpPr>
          <p:cNvPr id="5" name="TextBox 4">
            <a:extLst>
              <a:ext uri="{FF2B5EF4-FFF2-40B4-BE49-F238E27FC236}">
                <a16:creationId xmlns:a16="http://schemas.microsoft.com/office/drawing/2014/main" id="{F4961C91-1114-CE02-B9C6-A73CB2583386}"/>
              </a:ext>
            </a:extLst>
          </p:cNvPr>
          <p:cNvSpPr txBox="1"/>
          <p:nvPr/>
        </p:nvSpPr>
        <p:spPr>
          <a:xfrm>
            <a:off x="638052" y="1898782"/>
            <a:ext cx="6061364" cy="37793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
              <a:buChar char="•"/>
            </a:pPr>
            <a:r>
              <a:rPr lang="en-US" sz="2000">
                <a:latin typeface="ITC Berkeley Oldstyle Std"/>
              </a:rPr>
              <a:t>2012: initiation of Act 22 </a:t>
            </a:r>
            <a:endParaRPr lang="en-US" sz="2000">
              <a:latin typeface="Calibri" panose="020F0502020204030204"/>
              <a:cs typeface="Calibri" panose="020F0502020204030204"/>
            </a:endParaRPr>
          </a:p>
          <a:p>
            <a:pPr marL="342900" indent="-342900">
              <a:lnSpc>
                <a:spcPct val="150000"/>
              </a:lnSpc>
              <a:buFont typeface="Arial"/>
              <a:buChar char="•"/>
            </a:pPr>
            <a:r>
              <a:rPr lang="en-US" sz="2000">
                <a:latin typeface="ITC Berkeley Oldstyle Std"/>
              </a:rPr>
              <a:t>Individuals who relocate to Puerto Rico are 100% exempt from taxes </a:t>
            </a:r>
          </a:p>
          <a:p>
            <a:pPr marL="800100" lvl="1" indent="-342900">
              <a:lnSpc>
                <a:spcPct val="150000"/>
              </a:lnSpc>
              <a:buFont typeface="Arial"/>
              <a:buChar char="•"/>
            </a:pPr>
            <a:r>
              <a:rPr lang="en-US" sz="2000">
                <a:latin typeface="ITC Berkeley Oldstyle Std"/>
              </a:rPr>
              <a:t>Only pay federal income taxes on money made outside of the island</a:t>
            </a:r>
          </a:p>
          <a:p>
            <a:pPr marL="342900" indent="-342900">
              <a:lnSpc>
                <a:spcPct val="150000"/>
              </a:lnSpc>
              <a:buFont typeface="Arial"/>
              <a:buChar char="•"/>
            </a:pPr>
            <a:r>
              <a:rPr lang="en-US" sz="2000">
                <a:latin typeface="ITC Berkeley Oldstyle Std"/>
              </a:rPr>
              <a:t>Intent was to drive business and wealth to the island </a:t>
            </a:r>
          </a:p>
          <a:p>
            <a:pPr marL="342900" indent="-342900">
              <a:lnSpc>
                <a:spcPct val="150000"/>
              </a:lnSpc>
              <a:buFont typeface="Arial"/>
              <a:buChar char="•"/>
            </a:pPr>
            <a:r>
              <a:rPr lang="en-US" sz="2000">
                <a:latin typeface="ITC Berkeley Oldstyle Std"/>
              </a:rPr>
              <a:t>Backlash for driving Puerto Ricans out </a:t>
            </a:r>
            <a:br>
              <a:rPr lang="en-US" sz="2200">
                <a:latin typeface="ITC Berkeley Oldstyle Std"/>
              </a:rPr>
            </a:br>
            <a:endParaRPr lang="en-US" sz="2200">
              <a:latin typeface="ITC Berkeley Oldstyle Std"/>
            </a:endParaRPr>
          </a:p>
        </p:txBody>
      </p:sp>
      <p:pic>
        <p:nvPicPr>
          <p:cNvPr id="9" name="Picture 9">
            <a:extLst>
              <a:ext uri="{FF2B5EF4-FFF2-40B4-BE49-F238E27FC236}">
                <a16:creationId xmlns:a16="http://schemas.microsoft.com/office/drawing/2014/main" id="{37E02298-D5D1-390B-1D6C-E40AEF7CE072}"/>
              </a:ext>
            </a:extLst>
          </p:cNvPr>
          <p:cNvPicPr>
            <a:picLocks noChangeAspect="1"/>
          </p:cNvPicPr>
          <p:nvPr/>
        </p:nvPicPr>
        <p:blipFill>
          <a:blip r:embed="rId6"/>
          <a:stretch>
            <a:fillRect/>
          </a:stretch>
        </p:blipFill>
        <p:spPr>
          <a:xfrm>
            <a:off x="6929581" y="159118"/>
            <a:ext cx="4500418" cy="2988379"/>
          </a:xfrm>
          <a:prstGeom prst="rect">
            <a:avLst/>
          </a:prstGeom>
          <a:ln>
            <a:solidFill>
              <a:schemeClr val="tx1"/>
            </a:solidFill>
          </a:ln>
        </p:spPr>
      </p:pic>
      <p:pic>
        <p:nvPicPr>
          <p:cNvPr id="10" name="Picture 10" descr="A picture containing person, person, wearing, suit&#10;&#10;Description automatically generated">
            <a:extLst>
              <a:ext uri="{FF2B5EF4-FFF2-40B4-BE49-F238E27FC236}">
                <a16:creationId xmlns:a16="http://schemas.microsoft.com/office/drawing/2014/main" id="{DE93B558-7F49-0A95-5F5E-A9DC3E9E6154}"/>
              </a:ext>
            </a:extLst>
          </p:cNvPr>
          <p:cNvPicPr>
            <a:picLocks noChangeAspect="1"/>
          </p:cNvPicPr>
          <p:nvPr/>
        </p:nvPicPr>
        <p:blipFill>
          <a:blip r:embed="rId7"/>
          <a:stretch>
            <a:fillRect/>
          </a:stretch>
        </p:blipFill>
        <p:spPr>
          <a:xfrm>
            <a:off x="6927273" y="3305202"/>
            <a:ext cx="4544290" cy="2782977"/>
          </a:xfrm>
          <a:prstGeom prst="rect">
            <a:avLst/>
          </a:prstGeom>
          <a:ln>
            <a:solidFill>
              <a:schemeClr val="tx1"/>
            </a:solidFill>
          </a:ln>
        </p:spPr>
      </p:pic>
      <p:sp>
        <p:nvSpPr>
          <p:cNvPr id="11" name="TextBox 10">
            <a:extLst>
              <a:ext uri="{FF2B5EF4-FFF2-40B4-BE49-F238E27FC236}">
                <a16:creationId xmlns:a16="http://schemas.microsoft.com/office/drawing/2014/main" id="{6A63A6D2-F996-76AB-3C41-B89B0768BDE5}"/>
              </a:ext>
            </a:extLst>
          </p:cNvPr>
          <p:cNvSpPr txBox="1"/>
          <p:nvPr/>
        </p:nvSpPr>
        <p:spPr>
          <a:xfrm>
            <a:off x="6835707" y="2975244"/>
            <a:ext cx="4701897" cy="339104"/>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latin typeface="ITC Berkeley Oldstyle Std"/>
                <a:cs typeface="Calibri"/>
              </a:rPr>
              <a:t>Logan Paul, influencer, net worth: $45 million </a:t>
            </a:r>
            <a:endParaRPr lang="en-US" sz="1600" b="1">
              <a:solidFill>
                <a:srgbClr val="FFFFFF"/>
              </a:solidFill>
              <a:latin typeface="ITC Berkeley Oldstyle Std"/>
            </a:endParaRPr>
          </a:p>
        </p:txBody>
      </p:sp>
      <p:sp>
        <p:nvSpPr>
          <p:cNvPr id="12" name="TextBox 11">
            <a:extLst>
              <a:ext uri="{FF2B5EF4-FFF2-40B4-BE49-F238E27FC236}">
                <a16:creationId xmlns:a16="http://schemas.microsoft.com/office/drawing/2014/main" id="{69A4976A-F022-415A-2092-1A0A28FA7128}"/>
              </a:ext>
            </a:extLst>
          </p:cNvPr>
          <p:cNvSpPr txBox="1"/>
          <p:nvPr/>
        </p:nvSpPr>
        <p:spPr>
          <a:xfrm>
            <a:off x="6893023" y="5865753"/>
            <a:ext cx="4708321" cy="338554"/>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latin typeface="ITC Berkeley Oldstyle Std"/>
                <a:cs typeface="Calibri"/>
              </a:rPr>
              <a:t>Giovanni Feroce, retired Rhode Island senator </a:t>
            </a:r>
            <a:endParaRPr lang="en-US" sz="1600" b="1">
              <a:solidFill>
                <a:srgbClr val="FFFFFF"/>
              </a:solidFill>
              <a:latin typeface="ITC Berkeley Oldstyle Std"/>
            </a:endParaRPr>
          </a:p>
        </p:txBody>
      </p:sp>
    </p:spTree>
    <p:extLst>
      <p:ext uri="{BB962C8B-B14F-4D97-AF65-F5344CB8AC3E}">
        <p14:creationId xmlns:p14="http://schemas.microsoft.com/office/powerpoint/2010/main" val="1124839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descr="Background pattern&#10;&#10;Description automatically generated">
            <a:extLst>
              <a:ext uri="{FF2B5EF4-FFF2-40B4-BE49-F238E27FC236}">
                <a16:creationId xmlns:a16="http://schemas.microsoft.com/office/drawing/2014/main" id="{418CAD15-84E0-9A88-647A-C8887BDAD0EB}"/>
              </a:ext>
            </a:extLst>
          </p:cNvPr>
          <p:cNvPicPr>
            <a:picLocks noChangeAspect="1"/>
          </p:cNvPicPr>
          <p:nvPr/>
        </p:nvPicPr>
        <p:blipFill>
          <a:blip r:embed="rId2"/>
          <a:stretch>
            <a:fillRect/>
          </a:stretch>
        </p:blipFill>
        <p:spPr>
          <a:xfrm>
            <a:off x="2310" y="-554980"/>
            <a:ext cx="12187381" cy="9122505"/>
          </a:xfrm>
          <a:prstGeom prst="rect">
            <a:avLst/>
          </a:prstGeom>
        </p:spPr>
      </p:pic>
      <p:pic>
        <p:nvPicPr>
          <p:cNvPr id="11" name="Picture 10" descr="Shape, rectangle&#10;&#10;Description automatically generated">
            <a:extLst>
              <a:ext uri="{FF2B5EF4-FFF2-40B4-BE49-F238E27FC236}">
                <a16:creationId xmlns:a16="http://schemas.microsoft.com/office/drawing/2014/main" id="{A1ADEEF8-4675-5895-BE31-F17CCF436424}"/>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13" name="Picture 12">
            <a:extLst>
              <a:ext uri="{FF2B5EF4-FFF2-40B4-BE49-F238E27FC236}">
                <a16:creationId xmlns:a16="http://schemas.microsoft.com/office/drawing/2014/main" id="{3FE3A7FC-6ACE-77BF-D7BA-0F5670CAD916}"/>
              </a:ext>
            </a:extLst>
          </p:cNvPr>
          <p:cNvPicPr>
            <a:picLocks noChangeAspect="1"/>
          </p:cNvPicPr>
          <p:nvPr/>
        </p:nvPicPr>
        <p:blipFill>
          <a:blip r:embed="rId4"/>
          <a:stretch>
            <a:fillRect/>
          </a:stretch>
        </p:blipFill>
        <p:spPr>
          <a:xfrm>
            <a:off x="388579" y="6425244"/>
            <a:ext cx="3856294" cy="290327"/>
          </a:xfrm>
          <a:prstGeom prst="rect">
            <a:avLst/>
          </a:prstGeom>
        </p:spPr>
      </p:pic>
      <p:sp>
        <p:nvSpPr>
          <p:cNvPr id="15" name="TextBox 14">
            <a:extLst>
              <a:ext uri="{FF2B5EF4-FFF2-40B4-BE49-F238E27FC236}">
                <a16:creationId xmlns:a16="http://schemas.microsoft.com/office/drawing/2014/main" id="{C9684F2F-D239-6BE0-DBB8-B42C0757D964}"/>
              </a:ext>
            </a:extLst>
          </p:cNvPr>
          <p:cNvSpPr txBox="1"/>
          <p:nvPr/>
        </p:nvSpPr>
        <p:spPr>
          <a:xfrm>
            <a:off x="9964456" y="6365430"/>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16" name="Picture 16" descr="Shape, rectangle&#10;&#10;Description automatically generated">
            <a:extLst>
              <a:ext uri="{FF2B5EF4-FFF2-40B4-BE49-F238E27FC236}">
                <a16:creationId xmlns:a16="http://schemas.microsoft.com/office/drawing/2014/main" id="{00FE8129-7298-EA65-663C-BA573F5146A0}"/>
              </a:ext>
            </a:extLst>
          </p:cNvPr>
          <p:cNvPicPr>
            <a:picLocks noChangeAspect="1"/>
          </p:cNvPicPr>
          <p:nvPr/>
        </p:nvPicPr>
        <p:blipFill>
          <a:blip r:embed="rId5"/>
          <a:stretch>
            <a:fillRect/>
          </a:stretch>
        </p:blipFill>
        <p:spPr>
          <a:xfrm>
            <a:off x="1064493" y="1883191"/>
            <a:ext cx="10201562" cy="3080073"/>
          </a:xfrm>
          <a:prstGeom prst="rect">
            <a:avLst/>
          </a:prstGeom>
        </p:spPr>
      </p:pic>
      <p:pic>
        <p:nvPicPr>
          <p:cNvPr id="17" name="Picture 17" descr="Text&#10;&#10;Description automatically generated">
            <a:extLst>
              <a:ext uri="{FF2B5EF4-FFF2-40B4-BE49-F238E27FC236}">
                <a16:creationId xmlns:a16="http://schemas.microsoft.com/office/drawing/2014/main" id="{07E00AB3-0472-8478-9F81-A78A2CE99316}"/>
              </a:ext>
            </a:extLst>
          </p:cNvPr>
          <p:cNvPicPr>
            <a:picLocks noChangeAspect="1"/>
          </p:cNvPicPr>
          <p:nvPr/>
        </p:nvPicPr>
        <p:blipFill>
          <a:blip r:embed="rId6"/>
          <a:stretch>
            <a:fillRect/>
          </a:stretch>
        </p:blipFill>
        <p:spPr>
          <a:xfrm>
            <a:off x="1029855" y="2065983"/>
            <a:ext cx="10340108" cy="3268668"/>
          </a:xfrm>
          <a:prstGeom prst="rect">
            <a:avLst/>
          </a:prstGeom>
        </p:spPr>
      </p:pic>
      <p:pic>
        <p:nvPicPr>
          <p:cNvPr id="18" name="Picture 18" descr="Logo&#10;&#10;Description automatically generated">
            <a:extLst>
              <a:ext uri="{FF2B5EF4-FFF2-40B4-BE49-F238E27FC236}">
                <a16:creationId xmlns:a16="http://schemas.microsoft.com/office/drawing/2014/main" id="{9848FF40-46C6-32A9-A815-D367101DFCA2}"/>
              </a:ext>
            </a:extLst>
          </p:cNvPr>
          <p:cNvPicPr>
            <a:picLocks noChangeAspect="1"/>
          </p:cNvPicPr>
          <p:nvPr/>
        </p:nvPicPr>
        <p:blipFill>
          <a:blip r:embed="rId7"/>
          <a:stretch>
            <a:fillRect/>
          </a:stretch>
        </p:blipFill>
        <p:spPr>
          <a:xfrm>
            <a:off x="117763" y="329045"/>
            <a:ext cx="12095017" cy="1639454"/>
          </a:xfrm>
          <a:prstGeom prst="rect">
            <a:avLst/>
          </a:prstGeom>
        </p:spPr>
      </p:pic>
    </p:spTree>
    <p:extLst>
      <p:ext uri="{BB962C8B-B14F-4D97-AF65-F5344CB8AC3E}">
        <p14:creationId xmlns:p14="http://schemas.microsoft.com/office/powerpoint/2010/main" val="684072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387927" y="226580"/>
            <a:ext cx="10515600" cy="1325563"/>
          </a:xfrm>
        </p:spPr>
        <p:txBody>
          <a:bodyPr/>
          <a:lstStyle/>
          <a:p>
            <a:r>
              <a:rPr lang="en-US" b="1">
                <a:solidFill>
                  <a:srgbClr val="C00000"/>
                </a:solidFill>
                <a:latin typeface="ITC Berkeley Oldstyle Std Blk"/>
              </a:rPr>
              <a:t> Economic Impact </a:t>
            </a:r>
            <a:endParaRPr lang="en-US" b="1">
              <a:solidFill>
                <a:srgbClr val="C00000"/>
              </a:solidFill>
              <a:latin typeface="ITC Berkeley Oldstyle Std Blk" panose="02090402050306020404" pitchFamily="18" charset="0"/>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4" name="TextBox 3">
            <a:extLst>
              <a:ext uri="{FF2B5EF4-FFF2-40B4-BE49-F238E27FC236}">
                <a16:creationId xmlns:a16="http://schemas.microsoft.com/office/drawing/2014/main" id="{B857FAF9-DA5E-2D4B-A178-1A82A7CBF852}"/>
              </a:ext>
            </a:extLst>
          </p:cNvPr>
          <p:cNvSpPr txBox="1"/>
          <p:nvPr/>
        </p:nvSpPr>
        <p:spPr>
          <a:xfrm>
            <a:off x="808181" y="1420091"/>
            <a:ext cx="59805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C00000"/>
                </a:solidFill>
                <a:latin typeface="ITC Berkeley Oldstyle Std Blk"/>
                <a:ea typeface="+mj-ea"/>
                <a:cs typeface="+mj-cs"/>
              </a:rPr>
              <a:t>PROMESA</a:t>
            </a:r>
          </a:p>
        </p:txBody>
      </p:sp>
      <p:sp>
        <p:nvSpPr>
          <p:cNvPr id="5" name="TextBox 4">
            <a:extLst>
              <a:ext uri="{FF2B5EF4-FFF2-40B4-BE49-F238E27FC236}">
                <a16:creationId xmlns:a16="http://schemas.microsoft.com/office/drawing/2014/main" id="{F4961C91-1114-CE02-B9C6-A73CB2583386}"/>
              </a:ext>
            </a:extLst>
          </p:cNvPr>
          <p:cNvSpPr txBox="1"/>
          <p:nvPr/>
        </p:nvSpPr>
        <p:spPr>
          <a:xfrm>
            <a:off x="807192" y="1851231"/>
            <a:ext cx="9906000"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
              <a:buChar char="•"/>
            </a:pPr>
            <a:r>
              <a:rPr lang="en-US" sz="2000">
                <a:latin typeface="ITC Berkeley Oldstyle Std"/>
                <a:ea typeface="+mn-lt"/>
                <a:cs typeface="+mn-lt"/>
              </a:rPr>
              <a:t>2016: initiation of PROMESA</a:t>
            </a:r>
          </a:p>
          <a:p>
            <a:pPr marL="800100" lvl="1" indent="-342900">
              <a:lnSpc>
                <a:spcPct val="150000"/>
              </a:lnSpc>
              <a:buFont typeface="Arial"/>
              <a:buChar char="•"/>
            </a:pPr>
            <a:r>
              <a:rPr lang="en-US" sz="2000" i="1">
                <a:latin typeface="ITC Berkeley Oldstyle Std"/>
                <a:ea typeface="+mn-lt"/>
                <a:cs typeface="+mn-lt"/>
              </a:rPr>
              <a:t>Puerto Rico Oversight, Management, and Economic Stability Act</a:t>
            </a:r>
          </a:p>
          <a:p>
            <a:pPr marL="342900" indent="-342900">
              <a:lnSpc>
                <a:spcPct val="150000"/>
              </a:lnSpc>
              <a:buFont typeface="Arial"/>
              <a:buChar char="•"/>
            </a:pPr>
            <a:r>
              <a:rPr lang="en-US" sz="2000">
                <a:latin typeface="ITC Berkeley Oldstyle Std"/>
                <a:ea typeface="+mn-lt"/>
                <a:cs typeface="+mn-lt"/>
              </a:rPr>
              <a:t>Allowed the US to create plan for economic repair </a:t>
            </a:r>
          </a:p>
          <a:p>
            <a:pPr marL="342900" indent="-342900">
              <a:lnSpc>
                <a:spcPct val="150000"/>
              </a:lnSpc>
              <a:buFont typeface="Arial"/>
              <a:buChar char="•"/>
            </a:pPr>
            <a:r>
              <a:rPr lang="en-US" sz="2000">
                <a:latin typeface="ITC Berkeley Oldstyle Std"/>
                <a:ea typeface="+mn-lt"/>
                <a:cs typeface="+mn-lt"/>
              </a:rPr>
              <a:t>PROMESA board  </a:t>
            </a:r>
          </a:p>
          <a:p>
            <a:pPr marL="342900" indent="-342900">
              <a:lnSpc>
                <a:spcPct val="150000"/>
              </a:lnSpc>
              <a:buFont typeface="Arial"/>
              <a:buChar char="•"/>
            </a:pPr>
            <a:r>
              <a:rPr lang="en-US" sz="2000">
                <a:latin typeface="ITC Berkeley Oldstyle Std"/>
                <a:ea typeface="+mn-lt"/>
                <a:cs typeface="+mn-lt"/>
              </a:rPr>
              <a:t>Restructure debt payment plan </a:t>
            </a:r>
          </a:p>
          <a:p>
            <a:pPr marL="342900" indent="-342900">
              <a:lnSpc>
                <a:spcPct val="150000"/>
              </a:lnSpc>
              <a:buFont typeface="Arial"/>
              <a:buChar char="•"/>
            </a:pPr>
            <a:r>
              <a:rPr lang="en-US" sz="2000">
                <a:latin typeface="ITC Berkeley Oldstyle Std"/>
                <a:ea typeface="+mn-lt"/>
                <a:cs typeface="+mn-lt"/>
              </a:rPr>
              <a:t>Reduce Puerto Rico’s debt from $33 billion to $7.4 billion </a:t>
            </a:r>
          </a:p>
          <a:p>
            <a:pPr marL="342900" indent="-342900">
              <a:lnSpc>
                <a:spcPct val="150000"/>
              </a:lnSpc>
              <a:buFont typeface="Arial"/>
              <a:buChar char="•"/>
            </a:pPr>
            <a:r>
              <a:rPr lang="en-US" sz="2000">
                <a:latin typeface="ITC Berkeley Oldstyle Std"/>
                <a:ea typeface="+mn-lt"/>
                <a:cs typeface="+mn-lt"/>
              </a:rPr>
              <a:t>Reduce annual payments from $4 billion to $1 billion</a:t>
            </a:r>
          </a:p>
          <a:p>
            <a:br>
              <a:rPr lang="en-US"/>
            </a:br>
            <a:endParaRPr lang="en-US">
              <a:latin typeface="ITC Berkeley Oldstyle Std"/>
            </a:endParaRPr>
          </a:p>
          <a:p>
            <a:br>
              <a:rPr lang="en-US"/>
            </a:br>
            <a:endParaRPr lang="en-US">
              <a:latin typeface="ITC Berkeley Oldstyle Std"/>
            </a:endParaRPr>
          </a:p>
        </p:txBody>
      </p:sp>
    </p:spTree>
    <p:extLst>
      <p:ext uri="{BB962C8B-B14F-4D97-AF65-F5344CB8AC3E}">
        <p14:creationId xmlns:p14="http://schemas.microsoft.com/office/powerpoint/2010/main" val="3389026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p:txBody>
          <a:bodyPr/>
          <a:lstStyle/>
          <a:p>
            <a:r>
              <a:rPr lang="en-US" b="1">
                <a:solidFill>
                  <a:srgbClr val="C00000"/>
                </a:solidFill>
                <a:latin typeface="ITC Berkeley Oldstyle Std Blk" panose="02090402050306020404" pitchFamily="18" charset="0"/>
              </a:rPr>
              <a:t> The Connection </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graphicFrame>
        <p:nvGraphicFramePr>
          <p:cNvPr id="9" name="Diagram 8">
            <a:extLst>
              <a:ext uri="{FF2B5EF4-FFF2-40B4-BE49-F238E27FC236}">
                <a16:creationId xmlns:a16="http://schemas.microsoft.com/office/drawing/2014/main" id="{C94F6D13-4856-9559-A2C3-A17FAA642319}"/>
              </a:ext>
            </a:extLst>
          </p:cNvPr>
          <p:cNvGraphicFramePr>
            <a:graphicFrameLocks noGrp="1"/>
          </p:cNvGraphicFramePr>
          <p:nvPr>
            <p:extLst>
              <p:ext uri="{D42A27DB-BD31-4B8C-83A1-F6EECF244321}">
                <p14:modId xmlns:p14="http://schemas.microsoft.com/office/powerpoint/2010/main" val="950664470"/>
              </p:ext>
            </p:extLst>
          </p:nvPr>
        </p:nvGraphicFramePr>
        <p:xfrm>
          <a:off x="666318" y="1616508"/>
          <a:ext cx="11090275" cy="39798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8923849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722745" y="318943"/>
            <a:ext cx="10515600" cy="1325563"/>
          </a:xfrm>
        </p:spPr>
        <p:txBody>
          <a:bodyPr/>
          <a:lstStyle/>
          <a:p>
            <a:r>
              <a:rPr lang="en-US" b="1">
                <a:solidFill>
                  <a:srgbClr val="C00000"/>
                </a:solidFill>
                <a:latin typeface="ITC Berkeley Oldstyle Std Blk"/>
              </a:rPr>
              <a:t> Why should we care? </a:t>
            </a:r>
            <a:endParaRPr lang="en-US" b="1">
              <a:solidFill>
                <a:srgbClr val="C00000"/>
              </a:solidFill>
              <a:latin typeface="ITC Berkeley Oldstyle Std Blk" panose="02090402050306020404" pitchFamily="18" charset="0"/>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4" name="TextBox 3">
            <a:extLst>
              <a:ext uri="{FF2B5EF4-FFF2-40B4-BE49-F238E27FC236}">
                <a16:creationId xmlns:a16="http://schemas.microsoft.com/office/drawing/2014/main" id="{EABFA02C-A15E-DE4B-31C8-FFD546E83017}"/>
              </a:ext>
            </a:extLst>
          </p:cNvPr>
          <p:cNvSpPr txBox="1"/>
          <p:nvPr/>
        </p:nvSpPr>
        <p:spPr>
          <a:xfrm>
            <a:off x="1235363" y="1466272"/>
            <a:ext cx="1004454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sz="2400">
              <a:latin typeface="ITC Berkeley Oldstyle Std"/>
              <a:ea typeface="+mn-lt"/>
              <a:cs typeface="+mn-lt"/>
            </a:endParaRPr>
          </a:p>
          <a:p>
            <a:pPr marL="285750" indent="-285750">
              <a:buFont typeface="Arial"/>
              <a:buChar char="•"/>
            </a:pPr>
            <a:r>
              <a:rPr lang="en-US" sz="2400">
                <a:latin typeface="ITC Berkeley Oldstyle Std"/>
                <a:ea typeface="+mn-lt"/>
                <a:cs typeface="+mn-lt"/>
              </a:rPr>
              <a:t>Discuss relation to ISU </a:t>
            </a:r>
            <a:endParaRPr lang="en-US" sz="2400">
              <a:latin typeface="ITC Berkeley Oldstyle Std"/>
              <a:ea typeface="Calibri"/>
              <a:cs typeface="Calibri"/>
            </a:endParaRPr>
          </a:p>
          <a:p>
            <a:pPr marL="285750" indent="-285750">
              <a:buFont typeface="Arial"/>
              <a:buChar char="•"/>
            </a:pPr>
            <a:endParaRPr lang="en-US" sz="2400">
              <a:latin typeface="ITC Berkeley Oldstyle Std"/>
            </a:endParaRPr>
          </a:p>
          <a:p>
            <a:pPr marL="285750" indent="-285750">
              <a:buFont typeface="Arial"/>
              <a:buChar char="•"/>
            </a:pPr>
            <a:r>
              <a:rPr lang="en-US" sz="2400">
                <a:latin typeface="ITC Berkeley Oldstyle Std"/>
                <a:ea typeface="+mn-lt"/>
                <a:cs typeface="+mn-lt"/>
              </a:rPr>
              <a:t>Why do we care as ISU students and faculty? </a:t>
            </a:r>
            <a:endParaRPr lang="en-US" sz="2400">
              <a:latin typeface="ITC Berkeley Oldstyle Std"/>
            </a:endParaRPr>
          </a:p>
          <a:p>
            <a:pPr marL="285750" indent="-285750">
              <a:buFont typeface="Arial"/>
              <a:buChar char="•"/>
            </a:pPr>
            <a:endParaRPr lang="en-US" sz="2400">
              <a:latin typeface="ITC Berkeley Oldstyle Std"/>
            </a:endParaRPr>
          </a:p>
          <a:p>
            <a:pPr marL="285750" indent="-285750">
              <a:buFont typeface="Arial"/>
              <a:buChar char="•"/>
            </a:pPr>
            <a:r>
              <a:rPr lang="en-US" sz="2400">
                <a:latin typeface="ITC Berkeley Oldstyle Std"/>
                <a:ea typeface="+mn-lt"/>
                <a:cs typeface="+mn-lt"/>
              </a:rPr>
              <a:t>What solutions do you suggest as tourists to PR or other countries? </a:t>
            </a:r>
            <a:endParaRPr lang="en-US" sz="2400">
              <a:latin typeface="ITC Berkeley Oldstyle Std"/>
            </a:endParaRPr>
          </a:p>
        </p:txBody>
      </p:sp>
    </p:spTree>
    <p:extLst>
      <p:ext uri="{BB962C8B-B14F-4D97-AF65-F5344CB8AC3E}">
        <p14:creationId xmlns:p14="http://schemas.microsoft.com/office/powerpoint/2010/main" val="15495799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p:txBody>
          <a:bodyPr>
            <a:normAutofit/>
          </a:bodyPr>
          <a:lstStyle/>
          <a:p>
            <a:r>
              <a:rPr lang="en-US" b="1">
                <a:solidFill>
                  <a:srgbClr val="C00000"/>
                </a:solidFill>
                <a:latin typeface="ITC Berkeley Oldstyle Std Blk"/>
              </a:rPr>
              <a:t> Conclusion  </a:t>
            </a:r>
            <a:endParaRPr lang="en-US" b="1">
              <a:solidFill>
                <a:srgbClr val="C00000"/>
              </a:solidFill>
              <a:latin typeface="ITC Berkeley Oldstyle Std Blk" panose="02090402050306020404" pitchFamily="18" charset="0"/>
            </a:endParaRP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4" name="TextBox 3">
            <a:extLst>
              <a:ext uri="{FF2B5EF4-FFF2-40B4-BE49-F238E27FC236}">
                <a16:creationId xmlns:a16="http://schemas.microsoft.com/office/drawing/2014/main" id="{A40F955E-721D-4F9E-8759-4F91CF6EFA11}"/>
              </a:ext>
            </a:extLst>
          </p:cNvPr>
          <p:cNvSpPr txBox="1"/>
          <p:nvPr/>
        </p:nvSpPr>
        <p:spPr>
          <a:xfrm>
            <a:off x="984126" y="1497106"/>
            <a:ext cx="10228729"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a:latin typeface="ITC Berkeley Oldstyle Std"/>
                <a:ea typeface="+mn-lt"/>
                <a:cs typeface="+mn-lt"/>
              </a:rPr>
              <a:t>The United States has always had an impact on Puerto Rico, both negatively and positively, in many areas, from the military to the economy. We, as a group, wanted to keep an open mind about the ways that all areas touched on in this presentation affect Puerto Rico. It's important to remember that just because Puerto Rico is an American territory, that doesn't mean it's okay to take advantage of the island's resources and opportunities especially without thinking about the people of that island. </a:t>
            </a:r>
            <a:endParaRPr lang="en-US">
              <a:latin typeface="ITC Berkeley Oldstyle Std"/>
            </a:endParaRPr>
          </a:p>
          <a:p>
            <a:endParaRPr lang="en-US" sz="2400">
              <a:latin typeface="ITC Berkeley Oldstyle Std"/>
              <a:ea typeface="+mn-lt"/>
              <a:cs typeface="+mn-lt"/>
            </a:endParaRPr>
          </a:p>
        </p:txBody>
      </p:sp>
    </p:spTree>
    <p:extLst>
      <p:ext uri="{BB962C8B-B14F-4D97-AF65-F5344CB8AC3E}">
        <p14:creationId xmlns:p14="http://schemas.microsoft.com/office/powerpoint/2010/main" val="11522328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5CDC6C-15E5-FF0E-99D0-95E575F5F277}"/>
              </a:ext>
            </a:extLst>
          </p:cNvPr>
          <p:cNvPicPr>
            <a:picLocks noChangeAspect="1"/>
          </p:cNvPicPr>
          <p:nvPr/>
        </p:nvPicPr>
        <p:blipFill>
          <a:blip r:embed="rId3"/>
          <a:stretch>
            <a:fillRect/>
          </a:stretch>
        </p:blipFill>
        <p:spPr>
          <a:xfrm>
            <a:off x="0" y="0"/>
            <a:ext cx="12213217" cy="13852660"/>
          </a:xfrm>
          <a:prstGeom prst="rect">
            <a:avLst/>
          </a:prstGeom>
        </p:spPr>
      </p:pic>
      <p:pic>
        <p:nvPicPr>
          <p:cNvPr id="5" name="Picture 4">
            <a:extLst>
              <a:ext uri="{FF2B5EF4-FFF2-40B4-BE49-F238E27FC236}">
                <a16:creationId xmlns:a16="http://schemas.microsoft.com/office/drawing/2014/main" id="{B6E80200-3565-547A-D385-BC17CFFD8CBA}"/>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6" name="Picture 5">
            <a:extLst>
              <a:ext uri="{FF2B5EF4-FFF2-40B4-BE49-F238E27FC236}">
                <a16:creationId xmlns:a16="http://schemas.microsoft.com/office/drawing/2014/main" id="{402AC2AC-D795-C767-A9E3-3F9BBA625DCD}"/>
              </a:ext>
            </a:extLst>
          </p:cNvPr>
          <p:cNvPicPr>
            <a:picLocks noChangeAspect="1"/>
          </p:cNvPicPr>
          <p:nvPr/>
        </p:nvPicPr>
        <p:blipFill>
          <a:blip r:embed="rId5"/>
          <a:stretch>
            <a:fillRect/>
          </a:stretch>
        </p:blipFill>
        <p:spPr>
          <a:xfrm>
            <a:off x="388579" y="6425244"/>
            <a:ext cx="3856294" cy="290327"/>
          </a:xfrm>
          <a:prstGeom prst="rect">
            <a:avLst/>
          </a:prstGeom>
        </p:spPr>
      </p:pic>
      <p:sp>
        <p:nvSpPr>
          <p:cNvPr id="7" name="TextBox 6">
            <a:extLst>
              <a:ext uri="{FF2B5EF4-FFF2-40B4-BE49-F238E27FC236}">
                <a16:creationId xmlns:a16="http://schemas.microsoft.com/office/drawing/2014/main" id="{96DA1D0A-FB1C-5AF0-F0B3-DB1AA715E7EB}"/>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Tree>
    <p:extLst>
      <p:ext uri="{BB962C8B-B14F-4D97-AF65-F5344CB8AC3E}">
        <p14:creationId xmlns:p14="http://schemas.microsoft.com/office/powerpoint/2010/main" val="6555644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Logo, company name&#10;&#10;Description automatically generated">
            <a:extLst>
              <a:ext uri="{FF2B5EF4-FFF2-40B4-BE49-F238E27FC236}">
                <a16:creationId xmlns:a16="http://schemas.microsoft.com/office/drawing/2014/main" id="{8E5CF23F-539F-FC5B-0973-9258595CC59A}"/>
              </a:ext>
            </a:extLst>
          </p:cNvPr>
          <p:cNvPicPr>
            <a:picLocks noChangeAspect="1"/>
          </p:cNvPicPr>
          <p:nvPr/>
        </p:nvPicPr>
        <p:blipFill>
          <a:blip r:embed="rId3"/>
          <a:stretch>
            <a:fillRect/>
          </a:stretch>
        </p:blipFill>
        <p:spPr>
          <a:xfrm>
            <a:off x="1464229" y="774176"/>
            <a:ext cx="5134633" cy="5163388"/>
          </a:xfrm>
          <a:prstGeom prst="rect">
            <a:avLst/>
          </a:prstGeom>
        </p:spPr>
      </p:pic>
      <p:pic>
        <p:nvPicPr>
          <p:cNvPr id="4" name="Picture 3" descr="A picture containing tree, dark, sunset, image&#10;&#10;Description automatically generated">
            <a:extLst>
              <a:ext uri="{FF2B5EF4-FFF2-40B4-BE49-F238E27FC236}">
                <a16:creationId xmlns:a16="http://schemas.microsoft.com/office/drawing/2014/main" id="{0B2D6E34-FBFE-DA63-9527-0B9E0D0D0888}"/>
              </a:ext>
            </a:extLst>
          </p:cNvPr>
          <p:cNvPicPr>
            <a:picLocks noChangeAspect="1"/>
          </p:cNvPicPr>
          <p:nvPr/>
        </p:nvPicPr>
        <p:blipFill>
          <a:blip r:embed="rId4"/>
          <a:stretch>
            <a:fillRect/>
          </a:stretch>
        </p:blipFill>
        <p:spPr>
          <a:xfrm rot="10800000">
            <a:off x="0" y="2686263"/>
            <a:ext cx="4810125" cy="4810125"/>
          </a:xfrm>
          <a:prstGeom prst="rect">
            <a:avLst/>
          </a:prstGeom>
        </p:spPr>
      </p:pic>
      <p:pic>
        <p:nvPicPr>
          <p:cNvPr id="5" name="Picture 4">
            <a:extLst>
              <a:ext uri="{FF2B5EF4-FFF2-40B4-BE49-F238E27FC236}">
                <a16:creationId xmlns:a16="http://schemas.microsoft.com/office/drawing/2014/main" id="{11854D70-FBC5-41CB-606C-A1470A948DBE}"/>
              </a:ext>
            </a:extLst>
          </p:cNvPr>
          <p:cNvPicPr>
            <a:picLocks noChangeAspect="1"/>
          </p:cNvPicPr>
          <p:nvPr/>
        </p:nvPicPr>
        <p:blipFill>
          <a:blip r:embed="rId5"/>
          <a:stretch>
            <a:fillRect/>
          </a:stretch>
        </p:blipFill>
        <p:spPr>
          <a:xfrm rot="5400000">
            <a:off x="5808405" y="474407"/>
            <a:ext cx="575188" cy="12192002"/>
          </a:xfrm>
          <a:prstGeom prst="rect">
            <a:avLst/>
          </a:prstGeom>
          <a:solidFill>
            <a:srgbClr val="901E24"/>
          </a:solidFill>
        </p:spPr>
      </p:pic>
      <p:pic>
        <p:nvPicPr>
          <p:cNvPr id="6" name="Picture 5">
            <a:extLst>
              <a:ext uri="{FF2B5EF4-FFF2-40B4-BE49-F238E27FC236}">
                <a16:creationId xmlns:a16="http://schemas.microsoft.com/office/drawing/2014/main" id="{901302DA-4B16-7519-2660-23F78B8CBEC9}"/>
              </a:ext>
            </a:extLst>
          </p:cNvPr>
          <p:cNvPicPr>
            <a:picLocks noChangeAspect="1"/>
          </p:cNvPicPr>
          <p:nvPr/>
        </p:nvPicPr>
        <p:blipFill>
          <a:blip r:embed="rId6"/>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13AEDD27-406A-2C49-5BAE-2C5FCC5C5AA4}"/>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3" name="Picture 2" descr="A picture containing tree, dark, sunset, image&#10;&#10;Description automatically generated">
            <a:extLst>
              <a:ext uri="{FF2B5EF4-FFF2-40B4-BE49-F238E27FC236}">
                <a16:creationId xmlns:a16="http://schemas.microsoft.com/office/drawing/2014/main" id="{736C0BF9-C8B5-9240-2D12-F2E5FF0926A1}"/>
              </a:ext>
            </a:extLst>
          </p:cNvPr>
          <p:cNvPicPr>
            <a:picLocks noChangeAspect="1"/>
          </p:cNvPicPr>
          <p:nvPr/>
        </p:nvPicPr>
        <p:blipFill>
          <a:blip r:embed="rId4"/>
          <a:stretch>
            <a:fillRect/>
          </a:stretch>
        </p:blipFill>
        <p:spPr>
          <a:xfrm>
            <a:off x="7758545" y="-246284"/>
            <a:ext cx="4810125" cy="4810125"/>
          </a:xfrm>
          <a:prstGeom prst="rect">
            <a:avLst/>
          </a:prstGeom>
        </p:spPr>
      </p:pic>
      <p:pic>
        <p:nvPicPr>
          <p:cNvPr id="12" name="Picture 11" descr="Diagram&#10;&#10;Description automatically generated">
            <a:extLst>
              <a:ext uri="{FF2B5EF4-FFF2-40B4-BE49-F238E27FC236}">
                <a16:creationId xmlns:a16="http://schemas.microsoft.com/office/drawing/2014/main" id="{2C585279-9C7C-7DDD-1E6A-59E7262472D3}"/>
              </a:ext>
            </a:extLst>
          </p:cNvPr>
          <p:cNvPicPr>
            <a:picLocks noChangeAspect="1"/>
          </p:cNvPicPr>
          <p:nvPr/>
        </p:nvPicPr>
        <p:blipFill>
          <a:blip r:embed="rId7"/>
          <a:stretch>
            <a:fillRect/>
          </a:stretch>
        </p:blipFill>
        <p:spPr>
          <a:xfrm>
            <a:off x="7145192" y="1823783"/>
            <a:ext cx="3359780" cy="3207949"/>
          </a:xfrm>
          <a:prstGeom prst="rect">
            <a:avLst/>
          </a:prstGeom>
        </p:spPr>
      </p:pic>
    </p:spTree>
    <p:extLst>
      <p:ext uri="{BB962C8B-B14F-4D97-AF65-F5344CB8AC3E}">
        <p14:creationId xmlns:p14="http://schemas.microsoft.com/office/powerpoint/2010/main" val="2443372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425148" y="47193"/>
            <a:ext cx="10515600" cy="1325563"/>
          </a:xfrm>
        </p:spPr>
        <p:txBody>
          <a:bodyPr/>
          <a:lstStyle/>
          <a:p>
            <a:r>
              <a:rPr lang="en-US" b="1">
                <a:solidFill>
                  <a:srgbClr val="C00000"/>
                </a:solidFill>
                <a:latin typeface="ITC Berkeley Oldstyle Std Blk" panose="02090402050306020404" pitchFamily="18" charset="0"/>
              </a:rPr>
              <a:t>Agenda </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grpSp>
        <p:nvGrpSpPr>
          <p:cNvPr id="5" name="Group 4">
            <a:extLst>
              <a:ext uri="{FF2B5EF4-FFF2-40B4-BE49-F238E27FC236}">
                <a16:creationId xmlns:a16="http://schemas.microsoft.com/office/drawing/2014/main" id="{58E5BB18-A2D6-9723-8861-DC2E4ED2963A}"/>
              </a:ext>
            </a:extLst>
          </p:cNvPr>
          <p:cNvGrpSpPr/>
          <p:nvPr/>
        </p:nvGrpSpPr>
        <p:grpSpPr>
          <a:xfrm>
            <a:off x="-2" y="6282814"/>
            <a:ext cx="12192002" cy="575188"/>
            <a:chOff x="-2" y="6282814"/>
            <a:chExt cx="12192002" cy="575188"/>
          </a:xfrm>
        </p:grpSpPr>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grpSp>
      <p:sp>
        <p:nvSpPr>
          <p:cNvPr id="4" name="TextBox 3">
            <a:extLst>
              <a:ext uri="{FF2B5EF4-FFF2-40B4-BE49-F238E27FC236}">
                <a16:creationId xmlns:a16="http://schemas.microsoft.com/office/drawing/2014/main" id="{ACB61562-2F8D-DD72-16D6-EC8FCC774A1D}"/>
              </a:ext>
            </a:extLst>
          </p:cNvPr>
          <p:cNvSpPr txBox="1"/>
          <p:nvPr/>
        </p:nvSpPr>
        <p:spPr>
          <a:xfrm>
            <a:off x="620242" y="1188494"/>
            <a:ext cx="9638145" cy="6017032"/>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sz="2200">
                <a:latin typeface="ITC Berkeley Oldstyle Std"/>
                <a:ea typeface="+mn-lt"/>
                <a:cs typeface="+mn-lt"/>
              </a:rPr>
              <a:t>Background of Puerto Rico</a:t>
            </a:r>
            <a:endParaRPr lang="en-US" sz="2200">
              <a:latin typeface="ITC Berkeley Oldstyle Std"/>
              <a:ea typeface="Calibri" panose="020F0502020204030204"/>
              <a:cs typeface="Calibri" panose="020F0502020204030204"/>
            </a:endParaRPr>
          </a:p>
          <a:p>
            <a:pPr marL="285750" indent="-285750">
              <a:lnSpc>
                <a:spcPct val="150000"/>
              </a:lnSpc>
              <a:buFont typeface="Arial" panose="020B0604020202020204" pitchFamily="34" charset="0"/>
              <a:buChar char="•"/>
            </a:pPr>
            <a:r>
              <a:rPr lang="en-US" sz="2200">
                <a:latin typeface="ITC Berkeley Oldstyle Std"/>
              </a:rPr>
              <a:t>Impacts due to Militarization </a:t>
            </a:r>
            <a:endParaRPr lang="en-US" sz="2200">
              <a:latin typeface="ITC Berkeley Oldstyle Std"/>
              <a:ea typeface="Calibri" panose="020F0502020204030204"/>
              <a:cs typeface="Calibri"/>
            </a:endParaRPr>
          </a:p>
          <a:p>
            <a:pPr marL="742950" lvl="1" indent="-285750">
              <a:lnSpc>
                <a:spcPct val="150000"/>
              </a:lnSpc>
              <a:buFont typeface="Arial" panose="020B0604020202020204" pitchFamily="34" charset="0"/>
              <a:buChar char="•"/>
            </a:pPr>
            <a:r>
              <a:rPr lang="en-US" sz="2200">
                <a:latin typeface="ITC Berkeley Oldstyle Std"/>
                <a:ea typeface="Calibri" panose="020F0502020204030204"/>
                <a:cs typeface="Calibri"/>
              </a:rPr>
              <a:t>Cultural </a:t>
            </a:r>
          </a:p>
          <a:p>
            <a:pPr marL="742950" lvl="1" indent="-285750">
              <a:lnSpc>
                <a:spcPct val="150000"/>
              </a:lnSpc>
              <a:buFont typeface="Arial" panose="020B0604020202020204" pitchFamily="34" charset="0"/>
              <a:buChar char="•"/>
            </a:pPr>
            <a:r>
              <a:rPr lang="en-US" sz="2200">
                <a:latin typeface="ITC Berkeley Oldstyle Std"/>
                <a:ea typeface="Calibri" panose="020F0502020204030204"/>
                <a:cs typeface="Calibri"/>
              </a:rPr>
              <a:t>Environmental</a:t>
            </a:r>
          </a:p>
          <a:p>
            <a:pPr marL="742950" lvl="1" indent="-285750">
              <a:lnSpc>
                <a:spcPct val="150000"/>
              </a:lnSpc>
              <a:buFont typeface="Arial" panose="020B0604020202020204" pitchFamily="34" charset="0"/>
              <a:buChar char="•"/>
            </a:pPr>
            <a:r>
              <a:rPr lang="en-US" sz="2200">
                <a:latin typeface="ITC Berkeley Oldstyle Std"/>
                <a:cs typeface="Calibri"/>
              </a:rPr>
              <a:t>Health</a:t>
            </a:r>
          </a:p>
          <a:p>
            <a:pPr marL="285750" indent="-285750">
              <a:lnSpc>
                <a:spcPct val="150000"/>
              </a:lnSpc>
              <a:buFont typeface="Arial" panose="020B0604020202020204" pitchFamily="34" charset="0"/>
              <a:buChar char="•"/>
            </a:pPr>
            <a:r>
              <a:rPr lang="en-US" sz="2200">
                <a:latin typeface="ITC Berkeley Oldstyle Std"/>
              </a:rPr>
              <a:t>Impacts due to Tourism </a:t>
            </a:r>
            <a:endParaRPr lang="en-US" sz="2200">
              <a:latin typeface="ITC Berkeley Oldstyle Std"/>
              <a:ea typeface="Calibri" panose="020F0502020204030204"/>
              <a:cs typeface="Calibri"/>
            </a:endParaRPr>
          </a:p>
          <a:p>
            <a:pPr marL="742950" lvl="1" indent="-285750">
              <a:lnSpc>
                <a:spcPct val="150000"/>
              </a:lnSpc>
              <a:buFont typeface="Arial" panose="020B0604020202020204" pitchFamily="34" charset="0"/>
              <a:buChar char="•"/>
            </a:pPr>
            <a:r>
              <a:rPr lang="en-US" sz="2200">
                <a:latin typeface="ITC Berkeley Oldstyle Std"/>
                <a:ea typeface="Calibri" panose="020F0502020204030204"/>
                <a:cs typeface="Calibri"/>
              </a:rPr>
              <a:t>Environmental</a:t>
            </a:r>
          </a:p>
          <a:p>
            <a:pPr marL="742950" lvl="1" indent="-285750">
              <a:lnSpc>
                <a:spcPct val="150000"/>
              </a:lnSpc>
              <a:buFont typeface="Arial" panose="020B0604020202020204" pitchFamily="34" charset="0"/>
              <a:buChar char="•"/>
            </a:pPr>
            <a:r>
              <a:rPr lang="en-US" sz="2200">
                <a:latin typeface="ITC Berkeley Oldstyle Std"/>
                <a:ea typeface="Calibri" panose="020F0502020204030204"/>
                <a:cs typeface="Calibri"/>
              </a:rPr>
              <a:t>Economical</a:t>
            </a:r>
          </a:p>
          <a:p>
            <a:pPr marL="742950" lvl="1" indent="-285750">
              <a:lnSpc>
                <a:spcPct val="150000"/>
              </a:lnSpc>
              <a:buFont typeface="Arial" panose="020B0604020202020204" pitchFamily="34" charset="0"/>
              <a:buChar char="•"/>
            </a:pPr>
            <a:r>
              <a:rPr lang="en-US" sz="2200">
                <a:latin typeface="ITC Berkeley Oldstyle Std"/>
                <a:ea typeface="Calibri" panose="020F0502020204030204"/>
                <a:cs typeface="Calibri"/>
              </a:rPr>
              <a:t>Social</a:t>
            </a:r>
          </a:p>
          <a:p>
            <a:pPr marL="285750" indent="-285750">
              <a:buFont typeface="Arial" panose="020B0604020202020204" pitchFamily="34" charset="0"/>
              <a:buChar char="•"/>
            </a:pPr>
            <a:r>
              <a:rPr lang="en-US" sz="2200">
                <a:latin typeface="ITC Berkeley Oldstyle Std"/>
                <a:ea typeface="+mn-lt"/>
                <a:cs typeface="+mn-lt"/>
              </a:rPr>
              <a:t>Conclusion </a:t>
            </a:r>
            <a:endParaRPr lang="en-US" sz="2200">
              <a:latin typeface="ITC Berkeley Oldstyle Std"/>
              <a:ea typeface="Calibri" panose="020F0502020204030204"/>
              <a:cs typeface="Calibri"/>
            </a:endParaRPr>
          </a:p>
          <a:p>
            <a:pPr marL="285750" indent="-285750">
              <a:buFont typeface="Arial" panose="020B0604020202020204" pitchFamily="34" charset="0"/>
              <a:buChar char="•"/>
            </a:pPr>
            <a:endParaRPr lang="en-US" sz="2200">
              <a:latin typeface="Calibri" panose="020F0502020204030204"/>
              <a:ea typeface="Calibri" panose="020F0502020204030204"/>
              <a:cs typeface="Calibri"/>
            </a:endParaRPr>
          </a:p>
          <a:p>
            <a:endParaRPr lang="en-US" sz="2200">
              <a:ea typeface="Calibri"/>
              <a:cs typeface="Calibri"/>
            </a:endParaRPr>
          </a:p>
          <a:p>
            <a:pPr marL="285750" indent="-285750">
              <a:buFont typeface="Arial" panose="020B0604020202020204" pitchFamily="34" charset="0"/>
              <a:buChar char="•"/>
            </a:pPr>
            <a:endParaRPr lang="en-US" sz="2200">
              <a:ea typeface="Calibri"/>
              <a:cs typeface="Calibri"/>
            </a:endParaRPr>
          </a:p>
        </p:txBody>
      </p:sp>
    </p:spTree>
    <p:extLst>
      <p:ext uri="{BB962C8B-B14F-4D97-AF65-F5344CB8AC3E}">
        <p14:creationId xmlns:p14="http://schemas.microsoft.com/office/powerpoint/2010/main" val="2340572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392502" y="336370"/>
            <a:ext cx="10515600" cy="1325563"/>
          </a:xfrm>
        </p:spPr>
        <p:txBody>
          <a:bodyPr/>
          <a:lstStyle/>
          <a:p>
            <a:r>
              <a:rPr lang="en-US" b="1">
                <a:solidFill>
                  <a:srgbClr val="C00000"/>
                </a:solidFill>
                <a:latin typeface="ITC Berkeley Oldstyle Std Blk" panose="02090402050306020404" pitchFamily="18" charset="0"/>
              </a:rPr>
              <a:t> Research Statement </a:t>
            </a: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4" name="TextBox 3">
            <a:extLst>
              <a:ext uri="{FF2B5EF4-FFF2-40B4-BE49-F238E27FC236}">
                <a16:creationId xmlns:a16="http://schemas.microsoft.com/office/drawing/2014/main" id="{C9AE69A7-A2C9-264A-9455-2BC377CFDD3D}"/>
              </a:ext>
            </a:extLst>
          </p:cNvPr>
          <p:cNvSpPr txBox="1"/>
          <p:nvPr/>
        </p:nvSpPr>
        <p:spPr>
          <a:xfrm>
            <a:off x="989171" y="1677394"/>
            <a:ext cx="10447529" cy="3359061"/>
          </a:xfrm>
          <a:prstGeom prst="rect">
            <a:avLst/>
          </a:prstGeom>
          <a:noFill/>
        </p:spPr>
        <p:txBody>
          <a:bodyPr wrap="square" lIns="91440" tIns="45720" rIns="91440" bIns="45720" rtlCol="0" anchor="t">
            <a:spAutoFit/>
          </a:bodyPr>
          <a:lstStyle/>
          <a:p>
            <a:pPr>
              <a:lnSpc>
                <a:spcPct val="150000"/>
              </a:lnSpc>
            </a:pPr>
            <a:r>
              <a:rPr lang="en-US" sz="2400">
                <a:latin typeface="ITC Berkeley Oldstyle Std Blk"/>
                <a:ea typeface="+mj-ea"/>
                <a:cs typeface="+mj-cs"/>
              </a:rPr>
              <a:t>Focus on the historical involvement of United States military operations in Puerto Rico and the impacts that this matter has brought to the island as well as the impacts of tourism towards the island. The research includes the cultural, financial, environmental and social changes due to the military's strong-hold on the island due to its advantageous geo-political location. We will also dive into the long-term effects of tourism.</a:t>
            </a:r>
          </a:p>
        </p:txBody>
      </p:sp>
    </p:spTree>
    <p:extLst>
      <p:ext uri="{BB962C8B-B14F-4D97-AF65-F5344CB8AC3E}">
        <p14:creationId xmlns:p14="http://schemas.microsoft.com/office/powerpoint/2010/main" val="2958609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756557" y="-157389"/>
            <a:ext cx="10515600" cy="1325563"/>
          </a:xfrm>
        </p:spPr>
        <p:txBody>
          <a:bodyPr/>
          <a:lstStyle/>
          <a:p>
            <a:r>
              <a:rPr lang="en-US" b="1">
                <a:solidFill>
                  <a:srgbClr val="C00000"/>
                </a:solidFill>
                <a:latin typeface="ITC Berkeley Oldstyle Std Blk" panose="02090402050306020404" pitchFamily="18" charset="0"/>
              </a:rPr>
              <a:t>Demographics  </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4" name="TextBox 3">
            <a:extLst>
              <a:ext uri="{FF2B5EF4-FFF2-40B4-BE49-F238E27FC236}">
                <a16:creationId xmlns:a16="http://schemas.microsoft.com/office/drawing/2014/main" id="{ACB61562-2F8D-DD72-16D6-EC8FCC774A1D}"/>
              </a:ext>
            </a:extLst>
          </p:cNvPr>
          <p:cNvSpPr txBox="1"/>
          <p:nvPr/>
        </p:nvSpPr>
        <p:spPr>
          <a:xfrm>
            <a:off x="751114" y="566738"/>
            <a:ext cx="6088421" cy="138499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US"/>
          </a:p>
          <a:p>
            <a:r>
              <a:rPr lang="en-US" sz="2400">
                <a:latin typeface="ITC Berkeley Oldstyle Std"/>
              </a:rPr>
              <a:t>Population: 3.2 million</a:t>
            </a:r>
            <a:endParaRPr lang="en-US" sz="2400">
              <a:latin typeface="ITC Berkeley Oldstyle Std"/>
              <a:cs typeface="Calibri"/>
            </a:endParaRPr>
          </a:p>
          <a:p>
            <a:pPr lvl="1"/>
            <a:endParaRPr lang="en-US" sz="2400">
              <a:cs typeface="Calibri"/>
            </a:endParaRPr>
          </a:p>
          <a:p>
            <a:pPr marL="742950" lvl="1" indent="-285750">
              <a:buFont typeface="Arial" panose="020B0604020202020204" pitchFamily="34" charset="0"/>
              <a:buChar char="•"/>
            </a:pPr>
            <a:endParaRPr lang="en-US"/>
          </a:p>
        </p:txBody>
      </p:sp>
      <p:pic>
        <p:nvPicPr>
          <p:cNvPr id="5" name="Picture 2">
            <a:extLst>
              <a:ext uri="{FF2B5EF4-FFF2-40B4-BE49-F238E27FC236}">
                <a16:creationId xmlns:a16="http://schemas.microsoft.com/office/drawing/2014/main" id="{DE40F0BC-B783-E942-D1E2-C2FE0657B1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8158" y="86291"/>
            <a:ext cx="2275115" cy="22678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Chart, pie chart&#10;&#10;Description automatically generated">
            <a:extLst>
              <a:ext uri="{FF2B5EF4-FFF2-40B4-BE49-F238E27FC236}">
                <a16:creationId xmlns:a16="http://schemas.microsoft.com/office/drawing/2014/main" id="{B6D8024D-FEE9-D5FA-A60D-3B46B114C100}"/>
              </a:ext>
            </a:extLst>
          </p:cNvPr>
          <p:cNvPicPr>
            <a:picLocks noChangeAspect="1"/>
          </p:cNvPicPr>
          <p:nvPr/>
        </p:nvPicPr>
        <p:blipFill>
          <a:blip r:embed="rId7"/>
          <a:stretch>
            <a:fillRect/>
          </a:stretch>
        </p:blipFill>
        <p:spPr>
          <a:xfrm>
            <a:off x="751116" y="1333500"/>
            <a:ext cx="8360227" cy="4887685"/>
          </a:xfrm>
          <a:prstGeom prst="rect">
            <a:avLst/>
          </a:prstGeom>
          <a:ln>
            <a:solidFill>
              <a:schemeClr val="tx1"/>
            </a:solidFill>
          </a:ln>
        </p:spPr>
      </p:pic>
    </p:spTree>
    <p:extLst>
      <p:ext uri="{BB962C8B-B14F-4D97-AF65-F5344CB8AC3E}">
        <p14:creationId xmlns:p14="http://schemas.microsoft.com/office/powerpoint/2010/main" val="3585280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5347975" y="-22765"/>
            <a:ext cx="6880765" cy="6880765"/>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376382" y="53397"/>
            <a:ext cx="10515600" cy="1325563"/>
          </a:xfrm>
        </p:spPr>
        <p:txBody>
          <a:bodyPr/>
          <a:lstStyle/>
          <a:p>
            <a:r>
              <a:rPr lang="en-US" b="1">
                <a:solidFill>
                  <a:srgbClr val="C00000"/>
                </a:solidFill>
                <a:latin typeface="ITC Berkeley Oldstyle Std Blk" panose="02090402050306020404" pitchFamily="18" charset="0"/>
              </a:rPr>
              <a:t>United States Territories  </a:t>
            </a: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1026" name="Picture 2" descr="Map of U.S. Territories">
            <a:extLst>
              <a:ext uri="{FF2B5EF4-FFF2-40B4-BE49-F238E27FC236}">
                <a16:creationId xmlns:a16="http://schemas.microsoft.com/office/drawing/2014/main" id="{874F4350-CB41-4001-2F22-6DC215EFD6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897" y="1168462"/>
            <a:ext cx="5993510" cy="49296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uerto Rico | History, Geography, &amp; Points of Interest | Britannica">
            <a:extLst>
              <a:ext uri="{FF2B5EF4-FFF2-40B4-BE49-F238E27FC236}">
                <a16:creationId xmlns:a16="http://schemas.microsoft.com/office/drawing/2014/main" id="{7BE17F48-D908-DF8B-DB58-3D0D32DE69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3969" y="1168459"/>
            <a:ext cx="5168206" cy="49296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29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sz="half" idx="1"/>
          </p:nvPr>
        </p:nvPicPr>
        <p:blipFill>
          <a:blip r:embed="rId3"/>
          <a:stretch>
            <a:fillRect/>
          </a:stretch>
        </p:blipFill>
        <p:spPr>
          <a:xfrm>
            <a:off x="4938542" y="-63591"/>
            <a:ext cx="7253458" cy="725345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p:txBody>
          <a:bodyPr/>
          <a:lstStyle/>
          <a:p>
            <a:r>
              <a:rPr lang="en-US" b="1">
                <a:solidFill>
                  <a:srgbClr val="C00000"/>
                </a:solidFill>
                <a:latin typeface="ITC Berkeley Oldstyle Std Blk"/>
              </a:rPr>
              <a:t>State vs. U.S. Territory Rights</a:t>
            </a:r>
          </a:p>
        </p:txBody>
      </p:sp>
      <p:sp>
        <p:nvSpPr>
          <p:cNvPr id="10" name="Content Placeholder 9">
            <a:extLst>
              <a:ext uri="{FF2B5EF4-FFF2-40B4-BE49-F238E27FC236}">
                <a16:creationId xmlns:a16="http://schemas.microsoft.com/office/drawing/2014/main" id="{E857FC69-53CB-40E7-991A-625803FA2138}"/>
              </a:ext>
            </a:extLst>
          </p:cNvPr>
          <p:cNvSpPr>
            <a:spLocks noGrp="1"/>
          </p:cNvSpPr>
          <p:nvPr>
            <p:ph sz="half" idx="2"/>
          </p:nvPr>
        </p:nvSpPr>
        <p:spPr/>
        <p:txBody>
          <a:bodyPr vert="horz" lIns="91440" tIns="45720" rIns="91440" bIns="45720" rtlCol="0" anchor="t">
            <a:normAutofit/>
          </a:bodyPr>
          <a:lstStyle/>
          <a:p>
            <a:r>
              <a:rPr lang="en-US">
                <a:latin typeface="ITC Berkeley Oldstyle Std"/>
              </a:rPr>
              <a:t>Territories </a:t>
            </a:r>
          </a:p>
          <a:p>
            <a:pPr lvl="1"/>
            <a:r>
              <a:rPr lang="en-US">
                <a:latin typeface="ITC Berkeley Oldstyle Std"/>
              </a:rPr>
              <a:t>U.S. Citizen</a:t>
            </a:r>
            <a:endParaRPr lang="en-US">
              <a:latin typeface="ITC Berkeley Oldstyle Std"/>
              <a:cs typeface="Calibri"/>
            </a:endParaRPr>
          </a:p>
          <a:p>
            <a:pPr lvl="1"/>
            <a:r>
              <a:rPr lang="en-US">
                <a:latin typeface="ITC Berkeley Oldstyle Std"/>
              </a:rPr>
              <a:t>Pay some federal taxes</a:t>
            </a:r>
            <a:endParaRPr lang="en-US">
              <a:latin typeface="ITC Berkeley Oldstyle Std"/>
              <a:cs typeface="Calibri"/>
            </a:endParaRPr>
          </a:p>
          <a:p>
            <a:pPr lvl="1"/>
            <a:r>
              <a:rPr lang="en-US">
                <a:latin typeface="ITC Berkeley Oldstyle Std"/>
              </a:rPr>
              <a:t>Similar government structure, but no meaningful voting representation</a:t>
            </a:r>
            <a:endParaRPr lang="en-US">
              <a:latin typeface="ITC Berkeley Oldstyle Std"/>
              <a:cs typeface="Calibri"/>
            </a:endParaRPr>
          </a:p>
          <a:p>
            <a:pPr lvl="2"/>
            <a:r>
              <a:rPr lang="en-US">
                <a:latin typeface="ITC Berkeley Oldstyle Std"/>
              </a:rPr>
              <a:t>Have a non-voting representative in the House of Representatives </a:t>
            </a:r>
            <a:endParaRPr lang="en-US">
              <a:latin typeface="ITC Berkeley Oldstyle Std"/>
              <a:cs typeface="Calibri"/>
            </a:endParaRPr>
          </a:p>
          <a:p>
            <a:pPr lvl="2"/>
            <a:r>
              <a:rPr lang="en-US">
                <a:latin typeface="ITC Berkeley Oldstyle Std"/>
              </a:rPr>
              <a:t>None in Senate, nor Electoral College </a:t>
            </a:r>
            <a:endParaRPr lang="en-US">
              <a:latin typeface="ITC Berkeley Oldstyle Std"/>
              <a:cs typeface="Calibri"/>
            </a:endParaRPr>
          </a:p>
          <a:p>
            <a:pPr lvl="2"/>
            <a:r>
              <a:rPr lang="en-US">
                <a:latin typeface="ITC Berkeley Oldstyle Std"/>
              </a:rPr>
              <a:t>Cannot vote in Presidential Election </a:t>
            </a:r>
            <a:endParaRPr lang="en-US">
              <a:latin typeface="ITC Berkeley Oldstyle Std"/>
              <a:cs typeface="Calibri"/>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11" name="Content Placeholder 9">
            <a:extLst>
              <a:ext uri="{FF2B5EF4-FFF2-40B4-BE49-F238E27FC236}">
                <a16:creationId xmlns:a16="http://schemas.microsoft.com/office/drawing/2014/main" id="{D9EF49CA-B24E-A105-884B-7A32B3FD8029}"/>
              </a:ext>
            </a:extLst>
          </p:cNvPr>
          <p:cNvSpPr txBox="1">
            <a:spLocks/>
          </p:cNvSpPr>
          <p:nvPr/>
        </p:nvSpPr>
        <p:spPr>
          <a:xfrm>
            <a:off x="914399" y="1811082"/>
            <a:ext cx="5181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ITC Berkeley Oldstyle Std"/>
              </a:rPr>
              <a:t>50 States</a:t>
            </a:r>
          </a:p>
          <a:p>
            <a:pPr lvl="1"/>
            <a:r>
              <a:rPr lang="en-US">
                <a:latin typeface="ITC Berkeley Oldstyle Std"/>
              </a:rPr>
              <a:t>U.S. Citizen </a:t>
            </a:r>
          </a:p>
          <a:p>
            <a:pPr lvl="1"/>
            <a:r>
              <a:rPr lang="en-US">
                <a:latin typeface="ITC Berkeley Oldstyle Std"/>
              </a:rPr>
              <a:t>Pay all federal taxes</a:t>
            </a:r>
          </a:p>
          <a:p>
            <a:pPr lvl="1"/>
            <a:r>
              <a:rPr lang="en-US">
                <a:latin typeface="ITC Berkeley Oldstyle Std"/>
              </a:rPr>
              <a:t>Subject to all federal laws</a:t>
            </a:r>
          </a:p>
          <a:p>
            <a:pPr lvl="1"/>
            <a:r>
              <a:rPr lang="en-US">
                <a:latin typeface="ITC Berkeley Oldstyle Std"/>
              </a:rPr>
              <a:t>Full U.S. citizen with all constitutional rights </a:t>
            </a:r>
          </a:p>
          <a:p>
            <a:pPr lvl="1"/>
            <a:r>
              <a:rPr lang="en-US">
                <a:latin typeface="ITC Berkeley Oldstyle Std"/>
              </a:rPr>
              <a:t>Full voting representation in House of Representatives, Senate, and Electoral College  </a:t>
            </a:r>
          </a:p>
        </p:txBody>
      </p:sp>
    </p:spTree>
    <p:extLst>
      <p:ext uri="{BB962C8B-B14F-4D97-AF65-F5344CB8AC3E}">
        <p14:creationId xmlns:p14="http://schemas.microsoft.com/office/powerpoint/2010/main" val="24038634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3292</Words>
  <Application>Microsoft Office PowerPoint</Application>
  <PresentationFormat>Widescreen</PresentationFormat>
  <Paragraphs>455</Paragraphs>
  <Slides>45</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Calibri Light</vt:lpstr>
      <vt:lpstr>ITC Berkeley Oldstyle Std</vt:lpstr>
      <vt:lpstr>ITC Berkeley Oldstyle Std Blk</vt:lpstr>
      <vt:lpstr>Univers</vt:lpstr>
      <vt:lpstr>Office Theme</vt:lpstr>
      <vt:lpstr>The Effects of U.S. Tourism and Militarization in Puerto Rico</vt:lpstr>
      <vt:lpstr>Land Acknowledgement</vt:lpstr>
      <vt:lpstr>PowerPoint Presentation</vt:lpstr>
      <vt:lpstr>PowerPoint Presentation</vt:lpstr>
      <vt:lpstr>Agenda </vt:lpstr>
      <vt:lpstr> Research Statement </vt:lpstr>
      <vt:lpstr>Demographics  </vt:lpstr>
      <vt:lpstr>United States Territories  </vt:lpstr>
      <vt:lpstr>State vs. U.S. Territory Rights</vt:lpstr>
      <vt:lpstr> </vt:lpstr>
      <vt:lpstr> </vt:lpstr>
      <vt:lpstr> </vt:lpstr>
      <vt:lpstr> </vt:lpstr>
      <vt:lpstr> </vt:lpstr>
      <vt:lpstr>U.S. Military Bases in Puerto Rico  </vt:lpstr>
      <vt:lpstr>Vieques Before the Military </vt:lpstr>
      <vt:lpstr>PowerPoint Presentation</vt:lpstr>
      <vt:lpstr> Timeline of Military Involvement  </vt:lpstr>
      <vt:lpstr>Forced Exit of Culture and People  </vt:lpstr>
      <vt:lpstr>PowerPoint Presentation</vt:lpstr>
      <vt:lpstr>Response from the People</vt:lpstr>
      <vt:lpstr> Aftermath of Military Bombing Sites </vt:lpstr>
      <vt:lpstr> </vt:lpstr>
      <vt:lpstr>Aftermath of Health Effects</vt:lpstr>
      <vt:lpstr> Conclusion of Military </vt:lpstr>
      <vt:lpstr> Puerto Rico Population Over the Years  </vt:lpstr>
      <vt:lpstr>Effects of Hurricane Maria  </vt:lpstr>
      <vt:lpstr> New Construction Developments </vt:lpstr>
      <vt:lpstr> Construction Cont. </vt:lpstr>
      <vt:lpstr> Coastline Construction </vt:lpstr>
      <vt:lpstr> Ecological Impacts </vt:lpstr>
      <vt:lpstr>How has this affected the people of Puerto Rico?  </vt:lpstr>
      <vt:lpstr>Government Response to the Protest </vt:lpstr>
      <vt:lpstr>Timeline of Government in Puerto Rico</vt:lpstr>
      <vt:lpstr> Economic Impact </vt:lpstr>
      <vt:lpstr>PowerPoint Presentation</vt:lpstr>
      <vt:lpstr> Economic Impact </vt:lpstr>
      <vt:lpstr> </vt:lpstr>
      <vt:lpstr> Economic Impact </vt:lpstr>
      <vt:lpstr> Economic Impact </vt:lpstr>
      <vt:lpstr> The Connection </vt:lpstr>
      <vt:lpstr> Why should we care? </vt:lpstr>
      <vt:lpstr> Conclusion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Student Affairs Design</dc:creator>
  <cp:lastModifiedBy>Inefuku, Harrison W [LIB]</cp:lastModifiedBy>
  <cp:revision>6</cp:revision>
  <dcterms:created xsi:type="dcterms:W3CDTF">2022-10-07T13:15:59Z</dcterms:created>
  <dcterms:modified xsi:type="dcterms:W3CDTF">2023-03-10T17:05:33Z</dcterms:modified>
</cp:coreProperties>
</file>