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61" r:id="rId3"/>
    <p:sldId id="263" r:id="rId4"/>
    <p:sldId id="264" r:id="rId5"/>
    <p:sldId id="258" r:id="rId6"/>
    <p:sldId id="265" r:id="rId7"/>
    <p:sldId id="266" r:id="rId8"/>
    <p:sldId id="267" r:id="rId9"/>
    <p:sldId id="268" r:id="rId10"/>
    <p:sldId id="269" r:id="rId11"/>
    <p:sldId id="270" r:id="rId12"/>
    <p:sldId id="271" r:id="rId13"/>
    <p:sldId id="272" r:id="rId14"/>
    <p:sldId id="273" r:id="rId15"/>
    <p:sldId id="25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1E24"/>
    <a:srgbClr val="0341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A70439-8CD0-8B0B-E4D7-F2AAD5B39349}" v="457" dt="2023-03-01T20:54:14.972"/>
    <p1510:client id="{92362B57-DA4C-E13A-C31B-08C3E6E3D016}" v="1" dt="2023-03-03T00:40:28.818"/>
    <p1510:client id="{BF41B48D-2F38-F3C0-7DB4-78D2A626DA0F}" v="2" dt="2023-03-01T20:32:06.2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D08DE9-1133-794A-B06A-850CE3BFA87D}"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3F7A4-F8A4-B14E-8920-E41B9F061B0B}" type="slidenum">
              <a:rPr lang="en-US" smtClean="0"/>
              <a:t>‹#›</a:t>
            </a:fld>
            <a:endParaRPr lang="en-US"/>
          </a:p>
        </p:txBody>
      </p:sp>
    </p:spTree>
    <p:extLst>
      <p:ext uri="{BB962C8B-B14F-4D97-AF65-F5344CB8AC3E}">
        <p14:creationId xmlns:p14="http://schemas.microsoft.com/office/powerpoint/2010/main" val="2853005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session title and presenters names on this slide</a:t>
            </a:r>
          </a:p>
        </p:txBody>
      </p:sp>
      <p:sp>
        <p:nvSpPr>
          <p:cNvPr id="4" name="Slide Number Placeholder 3"/>
          <p:cNvSpPr>
            <a:spLocks noGrp="1"/>
          </p:cNvSpPr>
          <p:nvPr>
            <p:ph type="sldNum" sz="quarter" idx="5"/>
          </p:nvPr>
        </p:nvSpPr>
        <p:spPr/>
        <p:txBody>
          <a:bodyPr/>
          <a:lstStyle/>
          <a:p>
            <a:fld id="{6393F7A4-F8A4-B14E-8920-E41B9F061B0B}" type="slidenum">
              <a:rPr lang="en-US" smtClean="0"/>
              <a:t>1</a:t>
            </a:fld>
            <a:endParaRPr lang="en-US"/>
          </a:p>
        </p:txBody>
      </p:sp>
    </p:spTree>
    <p:extLst>
      <p:ext uri="{BB962C8B-B14F-4D97-AF65-F5344CB8AC3E}">
        <p14:creationId xmlns:p14="http://schemas.microsoft.com/office/powerpoint/2010/main" val="711350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10</a:t>
            </a:fld>
            <a:endParaRPr lang="en-US"/>
          </a:p>
        </p:txBody>
      </p:sp>
    </p:spTree>
    <p:extLst>
      <p:ext uri="{BB962C8B-B14F-4D97-AF65-F5344CB8AC3E}">
        <p14:creationId xmlns:p14="http://schemas.microsoft.com/office/powerpoint/2010/main" val="1768931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11</a:t>
            </a:fld>
            <a:endParaRPr lang="en-US"/>
          </a:p>
        </p:txBody>
      </p:sp>
    </p:spTree>
    <p:extLst>
      <p:ext uri="{BB962C8B-B14F-4D97-AF65-F5344CB8AC3E}">
        <p14:creationId xmlns:p14="http://schemas.microsoft.com/office/powerpoint/2010/main" val="3673226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12</a:t>
            </a:fld>
            <a:endParaRPr lang="en-US"/>
          </a:p>
        </p:txBody>
      </p:sp>
    </p:spTree>
    <p:extLst>
      <p:ext uri="{BB962C8B-B14F-4D97-AF65-F5344CB8AC3E}">
        <p14:creationId xmlns:p14="http://schemas.microsoft.com/office/powerpoint/2010/main" val="42008699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13</a:t>
            </a:fld>
            <a:endParaRPr lang="en-US"/>
          </a:p>
        </p:txBody>
      </p:sp>
    </p:spTree>
    <p:extLst>
      <p:ext uri="{BB962C8B-B14F-4D97-AF65-F5344CB8AC3E}">
        <p14:creationId xmlns:p14="http://schemas.microsoft.com/office/powerpoint/2010/main" val="2960487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a majority of your content. Duplicate as necessary.</a:t>
            </a:r>
          </a:p>
        </p:txBody>
      </p:sp>
      <p:sp>
        <p:nvSpPr>
          <p:cNvPr id="4" name="Slide Number Placeholder 3"/>
          <p:cNvSpPr>
            <a:spLocks noGrp="1"/>
          </p:cNvSpPr>
          <p:nvPr>
            <p:ph type="sldNum" sz="quarter" idx="5"/>
          </p:nvPr>
        </p:nvSpPr>
        <p:spPr/>
        <p:txBody>
          <a:bodyPr/>
          <a:lstStyle/>
          <a:p>
            <a:fld id="{6393F7A4-F8A4-B14E-8920-E41B9F061B0B}" type="slidenum">
              <a:rPr lang="en-US" smtClean="0"/>
              <a:t>14</a:t>
            </a:fld>
            <a:endParaRPr lang="en-US"/>
          </a:p>
        </p:txBody>
      </p:sp>
    </p:spTree>
    <p:extLst>
      <p:ext uri="{BB962C8B-B14F-4D97-AF65-F5344CB8AC3E}">
        <p14:creationId xmlns:p14="http://schemas.microsoft.com/office/powerpoint/2010/main" val="1968562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graphics and footer can be used as needed throughout your presentation.</a:t>
            </a:r>
          </a:p>
        </p:txBody>
      </p:sp>
      <p:sp>
        <p:nvSpPr>
          <p:cNvPr id="4" name="Slide Number Placeholder 3"/>
          <p:cNvSpPr>
            <a:spLocks noGrp="1"/>
          </p:cNvSpPr>
          <p:nvPr>
            <p:ph type="sldNum" sz="quarter" idx="5"/>
          </p:nvPr>
        </p:nvSpPr>
        <p:spPr/>
        <p:txBody>
          <a:bodyPr/>
          <a:lstStyle/>
          <a:p>
            <a:fld id="{6393F7A4-F8A4-B14E-8920-E41B9F061B0B}" type="slidenum">
              <a:rPr lang="en-US" smtClean="0"/>
              <a:t>15</a:t>
            </a:fld>
            <a:endParaRPr lang="en-US"/>
          </a:p>
        </p:txBody>
      </p:sp>
    </p:spTree>
    <p:extLst>
      <p:ext uri="{BB962C8B-B14F-4D97-AF65-F5344CB8AC3E}">
        <p14:creationId xmlns:p14="http://schemas.microsoft.com/office/powerpoint/2010/main" val="4220739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edit or remove. This slide is for participants to scan and check into the conference if they haven’t done so already. </a:t>
            </a:r>
          </a:p>
        </p:txBody>
      </p:sp>
      <p:sp>
        <p:nvSpPr>
          <p:cNvPr id="4" name="Slide Number Placeholder 3"/>
          <p:cNvSpPr>
            <a:spLocks noGrp="1"/>
          </p:cNvSpPr>
          <p:nvPr>
            <p:ph type="sldNum" sz="quarter" idx="5"/>
          </p:nvPr>
        </p:nvSpPr>
        <p:spPr/>
        <p:txBody>
          <a:bodyPr/>
          <a:lstStyle/>
          <a:p>
            <a:fld id="{6393F7A4-F8A4-B14E-8920-E41B9F061B0B}" type="slidenum">
              <a:rPr lang="en-US" smtClean="0"/>
              <a:t>2</a:t>
            </a:fld>
            <a:endParaRPr lang="en-US"/>
          </a:p>
        </p:txBody>
      </p:sp>
    </p:spTree>
    <p:extLst>
      <p:ext uri="{BB962C8B-B14F-4D97-AF65-F5344CB8AC3E}">
        <p14:creationId xmlns:p14="http://schemas.microsoft.com/office/powerpoint/2010/main" val="1653429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edit or remove </a:t>
            </a:r>
          </a:p>
        </p:txBody>
      </p:sp>
      <p:sp>
        <p:nvSpPr>
          <p:cNvPr id="4" name="Slide Number Placeholder 3"/>
          <p:cNvSpPr>
            <a:spLocks noGrp="1"/>
          </p:cNvSpPr>
          <p:nvPr>
            <p:ph type="sldNum" sz="quarter" idx="5"/>
          </p:nvPr>
        </p:nvSpPr>
        <p:spPr/>
        <p:txBody>
          <a:bodyPr/>
          <a:lstStyle/>
          <a:p>
            <a:fld id="{6393F7A4-F8A4-B14E-8920-E41B9F061B0B}" type="slidenum">
              <a:rPr lang="en-US" smtClean="0"/>
              <a:t>3</a:t>
            </a:fld>
            <a:endParaRPr lang="en-US"/>
          </a:p>
        </p:txBody>
      </p:sp>
    </p:spTree>
    <p:extLst>
      <p:ext uri="{BB962C8B-B14F-4D97-AF65-F5344CB8AC3E}">
        <p14:creationId xmlns:p14="http://schemas.microsoft.com/office/powerpoint/2010/main" val="2837360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not edit or remove</a:t>
            </a:r>
          </a:p>
        </p:txBody>
      </p:sp>
      <p:sp>
        <p:nvSpPr>
          <p:cNvPr id="4" name="Slide Number Placeholder 3"/>
          <p:cNvSpPr>
            <a:spLocks noGrp="1"/>
          </p:cNvSpPr>
          <p:nvPr>
            <p:ph type="sldNum" sz="quarter" idx="5"/>
          </p:nvPr>
        </p:nvSpPr>
        <p:spPr/>
        <p:txBody>
          <a:bodyPr/>
          <a:lstStyle/>
          <a:p>
            <a:fld id="{6393F7A4-F8A4-B14E-8920-E41B9F061B0B}" type="slidenum">
              <a:rPr lang="en-US" smtClean="0"/>
              <a:t>4</a:t>
            </a:fld>
            <a:endParaRPr lang="en-US"/>
          </a:p>
        </p:txBody>
      </p:sp>
    </p:spTree>
    <p:extLst>
      <p:ext uri="{BB962C8B-B14F-4D97-AF65-F5344CB8AC3E}">
        <p14:creationId xmlns:p14="http://schemas.microsoft.com/office/powerpoint/2010/main" val="414883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backgrounds of photos during your presentation.</a:t>
            </a:r>
          </a:p>
        </p:txBody>
      </p:sp>
      <p:sp>
        <p:nvSpPr>
          <p:cNvPr id="4" name="Slide Number Placeholder 3"/>
          <p:cNvSpPr>
            <a:spLocks noGrp="1"/>
          </p:cNvSpPr>
          <p:nvPr>
            <p:ph type="sldNum" sz="quarter" idx="5"/>
          </p:nvPr>
        </p:nvSpPr>
        <p:spPr/>
        <p:txBody>
          <a:bodyPr/>
          <a:lstStyle/>
          <a:p>
            <a:fld id="{6393F7A4-F8A4-B14E-8920-E41B9F061B0B}" type="slidenum">
              <a:rPr lang="en-US" smtClean="0"/>
              <a:t>5</a:t>
            </a:fld>
            <a:endParaRPr lang="en-US"/>
          </a:p>
        </p:txBody>
      </p:sp>
    </p:spTree>
    <p:extLst>
      <p:ext uri="{BB962C8B-B14F-4D97-AF65-F5344CB8AC3E}">
        <p14:creationId xmlns:p14="http://schemas.microsoft.com/office/powerpoint/2010/main" val="2058404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backgrounds of photos during your presentation.</a:t>
            </a:r>
          </a:p>
        </p:txBody>
      </p:sp>
      <p:sp>
        <p:nvSpPr>
          <p:cNvPr id="4" name="Slide Number Placeholder 3"/>
          <p:cNvSpPr>
            <a:spLocks noGrp="1"/>
          </p:cNvSpPr>
          <p:nvPr>
            <p:ph type="sldNum" sz="quarter" idx="5"/>
          </p:nvPr>
        </p:nvSpPr>
        <p:spPr/>
        <p:txBody>
          <a:bodyPr/>
          <a:lstStyle/>
          <a:p>
            <a:fld id="{6393F7A4-F8A4-B14E-8920-E41B9F061B0B}" type="slidenum">
              <a:rPr lang="en-US" smtClean="0"/>
              <a:t>6</a:t>
            </a:fld>
            <a:endParaRPr lang="en-US"/>
          </a:p>
        </p:txBody>
      </p:sp>
    </p:spTree>
    <p:extLst>
      <p:ext uri="{BB962C8B-B14F-4D97-AF65-F5344CB8AC3E}">
        <p14:creationId xmlns:p14="http://schemas.microsoft.com/office/powerpoint/2010/main" val="938451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backgrounds of photos during your presentation.</a:t>
            </a:r>
          </a:p>
        </p:txBody>
      </p:sp>
      <p:sp>
        <p:nvSpPr>
          <p:cNvPr id="4" name="Slide Number Placeholder 3"/>
          <p:cNvSpPr>
            <a:spLocks noGrp="1"/>
          </p:cNvSpPr>
          <p:nvPr>
            <p:ph type="sldNum" sz="quarter" idx="5"/>
          </p:nvPr>
        </p:nvSpPr>
        <p:spPr/>
        <p:txBody>
          <a:bodyPr/>
          <a:lstStyle/>
          <a:p>
            <a:fld id="{6393F7A4-F8A4-B14E-8920-E41B9F061B0B}" type="slidenum">
              <a:rPr lang="en-US" smtClean="0"/>
              <a:t>7</a:t>
            </a:fld>
            <a:endParaRPr lang="en-US"/>
          </a:p>
        </p:txBody>
      </p:sp>
    </p:spTree>
    <p:extLst>
      <p:ext uri="{BB962C8B-B14F-4D97-AF65-F5344CB8AC3E}">
        <p14:creationId xmlns:p14="http://schemas.microsoft.com/office/powerpoint/2010/main" val="3690936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backgrounds of photos during your presentation.</a:t>
            </a:r>
          </a:p>
        </p:txBody>
      </p:sp>
      <p:sp>
        <p:nvSpPr>
          <p:cNvPr id="4" name="Slide Number Placeholder 3"/>
          <p:cNvSpPr>
            <a:spLocks noGrp="1"/>
          </p:cNvSpPr>
          <p:nvPr>
            <p:ph type="sldNum" sz="quarter" idx="5"/>
          </p:nvPr>
        </p:nvSpPr>
        <p:spPr/>
        <p:txBody>
          <a:bodyPr/>
          <a:lstStyle/>
          <a:p>
            <a:fld id="{6393F7A4-F8A4-B14E-8920-E41B9F061B0B}" type="slidenum">
              <a:rPr lang="en-US" smtClean="0"/>
              <a:t>8</a:t>
            </a:fld>
            <a:endParaRPr lang="en-US"/>
          </a:p>
        </p:txBody>
      </p:sp>
    </p:spTree>
    <p:extLst>
      <p:ext uri="{BB962C8B-B14F-4D97-AF65-F5344CB8AC3E}">
        <p14:creationId xmlns:p14="http://schemas.microsoft.com/office/powerpoint/2010/main" val="3769409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template can be used for backgrounds of photos during your presentation.</a:t>
            </a:r>
          </a:p>
        </p:txBody>
      </p:sp>
      <p:sp>
        <p:nvSpPr>
          <p:cNvPr id="4" name="Slide Number Placeholder 3"/>
          <p:cNvSpPr>
            <a:spLocks noGrp="1"/>
          </p:cNvSpPr>
          <p:nvPr>
            <p:ph type="sldNum" sz="quarter" idx="5"/>
          </p:nvPr>
        </p:nvSpPr>
        <p:spPr/>
        <p:txBody>
          <a:bodyPr/>
          <a:lstStyle/>
          <a:p>
            <a:fld id="{6393F7A4-F8A4-B14E-8920-E41B9F061B0B}" type="slidenum">
              <a:rPr lang="en-US" smtClean="0"/>
              <a:t>9</a:t>
            </a:fld>
            <a:endParaRPr lang="en-US"/>
          </a:p>
        </p:txBody>
      </p:sp>
    </p:spTree>
    <p:extLst>
      <p:ext uri="{BB962C8B-B14F-4D97-AF65-F5344CB8AC3E}">
        <p14:creationId xmlns:p14="http://schemas.microsoft.com/office/powerpoint/2010/main" val="2676869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D7D41-25C9-680A-6E20-CF255A0BC9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5066C5-13F0-A9ED-A611-392F18CA1A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3F6652-A667-CE93-F4B8-198BF57067CA}"/>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5" name="Footer Placeholder 4">
            <a:extLst>
              <a:ext uri="{FF2B5EF4-FFF2-40B4-BE49-F238E27FC236}">
                <a16:creationId xmlns:a16="http://schemas.microsoft.com/office/drawing/2014/main" id="{C3A848FE-1DC0-8246-4901-3C3F15336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CCA2-60E2-A6DE-46E5-6E8DA71492AF}"/>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626433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4C619-AD94-387C-8BFE-391DD1296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F5CF6B5-0304-F210-86B1-97D893CAF3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CC3E4-0710-017A-33D1-9AD5A60C9049}"/>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5" name="Footer Placeholder 4">
            <a:extLst>
              <a:ext uri="{FF2B5EF4-FFF2-40B4-BE49-F238E27FC236}">
                <a16:creationId xmlns:a16="http://schemas.microsoft.com/office/drawing/2014/main" id="{F4888FE2-982F-8107-9EE0-72920B796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3D187B-2180-CF5F-A98C-16C5F1CBDE07}"/>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507966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1B1BD3-B0EE-A06A-3DF9-2A5F1CBF1A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2993EE-7965-6F8F-54C0-B71AAECD25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98DE78-CAB7-8193-E8FE-4171C958BE38}"/>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5" name="Footer Placeholder 4">
            <a:extLst>
              <a:ext uri="{FF2B5EF4-FFF2-40B4-BE49-F238E27FC236}">
                <a16:creationId xmlns:a16="http://schemas.microsoft.com/office/drawing/2014/main" id="{9EE95E24-FC22-AA84-9015-78C628ABD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83BF9B-221A-C6B9-1A9A-CBFF1F79CFEC}"/>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077939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39538-6E94-19A3-48DD-E3414D9200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AB6BF5-93F4-51D9-0607-459A4824F8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9396B-0696-2637-49E7-96C8C172027A}"/>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5" name="Footer Placeholder 4">
            <a:extLst>
              <a:ext uri="{FF2B5EF4-FFF2-40B4-BE49-F238E27FC236}">
                <a16:creationId xmlns:a16="http://schemas.microsoft.com/office/drawing/2014/main" id="{82C3D73F-EDAE-EDFC-2C45-2104C8B53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2C95E-A127-827A-CA73-14CDE1388B5E}"/>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435486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A347D-08AE-AEAA-943E-212FC47D59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9100BD-9E3D-DEE0-3A6D-2C088D30DF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F52688-8DC9-B730-3CB9-15F2DFBF4739}"/>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5" name="Footer Placeholder 4">
            <a:extLst>
              <a:ext uri="{FF2B5EF4-FFF2-40B4-BE49-F238E27FC236}">
                <a16:creationId xmlns:a16="http://schemas.microsoft.com/office/drawing/2014/main" id="{A459A17C-0F56-A89B-E611-F8ACD0AB2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F6B5A-7F1E-1517-1453-FEAC95DD852D}"/>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98447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6811-1C74-93F8-010D-700F645B26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CA732C-4759-6A83-034E-DCFE54F31E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D778DD-DB64-FC58-9758-76B85073B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133C74-CF74-A8D8-9B7D-24F825673B41}"/>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6" name="Footer Placeholder 5">
            <a:extLst>
              <a:ext uri="{FF2B5EF4-FFF2-40B4-BE49-F238E27FC236}">
                <a16:creationId xmlns:a16="http://schemas.microsoft.com/office/drawing/2014/main" id="{CC02D158-84F5-36FD-2DC4-F81A59A4B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51D7F-E987-8647-512F-BE9727E6D799}"/>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3606082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25906-28CB-20F8-18AD-649B95FCBD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EE1256-BC64-330E-23A6-23BD509114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F163FB-1E21-F021-9B7C-612AFF6BED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A3A278-9FBC-B6B6-81BD-3D3BD5532E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5A3C5D-F960-F579-AB16-450479C72F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453660-AE29-9F24-C6F4-93120A562567}"/>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8" name="Footer Placeholder 7">
            <a:extLst>
              <a:ext uri="{FF2B5EF4-FFF2-40B4-BE49-F238E27FC236}">
                <a16:creationId xmlns:a16="http://schemas.microsoft.com/office/drawing/2014/main" id="{E1C9F0D0-E7BB-4755-6BC9-7E21868C52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3C8DDD-5351-0F0B-598A-862E8E3264B0}"/>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1815189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CAB89-ED03-8A6D-AD38-09A515D7E5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2C3720-E1BD-B7ED-993A-7BAEDD560A08}"/>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4" name="Footer Placeholder 3">
            <a:extLst>
              <a:ext uri="{FF2B5EF4-FFF2-40B4-BE49-F238E27FC236}">
                <a16:creationId xmlns:a16="http://schemas.microsoft.com/office/drawing/2014/main" id="{AC5DBF70-5C74-4FB4-2A82-E358D3E2D5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68C348-B3CD-5C7C-8E60-EE02B172826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21095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CF5B7D-967F-5E0E-4341-330E49C229E0}"/>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3" name="Footer Placeholder 2">
            <a:extLst>
              <a:ext uri="{FF2B5EF4-FFF2-40B4-BE49-F238E27FC236}">
                <a16:creationId xmlns:a16="http://schemas.microsoft.com/office/drawing/2014/main" id="{78CB820A-79B1-3AC8-F85B-000EEEE1BC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F01EEB-6957-7D62-DC93-FA7B9C19BF6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2931233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9266-CBD7-2D76-8D6E-D1BC30E6E5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D0119B-197A-A3A7-32E6-3DA72605EB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4E30E4-183A-E701-4BE5-4DFAB9AC9F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712C5D-4127-3A2F-B88C-445E464CB004}"/>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6" name="Footer Placeholder 5">
            <a:extLst>
              <a:ext uri="{FF2B5EF4-FFF2-40B4-BE49-F238E27FC236}">
                <a16:creationId xmlns:a16="http://schemas.microsoft.com/office/drawing/2014/main" id="{00564C9B-22AF-7D11-47DF-06F5C14B99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07B5E9-8F23-B3A0-9D60-3D6941CDBA38}"/>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3464741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59114-2022-28D9-0D27-357BF3773B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78235E-F604-E286-18CE-ACB98D9032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36BCCB-C1A5-3C2C-9C5A-74D0009CD9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720FAC-51E0-2726-63D4-01E1A1182FAD}"/>
              </a:ext>
            </a:extLst>
          </p:cNvPr>
          <p:cNvSpPr>
            <a:spLocks noGrp="1"/>
          </p:cNvSpPr>
          <p:nvPr>
            <p:ph type="dt" sz="half" idx="10"/>
          </p:nvPr>
        </p:nvSpPr>
        <p:spPr/>
        <p:txBody>
          <a:bodyPr/>
          <a:lstStyle/>
          <a:p>
            <a:fld id="{1DA3CACC-AECD-C44A-8EC6-A37A31F95CDE}" type="datetimeFigureOut">
              <a:rPr lang="en-US" smtClean="0"/>
              <a:t>3/3/2023</a:t>
            </a:fld>
            <a:endParaRPr lang="en-US"/>
          </a:p>
        </p:txBody>
      </p:sp>
      <p:sp>
        <p:nvSpPr>
          <p:cNvPr id="6" name="Footer Placeholder 5">
            <a:extLst>
              <a:ext uri="{FF2B5EF4-FFF2-40B4-BE49-F238E27FC236}">
                <a16:creationId xmlns:a16="http://schemas.microsoft.com/office/drawing/2014/main" id="{5B4B60F5-551F-72A9-1622-BB343E2A44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F597AD-6702-9E3F-6206-860508C5CF8F}"/>
              </a:ext>
            </a:extLst>
          </p:cNvPr>
          <p:cNvSpPr>
            <a:spLocks noGrp="1"/>
          </p:cNvSpPr>
          <p:nvPr>
            <p:ph type="sldNum" sz="quarter" idx="12"/>
          </p:nvPr>
        </p:nvSpPr>
        <p:spPr/>
        <p:txBody>
          <a:bodyPr/>
          <a:lstStyle/>
          <a:p>
            <a:fld id="{0C44163B-2FCF-7942-BD69-FAD1E35327D6}" type="slidenum">
              <a:rPr lang="en-US" smtClean="0"/>
              <a:t>‹#›</a:t>
            </a:fld>
            <a:endParaRPr lang="en-US"/>
          </a:p>
        </p:txBody>
      </p:sp>
    </p:spTree>
    <p:extLst>
      <p:ext uri="{BB962C8B-B14F-4D97-AF65-F5344CB8AC3E}">
        <p14:creationId xmlns:p14="http://schemas.microsoft.com/office/powerpoint/2010/main" val="646662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2D6443-2CBA-D6B7-05BF-3F6752E685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53E9D7-0E1F-57F2-4B9F-D747250E80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0BBAD-7C4D-E667-D5C5-0BC9753308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A3CACC-AECD-C44A-8EC6-A37A31F95CDE}" type="datetimeFigureOut">
              <a:rPr lang="en-US" smtClean="0"/>
              <a:t>3/3/2023</a:t>
            </a:fld>
            <a:endParaRPr lang="en-US"/>
          </a:p>
        </p:txBody>
      </p:sp>
      <p:sp>
        <p:nvSpPr>
          <p:cNvPr id="5" name="Footer Placeholder 4">
            <a:extLst>
              <a:ext uri="{FF2B5EF4-FFF2-40B4-BE49-F238E27FC236}">
                <a16:creationId xmlns:a16="http://schemas.microsoft.com/office/drawing/2014/main" id="{498ED70B-7478-AAD3-7B08-CDACEB34B7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45026D-3461-26BE-C714-8FB1758AF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4163B-2FCF-7942-BD69-FAD1E35327D6}" type="slidenum">
              <a:rPr lang="en-US" smtClean="0"/>
              <a:t>‹#›</a:t>
            </a:fld>
            <a:endParaRPr lang="en-US"/>
          </a:p>
        </p:txBody>
      </p:sp>
    </p:spTree>
    <p:extLst>
      <p:ext uri="{BB962C8B-B14F-4D97-AF65-F5344CB8AC3E}">
        <p14:creationId xmlns:p14="http://schemas.microsoft.com/office/powerpoint/2010/main" val="580885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3.emf"/><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3.emf"/><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3.emf"/><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3.emf"/><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FEF25-23C7-6D88-73D0-FC207C14B4F5}"/>
              </a:ext>
            </a:extLst>
          </p:cNvPr>
          <p:cNvSpPr>
            <a:spLocks noGrp="1"/>
          </p:cNvSpPr>
          <p:nvPr>
            <p:ph type="ctrTitle"/>
          </p:nvPr>
        </p:nvSpPr>
        <p:spPr>
          <a:xfrm>
            <a:off x="1523999" y="710402"/>
            <a:ext cx="9144000" cy="2387600"/>
          </a:xfrm>
          <a:solidFill>
            <a:srgbClr val="901E24"/>
          </a:solidFill>
        </p:spPr>
        <p:txBody>
          <a:bodyPr>
            <a:normAutofit fontScale="90000"/>
          </a:bodyPr>
          <a:lstStyle/>
          <a:p>
            <a:r>
              <a:rPr lang="en-US" sz="8800" b="1" dirty="0">
                <a:solidFill>
                  <a:schemeClr val="bg1"/>
                </a:solidFill>
                <a:latin typeface="ITC Berkeley Oldstyle Std"/>
              </a:rPr>
              <a:t>Beyond the Uniform (BU)</a:t>
            </a:r>
            <a:endParaRPr lang="en-US" sz="8800" b="1" dirty="0">
              <a:solidFill>
                <a:schemeClr val="bg1"/>
              </a:solidFill>
              <a:latin typeface="ITC Berkeley Oldstyle Std" panose="02090402050306020404" pitchFamily="18" charset="0"/>
            </a:endParaRPr>
          </a:p>
        </p:txBody>
      </p:sp>
      <p:pic>
        <p:nvPicPr>
          <p:cNvPr id="4" name="Picture 3" descr="A picture containing tree, dark, sunset, image&#10;&#10;Description automatically generated">
            <a:extLst>
              <a:ext uri="{FF2B5EF4-FFF2-40B4-BE49-F238E27FC236}">
                <a16:creationId xmlns:a16="http://schemas.microsoft.com/office/drawing/2014/main" id="{0B2D6E34-FBFE-DA63-9527-0B9E0D0D0888}"/>
              </a:ext>
            </a:extLst>
          </p:cNvPr>
          <p:cNvPicPr>
            <a:picLocks noChangeAspect="1"/>
          </p:cNvPicPr>
          <p:nvPr/>
        </p:nvPicPr>
        <p:blipFill>
          <a:blip r:embed="rId3"/>
          <a:stretch>
            <a:fillRect/>
          </a:stretch>
        </p:blipFill>
        <p:spPr>
          <a:xfrm rot="10800000">
            <a:off x="0" y="1508627"/>
            <a:ext cx="4810125" cy="4810125"/>
          </a:xfrm>
          <a:prstGeom prst="rect">
            <a:avLst/>
          </a:prstGeom>
        </p:spPr>
      </p:pic>
      <p:pic>
        <p:nvPicPr>
          <p:cNvPr id="5" name="Picture 4">
            <a:extLst>
              <a:ext uri="{FF2B5EF4-FFF2-40B4-BE49-F238E27FC236}">
                <a16:creationId xmlns:a16="http://schemas.microsoft.com/office/drawing/2014/main" id="{11854D70-FBC5-41CB-606C-A1470A948DBE}"/>
              </a:ext>
            </a:extLst>
          </p:cNvPr>
          <p:cNvPicPr>
            <a:picLocks noChangeAspect="1"/>
          </p:cNvPicPr>
          <p:nvPr/>
        </p:nvPicPr>
        <p:blipFill>
          <a:blip r:embed="rId4"/>
          <a:stretch>
            <a:fillRect/>
          </a:stretch>
        </p:blipFill>
        <p:spPr>
          <a:xfrm rot="5400000">
            <a:off x="5808405" y="474407"/>
            <a:ext cx="575188" cy="12192002"/>
          </a:xfrm>
          <a:prstGeom prst="rect">
            <a:avLst/>
          </a:prstGeom>
          <a:solidFill>
            <a:srgbClr val="901E24"/>
          </a:solidFill>
        </p:spPr>
      </p:pic>
      <p:pic>
        <p:nvPicPr>
          <p:cNvPr id="6" name="Picture 5">
            <a:extLst>
              <a:ext uri="{FF2B5EF4-FFF2-40B4-BE49-F238E27FC236}">
                <a16:creationId xmlns:a16="http://schemas.microsoft.com/office/drawing/2014/main" id="{901302DA-4B16-7519-2660-23F78B8CBEC9}"/>
              </a:ext>
            </a:extLst>
          </p:cNvPr>
          <p:cNvPicPr>
            <a:picLocks noChangeAspect="1"/>
          </p:cNvPicPr>
          <p:nvPr/>
        </p:nvPicPr>
        <p:blipFill>
          <a:blip r:embed="rId5"/>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13AEDD27-406A-2C49-5BAE-2C5FCC5C5AA4}"/>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9" name="Subtitle 8">
            <a:extLst>
              <a:ext uri="{FF2B5EF4-FFF2-40B4-BE49-F238E27FC236}">
                <a16:creationId xmlns:a16="http://schemas.microsoft.com/office/drawing/2014/main" id="{0AEA1A7D-1108-4CAE-B865-2880BCDBF81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78273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53788"/>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838200" y="2435972"/>
            <a:ext cx="10515600" cy="1325563"/>
          </a:xfrm>
        </p:spPr>
        <p:txBody>
          <a:bodyPr>
            <a:noAutofit/>
          </a:bodyPr>
          <a:lstStyle/>
          <a:p>
            <a:pPr algn="ctr"/>
            <a:r>
              <a:rPr lang="en-US" sz="5400" b="1">
                <a:solidFill>
                  <a:srgbClr val="C00000"/>
                </a:solidFill>
                <a:latin typeface="ITC Berkeley Oldstyle Std Blk"/>
              </a:rPr>
              <a:t>How do you prepare your mindset and/or take care of your mental health?</a:t>
            </a:r>
            <a:endParaRPr lang="en-US" sz="5400" b="1">
              <a:solidFill>
                <a:srgbClr val="C00000"/>
              </a:solidFill>
              <a:latin typeface="ITC Berkeley Oldstyle Std Blk" panose="02090402050306020404" pitchFamily="18" charset="0"/>
            </a:endParaRPr>
          </a:p>
        </p:txBody>
      </p:sp>
    </p:spTree>
    <p:extLst>
      <p:ext uri="{BB962C8B-B14F-4D97-AF65-F5344CB8AC3E}">
        <p14:creationId xmlns:p14="http://schemas.microsoft.com/office/powerpoint/2010/main" val="2197660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53788"/>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748553" y="2328395"/>
            <a:ext cx="10515600" cy="1325563"/>
          </a:xfrm>
        </p:spPr>
        <p:txBody>
          <a:bodyPr>
            <a:noAutofit/>
          </a:bodyPr>
          <a:lstStyle/>
          <a:p>
            <a:pPr algn="ctr"/>
            <a:r>
              <a:rPr lang="en-US" sz="5400" b="1">
                <a:solidFill>
                  <a:srgbClr val="C00000"/>
                </a:solidFill>
                <a:latin typeface="ITC Berkeley Oldstyle Std Blk"/>
              </a:rPr>
              <a:t>How do you view social media?</a:t>
            </a:r>
            <a:endParaRPr lang="en-US" sz="5400" b="1">
              <a:solidFill>
                <a:srgbClr val="C00000"/>
              </a:solidFill>
              <a:latin typeface="ITC Berkeley Oldstyle Std Blk" panose="02090402050306020404" pitchFamily="18" charset="0"/>
            </a:endParaRPr>
          </a:p>
        </p:txBody>
      </p:sp>
    </p:spTree>
    <p:extLst>
      <p:ext uri="{BB962C8B-B14F-4D97-AF65-F5344CB8AC3E}">
        <p14:creationId xmlns:p14="http://schemas.microsoft.com/office/powerpoint/2010/main" val="3238309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53788"/>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838200" y="2104278"/>
            <a:ext cx="10515600" cy="1325563"/>
          </a:xfrm>
        </p:spPr>
        <p:txBody>
          <a:bodyPr>
            <a:noAutofit/>
          </a:bodyPr>
          <a:lstStyle/>
          <a:p>
            <a:pPr algn="ctr"/>
            <a:r>
              <a:rPr lang="en-US" sz="5400" b="1">
                <a:solidFill>
                  <a:srgbClr val="C00000"/>
                </a:solidFill>
                <a:latin typeface="ITC Berkeley Oldstyle Std Blk"/>
              </a:rPr>
              <a:t>How has your experience been at Iowa State representing a minority group on campus?</a:t>
            </a:r>
            <a:endParaRPr lang="en-US" sz="5400" b="1">
              <a:solidFill>
                <a:srgbClr val="C00000"/>
              </a:solidFill>
              <a:latin typeface="ITC Berkeley Oldstyle Std Blk" panose="02090402050306020404" pitchFamily="18" charset="0"/>
            </a:endParaRPr>
          </a:p>
        </p:txBody>
      </p:sp>
    </p:spTree>
    <p:extLst>
      <p:ext uri="{BB962C8B-B14F-4D97-AF65-F5344CB8AC3E}">
        <p14:creationId xmlns:p14="http://schemas.microsoft.com/office/powerpoint/2010/main" val="398374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53788"/>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838200" y="2104278"/>
            <a:ext cx="10515600" cy="1325563"/>
          </a:xfrm>
        </p:spPr>
        <p:txBody>
          <a:bodyPr>
            <a:noAutofit/>
          </a:bodyPr>
          <a:lstStyle/>
          <a:p>
            <a:pPr algn="ctr"/>
            <a:r>
              <a:rPr lang="en-US" sz="5400" b="1">
                <a:solidFill>
                  <a:srgbClr val="C00000"/>
                </a:solidFill>
                <a:latin typeface="ITC Berkeley Oldstyle Std Blk"/>
              </a:rPr>
              <a:t>What insecurities come with this experience?</a:t>
            </a:r>
            <a:endParaRPr lang="en-US" sz="5400" b="1">
              <a:solidFill>
                <a:srgbClr val="C00000"/>
              </a:solidFill>
              <a:latin typeface="ITC Berkeley Oldstyle Std Blk" panose="02090402050306020404" pitchFamily="18" charset="0"/>
            </a:endParaRPr>
          </a:p>
        </p:txBody>
      </p:sp>
    </p:spTree>
    <p:extLst>
      <p:ext uri="{BB962C8B-B14F-4D97-AF65-F5344CB8AC3E}">
        <p14:creationId xmlns:p14="http://schemas.microsoft.com/office/powerpoint/2010/main" val="2735412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image, silhouette, plant, clouds&#10;&#10;Description automatically generated">
            <a:extLst>
              <a:ext uri="{FF2B5EF4-FFF2-40B4-BE49-F238E27FC236}">
                <a16:creationId xmlns:a16="http://schemas.microsoft.com/office/drawing/2014/main" id="{293FEBA9-8701-286D-F364-4D1D50E82CA9}"/>
              </a:ext>
            </a:extLst>
          </p:cNvPr>
          <p:cNvPicPr>
            <a:picLocks noGrp="1" noChangeAspect="1"/>
          </p:cNvPicPr>
          <p:nvPr>
            <p:ph idx="1"/>
          </p:nvPr>
        </p:nvPicPr>
        <p:blipFill>
          <a:blip r:embed="rId3"/>
          <a:stretch>
            <a:fillRect/>
          </a:stretch>
        </p:blipFill>
        <p:spPr>
          <a:xfrm>
            <a:off x="3795252" y="-53788"/>
            <a:ext cx="8396748" cy="8396748"/>
          </a:xfrm>
        </p:spPr>
      </p:pic>
      <p:pic>
        <p:nvPicPr>
          <p:cNvPr id="7" name="Picture 6">
            <a:extLst>
              <a:ext uri="{FF2B5EF4-FFF2-40B4-BE49-F238E27FC236}">
                <a16:creationId xmlns:a16="http://schemas.microsoft.com/office/drawing/2014/main" id="{E35D797F-3CCD-DA86-7B70-068C6909C2D3}"/>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8" name="Picture 7">
            <a:extLst>
              <a:ext uri="{FF2B5EF4-FFF2-40B4-BE49-F238E27FC236}">
                <a16:creationId xmlns:a16="http://schemas.microsoft.com/office/drawing/2014/main" id="{403C8AD9-DD4F-B740-510E-123E0A14EFC5}"/>
              </a:ext>
            </a:extLst>
          </p:cNvPr>
          <p:cNvPicPr>
            <a:picLocks noChangeAspect="1"/>
          </p:cNvPicPr>
          <p:nvPr/>
        </p:nvPicPr>
        <p:blipFill>
          <a:blip r:embed="rId5"/>
          <a:stretch>
            <a:fillRect/>
          </a:stretch>
        </p:blipFill>
        <p:spPr>
          <a:xfrm>
            <a:off x="388579" y="6425244"/>
            <a:ext cx="3856294" cy="290327"/>
          </a:xfrm>
          <a:prstGeom prst="rect">
            <a:avLst/>
          </a:prstGeom>
        </p:spPr>
      </p:pic>
      <p:sp>
        <p:nvSpPr>
          <p:cNvPr id="3" name="TextBox 2">
            <a:extLst>
              <a:ext uri="{FF2B5EF4-FFF2-40B4-BE49-F238E27FC236}">
                <a16:creationId xmlns:a16="http://schemas.microsoft.com/office/drawing/2014/main" id="{46A30188-402A-65E8-3A14-E49A15A61A41}"/>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
        <p:nvSpPr>
          <p:cNvPr id="2" name="Title 1">
            <a:extLst>
              <a:ext uri="{FF2B5EF4-FFF2-40B4-BE49-F238E27FC236}">
                <a16:creationId xmlns:a16="http://schemas.microsoft.com/office/drawing/2014/main" id="{D291A503-68DE-7835-AE1F-0F1D6BEE9C9C}"/>
              </a:ext>
            </a:extLst>
          </p:cNvPr>
          <p:cNvSpPr>
            <a:spLocks noGrp="1"/>
          </p:cNvSpPr>
          <p:nvPr>
            <p:ph type="title"/>
          </p:nvPr>
        </p:nvSpPr>
        <p:spPr>
          <a:xfrm>
            <a:off x="676836" y="2597337"/>
            <a:ext cx="10515600" cy="1325563"/>
          </a:xfrm>
        </p:spPr>
        <p:txBody>
          <a:bodyPr>
            <a:noAutofit/>
          </a:bodyPr>
          <a:lstStyle/>
          <a:p>
            <a:pPr algn="ctr"/>
            <a:r>
              <a:rPr lang="en-US" sz="5400" b="1">
                <a:solidFill>
                  <a:srgbClr val="C00000"/>
                </a:solidFill>
                <a:latin typeface="ITC Berkeley Oldstyle Std Blk"/>
              </a:rPr>
              <a:t>What can we offer as ideas to support minority groups on campus, in athletics or at Iowa State?</a:t>
            </a:r>
            <a:endParaRPr lang="en-US" sz="5400" b="1">
              <a:solidFill>
                <a:srgbClr val="C00000"/>
              </a:solidFill>
              <a:latin typeface="ITC Berkeley Oldstyle Std Blk" panose="02090402050306020404" pitchFamily="18" charset="0"/>
            </a:endParaRPr>
          </a:p>
        </p:txBody>
      </p:sp>
    </p:spTree>
    <p:extLst>
      <p:ext uri="{BB962C8B-B14F-4D97-AF65-F5344CB8AC3E}">
        <p14:creationId xmlns:p14="http://schemas.microsoft.com/office/powerpoint/2010/main" val="3815791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63779097-CF27-D29F-B635-A9D188F57EC1}"/>
              </a:ext>
            </a:extLst>
          </p:cNvPr>
          <p:cNvPicPr>
            <a:picLocks noChangeAspect="1"/>
          </p:cNvPicPr>
          <p:nvPr/>
        </p:nvPicPr>
        <p:blipFill>
          <a:blip r:embed="rId3"/>
          <a:stretch>
            <a:fillRect/>
          </a:stretch>
        </p:blipFill>
        <p:spPr>
          <a:xfrm>
            <a:off x="3347662" y="1909987"/>
            <a:ext cx="3251200" cy="3251200"/>
          </a:xfrm>
          <a:prstGeom prst="rect">
            <a:avLst/>
          </a:prstGeom>
        </p:spPr>
      </p:pic>
      <p:pic>
        <p:nvPicPr>
          <p:cNvPr id="5" name="Picture 4" descr="Diagram&#10;&#10;Description automatically generated">
            <a:extLst>
              <a:ext uri="{FF2B5EF4-FFF2-40B4-BE49-F238E27FC236}">
                <a16:creationId xmlns:a16="http://schemas.microsoft.com/office/drawing/2014/main" id="{4E188865-0FAD-D677-9242-7E7192BED276}"/>
              </a:ext>
            </a:extLst>
          </p:cNvPr>
          <p:cNvPicPr>
            <a:picLocks noChangeAspect="1"/>
          </p:cNvPicPr>
          <p:nvPr/>
        </p:nvPicPr>
        <p:blipFill>
          <a:blip r:embed="rId4"/>
          <a:stretch>
            <a:fillRect/>
          </a:stretch>
        </p:blipFill>
        <p:spPr>
          <a:xfrm>
            <a:off x="7375229" y="2154462"/>
            <a:ext cx="2870950" cy="2762250"/>
          </a:xfrm>
          <a:prstGeom prst="rect">
            <a:avLst/>
          </a:prstGeom>
        </p:spPr>
      </p:pic>
      <p:pic>
        <p:nvPicPr>
          <p:cNvPr id="11" name="Picture 10" descr="A picture containing tree, dark, sunset, image&#10;&#10;Description automatically generated">
            <a:extLst>
              <a:ext uri="{FF2B5EF4-FFF2-40B4-BE49-F238E27FC236}">
                <a16:creationId xmlns:a16="http://schemas.microsoft.com/office/drawing/2014/main" id="{A58914A2-0B12-82CB-008E-3F454C3A5279}"/>
              </a:ext>
            </a:extLst>
          </p:cNvPr>
          <p:cNvPicPr>
            <a:picLocks noChangeAspect="1"/>
          </p:cNvPicPr>
          <p:nvPr/>
        </p:nvPicPr>
        <p:blipFill>
          <a:blip r:embed="rId5"/>
          <a:stretch>
            <a:fillRect/>
          </a:stretch>
        </p:blipFill>
        <p:spPr>
          <a:xfrm rot="16200000">
            <a:off x="-1" y="-1"/>
            <a:ext cx="4810125" cy="4810125"/>
          </a:xfrm>
          <a:prstGeom prst="rect">
            <a:avLst/>
          </a:prstGeom>
        </p:spPr>
      </p:pic>
      <p:pic>
        <p:nvPicPr>
          <p:cNvPr id="2" name="Picture 1">
            <a:extLst>
              <a:ext uri="{FF2B5EF4-FFF2-40B4-BE49-F238E27FC236}">
                <a16:creationId xmlns:a16="http://schemas.microsoft.com/office/drawing/2014/main" id="{EDF52F8D-3E66-200A-7C4C-00A60043713E}"/>
              </a:ext>
            </a:extLst>
          </p:cNvPr>
          <p:cNvPicPr>
            <a:picLocks noChangeAspect="1"/>
          </p:cNvPicPr>
          <p:nvPr/>
        </p:nvPicPr>
        <p:blipFill>
          <a:blip r:embed="rId6"/>
          <a:stretch>
            <a:fillRect/>
          </a:stretch>
        </p:blipFill>
        <p:spPr>
          <a:xfrm rot="5400000">
            <a:off x="5808405" y="474407"/>
            <a:ext cx="575188" cy="12192002"/>
          </a:xfrm>
          <a:prstGeom prst="rect">
            <a:avLst/>
          </a:prstGeom>
        </p:spPr>
      </p:pic>
      <p:pic>
        <p:nvPicPr>
          <p:cNvPr id="4" name="Picture 3">
            <a:extLst>
              <a:ext uri="{FF2B5EF4-FFF2-40B4-BE49-F238E27FC236}">
                <a16:creationId xmlns:a16="http://schemas.microsoft.com/office/drawing/2014/main" id="{27FD8335-BBD9-24F1-6F23-B3CECE80D00B}"/>
              </a:ext>
            </a:extLst>
          </p:cNvPr>
          <p:cNvPicPr>
            <a:picLocks noChangeAspect="1"/>
          </p:cNvPicPr>
          <p:nvPr/>
        </p:nvPicPr>
        <p:blipFill>
          <a:blip r:embed="rId7"/>
          <a:stretch>
            <a:fillRect/>
          </a:stretch>
        </p:blipFill>
        <p:spPr>
          <a:xfrm>
            <a:off x="388579" y="6425244"/>
            <a:ext cx="3856294" cy="290327"/>
          </a:xfrm>
          <a:prstGeom prst="rect">
            <a:avLst/>
          </a:prstGeom>
        </p:spPr>
      </p:pic>
      <p:sp>
        <p:nvSpPr>
          <p:cNvPr id="6" name="TextBox 5">
            <a:extLst>
              <a:ext uri="{FF2B5EF4-FFF2-40B4-BE49-F238E27FC236}">
                <a16:creationId xmlns:a16="http://schemas.microsoft.com/office/drawing/2014/main" id="{3DCAB468-5E5E-DA83-AF47-82A56D4B5475}"/>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1800942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CC98834-557E-2874-08B0-8FAD05DEC43A}"/>
              </a:ext>
            </a:extLst>
          </p:cNvPr>
          <p:cNvPicPr>
            <a:picLocks noChangeAspect="1"/>
          </p:cNvPicPr>
          <p:nvPr/>
        </p:nvPicPr>
        <p:blipFill>
          <a:blip r:embed="rId3"/>
          <a:stretch>
            <a:fillRect/>
          </a:stretch>
        </p:blipFill>
        <p:spPr>
          <a:xfrm rot="5400000">
            <a:off x="2892649" y="-2874109"/>
            <a:ext cx="6406703" cy="12192002"/>
          </a:xfrm>
          <a:prstGeom prst="rect">
            <a:avLst/>
          </a:prstGeom>
        </p:spPr>
      </p:pic>
      <p:pic>
        <p:nvPicPr>
          <p:cNvPr id="11" name="Picture 10">
            <a:extLst>
              <a:ext uri="{FF2B5EF4-FFF2-40B4-BE49-F238E27FC236}">
                <a16:creationId xmlns:a16="http://schemas.microsoft.com/office/drawing/2014/main" id="{D6A3113B-757A-C3C5-A4A3-F8AC033E0DC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5" name="Picture 4">
            <a:extLst>
              <a:ext uri="{FF2B5EF4-FFF2-40B4-BE49-F238E27FC236}">
                <a16:creationId xmlns:a16="http://schemas.microsoft.com/office/drawing/2014/main" id="{975F010F-9E20-BB9D-065F-801045C77E68}"/>
              </a:ext>
            </a:extLst>
          </p:cNvPr>
          <p:cNvPicPr>
            <a:picLocks noChangeAspect="1"/>
          </p:cNvPicPr>
          <p:nvPr/>
        </p:nvPicPr>
        <p:blipFill>
          <a:blip r:embed="rId4"/>
          <a:stretch>
            <a:fillRect/>
          </a:stretch>
        </p:blipFill>
        <p:spPr>
          <a:xfrm>
            <a:off x="6327140" y="379292"/>
            <a:ext cx="5255260" cy="5524230"/>
          </a:xfrm>
          <a:prstGeom prst="rect">
            <a:avLst/>
          </a:prstGeom>
        </p:spPr>
      </p:pic>
      <p:sp>
        <p:nvSpPr>
          <p:cNvPr id="19" name="TextBox 18">
            <a:extLst>
              <a:ext uri="{FF2B5EF4-FFF2-40B4-BE49-F238E27FC236}">
                <a16:creationId xmlns:a16="http://schemas.microsoft.com/office/drawing/2014/main" id="{2F2D3FF2-5718-D5C4-9A89-B9E4AC339813}"/>
              </a:ext>
            </a:extLst>
          </p:cNvPr>
          <p:cNvSpPr txBox="1"/>
          <p:nvPr/>
        </p:nvSpPr>
        <p:spPr>
          <a:xfrm>
            <a:off x="-2" y="1698398"/>
            <a:ext cx="6096000" cy="3046988"/>
          </a:xfrm>
          <a:prstGeom prst="rect">
            <a:avLst/>
          </a:prstGeom>
          <a:noFill/>
        </p:spPr>
        <p:txBody>
          <a:bodyPr wrap="square">
            <a:spAutoFit/>
          </a:bodyPr>
          <a:lstStyle/>
          <a:p>
            <a:pPr algn="ctr"/>
            <a:r>
              <a:rPr lang="en-US" sz="9600" b="1">
                <a:solidFill>
                  <a:schemeClr val="bg1"/>
                </a:solidFill>
                <a:latin typeface="ITC Berkeley Oldstyle Std" panose="02090402050306020404" pitchFamily="18" charset="0"/>
              </a:rPr>
              <a:t>Check</a:t>
            </a:r>
          </a:p>
          <a:p>
            <a:pPr algn="ctr"/>
            <a:r>
              <a:rPr lang="en-US" sz="9600" b="1">
                <a:solidFill>
                  <a:schemeClr val="bg1"/>
                </a:solidFill>
                <a:latin typeface="ITC Berkeley Oldstyle Std" panose="02090402050306020404" pitchFamily="18" charset="0"/>
              </a:rPr>
              <a:t>In:</a:t>
            </a:r>
            <a:endParaRPr lang="en-US" sz="9600"/>
          </a:p>
        </p:txBody>
      </p:sp>
      <p:sp>
        <p:nvSpPr>
          <p:cNvPr id="17" name="Rectangle 16">
            <a:extLst>
              <a:ext uri="{FF2B5EF4-FFF2-40B4-BE49-F238E27FC236}">
                <a16:creationId xmlns:a16="http://schemas.microsoft.com/office/drawing/2014/main" id="{B026F13C-2FBC-A056-5C6D-C55506CE86AC}"/>
              </a:ext>
            </a:extLst>
          </p:cNvPr>
          <p:cNvSpPr/>
          <p:nvPr/>
        </p:nvSpPr>
        <p:spPr>
          <a:xfrm>
            <a:off x="6705600" y="663388"/>
            <a:ext cx="4536141" cy="49485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667337-DF08-663A-63A9-8E32589927F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12" name="Picture 11">
            <a:extLst>
              <a:ext uri="{FF2B5EF4-FFF2-40B4-BE49-F238E27FC236}">
                <a16:creationId xmlns:a16="http://schemas.microsoft.com/office/drawing/2014/main" id="{2D3E3FE8-7C8E-A6F2-D5AE-0482AAD8CC1F}"/>
              </a:ext>
            </a:extLst>
          </p:cNvPr>
          <p:cNvPicPr>
            <a:picLocks noChangeAspect="1"/>
          </p:cNvPicPr>
          <p:nvPr/>
        </p:nvPicPr>
        <p:blipFill>
          <a:blip r:embed="rId5"/>
          <a:stretch>
            <a:fillRect/>
          </a:stretch>
        </p:blipFill>
        <p:spPr>
          <a:xfrm>
            <a:off x="388579" y="6425244"/>
            <a:ext cx="3856294" cy="290327"/>
          </a:xfrm>
          <a:prstGeom prst="rect">
            <a:avLst/>
          </a:prstGeom>
        </p:spPr>
      </p:pic>
      <p:sp>
        <p:nvSpPr>
          <p:cNvPr id="14" name="TextBox 13">
            <a:extLst>
              <a:ext uri="{FF2B5EF4-FFF2-40B4-BE49-F238E27FC236}">
                <a16:creationId xmlns:a16="http://schemas.microsoft.com/office/drawing/2014/main" id="{67BD51CE-8F95-2B11-CC84-1A3F09469F44}"/>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3" name="Picture 2" descr="Qr code&#10;&#10;Description automatically generated">
            <a:extLst>
              <a:ext uri="{FF2B5EF4-FFF2-40B4-BE49-F238E27FC236}">
                <a16:creationId xmlns:a16="http://schemas.microsoft.com/office/drawing/2014/main" id="{90561D04-55A5-9668-F0D9-07D7D5CC7D49}"/>
              </a:ext>
            </a:extLst>
          </p:cNvPr>
          <p:cNvPicPr>
            <a:picLocks noChangeAspect="1"/>
          </p:cNvPicPr>
          <p:nvPr/>
        </p:nvPicPr>
        <p:blipFill>
          <a:blip r:embed="rId6"/>
          <a:stretch>
            <a:fillRect/>
          </a:stretch>
        </p:blipFill>
        <p:spPr>
          <a:xfrm>
            <a:off x="6705600" y="886647"/>
            <a:ext cx="4501999" cy="4501999"/>
          </a:xfrm>
          <a:prstGeom prst="rect">
            <a:avLst/>
          </a:prstGeom>
        </p:spPr>
      </p:pic>
    </p:spTree>
    <p:extLst>
      <p:ext uri="{BB962C8B-B14F-4D97-AF65-F5344CB8AC3E}">
        <p14:creationId xmlns:p14="http://schemas.microsoft.com/office/powerpoint/2010/main" val="2563378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ABF7D1-006F-5738-80E6-0F18AA258C24}"/>
              </a:ext>
            </a:extLst>
          </p:cNvPr>
          <p:cNvPicPr>
            <a:picLocks noChangeAspect="1"/>
          </p:cNvPicPr>
          <p:nvPr/>
        </p:nvPicPr>
        <p:blipFill>
          <a:blip r:embed="rId3"/>
          <a:stretch>
            <a:fillRect/>
          </a:stretch>
        </p:blipFill>
        <p:spPr>
          <a:xfrm>
            <a:off x="0" y="-544548"/>
            <a:ext cx="12225004" cy="9168753"/>
          </a:xfrm>
          <a:prstGeom prst="rect">
            <a:avLst/>
          </a:prstGeom>
        </p:spPr>
      </p:pic>
      <p:sp>
        <p:nvSpPr>
          <p:cNvPr id="2" name="Title 1">
            <a:extLst>
              <a:ext uri="{FF2B5EF4-FFF2-40B4-BE49-F238E27FC236}">
                <a16:creationId xmlns:a16="http://schemas.microsoft.com/office/drawing/2014/main" id="{BD4F1DE0-EFA6-95F7-E2CB-2CD375115402}"/>
              </a:ext>
            </a:extLst>
          </p:cNvPr>
          <p:cNvSpPr>
            <a:spLocks noGrp="1"/>
          </p:cNvSpPr>
          <p:nvPr>
            <p:ph type="title"/>
          </p:nvPr>
        </p:nvSpPr>
        <p:spPr>
          <a:xfrm>
            <a:off x="838200" y="822325"/>
            <a:ext cx="10515600" cy="1325563"/>
          </a:xfrm>
        </p:spPr>
        <p:txBody>
          <a:bodyPr>
            <a:normAutofit/>
          </a:bodyPr>
          <a:lstStyle/>
          <a:p>
            <a:pPr algn="ctr"/>
            <a:r>
              <a:rPr lang="en-US" sz="5400" b="1">
                <a:solidFill>
                  <a:srgbClr val="901E24"/>
                </a:solidFill>
                <a:latin typeface="ITC Berkeley Oldstyle Std Blk" panose="02090402050306020404" pitchFamily="18" charset="0"/>
              </a:rPr>
              <a:t>NCORE-ISCORE Mission</a:t>
            </a:r>
          </a:p>
        </p:txBody>
      </p:sp>
      <p:sp>
        <p:nvSpPr>
          <p:cNvPr id="15" name="Rectangle 14">
            <a:extLst>
              <a:ext uri="{FF2B5EF4-FFF2-40B4-BE49-F238E27FC236}">
                <a16:creationId xmlns:a16="http://schemas.microsoft.com/office/drawing/2014/main" id="{F6D842AC-F1F7-98F1-95FC-007FBA6C960B}"/>
              </a:ext>
            </a:extLst>
          </p:cNvPr>
          <p:cNvSpPr/>
          <p:nvPr/>
        </p:nvSpPr>
        <p:spPr>
          <a:xfrm>
            <a:off x="959477" y="2484873"/>
            <a:ext cx="10306050" cy="3109912"/>
          </a:xfrm>
          <a:prstGeom prst="rect">
            <a:avLst/>
          </a:prstGeom>
          <a:solidFill>
            <a:srgbClr val="90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E7B6CB9B-345C-5320-B926-03D3819E7371}"/>
              </a:ext>
            </a:extLst>
          </p:cNvPr>
          <p:cNvSpPr>
            <a:spLocks noGrp="1"/>
          </p:cNvSpPr>
          <p:nvPr>
            <p:ph idx="1"/>
          </p:nvPr>
        </p:nvSpPr>
        <p:spPr>
          <a:xfrm>
            <a:off x="1047750" y="2638460"/>
            <a:ext cx="10096500" cy="3232150"/>
          </a:xfrm>
        </p:spPr>
        <p:txBody>
          <a:bodyPr/>
          <a:lstStyle/>
          <a:p>
            <a:pPr marL="0" indent="0" algn="ctr">
              <a:buNone/>
            </a:pPr>
            <a:r>
              <a:rPr lang="en-US" altLang="en-US" sz="2800" b="1">
                <a:solidFill>
                  <a:schemeClr val="bg1"/>
                </a:solidFill>
                <a:latin typeface="ITC Berkeley Oldstyle Std" panose="02090402050306020404" pitchFamily="18" charset="0"/>
                <a:ea typeface="Univers Condensed" panose="020B0506020202050204" pitchFamily="34" charset="0"/>
                <a:cs typeface="Arial" panose="020B0604020202020204" pitchFamily="34" charset="0"/>
              </a:rPr>
              <a:t>The NCORE-ISCORE Project supports Iowa State University’s diversity efforts. The project provides positive interactions  and dialogue regarding race, ethnicity, and multicultural relations through local and national initiatives including participation in two conferences: NCORE (National Conference on Race &amp; Ethnicity) and ISCORE (Iowa State Conference on Race &amp; Ethnicity).</a:t>
            </a:r>
          </a:p>
          <a:p>
            <a:pPr marL="0" indent="0">
              <a:buNone/>
            </a:pPr>
            <a:endParaRPr lang="en-US"/>
          </a:p>
        </p:txBody>
      </p:sp>
      <p:pic>
        <p:nvPicPr>
          <p:cNvPr id="20" name="Picture 19">
            <a:extLst>
              <a:ext uri="{FF2B5EF4-FFF2-40B4-BE49-F238E27FC236}">
                <a16:creationId xmlns:a16="http://schemas.microsoft.com/office/drawing/2014/main" id="{269CADDC-83A1-8ECB-7152-0707F989DDFF}"/>
              </a:ext>
            </a:extLst>
          </p:cNvPr>
          <p:cNvPicPr>
            <a:picLocks noChangeAspect="1"/>
          </p:cNvPicPr>
          <p:nvPr/>
        </p:nvPicPr>
        <p:blipFill>
          <a:blip r:embed="rId4"/>
          <a:stretch>
            <a:fillRect/>
          </a:stretch>
        </p:blipFill>
        <p:spPr>
          <a:xfrm rot="5400000">
            <a:off x="5869194" y="413616"/>
            <a:ext cx="652242" cy="12390638"/>
          </a:xfrm>
          <a:prstGeom prst="rect">
            <a:avLst/>
          </a:prstGeom>
        </p:spPr>
      </p:pic>
      <p:pic>
        <p:nvPicPr>
          <p:cNvPr id="21" name="Picture 20">
            <a:extLst>
              <a:ext uri="{FF2B5EF4-FFF2-40B4-BE49-F238E27FC236}">
                <a16:creationId xmlns:a16="http://schemas.microsoft.com/office/drawing/2014/main" id="{EED0CEF4-8E77-C0A3-9D91-23E770411E64}"/>
              </a:ext>
            </a:extLst>
          </p:cNvPr>
          <p:cNvPicPr>
            <a:picLocks noChangeAspect="1"/>
          </p:cNvPicPr>
          <p:nvPr/>
        </p:nvPicPr>
        <p:blipFill>
          <a:blip r:embed="rId5"/>
          <a:stretch>
            <a:fillRect/>
          </a:stretch>
        </p:blipFill>
        <p:spPr>
          <a:xfrm>
            <a:off x="388579" y="6425244"/>
            <a:ext cx="3856294" cy="290327"/>
          </a:xfrm>
          <a:prstGeom prst="rect">
            <a:avLst/>
          </a:prstGeom>
        </p:spPr>
      </p:pic>
      <p:sp>
        <p:nvSpPr>
          <p:cNvPr id="22" name="TextBox 21">
            <a:extLst>
              <a:ext uri="{FF2B5EF4-FFF2-40B4-BE49-F238E27FC236}">
                <a16:creationId xmlns:a16="http://schemas.microsoft.com/office/drawing/2014/main" id="{D1DE565A-3C75-2679-4BDF-C4E04EE8F106}"/>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1072395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a:solidFill>
                  <a:srgbClr val="FFC000"/>
                </a:solidFill>
                <a:latin typeface="ITC Berkeley Oldstyle Std Blk" panose="02090402050306020404" pitchFamily="18" charset="0"/>
              </a:rPr>
              <a:t>Land </a:t>
            </a:r>
            <a:r>
              <a:rPr lang="en-US" sz="4800" b="1">
                <a:solidFill>
                  <a:schemeClr val="bg1"/>
                </a:solidFill>
                <a:latin typeface="ITC Berkeley Oldstyle Std Blk" panose="02090402050306020404" pitchFamily="18" charset="0"/>
              </a:rPr>
              <a:t>Acknowledgement</a:t>
            </a:r>
          </a:p>
        </p:txBody>
      </p:sp>
      <p:sp>
        <p:nvSpPr>
          <p:cNvPr id="3" name="Content Placeholder 2">
            <a:extLst>
              <a:ext uri="{FF2B5EF4-FFF2-40B4-BE49-F238E27FC236}">
                <a16:creationId xmlns:a16="http://schemas.microsoft.com/office/drawing/2014/main" id="{AD148CA9-8577-6A04-0376-597D02CCFA0E}"/>
              </a:ext>
            </a:extLst>
          </p:cNvPr>
          <p:cNvSpPr>
            <a:spLocks noGrp="1"/>
          </p:cNvSpPr>
          <p:nvPr>
            <p:ph idx="1"/>
          </p:nvPr>
        </p:nvSpPr>
        <p:spPr/>
        <p:txBody>
          <a:bodyPr>
            <a:normAutofit lnSpcReduction="10000"/>
          </a:bodyPr>
          <a:lstStyle/>
          <a:p>
            <a:pPr marL="0" indent="0">
              <a:buNone/>
            </a:pPr>
            <a:r>
              <a:rPr lang="en-US" sz="3600" b="1" kern="1200">
                <a:solidFill>
                  <a:schemeClr val="bg1"/>
                </a:solidFill>
                <a:effectLst/>
                <a:latin typeface="ITC Berkeley Oldstyle Std" panose="02090402050306020404" pitchFamily="18" charset="0"/>
                <a:cs typeface="Arial" panose="020B0604020202020204" pitchFamily="34" charset="0"/>
              </a:rPr>
              <a:t>We would like to begin this event with a land acknowledgment. Iowa State University is located on the ancestral lands and territory of the </a:t>
            </a:r>
            <a:r>
              <a:rPr lang="en-US" sz="3600" b="1" kern="1200" err="1">
                <a:solidFill>
                  <a:schemeClr val="bg1"/>
                </a:solidFill>
                <a:effectLst/>
                <a:latin typeface="ITC Berkeley Oldstyle Std" panose="02090402050306020404" pitchFamily="18" charset="0"/>
                <a:cs typeface="Arial" panose="020B0604020202020204" pitchFamily="34" charset="0"/>
              </a:rPr>
              <a:t>Baxoje</a:t>
            </a:r>
            <a:r>
              <a:rPr lang="en-US" sz="3600" b="1" kern="1200">
                <a:solidFill>
                  <a:schemeClr val="bg1"/>
                </a:solidFill>
                <a:effectLst/>
                <a:latin typeface="ITC Berkeley Oldstyle Std" panose="02090402050306020404" pitchFamily="18" charset="0"/>
                <a:cs typeface="Arial" panose="020B0604020202020204" pitchFamily="34" charset="0"/>
              </a:rPr>
              <a:t> (bah-</a:t>
            </a:r>
            <a:r>
              <a:rPr lang="en-US" sz="3600" b="1" kern="1200" err="1">
                <a:solidFill>
                  <a:schemeClr val="bg1"/>
                </a:solidFill>
                <a:effectLst/>
                <a:latin typeface="ITC Berkeley Oldstyle Std" panose="02090402050306020404" pitchFamily="18" charset="0"/>
                <a:cs typeface="Arial" panose="020B0604020202020204" pitchFamily="34" charset="0"/>
              </a:rPr>
              <a:t>kho</a:t>
            </a:r>
            <a:r>
              <a:rPr lang="en-US" sz="3600" b="1" kern="1200">
                <a:solidFill>
                  <a:schemeClr val="bg1"/>
                </a:solidFill>
                <a:effectLst/>
                <a:latin typeface="ITC Berkeley Oldstyle Std" panose="02090402050306020404" pitchFamily="18" charset="0"/>
                <a:cs typeface="Arial" panose="020B0604020202020204" pitchFamily="34" charset="0"/>
              </a:rPr>
              <a:t>-</a:t>
            </a:r>
            <a:r>
              <a:rPr lang="en-US" sz="3600" b="1" kern="1200" err="1">
                <a:solidFill>
                  <a:schemeClr val="bg1"/>
                </a:solidFill>
                <a:effectLst/>
                <a:latin typeface="ITC Berkeley Oldstyle Std" panose="02090402050306020404" pitchFamily="18" charset="0"/>
                <a:cs typeface="Arial" panose="020B0604020202020204" pitchFamily="34" charset="0"/>
              </a:rPr>
              <a:t>dzhe</a:t>
            </a:r>
            <a:r>
              <a:rPr lang="en-US" sz="3600" b="1" kern="1200">
                <a:solidFill>
                  <a:schemeClr val="bg1"/>
                </a:solidFill>
                <a:effectLst/>
                <a:latin typeface="ITC Berkeley Oldstyle Std" panose="02090402050306020404" pitchFamily="18" charset="0"/>
                <a:cs typeface="Arial" panose="020B0604020202020204" pitchFamily="34" charset="0"/>
              </a:rPr>
              <a:t>), or Ioway Nation. The United States obtained the land from the Meskwaki and Sauk nations in the Treaty of 1842. We wish to recognize our obligations to this land and to the people who took care of it, as well as to the 17,000 Native people who live in Iowa today.</a:t>
            </a:r>
            <a:endParaRPr lang="en-US" sz="3600" b="1">
              <a:solidFill>
                <a:schemeClr val="bg1"/>
              </a:solidFill>
              <a:latin typeface="ITC Berkeley Oldstyle Std" panose="02090402050306020404" pitchFamily="18" charset="0"/>
              <a:cs typeface="Arial" panose="020B0604020202020204" pitchFamily="34" charset="0"/>
            </a:endParaRPr>
          </a:p>
          <a:p>
            <a:endParaRPr lang="en-US"/>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2052505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5CDC6C-15E5-FF0E-99D0-95E575F5F277}"/>
              </a:ext>
            </a:extLst>
          </p:cNvPr>
          <p:cNvPicPr>
            <a:picLocks noChangeAspect="1"/>
          </p:cNvPicPr>
          <p:nvPr/>
        </p:nvPicPr>
        <p:blipFill>
          <a:blip r:embed="rId3"/>
          <a:stretch>
            <a:fillRect/>
          </a:stretch>
        </p:blipFill>
        <p:spPr>
          <a:xfrm>
            <a:off x="0" y="0"/>
            <a:ext cx="12213217" cy="13852660"/>
          </a:xfrm>
          <a:prstGeom prst="rect">
            <a:avLst/>
          </a:prstGeom>
        </p:spPr>
      </p:pic>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5"/>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2" name="Picture 2" descr="BU_Barnes.jpg">
            <a:extLst>
              <a:ext uri="{FF2B5EF4-FFF2-40B4-BE49-F238E27FC236}">
                <a16:creationId xmlns:a16="http://schemas.microsoft.com/office/drawing/2014/main" id="{48752976-0B5A-C465-0928-4C8246D57258}"/>
              </a:ext>
            </a:extLst>
          </p:cNvPr>
          <p:cNvPicPr>
            <a:picLocks noChangeAspect="1"/>
          </p:cNvPicPr>
          <p:nvPr/>
        </p:nvPicPr>
        <p:blipFill>
          <a:blip r:embed="rId6"/>
          <a:stretch>
            <a:fillRect/>
          </a:stretch>
        </p:blipFill>
        <p:spPr>
          <a:xfrm>
            <a:off x="1192307" y="434229"/>
            <a:ext cx="9753599" cy="5514413"/>
          </a:xfrm>
          <a:prstGeom prst="rect">
            <a:avLst/>
          </a:prstGeom>
        </p:spPr>
      </p:pic>
    </p:spTree>
    <p:extLst>
      <p:ext uri="{BB962C8B-B14F-4D97-AF65-F5344CB8AC3E}">
        <p14:creationId xmlns:p14="http://schemas.microsoft.com/office/powerpoint/2010/main" val="655564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5CDC6C-15E5-FF0E-99D0-95E575F5F277}"/>
              </a:ext>
            </a:extLst>
          </p:cNvPr>
          <p:cNvPicPr>
            <a:picLocks noChangeAspect="1"/>
          </p:cNvPicPr>
          <p:nvPr/>
        </p:nvPicPr>
        <p:blipFill>
          <a:blip r:embed="rId3"/>
          <a:stretch>
            <a:fillRect/>
          </a:stretch>
        </p:blipFill>
        <p:spPr>
          <a:xfrm>
            <a:off x="0" y="0"/>
            <a:ext cx="12213217" cy="13852660"/>
          </a:xfrm>
          <a:prstGeom prst="rect">
            <a:avLst/>
          </a:prstGeom>
        </p:spPr>
      </p:pic>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5"/>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3" name="Picture 3" descr="BU_Ezeonu.jpg">
            <a:extLst>
              <a:ext uri="{FF2B5EF4-FFF2-40B4-BE49-F238E27FC236}">
                <a16:creationId xmlns:a16="http://schemas.microsoft.com/office/drawing/2014/main" id="{7F195898-42D1-F429-A49B-0E1A856C0A28}"/>
              </a:ext>
            </a:extLst>
          </p:cNvPr>
          <p:cNvPicPr>
            <a:picLocks noChangeAspect="1"/>
          </p:cNvPicPr>
          <p:nvPr/>
        </p:nvPicPr>
        <p:blipFill>
          <a:blip r:embed="rId6"/>
          <a:stretch>
            <a:fillRect/>
          </a:stretch>
        </p:blipFill>
        <p:spPr>
          <a:xfrm>
            <a:off x="1129554" y="452158"/>
            <a:ext cx="9861175" cy="5442696"/>
          </a:xfrm>
          <a:prstGeom prst="rect">
            <a:avLst/>
          </a:prstGeom>
        </p:spPr>
      </p:pic>
    </p:spTree>
    <p:extLst>
      <p:ext uri="{BB962C8B-B14F-4D97-AF65-F5344CB8AC3E}">
        <p14:creationId xmlns:p14="http://schemas.microsoft.com/office/powerpoint/2010/main" val="3886349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5CDC6C-15E5-FF0E-99D0-95E575F5F277}"/>
              </a:ext>
            </a:extLst>
          </p:cNvPr>
          <p:cNvPicPr>
            <a:picLocks noChangeAspect="1"/>
          </p:cNvPicPr>
          <p:nvPr/>
        </p:nvPicPr>
        <p:blipFill>
          <a:blip r:embed="rId3"/>
          <a:stretch>
            <a:fillRect/>
          </a:stretch>
        </p:blipFill>
        <p:spPr>
          <a:xfrm>
            <a:off x="0" y="0"/>
            <a:ext cx="12213217" cy="13852660"/>
          </a:xfrm>
          <a:prstGeom prst="rect">
            <a:avLst/>
          </a:prstGeom>
        </p:spPr>
      </p:pic>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5"/>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3" name="Picture 3" descr="BU_Diew.jpg">
            <a:extLst>
              <a:ext uri="{FF2B5EF4-FFF2-40B4-BE49-F238E27FC236}">
                <a16:creationId xmlns:a16="http://schemas.microsoft.com/office/drawing/2014/main" id="{E318C173-A742-845E-DC67-29E6FED75D59}"/>
              </a:ext>
            </a:extLst>
          </p:cNvPr>
          <p:cNvPicPr>
            <a:picLocks noChangeAspect="1"/>
          </p:cNvPicPr>
          <p:nvPr/>
        </p:nvPicPr>
        <p:blipFill>
          <a:blip r:embed="rId6"/>
          <a:stretch>
            <a:fillRect/>
          </a:stretch>
        </p:blipFill>
        <p:spPr>
          <a:xfrm>
            <a:off x="959226" y="488019"/>
            <a:ext cx="9861173" cy="5577163"/>
          </a:xfrm>
          <a:prstGeom prst="rect">
            <a:avLst/>
          </a:prstGeom>
        </p:spPr>
      </p:pic>
    </p:spTree>
    <p:extLst>
      <p:ext uri="{BB962C8B-B14F-4D97-AF65-F5344CB8AC3E}">
        <p14:creationId xmlns:p14="http://schemas.microsoft.com/office/powerpoint/2010/main" val="320282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5CDC6C-15E5-FF0E-99D0-95E575F5F277}"/>
              </a:ext>
            </a:extLst>
          </p:cNvPr>
          <p:cNvPicPr>
            <a:picLocks noChangeAspect="1"/>
          </p:cNvPicPr>
          <p:nvPr/>
        </p:nvPicPr>
        <p:blipFill>
          <a:blip r:embed="rId3"/>
          <a:stretch>
            <a:fillRect/>
          </a:stretch>
        </p:blipFill>
        <p:spPr>
          <a:xfrm>
            <a:off x="0" y="0"/>
            <a:ext cx="12213217" cy="13852660"/>
          </a:xfrm>
          <a:prstGeom prst="rect">
            <a:avLst/>
          </a:prstGeom>
        </p:spPr>
      </p:pic>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5"/>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3" name="Picture 3" descr="BU_Chou.jpg">
            <a:extLst>
              <a:ext uri="{FF2B5EF4-FFF2-40B4-BE49-F238E27FC236}">
                <a16:creationId xmlns:a16="http://schemas.microsoft.com/office/drawing/2014/main" id="{26C535E2-2CF0-88CC-1BC5-F545D4ED73E7}"/>
              </a:ext>
            </a:extLst>
          </p:cNvPr>
          <p:cNvPicPr>
            <a:picLocks noChangeAspect="1"/>
          </p:cNvPicPr>
          <p:nvPr/>
        </p:nvPicPr>
        <p:blipFill>
          <a:blip r:embed="rId6"/>
          <a:stretch>
            <a:fillRect/>
          </a:stretch>
        </p:blipFill>
        <p:spPr>
          <a:xfrm>
            <a:off x="1272989" y="703170"/>
            <a:ext cx="9403975" cy="5317189"/>
          </a:xfrm>
          <a:prstGeom prst="rect">
            <a:avLst/>
          </a:prstGeom>
        </p:spPr>
      </p:pic>
    </p:spTree>
    <p:extLst>
      <p:ext uri="{BB962C8B-B14F-4D97-AF65-F5344CB8AC3E}">
        <p14:creationId xmlns:p14="http://schemas.microsoft.com/office/powerpoint/2010/main" val="4101536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5CDC6C-15E5-FF0E-99D0-95E575F5F277}"/>
              </a:ext>
            </a:extLst>
          </p:cNvPr>
          <p:cNvPicPr>
            <a:picLocks noChangeAspect="1"/>
          </p:cNvPicPr>
          <p:nvPr/>
        </p:nvPicPr>
        <p:blipFill>
          <a:blip r:embed="rId3"/>
          <a:stretch>
            <a:fillRect/>
          </a:stretch>
        </p:blipFill>
        <p:spPr>
          <a:xfrm>
            <a:off x="0" y="0"/>
            <a:ext cx="12213217" cy="13852660"/>
          </a:xfrm>
          <a:prstGeom prst="rect">
            <a:avLst/>
          </a:prstGeom>
        </p:spPr>
      </p:pic>
      <p:pic>
        <p:nvPicPr>
          <p:cNvPr id="5" name="Picture 4">
            <a:extLst>
              <a:ext uri="{FF2B5EF4-FFF2-40B4-BE49-F238E27FC236}">
                <a16:creationId xmlns:a16="http://schemas.microsoft.com/office/drawing/2014/main" id="{B6E80200-3565-547A-D385-BC17CFFD8CBA}"/>
              </a:ext>
            </a:extLst>
          </p:cNvPr>
          <p:cNvPicPr>
            <a:picLocks noChangeAspect="1"/>
          </p:cNvPicPr>
          <p:nvPr/>
        </p:nvPicPr>
        <p:blipFill>
          <a:blip r:embed="rId4"/>
          <a:stretch>
            <a:fillRect/>
          </a:stretch>
        </p:blipFill>
        <p:spPr>
          <a:xfrm rot="5400000">
            <a:off x="5808405" y="474407"/>
            <a:ext cx="575188" cy="12192002"/>
          </a:xfrm>
          <a:prstGeom prst="rect">
            <a:avLst/>
          </a:prstGeom>
        </p:spPr>
      </p:pic>
      <p:pic>
        <p:nvPicPr>
          <p:cNvPr id="6" name="Picture 5">
            <a:extLst>
              <a:ext uri="{FF2B5EF4-FFF2-40B4-BE49-F238E27FC236}">
                <a16:creationId xmlns:a16="http://schemas.microsoft.com/office/drawing/2014/main" id="{402AC2AC-D795-C767-A9E3-3F9BBA625DCD}"/>
              </a:ext>
            </a:extLst>
          </p:cNvPr>
          <p:cNvPicPr>
            <a:picLocks noChangeAspect="1"/>
          </p:cNvPicPr>
          <p:nvPr/>
        </p:nvPicPr>
        <p:blipFill>
          <a:blip r:embed="rId5"/>
          <a:stretch>
            <a:fillRect/>
          </a:stretch>
        </p:blipFill>
        <p:spPr>
          <a:xfrm>
            <a:off x="388579" y="6425244"/>
            <a:ext cx="3856294" cy="290327"/>
          </a:xfrm>
          <a:prstGeom prst="rect">
            <a:avLst/>
          </a:prstGeom>
        </p:spPr>
      </p:pic>
      <p:sp>
        <p:nvSpPr>
          <p:cNvPr id="7" name="TextBox 6">
            <a:extLst>
              <a:ext uri="{FF2B5EF4-FFF2-40B4-BE49-F238E27FC236}">
                <a16:creationId xmlns:a16="http://schemas.microsoft.com/office/drawing/2014/main" id="{96DA1D0A-FB1C-5AF0-F0B3-DB1AA715E7EB}"/>
              </a:ext>
            </a:extLst>
          </p:cNvPr>
          <p:cNvSpPr txBox="1"/>
          <p:nvPr/>
        </p:nvSpPr>
        <p:spPr>
          <a:xfrm>
            <a:off x="9964456" y="6376975"/>
            <a:ext cx="1838965" cy="400110"/>
          </a:xfrm>
          <a:prstGeom prst="rect">
            <a:avLst/>
          </a:prstGeom>
          <a:noFill/>
        </p:spPr>
        <p:txBody>
          <a:bodyPr wrap="none" rtlCol="0">
            <a:spAutoFit/>
          </a:bodyPr>
          <a:lstStyle/>
          <a:p>
            <a:r>
              <a:rPr lang="en-US" sz="2000" b="1">
                <a:solidFill>
                  <a:schemeClr val="bg1"/>
                </a:solidFill>
                <a:latin typeface="Univers" panose="020B0503020202020204" pitchFamily="34" charset="0"/>
              </a:rPr>
              <a:t>#ISCORE2023</a:t>
            </a:r>
          </a:p>
        </p:txBody>
      </p:sp>
      <p:pic>
        <p:nvPicPr>
          <p:cNvPr id="3" name="Picture 3" descr="BU_Porter.jpg">
            <a:extLst>
              <a:ext uri="{FF2B5EF4-FFF2-40B4-BE49-F238E27FC236}">
                <a16:creationId xmlns:a16="http://schemas.microsoft.com/office/drawing/2014/main" id="{6A949C31-EC24-668C-46C3-D9708D90712E}"/>
              </a:ext>
            </a:extLst>
          </p:cNvPr>
          <p:cNvPicPr>
            <a:picLocks noChangeAspect="1"/>
          </p:cNvPicPr>
          <p:nvPr/>
        </p:nvPicPr>
        <p:blipFill>
          <a:blip r:embed="rId6"/>
          <a:stretch>
            <a:fillRect/>
          </a:stretch>
        </p:blipFill>
        <p:spPr>
          <a:xfrm>
            <a:off x="1228165" y="685240"/>
            <a:ext cx="9377081" cy="5281331"/>
          </a:xfrm>
          <a:prstGeom prst="rect">
            <a:avLst/>
          </a:prstGeom>
        </p:spPr>
      </p:pic>
    </p:spTree>
    <p:extLst>
      <p:ext uri="{BB962C8B-B14F-4D97-AF65-F5344CB8AC3E}">
        <p14:creationId xmlns:p14="http://schemas.microsoft.com/office/powerpoint/2010/main" val="29274387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465</Words>
  <Application>Microsoft Office PowerPoint</Application>
  <PresentationFormat>Widescreen</PresentationFormat>
  <Paragraphs>57</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ITC Berkeley Oldstyle Std</vt:lpstr>
      <vt:lpstr>ITC Berkeley Oldstyle Std Blk</vt:lpstr>
      <vt:lpstr>Univers</vt:lpstr>
      <vt:lpstr>Office Theme</vt:lpstr>
      <vt:lpstr>Beyond the Uniform (BU)</vt:lpstr>
      <vt:lpstr>PowerPoint Presentation</vt:lpstr>
      <vt:lpstr>NCORE-ISCORE Mission</vt:lpstr>
      <vt:lpstr>Land Acknowledgement</vt:lpstr>
      <vt:lpstr>PowerPoint Presentation</vt:lpstr>
      <vt:lpstr>PowerPoint Presentation</vt:lpstr>
      <vt:lpstr>PowerPoint Presentation</vt:lpstr>
      <vt:lpstr>PowerPoint Presentation</vt:lpstr>
      <vt:lpstr>PowerPoint Presentation</vt:lpstr>
      <vt:lpstr>How do you prepare your mindset and/or take care of your mental health?</vt:lpstr>
      <vt:lpstr>How do you view social media?</vt:lpstr>
      <vt:lpstr>How has your experience been at Iowa State representing a minority group on campus?</vt:lpstr>
      <vt:lpstr>What insecurities come with this experience?</vt:lpstr>
      <vt:lpstr>What can we offer as ideas to support minority groups on campus, in athletics or at Iowa State?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Student Affairs Design</dc:creator>
  <cp:lastModifiedBy>Long, Lindsey [ATHDP]</cp:lastModifiedBy>
  <cp:revision>4</cp:revision>
  <dcterms:created xsi:type="dcterms:W3CDTF">2022-10-07T13:15:59Z</dcterms:created>
  <dcterms:modified xsi:type="dcterms:W3CDTF">2023-03-03T15:47:32Z</dcterms:modified>
</cp:coreProperties>
</file>