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61" r:id="rId3"/>
    <p:sldId id="263" r:id="rId4"/>
    <p:sldId id="264" r:id="rId5"/>
    <p:sldId id="269" r:id="rId6"/>
    <p:sldId id="257" r:id="rId7"/>
    <p:sldId id="265" r:id="rId8"/>
    <p:sldId id="312" r:id="rId9"/>
    <p:sldId id="280" r:id="rId10"/>
    <p:sldId id="313" r:id="rId11"/>
    <p:sldId id="314" r:id="rId12"/>
    <p:sldId id="277" r:id="rId13"/>
    <p:sldId id="268" r:id="rId14"/>
    <p:sldId id="316" r:id="rId15"/>
    <p:sldId id="317" r:id="rId16"/>
    <p:sldId id="288" r:id="rId17"/>
    <p:sldId id="287" r:id="rId18"/>
    <p:sldId id="278" r:id="rId19"/>
    <p:sldId id="315" r:id="rId20"/>
    <p:sldId id="267" r:id="rId21"/>
    <p:sldId id="309" r:id="rId22"/>
    <p:sldId id="310" r:id="rId23"/>
    <p:sldId id="311" r:id="rId24"/>
    <p:sldId id="282" r:id="rId25"/>
    <p:sldId id="283" r:id="rId26"/>
    <p:sldId id="284" r:id="rId27"/>
    <p:sldId id="285" r:id="rId28"/>
    <p:sldId id="266" r:id="rId29"/>
    <p:sldId id="289" r:id="rId30"/>
    <p:sldId id="302" r:id="rId31"/>
    <p:sldId id="307" r:id="rId32"/>
    <p:sldId id="306" r:id="rId33"/>
    <p:sldId id="305" r:id="rId34"/>
    <p:sldId id="297" r:id="rId35"/>
    <p:sldId id="259" r:id="rId36"/>
    <p:sldId id="30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858131-B6BA-F541-2B4E-AA57E36FDFFA}" name="Erin Todey" initials="ET" userId="PQ3V4/dQGtHDQDVEIkWfQ4jqJlMFFqbxmXdg6SdESek=" providerId="None"/>
  <p188:author id="{1B90724E-245B-6C9C-AA10-290018EBCFE1}" name="Mbacke, Sokhna khadija" initials="Mk" userId="S::smbacke@iastate.edu::5eb10096-fbbb-4bfe-beb8-88733c1372fb" providerId="AD"/>
  <p188:author id="{99DCCD64-6D2C-9830-0CEC-CEAC34DFDDB1}" name="Todey, Erin F [G COL]" initials="TC" userId="S::eftodey@iastate.edu::7830400f-ad18-4202-9dbd-73386c6511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1E24"/>
    <a:srgbClr val="0341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88259" autoAdjust="0"/>
  </p:normalViewPr>
  <p:slideViewPr>
    <p:cSldViewPr snapToGrid="0">
      <p:cViewPr varScale="1">
        <p:scale>
          <a:sx n="56" d="100"/>
          <a:sy n="56" d="100"/>
        </p:scale>
        <p:origin x="816"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ers\daisyhernandez\Downloads\Interview%20Results%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Resul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a:solidFill>
                  <a:schemeClr val="tx1"/>
                </a:solidFill>
              </a:rPr>
              <a:t>Undergraduate Influence towards Graduate School</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Sheet1!$I$48:$I$49</c:f>
              <c:strCache>
                <c:ptCount val="2"/>
                <c:pt idx="0">
                  <c:v>STEM</c:v>
                </c:pt>
                <c:pt idx="1">
                  <c:v>Well Prepared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Sheet1!$H$50:$H$55</c:f>
              <c:strCache>
                <c:ptCount val="6"/>
                <c:pt idx="0">
                  <c:v>Professor</c:v>
                </c:pt>
                <c:pt idx="1">
                  <c:v>Research</c:v>
                </c:pt>
                <c:pt idx="2">
                  <c:v>Internships</c:v>
                </c:pt>
                <c:pt idx="3">
                  <c:v>No Prior Knowledge</c:v>
                </c:pt>
                <c:pt idx="4">
                  <c:v>Gap Year</c:v>
                </c:pt>
                <c:pt idx="5">
                  <c:v>Classes</c:v>
                </c:pt>
              </c:strCache>
            </c:strRef>
          </c:cat>
          <c:val>
            <c:numRef>
              <c:f>Sheet1!$I$50:$I$55</c:f>
              <c:numCache>
                <c:formatCode>General</c:formatCode>
                <c:ptCount val="6"/>
                <c:pt idx="0">
                  <c:v>1</c:v>
                </c:pt>
                <c:pt idx="1">
                  <c:v>3</c:v>
                </c:pt>
                <c:pt idx="2">
                  <c:v>1</c:v>
                </c:pt>
                <c:pt idx="4">
                  <c:v>1</c:v>
                </c:pt>
                <c:pt idx="5">
                  <c:v>1</c:v>
                </c:pt>
              </c:numCache>
            </c:numRef>
          </c:val>
          <c:extLst>
            <c:ext xmlns:c16="http://schemas.microsoft.com/office/drawing/2014/chart" uri="{C3380CC4-5D6E-409C-BE32-E72D297353CC}">
              <c16:uniqueId val="{00000000-BAB5-7C44-8B4B-C5246FA361EC}"/>
            </c:ext>
          </c:extLst>
        </c:ser>
        <c:ser>
          <c:idx val="1"/>
          <c:order val="1"/>
          <c:tx>
            <c:strRef>
              <c:f>Sheet1!$J$48:$J$49</c:f>
              <c:strCache>
                <c:ptCount val="2"/>
                <c:pt idx="0">
                  <c:v>STEM</c:v>
                </c:pt>
                <c:pt idx="1">
                  <c:v>Not Prepared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Sheet1!$H$50:$H$55</c:f>
              <c:strCache>
                <c:ptCount val="6"/>
                <c:pt idx="0">
                  <c:v>Professor</c:v>
                </c:pt>
                <c:pt idx="1">
                  <c:v>Research</c:v>
                </c:pt>
                <c:pt idx="2">
                  <c:v>Internships</c:v>
                </c:pt>
                <c:pt idx="3">
                  <c:v>No Prior Knowledge</c:v>
                </c:pt>
                <c:pt idx="4">
                  <c:v>Gap Year</c:v>
                </c:pt>
                <c:pt idx="5">
                  <c:v>Classes</c:v>
                </c:pt>
              </c:strCache>
            </c:strRef>
          </c:cat>
          <c:val>
            <c:numRef>
              <c:f>Sheet1!$J$50:$J$55</c:f>
              <c:numCache>
                <c:formatCode>General</c:formatCode>
                <c:ptCount val="6"/>
              </c:numCache>
            </c:numRef>
          </c:val>
          <c:extLst>
            <c:ext xmlns:c16="http://schemas.microsoft.com/office/drawing/2014/chart" uri="{C3380CC4-5D6E-409C-BE32-E72D297353CC}">
              <c16:uniqueId val="{00000001-BAB5-7C44-8B4B-C5246FA361EC}"/>
            </c:ext>
          </c:extLst>
        </c:ser>
        <c:ser>
          <c:idx val="2"/>
          <c:order val="2"/>
          <c:tx>
            <c:strRef>
              <c:f>Sheet1!$K$48:$K$49</c:f>
              <c:strCache>
                <c:ptCount val="2"/>
                <c:pt idx="0">
                  <c:v>STEM</c:v>
                </c:pt>
                <c:pt idx="1">
                  <c:v>Not Prepared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Sheet1!$H$50:$H$55</c:f>
              <c:strCache>
                <c:ptCount val="6"/>
                <c:pt idx="0">
                  <c:v>Professor</c:v>
                </c:pt>
                <c:pt idx="1">
                  <c:v>Research</c:v>
                </c:pt>
                <c:pt idx="2">
                  <c:v>Internships</c:v>
                </c:pt>
                <c:pt idx="3">
                  <c:v>No Prior Knowledge</c:v>
                </c:pt>
                <c:pt idx="4">
                  <c:v>Gap Year</c:v>
                </c:pt>
                <c:pt idx="5">
                  <c:v>Classes</c:v>
                </c:pt>
              </c:strCache>
            </c:strRef>
          </c:cat>
          <c:val>
            <c:numRef>
              <c:f>Sheet1!$K$50:$K$55</c:f>
              <c:numCache>
                <c:formatCode>General</c:formatCode>
                <c:ptCount val="6"/>
              </c:numCache>
            </c:numRef>
          </c:val>
          <c:extLst>
            <c:ext xmlns:c16="http://schemas.microsoft.com/office/drawing/2014/chart" uri="{C3380CC4-5D6E-409C-BE32-E72D297353CC}">
              <c16:uniqueId val="{00000002-BAB5-7C44-8B4B-C5246FA361EC}"/>
            </c:ext>
          </c:extLst>
        </c:ser>
        <c:ser>
          <c:idx val="3"/>
          <c:order val="3"/>
          <c:tx>
            <c:strRef>
              <c:f>Sheet1!$L$48:$L$49</c:f>
              <c:strCache>
                <c:ptCount val="2"/>
                <c:pt idx="0">
                  <c:v>Non-STEM</c:v>
                </c:pt>
                <c:pt idx="1">
                  <c:v>Well Prepared</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Sheet1!$H$50:$H$55</c:f>
              <c:strCache>
                <c:ptCount val="6"/>
                <c:pt idx="0">
                  <c:v>Professor</c:v>
                </c:pt>
                <c:pt idx="1">
                  <c:v>Research</c:v>
                </c:pt>
                <c:pt idx="2">
                  <c:v>Internships</c:v>
                </c:pt>
                <c:pt idx="3">
                  <c:v>No Prior Knowledge</c:v>
                </c:pt>
                <c:pt idx="4">
                  <c:v>Gap Year</c:v>
                </c:pt>
                <c:pt idx="5">
                  <c:v>Classes</c:v>
                </c:pt>
              </c:strCache>
            </c:strRef>
          </c:cat>
          <c:val>
            <c:numRef>
              <c:f>Sheet1!$L$50:$L$55</c:f>
              <c:numCache>
                <c:formatCode>General</c:formatCode>
                <c:ptCount val="6"/>
              </c:numCache>
            </c:numRef>
          </c:val>
          <c:extLst>
            <c:ext xmlns:c16="http://schemas.microsoft.com/office/drawing/2014/chart" uri="{C3380CC4-5D6E-409C-BE32-E72D297353CC}">
              <c16:uniqueId val="{00000003-BAB5-7C44-8B4B-C5246FA361EC}"/>
            </c:ext>
          </c:extLst>
        </c:ser>
        <c:ser>
          <c:idx val="4"/>
          <c:order val="4"/>
          <c:tx>
            <c:strRef>
              <c:f>Sheet1!$M$48:$M$49</c:f>
              <c:strCache>
                <c:ptCount val="2"/>
                <c:pt idx="0">
                  <c:v>Non-STEM</c:v>
                </c:pt>
                <c:pt idx="1">
                  <c:v>Not Prepared</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Sheet1!$H$50:$H$55</c:f>
              <c:strCache>
                <c:ptCount val="6"/>
                <c:pt idx="0">
                  <c:v>Professor</c:v>
                </c:pt>
                <c:pt idx="1">
                  <c:v>Research</c:v>
                </c:pt>
                <c:pt idx="2">
                  <c:v>Internships</c:v>
                </c:pt>
                <c:pt idx="3">
                  <c:v>No Prior Knowledge</c:v>
                </c:pt>
                <c:pt idx="4">
                  <c:v>Gap Year</c:v>
                </c:pt>
                <c:pt idx="5">
                  <c:v>Classes</c:v>
                </c:pt>
              </c:strCache>
            </c:strRef>
          </c:cat>
          <c:val>
            <c:numRef>
              <c:f>Sheet1!$M$50:$M$55</c:f>
              <c:numCache>
                <c:formatCode>General</c:formatCode>
                <c:ptCount val="6"/>
                <c:pt idx="3">
                  <c:v>1</c:v>
                </c:pt>
              </c:numCache>
            </c:numRef>
          </c:val>
          <c:extLst>
            <c:ext xmlns:c16="http://schemas.microsoft.com/office/drawing/2014/chart" uri="{C3380CC4-5D6E-409C-BE32-E72D297353CC}">
              <c16:uniqueId val="{00000004-BAB5-7C44-8B4B-C5246FA361EC}"/>
            </c:ext>
          </c:extLst>
        </c:ser>
        <c:dLbls>
          <c:dLblPos val="inEnd"/>
          <c:showLegendKey val="0"/>
          <c:showVal val="1"/>
          <c:showCatName val="0"/>
          <c:showSerName val="0"/>
          <c:showPercent val="0"/>
          <c:showBubbleSize val="0"/>
        </c:dLbls>
        <c:gapWidth val="219"/>
        <c:overlap val="-27"/>
        <c:axId val="1152836879"/>
        <c:axId val="1150137855"/>
      </c:barChart>
      <c:catAx>
        <c:axId val="1152836879"/>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Influence</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50137855"/>
        <c:crosses val="autoZero"/>
        <c:auto val="1"/>
        <c:lblAlgn val="ctr"/>
        <c:lblOffset val="100"/>
        <c:noMultiLvlLbl val="0"/>
      </c:catAx>
      <c:valAx>
        <c:axId val="11501378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 of Participants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52836879"/>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Demographics aspects of participants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spPr>
            <a:solidFill>
              <a:schemeClr val="accent1"/>
            </a:solidFill>
            <a:ln>
              <a:noFill/>
            </a:ln>
            <a:effectLst/>
          </c:spPr>
          <c:invertIfNegative val="0"/>
          <c:cat>
            <c:multiLvlStrRef>
              <c:f>[Results.xlsx]Demographics!$B$28:$M$29</c:f>
              <c:multiLvlStrCache>
                <c:ptCount val="12"/>
                <c:lvl>
                  <c:pt idx="0">
                    <c:v>Yes</c:v>
                  </c:pt>
                  <c:pt idx="1">
                    <c:v>No</c:v>
                  </c:pt>
                  <c:pt idx="2">
                    <c:v>Working</c:v>
                  </c:pt>
                  <c:pt idx="3">
                    <c:v>Middle</c:v>
                  </c:pt>
                  <c:pt idx="4">
                    <c:v>Upper Middle</c:v>
                  </c:pt>
                  <c:pt idx="5">
                    <c:v>One Parent</c:v>
                  </c:pt>
                  <c:pt idx="6">
                    <c:v>Two Parents</c:v>
                  </c:pt>
                  <c:pt idx="7">
                    <c:v>Black/African American</c:v>
                  </c:pt>
                  <c:pt idx="8">
                    <c:v>White</c:v>
                  </c:pt>
                  <c:pt idx="9">
                    <c:v>Indian</c:v>
                  </c:pt>
                  <c:pt idx="10">
                    <c:v>Male</c:v>
                  </c:pt>
                  <c:pt idx="11">
                    <c:v>Female</c:v>
                  </c:pt>
                </c:lvl>
                <c:lvl>
                  <c:pt idx="0">
                    <c:v>First Generation</c:v>
                  </c:pt>
                  <c:pt idx="2">
                    <c:v>Socioeconomic Status</c:v>
                  </c:pt>
                  <c:pt idx="5">
                    <c:v>Family Situation</c:v>
                  </c:pt>
                  <c:pt idx="7">
                    <c:v>Ethnicity</c:v>
                  </c:pt>
                  <c:pt idx="10">
                    <c:v>Gender Identity</c:v>
                  </c:pt>
                </c:lvl>
              </c:multiLvlStrCache>
            </c:multiLvlStrRef>
          </c:cat>
          <c:val>
            <c:numRef>
              <c:f>[Results.xlsx]Demographics!$B$30:$M$30</c:f>
              <c:numCache>
                <c:formatCode>General</c:formatCode>
                <c:ptCount val="12"/>
                <c:pt idx="0">
                  <c:v>5</c:v>
                </c:pt>
                <c:pt idx="1">
                  <c:v>12</c:v>
                </c:pt>
                <c:pt idx="2">
                  <c:v>4</c:v>
                </c:pt>
                <c:pt idx="3">
                  <c:v>11</c:v>
                </c:pt>
                <c:pt idx="4">
                  <c:v>1</c:v>
                </c:pt>
                <c:pt idx="5">
                  <c:v>2</c:v>
                </c:pt>
                <c:pt idx="6">
                  <c:v>14</c:v>
                </c:pt>
                <c:pt idx="7">
                  <c:v>5</c:v>
                </c:pt>
                <c:pt idx="8">
                  <c:v>10</c:v>
                </c:pt>
                <c:pt idx="9">
                  <c:v>1</c:v>
                </c:pt>
                <c:pt idx="10">
                  <c:v>6</c:v>
                </c:pt>
                <c:pt idx="11">
                  <c:v>11</c:v>
                </c:pt>
              </c:numCache>
            </c:numRef>
          </c:val>
          <c:extLst>
            <c:ext xmlns:c16="http://schemas.microsoft.com/office/drawing/2014/chart" uri="{C3380CC4-5D6E-409C-BE32-E72D297353CC}">
              <c16:uniqueId val="{00000000-71FE-4B44-B461-D0401006E9CD}"/>
            </c:ext>
          </c:extLst>
        </c:ser>
        <c:dLbls>
          <c:showLegendKey val="0"/>
          <c:showVal val="0"/>
          <c:showCatName val="0"/>
          <c:showSerName val="0"/>
          <c:showPercent val="0"/>
          <c:showBubbleSize val="0"/>
        </c:dLbls>
        <c:gapWidth val="150"/>
        <c:overlap val="100"/>
        <c:axId val="556948080"/>
        <c:axId val="556945168"/>
      </c:barChart>
      <c:catAx>
        <c:axId val="55694808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Demographic</a:t>
                </a:r>
                <a:r>
                  <a:rPr lang="en-US" baseline="0"/>
                  <a:t> aspects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6945168"/>
        <c:crosses val="autoZero"/>
        <c:auto val="1"/>
        <c:lblAlgn val="ctr"/>
        <c:lblOffset val="100"/>
        <c:noMultiLvlLbl val="0"/>
      </c:catAx>
      <c:valAx>
        <c:axId val="5569451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participants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6948080"/>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5F72F7-EB5A-4125-9F0A-3CB281F1CA4F}" type="doc">
      <dgm:prSet loTypeId="urn:microsoft.com/office/officeart/2005/8/layout/hProcess9" loCatId="process" qsTypeId="urn:microsoft.com/office/officeart/2005/8/quickstyle/simple1" qsCatId="simple" csTypeId="urn:microsoft.com/office/officeart/2005/8/colors/colorful3" csCatId="colorful" phldr="1"/>
      <dgm:spPr/>
    </dgm:pt>
    <dgm:pt modelId="{545C0343-4BC1-4FC0-A951-DDD056E2570D}">
      <dgm:prSet phldrT="[Text]" phldr="0"/>
      <dgm:spPr>
        <a:solidFill>
          <a:schemeClr val="bg1">
            <a:lumMod val="50000"/>
          </a:schemeClr>
        </a:solidFill>
      </dgm:spPr>
      <dgm:t>
        <a:bodyPr/>
        <a:lstStyle/>
        <a:p>
          <a:pPr rtl="0"/>
          <a:r>
            <a:rPr lang="en-US">
              <a:latin typeface="Calibri Light" panose="020F0302020204030204"/>
            </a:rPr>
            <a:t>Graduate students and faculty mentors from Iowa State University (</a:t>
          </a:r>
          <a:r>
            <a:rPr lang="en-US" i="1">
              <a:latin typeface="Calibri Light" panose="020F0302020204030204"/>
            </a:rPr>
            <a:t>n</a:t>
          </a:r>
          <a:r>
            <a:rPr lang="en-US">
              <a:latin typeface="Calibri Light" panose="020F0302020204030204"/>
            </a:rPr>
            <a:t>=10)</a:t>
          </a:r>
          <a:endParaRPr lang="en-US"/>
        </a:p>
      </dgm:t>
    </dgm:pt>
    <dgm:pt modelId="{1D697A99-928B-460F-99CD-F17FC0AD9153}" type="parTrans" cxnId="{3D7348B9-B649-4200-83D3-281C0D978B0F}">
      <dgm:prSet/>
      <dgm:spPr/>
      <dgm:t>
        <a:bodyPr/>
        <a:lstStyle/>
        <a:p>
          <a:endParaRPr lang="en-US"/>
        </a:p>
      </dgm:t>
    </dgm:pt>
    <dgm:pt modelId="{70E56A4A-BBB3-4930-B2F9-95D7AC70CDB7}" type="sibTrans" cxnId="{3D7348B9-B649-4200-83D3-281C0D978B0F}">
      <dgm:prSet/>
      <dgm:spPr/>
      <dgm:t>
        <a:bodyPr/>
        <a:lstStyle/>
        <a:p>
          <a:endParaRPr lang="en-US"/>
        </a:p>
      </dgm:t>
    </dgm:pt>
    <dgm:pt modelId="{DFAC2524-2438-4F8E-BAA2-EF3C09C1CD58}">
      <dgm:prSet phldrT="[Text]" phldr="0"/>
      <dgm:spPr/>
      <dgm:t>
        <a:bodyPr/>
        <a:lstStyle/>
        <a:p>
          <a:pPr rtl="0"/>
          <a:r>
            <a:rPr lang="en-US">
              <a:latin typeface="Calibri Light" panose="020F0302020204030204"/>
            </a:rPr>
            <a:t>Participants were interviewed </a:t>
          </a:r>
          <a:endParaRPr lang="en-US"/>
        </a:p>
      </dgm:t>
    </dgm:pt>
    <dgm:pt modelId="{E54FC5C3-B723-4898-BF64-7D725759BB1B}" type="parTrans" cxnId="{5AE8958B-E720-4390-A65F-2C4B691CB168}">
      <dgm:prSet/>
      <dgm:spPr/>
      <dgm:t>
        <a:bodyPr/>
        <a:lstStyle/>
        <a:p>
          <a:endParaRPr lang="en-US"/>
        </a:p>
      </dgm:t>
    </dgm:pt>
    <dgm:pt modelId="{67DAAB9A-5C92-40BA-AD5E-5A5F0DF709B5}" type="sibTrans" cxnId="{5AE8958B-E720-4390-A65F-2C4B691CB168}">
      <dgm:prSet/>
      <dgm:spPr/>
      <dgm:t>
        <a:bodyPr/>
        <a:lstStyle/>
        <a:p>
          <a:endParaRPr lang="en-US"/>
        </a:p>
      </dgm:t>
    </dgm:pt>
    <dgm:pt modelId="{1DC04DA4-D828-4EA0-A0B5-AB909C25ED9F}">
      <dgm:prSet phldr="0"/>
      <dgm:spPr/>
      <dgm:t>
        <a:bodyPr/>
        <a:lstStyle/>
        <a:p>
          <a:pPr rtl="0"/>
          <a:r>
            <a:rPr lang="en-US">
              <a:latin typeface="Calibri Light" panose="020F0302020204030204"/>
            </a:rPr>
            <a:t>Responses and quotes from interview were analyzed </a:t>
          </a:r>
        </a:p>
      </dgm:t>
    </dgm:pt>
    <dgm:pt modelId="{1C971EA7-537F-4987-B066-68ECA85A5979}" type="parTrans" cxnId="{384F56FD-DC10-4C8C-9C1C-179D8CD2D2D3}">
      <dgm:prSet/>
      <dgm:spPr/>
      <dgm:t>
        <a:bodyPr/>
        <a:lstStyle/>
        <a:p>
          <a:endParaRPr lang="en-US"/>
        </a:p>
      </dgm:t>
    </dgm:pt>
    <dgm:pt modelId="{E1D185BD-E3DC-4F9A-871B-2B49BF2CE020}" type="sibTrans" cxnId="{384F56FD-DC10-4C8C-9C1C-179D8CD2D2D3}">
      <dgm:prSet/>
      <dgm:spPr/>
      <dgm:t>
        <a:bodyPr/>
        <a:lstStyle/>
        <a:p>
          <a:endParaRPr lang="en-US"/>
        </a:p>
      </dgm:t>
    </dgm:pt>
    <dgm:pt modelId="{5C0DD4D9-D888-46CB-82BB-4FD5A726CC9F}" type="pres">
      <dgm:prSet presAssocID="{E75F72F7-EB5A-4125-9F0A-3CB281F1CA4F}" presName="CompostProcess" presStyleCnt="0">
        <dgm:presLayoutVars>
          <dgm:dir/>
          <dgm:resizeHandles val="exact"/>
        </dgm:presLayoutVars>
      </dgm:prSet>
      <dgm:spPr/>
    </dgm:pt>
    <dgm:pt modelId="{6169C8FD-CA9B-4367-84CC-2FB411B72475}" type="pres">
      <dgm:prSet presAssocID="{E75F72F7-EB5A-4125-9F0A-3CB281F1CA4F}" presName="arrow" presStyleLbl="bgShp" presStyleIdx="0" presStyleCnt="1"/>
      <dgm:spPr/>
    </dgm:pt>
    <dgm:pt modelId="{3884B3BF-E1D3-40B0-A8E8-64BAE852DF3F}" type="pres">
      <dgm:prSet presAssocID="{E75F72F7-EB5A-4125-9F0A-3CB281F1CA4F}" presName="linearProcess" presStyleCnt="0"/>
      <dgm:spPr/>
    </dgm:pt>
    <dgm:pt modelId="{4CACF301-69FC-4DFD-8199-DBA4B35A8D4B}" type="pres">
      <dgm:prSet presAssocID="{545C0343-4BC1-4FC0-A951-DDD056E2570D}" presName="textNode" presStyleLbl="node1" presStyleIdx="0" presStyleCnt="3">
        <dgm:presLayoutVars>
          <dgm:bulletEnabled val="1"/>
        </dgm:presLayoutVars>
      </dgm:prSet>
      <dgm:spPr/>
    </dgm:pt>
    <dgm:pt modelId="{C7A24259-CE2A-4EC1-A1A4-7B469EA76051}" type="pres">
      <dgm:prSet presAssocID="{70E56A4A-BBB3-4930-B2F9-95D7AC70CDB7}" presName="sibTrans" presStyleCnt="0"/>
      <dgm:spPr/>
    </dgm:pt>
    <dgm:pt modelId="{314273A5-B96F-4A8F-9E13-1407423317FF}" type="pres">
      <dgm:prSet presAssocID="{DFAC2524-2438-4F8E-BAA2-EF3C09C1CD58}" presName="textNode" presStyleLbl="node1" presStyleIdx="1" presStyleCnt="3">
        <dgm:presLayoutVars>
          <dgm:bulletEnabled val="1"/>
        </dgm:presLayoutVars>
      </dgm:prSet>
      <dgm:spPr/>
    </dgm:pt>
    <dgm:pt modelId="{A4FFF4FA-9FE8-4D06-AACB-8F1C49A8A188}" type="pres">
      <dgm:prSet presAssocID="{67DAAB9A-5C92-40BA-AD5E-5A5F0DF709B5}" presName="sibTrans" presStyleCnt="0"/>
      <dgm:spPr/>
    </dgm:pt>
    <dgm:pt modelId="{30A8F56C-AB11-4289-98FF-2076E2839CF1}" type="pres">
      <dgm:prSet presAssocID="{1DC04DA4-D828-4EA0-A0B5-AB909C25ED9F}" presName="textNode" presStyleLbl="node1" presStyleIdx="2" presStyleCnt="3">
        <dgm:presLayoutVars>
          <dgm:bulletEnabled val="1"/>
        </dgm:presLayoutVars>
      </dgm:prSet>
      <dgm:spPr/>
    </dgm:pt>
  </dgm:ptLst>
  <dgm:cxnLst>
    <dgm:cxn modelId="{95FD623D-D0F6-47BF-B8B8-2B9D70A1AD41}" type="presOf" srcId="{E75F72F7-EB5A-4125-9F0A-3CB281F1CA4F}" destId="{5C0DD4D9-D888-46CB-82BB-4FD5A726CC9F}" srcOrd="0" destOrd="0" presId="urn:microsoft.com/office/officeart/2005/8/layout/hProcess9"/>
    <dgm:cxn modelId="{689FA03D-6AEF-4147-AEDC-4F115DFA427F}" type="presOf" srcId="{DFAC2524-2438-4F8E-BAA2-EF3C09C1CD58}" destId="{314273A5-B96F-4A8F-9E13-1407423317FF}" srcOrd="0" destOrd="0" presId="urn:microsoft.com/office/officeart/2005/8/layout/hProcess9"/>
    <dgm:cxn modelId="{8F689D8A-8E22-4B7C-AF9E-D32837F1F1F5}" type="presOf" srcId="{1DC04DA4-D828-4EA0-A0B5-AB909C25ED9F}" destId="{30A8F56C-AB11-4289-98FF-2076E2839CF1}" srcOrd="0" destOrd="0" presId="urn:microsoft.com/office/officeart/2005/8/layout/hProcess9"/>
    <dgm:cxn modelId="{5AE8958B-E720-4390-A65F-2C4B691CB168}" srcId="{E75F72F7-EB5A-4125-9F0A-3CB281F1CA4F}" destId="{DFAC2524-2438-4F8E-BAA2-EF3C09C1CD58}" srcOrd="1" destOrd="0" parTransId="{E54FC5C3-B723-4898-BF64-7D725759BB1B}" sibTransId="{67DAAB9A-5C92-40BA-AD5E-5A5F0DF709B5}"/>
    <dgm:cxn modelId="{330437B0-72A6-4470-BA16-DF2BD389CC7C}" type="presOf" srcId="{545C0343-4BC1-4FC0-A951-DDD056E2570D}" destId="{4CACF301-69FC-4DFD-8199-DBA4B35A8D4B}" srcOrd="0" destOrd="0" presId="urn:microsoft.com/office/officeart/2005/8/layout/hProcess9"/>
    <dgm:cxn modelId="{3D7348B9-B649-4200-83D3-281C0D978B0F}" srcId="{E75F72F7-EB5A-4125-9F0A-3CB281F1CA4F}" destId="{545C0343-4BC1-4FC0-A951-DDD056E2570D}" srcOrd="0" destOrd="0" parTransId="{1D697A99-928B-460F-99CD-F17FC0AD9153}" sibTransId="{70E56A4A-BBB3-4930-B2F9-95D7AC70CDB7}"/>
    <dgm:cxn modelId="{384F56FD-DC10-4C8C-9C1C-179D8CD2D2D3}" srcId="{E75F72F7-EB5A-4125-9F0A-3CB281F1CA4F}" destId="{1DC04DA4-D828-4EA0-A0B5-AB909C25ED9F}" srcOrd="2" destOrd="0" parTransId="{1C971EA7-537F-4987-B066-68ECA85A5979}" sibTransId="{E1D185BD-E3DC-4F9A-871B-2B49BF2CE020}"/>
    <dgm:cxn modelId="{D08E5A11-869F-44EC-BFC7-D4A2CB8FEEB4}" type="presParOf" srcId="{5C0DD4D9-D888-46CB-82BB-4FD5A726CC9F}" destId="{6169C8FD-CA9B-4367-84CC-2FB411B72475}" srcOrd="0" destOrd="0" presId="urn:microsoft.com/office/officeart/2005/8/layout/hProcess9"/>
    <dgm:cxn modelId="{4A38F54B-EEB1-4D3A-A4C7-73EAC540C7D1}" type="presParOf" srcId="{5C0DD4D9-D888-46CB-82BB-4FD5A726CC9F}" destId="{3884B3BF-E1D3-40B0-A8E8-64BAE852DF3F}" srcOrd="1" destOrd="0" presId="urn:microsoft.com/office/officeart/2005/8/layout/hProcess9"/>
    <dgm:cxn modelId="{7CE25A19-ED63-42E0-81B4-A8F666D14411}" type="presParOf" srcId="{3884B3BF-E1D3-40B0-A8E8-64BAE852DF3F}" destId="{4CACF301-69FC-4DFD-8199-DBA4B35A8D4B}" srcOrd="0" destOrd="0" presId="urn:microsoft.com/office/officeart/2005/8/layout/hProcess9"/>
    <dgm:cxn modelId="{1B09CCE2-8D09-4F21-B233-0F0D4AB018C7}" type="presParOf" srcId="{3884B3BF-E1D3-40B0-A8E8-64BAE852DF3F}" destId="{C7A24259-CE2A-4EC1-A1A4-7B469EA76051}" srcOrd="1" destOrd="0" presId="urn:microsoft.com/office/officeart/2005/8/layout/hProcess9"/>
    <dgm:cxn modelId="{A63E7DE9-CC48-4177-A37B-1CB76E1ADA02}" type="presParOf" srcId="{3884B3BF-E1D3-40B0-A8E8-64BAE852DF3F}" destId="{314273A5-B96F-4A8F-9E13-1407423317FF}" srcOrd="2" destOrd="0" presId="urn:microsoft.com/office/officeart/2005/8/layout/hProcess9"/>
    <dgm:cxn modelId="{7F87CF3F-3552-4A3D-9DFF-B1B640D1BB74}" type="presParOf" srcId="{3884B3BF-E1D3-40B0-A8E8-64BAE852DF3F}" destId="{A4FFF4FA-9FE8-4D06-AACB-8F1C49A8A188}" srcOrd="3" destOrd="0" presId="urn:microsoft.com/office/officeart/2005/8/layout/hProcess9"/>
    <dgm:cxn modelId="{80730251-DEA4-4C64-A9AB-57EBD930D9EC}" type="presParOf" srcId="{3884B3BF-E1D3-40B0-A8E8-64BAE852DF3F}" destId="{30A8F56C-AB11-4289-98FF-2076E2839CF1}" srcOrd="4"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05581F-E37D-4519-87C6-73A021F375DD}"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en-US"/>
        </a:p>
      </dgm:t>
    </dgm:pt>
    <dgm:pt modelId="{C682AABF-F606-42C4-9155-B3C4D3CEB3D4}">
      <dgm:prSet/>
      <dgm:spPr>
        <a:solidFill>
          <a:schemeClr val="tx1">
            <a:lumMod val="50000"/>
            <a:lumOff val="50000"/>
          </a:schemeClr>
        </a:solidFill>
      </dgm:spPr>
      <dgm:t>
        <a:bodyPr/>
        <a:lstStyle/>
        <a:p>
          <a:r>
            <a:rPr lang="en-US" b="1" dirty="0"/>
            <a:t>Participants: </a:t>
          </a:r>
        </a:p>
        <a:p>
          <a:r>
            <a:rPr lang="en-US" dirty="0"/>
            <a:t>Randomly chose 8 participants from a pool of 16, 4 faculty, 4 graduate mentors</a:t>
          </a:r>
        </a:p>
      </dgm:t>
    </dgm:pt>
    <dgm:pt modelId="{BFCDCBC9-6011-4EF1-9022-CFA6F818D881}" type="parTrans" cxnId="{0F3558E1-F1E6-4D16-9D80-73851BBA9839}">
      <dgm:prSet/>
      <dgm:spPr/>
      <dgm:t>
        <a:bodyPr/>
        <a:lstStyle/>
        <a:p>
          <a:endParaRPr lang="en-US"/>
        </a:p>
      </dgm:t>
    </dgm:pt>
    <dgm:pt modelId="{4D5FAC0B-EA6E-4C71-A2E4-C4BFD297F8D4}" type="sibTrans" cxnId="{0F3558E1-F1E6-4D16-9D80-73851BBA9839}">
      <dgm:prSet/>
      <dgm:spPr/>
      <dgm:t>
        <a:bodyPr/>
        <a:lstStyle/>
        <a:p>
          <a:endParaRPr lang="en-US"/>
        </a:p>
      </dgm:t>
    </dgm:pt>
    <dgm:pt modelId="{FBDB6A8F-1546-4F9D-986F-63B612631AC6}">
      <dgm:prSet/>
      <dgm:spPr/>
      <dgm:t>
        <a:bodyPr/>
        <a:lstStyle/>
        <a:p>
          <a:r>
            <a:rPr lang="en-US" b="1" dirty="0"/>
            <a:t>Methodology</a:t>
          </a:r>
          <a:r>
            <a:rPr lang="en-US" dirty="0"/>
            <a:t>:</a:t>
          </a:r>
        </a:p>
        <a:p>
          <a:r>
            <a:rPr lang="en-US" dirty="0"/>
            <a:t>Structured interview</a:t>
          </a:r>
        </a:p>
      </dgm:t>
    </dgm:pt>
    <dgm:pt modelId="{B5B78729-677E-41AD-9172-C34DE0B0A0E0}" type="parTrans" cxnId="{68D5EE29-7796-4525-99A7-238CEE7377F7}">
      <dgm:prSet/>
      <dgm:spPr/>
      <dgm:t>
        <a:bodyPr/>
        <a:lstStyle/>
        <a:p>
          <a:endParaRPr lang="en-US"/>
        </a:p>
      </dgm:t>
    </dgm:pt>
    <dgm:pt modelId="{902FFCB0-BFFB-4C35-9B6A-7D488AA412CE}" type="sibTrans" cxnId="{68D5EE29-7796-4525-99A7-238CEE7377F7}">
      <dgm:prSet/>
      <dgm:spPr/>
      <dgm:t>
        <a:bodyPr/>
        <a:lstStyle/>
        <a:p>
          <a:endParaRPr lang="en-US"/>
        </a:p>
      </dgm:t>
    </dgm:pt>
    <dgm:pt modelId="{7B3B7451-0828-4704-AC93-38E5EA896299}">
      <dgm:prSet/>
      <dgm:spPr/>
      <dgm:t>
        <a:bodyPr/>
        <a:lstStyle/>
        <a:p>
          <a:r>
            <a:rPr lang="en-US" b="1" dirty="0"/>
            <a:t>Analysis: </a:t>
          </a:r>
        </a:p>
        <a:p>
          <a:r>
            <a:rPr lang="en-US" b="0" dirty="0"/>
            <a:t>Identified motivations such as research, internships, mentorship, and finances</a:t>
          </a:r>
        </a:p>
      </dgm:t>
    </dgm:pt>
    <dgm:pt modelId="{55FF0270-D39D-4A21-B626-73D3FC8EFC5C}" type="parTrans" cxnId="{9E0D5B19-E8DA-4A68-9E67-22AABFC66495}">
      <dgm:prSet/>
      <dgm:spPr/>
      <dgm:t>
        <a:bodyPr/>
        <a:lstStyle/>
        <a:p>
          <a:endParaRPr lang="en-US"/>
        </a:p>
      </dgm:t>
    </dgm:pt>
    <dgm:pt modelId="{3D282044-FF14-4777-A9F2-AF5E3F7C9F08}" type="sibTrans" cxnId="{9E0D5B19-E8DA-4A68-9E67-22AABFC66495}">
      <dgm:prSet/>
      <dgm:spPr/>
      <dgm:t>
        <a:bodyPr/>
        <a:lstStyle/>
        <a:p>
          <a:endParaRPr lang="en-US"/>
        </a:p>
      </dgm:t>
    </dgm:pt>
    <dgm:pt modelId="{3BA90B77-4CD8-4B47-89D9-103C55C34D16}">
      <dgm:prSet/>
      <dgm:spPr/>
      <dgm:t>
        <a:bodyPr/>
        <a:lstStyle/>
        <a:p>
          <a:r>
            <a:rPr lang="en-US" b="1" dirty="0"/>
            <a:t>Themes</a:t>
          </a:r>
          <a:r>
            <a:rPr lang="en-US" dirty="0"/>
            <a:t>: </a:t>
          </a:r>
        </a:p>
        <a:p>
          <a:r>
            <a:rPr lang="en-US" dirty="0"/>
            <a:t>direct vs indirect impact</a:t>
          </a:r>
        </a:p>
      </dgm:t>
    </dgm:pt>
    <dgm:pt modelId="{43978097-EB7E-4015-8B58-48FCECABBE1F}" type="parTrans" cxnId="{DB349E2D-1306-4349-BC5F-FFAD14023367}">
      <dgm:prSet/>
      <dgm:spPr/>
      <dgm:t>
        <a:bodyPr/>
        <a:lstStyle/>
        <a:p>
          <a:endParaRPr lang="en-US"/>
        </a:p>
      </dgm:t>
    </dgm:pt>
    <dgm:pt modelId="{84568203-4517-4B74-B53B-0AC42C99657E}" type="sibTrans" cxnId="{DB349E2D-1306-4349-BC5F-FFAD14023367}">
      <dgm:prSet/>
      <dgm:spPr/>
      <dgm:t>
        <a:bodyPr/>
        <a:lstStyle/>
        <a:p>
          <a:endParaRPr lang="en-US"/>
        </a:p>
      </dgm:t>
    </dgm:pt>
    <dgm:pt modelId="{EA970250-DEDA-48AE-99E2-17318271F37B}" type="pres">
      <dgm:prSet presAssocID="{5805581F-E37D-4519-87C6-73A021F375DD}" presName="CompostProcess" presStyleCnt="0">
        <dgm:presLayoutVars>
          <dgm:dir/>
          <dgm:resizeHandles val="exact"/>
        </dgm:presLayoutVars>
      </dgm:prSet>
      <dgm:spPr/>
    </dgm:pt>
    <dgm:pt modelId="{0F6295B9-E70C-47BF-9744-6F3331B9002C}" type="pres">
      <dgm:prSet presAssocID="{5805581F-E37D-4519-87C6-73A021F375DD}" presName="arrow" presStyleLbl="bgShp" presStyleIdx="0" presStyleCnt="1"/>
      <dgm:spPr>
        <a:solidFill>
          <a:schemeClr val="bg2">
            <a:lumMod val="90000"/>
          </a:schemeClr>
        </a:solidFill>
        <a:ln>
          <a:solidFill>
            <a:schemeClr val="accent1">
              <a:lumMod val="60000"/>
              <a:lumOff val="40000"/>
            </a:schemeClr>
          </a:solidFill>
        </a:ln>
      </dgm:spPr>
    </dgm:pt>
    <dgm:pt modelId="{C13E35FD-0855-436A-A435-22BA8B7EE543}" type="pres">
      <dgm:prSet presAssocID="{5805581F-E37D-4519-87C6-73A021F375DD}" presName="linearProcess" presStyleCnt="0"/>
      <dgm:spPr/>
    </dgm:pt>
    <dgm:pt modelId="{E028B8A1-5254-49FC-A134-EF445A89B030}" type="pres">
      <dgm:prSet presAssocID="{C682AABF-F606-42C4-9155-B3C4D3CEB3D4}" presName="textNode" presStyleLbl="node1" presStyleIdx="0" presStyleCnt="4" custLinFactNeighborX="-4157" custLinFactNeighborY="-1181">
        <dgm:presLayoutVars>
          <dgm:bulletEnabled val="1"/>
        </dgm:presLayoutVars>
      </dgm:prSet>
      <dgm:spPr/>
    </dgm:pt>
    <dgm:pt modelId="{27A44C93-F8D5-4A57-8470-B73770458D4C}" type="pres">
      <dgm:prSet presAssocID="{4D5FAC0B-EA6E-4C71-A2E4-C4BFD297F8D4}" presName="sibTrans" presStyleCnt="0"/>
      <dgm:spPr/>
    </dgm:pt>
    <dgm:pt modelId="{330BDC7A-A8C8-474E-BAB1-BCC26C0B8333}" type="pres">
      <dgm:prSet presAssocID="{FBDB6A8F-1546-4F9D-986F-63B612631AC6}" presName="textNode" presStyleLbl="node1" presStyleIdx="1" presStyleCnt="4">
        <dgm:presLayoutVars>
          <dgm:bulletEnabled val="1"/>
        </dgm:presLayoutVars>
      </dgm:prSet>
      <dgm:spPr/>
    </dgm:pt>
    <dgm:pt modelId="{4B311BE1-11C3-4531-9971-13799D10FFF8}" type="pres">
      <dgm:prSet presAssocID="{902FFCB0-BFFB-4C35-9B6A-7D488AA412CE}" presName="sibTrans" presStyleCnt="0"/>
      <dgm:spPr/>
    </dgm:pt>
    <dgm:pt modelId="{CB8EFF09-B2F0-4B20-8490-5ED8C4C2B39E}" type="pres">
      <dgm:prSet presAssocID="{7B3B7451-0828-4704-AC93-38E5EA896299}" presName="textNode" presStyleLbl="node1" presStyleIdx="2" presStyleCnt="4">
        <dgm:presLayoutVars>
          <dgm:bulletEnabled val="1"/>
        </dgm:presLayoutVars>
      </dgm:prSet>
      <dgm:spPr/>
    </dgm:pt>
    <dgm:pt modelId="{DCAACDDB-55DF-41F5-AD62-2D5F03265058}" type="pres">
      <dgm:prSet presAssocID="{3D282044-FF14-4777-A9F2-AF5E3F7C9F08}" presName="sibTrans" presStyleCnt="0"/>
      <dgm:spPr/>
    </dgm:pt>
    <dgm:pt modelId="{9230219B-E2A2-459C-9BE0-AB3433C4ECFC}" type="pres">
      <dgm:prSet presAssocID="{3BA90B77-4CD8-4B47-89D9-103C55C34D16}" presName="textNode" presStyleLbl="node1" presStyleIdx="3" presStyleCnt="4">
        <dgm:presLayoutVars>
          <dgm:bulletEnabled val="1"/>
        </dgm:presLayoutVars>
      </dgm:prSet>
      <dgm:spPr/>
    </dgm:pt>
  </dgm:ptLst>
  <dgm:cxnLst>
    <dgm:cxn modelId="{9E0D5B19-E8DA-4A68-9E67-22AABFC66495}" srcId="{5805581F-E37D-4519-87C6-73A021F375DD}" destId="{7B3B7451-0828-4704-AC93-38E5EA896299}" srcOrd="2" destOrd="0" parTransId="{55FF0270-D39D-4A21-B626-73D3FC8EFC5C}" sibTransId="{3D282044-FF14-4777-A9F2-AF5E3F7C9F08}"/>
    <dgm:cxn modelId="{68D5EE29-7796-4525-99A7-238CEE7377F7}" srcId="{5805581F-E37D-4519-87C6-73A021F375DD}" destId="{FBDB6A8F-1546-4F9D-986F-63B612631AC6}" srcOrd="1" destOrd="0" parTransId="{B5B78729-677E-41AD-9172-C34DE0B0A0E0}" sibTransId="{902FFCB0-BFFB-4C35-9B6A-7D488AA412CE}"/>
    <dgm:cxn modelId="{DB349E2D-1306-4349-BC5F-FFAD14023367}" srcId="{5805581F-E37D-4519-87C6-73A021F375DD}" destId="{3BA90B77-4CD8-4B47-89D9-103C55C34D16}" srcOrd="3" destOrd="0" parTransId="{43978097-EB7E-4015-8B58-48FCECABBE1F}" sibTransId="{84568203-4517-4B74-B53B-0AC42C99657E}"/>
    <dgm:cxn modelId="{7ACD798B-FB90-4340-9305-4C6DC827B622}" type="presOf" srcId="{C682AABF-F606-42C4-9155-B3C4D3CEB3D4}" destId="{E028B8A1-5254-49FC-A134-EF445A89B030}" srcOrd="0" destOrd="0" presId="urn:microsoft.com/office/officeart/2005/8/layout/hProcess9"/>
    <dgm:cxn modelId="{2227299F-FFE1-4F42-A180-103D0D713B0C}" type="presOf" srcId="{3BA90B77-4CD8-4B47-89D9-103C55C34D16}" destId="{9230219B-E2A2-459C-9BE0-AB3433C4ECFC}" srcOrd="0" destOrd="0" presId="urn:microsoft.com/office/officeart/2005/8/layout/hProcess9"/>
    <dgm:cxn modelId="{CBAAE9A8-9CB1-4E2E-ACC9-F22FC97655E5}" type="presOf" srcId="{7B3B7451-0828-4704-AC93-38E5EA896299}" destId="{CB8EFF09-B2F0-4B20-8490-5ED8C4C2B39E}" srcOrd="0" destOrd="0" presId="urn:microsoft.com/office/officeart/2005/8/layout/hProcess9"/>
    <dgm:cxn modelId="{7A4429D7-64D4-46EB-B14F-86189E8F1355}" type="presOf" srcId="{5805581F-E37D-4519-87C6-73A021F375DD}" destId="{EA970250-DEDA-48AE-99E2-17318271F37B}" srcOrd="0" destOrd="0" presId="urn:microsoft.com/office/officeart/2005/8/layout/hProcess9"/>
    <dgm:cxn modelId="{1D4510DF-3E9D-48A1-BB3D-31E12DC1D361}" type="presOf" srcId="{FBDB6A8F-1546-4F9D-986F-63B612631AC6}" destId="{330BDC7A-A8C8-474E-BAB1-BCC26C0B8333}" srcOrd="0" destOrd="0" presId="urn:microsoft.com/office/officeart/2005/8/layout/hProcess9"/>
    <dgm:cxn modelId="{0F3558E1-F1E6-4D16-9D80-73851BBA9839}" srcId="{5805581F-E37D-4519-87C6-73A021F375DD}" destId="{C682AABF-F606-42C4-9155-B3C4D3CEB3D4}" srcOrd="0" destOrd="0" parTransId="{BFCDCBC9-6011-4EF1-9022-CFA6F818D881}" sibTransId="{4D5FAC0B-EA6E-4C71-A2E4-C4BFD297F8D4}"/>
    <dgm:cxn modelId="{DAE13975-3FCA-4871-9C2C-5FA0AC796556}" type="presParOf" srcId="{EA970250-DEDA-48AE-99E2-17318271F37B}" destId="{0F6295B9-E70C-47BF-9744-6F3331B9002C}" srcOrd="0" destOrd="0" presId="urn:microsoft.com/office/officeart/2005/8/layout/hProcess9"/>
    <dgm:cxn modelId="{E5EF9AAD-2CDD-4B10-9CB8-D963E76DD583}" type="presParOf" srcId="{EA970250-DEDA-48AE-99E2-17318271F37B}" destId="{C13E35FD-0855-436A-A435-22BA8B7EE543}" srcOrd="1" destOrd="0" presId="urn:microsoft.com/office/officeart/2005/8/layout/hProcess9"/>
    <dgm:cxn modelId="{B6D614CC-A576-4614-8169-03765397ECCC}" type="presParOf" srcId="{C13E35FD-0855-436A-A435-22BA8B7EE543}" destId="{E028B8A1-5254-49FC-A134-EF445A89B030}" srcOrd="0" destOrd="0" presId="urn:microsoft.com/office/officeart/2005/8/layout/hProcess9"/>
    <dgm:cxn modelId="{D51A17D3-B684-41EF-82C5-DFA786CB337E}" type="presParOf" srcId="{C13E35FD-0855-436A-A435-22BA8B7EE543}" destId="{27A44C93-F8D5-4A57-8470-B73770458D4C}" srcOrd="1" destOrd="0" presId="urn:microsoft.com/office/officeart/2005/8/layout/hProcess9"/>
    <dgm:cxn modelId="{7A6EDAC1-C807-4C6A-AA77-72884673AE69}" type="presParOf" srcId="{C13E35FD-0855-436A-A435-22BA8B7EE543}" destId="{330BDC7A-A8C8-474E-BAB1-BCC26C0B8333}" srcOrd="2" destOrd="0" presId="urn:microsoft.com/office/officeart/2005/8/layout/hProcess9"/>
    <dgm:cxn modelId="{67D0005B-1552-47AC-BC90-D63F575196CB}" type="presParOf" srcId="{C13E35FD-0855-436A-A435-22BA8B7EE543}" destId="{4B311BE1-11C3-4531-9971-13799D10FFF8}" srcOrd="3" destOrd="0" presId="urn:microsoft.com/office/officeart/2005/8/layout/hProcess9"/>
    <dgm:cxn modelId="{7B76C050-596E-4767-B192-FA81DA42E62B}" type="presParOf" srcId="{C13E35FD-0855-436A-A435-22BA8B7EE543}" destId="{CB8EFF09-B2F0-4B20-8490-5ED8C4C2B39E}" srcOrd="4" destOrd="0" presId="urn:microsoft.com/office/officeart/2005/8/layout/hProcess9"/>
    <dgm:cxn modelId="{A6CC968C-C7B6-4BDF-B362-CEE9AD521227}" type="presParOf" srcId="{C13E35FD-0855-436A-A435-22BA8B7EE543}" destId="{DCAACDDB-55DF-41F5-AD62-2D5F03265058}" srcOrd="5" destOrd="0" presId="urn:microsoft.com/office/officeart/2005/8/layout/hProcess9"/>
    <dgm:cxn modelId="{B9FD1528-6142-4C04-9B9C-392D6820D216}" type="presParOf" srcId="{C13E35FD-0855-436A-A435-22BA8B7EE543}" destId="{9230219B-E2A2-459C-9BE0-AB3433C4ECFC}" srcOrd="6" destOrd="0" presId="urn:microsoft.com/office/officeart/2005/8/layout/hProcess9"/>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9CA7FE-C375-6049-B21C-3A80B393DF04}" type="doc">
      <dgm:prSet loTypeId="urn:microsoft.com/office/officeart/2005/8/layout/process4" loCatId="" qsTypeId="urn:microsoft.com/office/officeart/2005/8/quickstyle/simple1" qsCatId="simple" csTypeId="urn:microsoft.com/office/officeart/2005/8/colors/colorful3" csCatId="colorful" phldr="1"/>
      <dgm:spPr/>
      <dgm:t>
        <a:bodyPr/>
        <a:lstStyle/>
        <a:p>
          <a:endParaRPr lang="en-US"/>
        </a:p>
      </dgm:t>
    </dgm:pt>
    <dgm:pt modelId="{F987C7BC-7125-C842-8DF3-6129F872A456}">
      <dgm:prSet phldrT="[Text]" custT="1"/>
      <dgm:spPr/>
      <dgm:t>
        <a:bodyPr/>
        <a:lstStyle/>
        <a:p>
          <a:r>
            <a:rPr lang="en-US" sz="2400"/>
            <a:t>Participants</a:t>
          </a:r>
        </a:p>
      </dgm:t>
    </dgm:pt>
    <dgm:pt modelId="{06089142-14D7-A149-98F3-F283CD696D78}" type="parTrans" cxnId="{CA949CCD-C419-5140-BC93-2EAAE42A43F3}">
      <dgm:prSet/>
      <dgm:spPr/>
      <dgm:t>
        <a:bodyPr/>
        <a:lstStyle/>
        <a:p>
          <a:endParaRPr lang="en-US"/>
        </a:p>
      </dgm:t>
    </dgm:pt>
    <dgm:pt modelId="{E1CAB27C-F74F-E24B-A4CE-E6CC155C8855}" type="sibTrans" cxnId="{CA949CCD-C419-5140-BC93-2EAAE42A43F3}">
      <dgm:prSet/>
      <dgm:spPr/>
      <dgm:t>
        <a:bodyPr/>
        <a:lstStyle/>
        <a:p>
          <a:endParaRPr lang="en-US"/>
        </a:p>
      </dgm:t>
    </dgm:pt>
    <dgm:pt modelId="{092F618B-5A3E-5B41-8284-64F4DB5A4919}">
      <dgm:prSet phldrT="[Text]" custT="1"/>
      <dgm:spPr/>
      <dgm:t>
        <a:bodyPr/>
        <a:lstStyle/>
        <a:p>
          <a:r>
            <a:rPr lang="en-US" sz="1800"/>
            <a:t>Six graduate mentors and six faculty mentors through The </a:t>
          </a:r>
          <a:r>
            <a:rPr lang="en-US" sz="1800" err="1"/>
            <a:t>Mcnair</a:t>
          </a:r>
          <a:r>
            <a:rPr lang="en-US" sz="1800"/>
            <a:t> Program</a:t>
          </a:r>
        </a:p>
      </dgm:t>
    </dgm:pt>
    <dgm:pt modelId="{F58A4585-9CA7-6F45-82B7-9DD5DEE98DF7}" type="parTrans" cxnId="{2DB3F0F6-DB20-9641-9228-E72EF5AF0147}">
      <dgm:prSet/>
      <dgm:spPr/>
      <dgm:t>
        <a:bodyPr/>
        <a:lstStyle/>
        <a:p>
          <a:endParaRPr lang="en-US"/>
        </a:p>
      </dgm:t>
    </dgm:pt>
    <dgm:pt modelId="{B647ED3B-354C-3846-B21E-305149D4961D}" type="sibTrans" cxnId="{2DB3F0F6-DB20-9641-9228-E72EF5AF0147}">
      <dgm:prSet/>
      <dgm:spPr/>
      <dgm:t>
        <a:bodyPr/>
        <a:lstStyle/>
        <a:p>
          <a:endParaRPr lang="en-US"/>
        </a:p>
      </dgm:t>
    </dgm:pt>
    <dgm:pt modelId="{64828205-540B-5D4B-ACC9-E9BC1B5B9308}">
      <dgm:prSet phldrT="[Text]" custT="1"/>
      <dgm:spPr/>
      <dgm:t>
        <a:bodyPr/>
        <a:lstStyle/>
        <a:p>
          <a:r>
            <a:rPr lang="en-US" sz="2400"/>
            <a:t>Methods</a:t>
          </a:r>
        </a:p>
      </dgm:t>
    </dgm:pt>
    <dgm:pt modelId="{945991DD-7E08-DE4A-894C-DC3AB60A9B83}" type="parTrans" cxnId="{3D318C78-3885-524D-89CB-CAF8EA95D3B1}">
      <dgm:prSet/>
      <dgm:spPr/>
      <dgm:t>
        <a:bodyPr/>
        <a:lstStyle/>
        <a:p>
          <a:endParaRPr lang="en-US"/>
        </a:p>
      </dgm:t>
    </dgm:pt>
    <dgm:pt modelId="{2B7485BB-7CC5-844A-9D8D-0802B369976D}" type="sibTrans" cxnId="{3D318C78-3885-524D-89CB-CAF8EA95D3B1}">
      <dgm:prSet/>
      <dgm:spPr/>
      <dgm:t>
        <a:bodyPr/>
        <a:lstStyle/>
        <a:p>
          <a:endParaRPr lang="en-US"/>
        </a:p>
      </dgm:t>
    </dgm:pt>
    <dgm:pt modelId="{5CFA4D27-645B-8C4F-AF7C-F8C24AD48C22}">
      <dgm:prSet phldrT="[Text]" custT="1"/>
      <dgm:spPr/>
      <dgm:t>
        <a:bodyPr/>
        <a:lstStyle/>
        <a:p>
          <a:r>
            <a:rPr lang="en-US" sz="1800"/>
            <a:t>In-person/online interviews</a:t>
          </a:r>
        </a:p>
      </dgm:t>
    </dgm:pt>
    <dgm:pt modelId="{9B7AD1E8-FA3E-BE40-B334-81F9CE7C50C7}" type="parTrans" cxnId="{C34D8E49-74E0-AB47-B127-AD23E44765E8}">
      <dgm:prSet/>
      <dgm:spPr/>
      <dgm:t>
        <a:bodyPr/>
        <a:lstStyle/>
        <a:p>
          <a:endParaRPr lang="en-US"/>
        </a:p>
      </dgm:t>
    </dgm:pt>
    <dgm:pt modelId="{BD249316-ADAC-804C-AA2B-22205E5E8F99}" type="sibTrans" cxnId="{C34D8E49-74E0-AB47-B127-AD23E44765E8}">
      <dgm:prSet/>
      <dgm:spPr/>
      <dgm:t>
        <a:bodyPr/>
        <a:lstStyle/>
        <a:p>
          <a:endParaRPr lang="en-US"/>
        </a:p>
      </dgm:t>
    </dgm:pt>
    <dgm:pt modelId="{0A475942-33EE-8B40-A425-47190CF7FD5C}">
      <dgm:prSet phldrT="[Text]"/>
      <dgm:spPr/>
      <dgm:t>
        <a:bodyPr/>
        <a:lstStyle/>
        <a:p>
          <a:r>
            <a:rPr lang="en-US"/>
            <a:t>Analysis</a:t>
          </a:r>
        </a:p>
      </dgm:t>
    </dgm:pt>
    <dgm:pt modelId="{E1298553-DD55-644B-AD3A-1299D47E10CC}" type="parTrans" cxnId="{F977D45B-9F1F-FA4A-9B3A-A85F279E9674}">
      <dgm:prSet/>
      <dgm:spPr/>
      <dgm:t>
        <a:bodyPr/>
        <a:lstStyle/>
        <a:p>
          <a:endParaRPr lang="en-US"/>
        </a:p>
      </dgm:t>
    </dgm:pt>
    <dgm:pt modelId="{E69C1CE7-72D8-D548-9490-B72034E0E902}" type="sibTrans" cxnId="{F977D45B-9F1F-FA4A-9B3A-A85F279E9674}">
      <dgm:prSet/>
      <dgm:spPr/>
      <dgm:t>
        <a:bodyPr/>
        <a:lstStyle/>
        <a:p>
          <a:endParaRPr lang="en-US"/>
        </a:p>
      </dgm:t>
    </dgm:pt>
    <dgm:pt modelId="{45F97A88-68D6-6646-9778-F2E0DBAFD32E}">
      <dgm:prSet phldrT="[Text]" custT="1"/>
      <dgm:spPr/>
      <dgm:t>
        <a:bodyPr/>
        <a:lstStyle/>
        <a:p>
          <a:r>
            <a:rPr lang="en-US" sz="1800"/>
            <a:t>Analyzed commonalities across interviews regarding major and faculty along with emerging themes</a:t>
          </a:r>
        </a:p>
      </dgm:t>
    </dgm:pt>
    <dgm:pt modelId="{7FAB17A0-1AF6-8F41-84DD-202FF0D3D60B}" type="parTrans" cxnId="{3D0E3D87-4E06-CF4C-A0DB-A4BC35E6C49A}">
      <dgm:prSet/>
      <dgm:spPr/>
      <dgm:t>
        <a:bodyPr/>
        <a:lstStyle/>
        <a:p>
          <a:endParaRPr lang="en-US"/>
        </a:p>
      </dgm:t>
    </dgm:pt>
    <dgm:pt modelId="{C3D2B2BE-9D8E-3E4D-9B6E-D53839E8BD9C}" type="sibTrans" cxnId="{3D0E3D87-4E06-CF4C-A0DB-A4BC35E6C49A}">
      <dgm:prSet/>
      <dgm:spPr/>
      <dgm:t>
        <a:bodyPr/>
        <a:lstStyle/>
        <a:p>
          <a:endParaRPr lang="en-US"/>
        </a:p>
      </dgm:t>
    </dgm:pt>
    <dgm:pt modelId="{95197621-57F9-594C-8D92-EC3E507C9CB5}">
      <dgm:prSet phldrT="[Text]" custT="1"/>
      <dgm:spPr/>
      <dgm:t>
        <a:bodyPr/>
        <a:lstStyle/>
        <a:p>
          <a:endParaRPr lang="en-US" sz="1800"/>
        </a:p>
        <a:p>
          <a:endParaRPr lang="en-US" sz="1800"/>
        </a:p>
        <a:p>
          <a:r>
            <a:rPr lang="en-US" sz="1800"/>
            <a:t>Nine interview questions</a:t>
          </a:r>
        </a:p>
        <a:p>
          <a:endParaRPr lang="en-US" sz="1800"/>
        </a:p>
        <a:p>
          <a:endParaRPr lang="en-US" sz="1800"/>
        </a:p>
      </dgm:t>
    </dgm:pt>
    <dgm:pt modelId="{E2694058-4B16-9446-8207-2F78BEC94802}" type="parTrans" cxnId="{90715B94-9729-914A-9A1F-F4F514E04274}">
      <dgm:prSet/>
      <dgm:spPr/>
      <dgm:t>
        <a:bodyPr/>
        <a:lstStyle/>
        <a:p>
          <a:endParaRPr lang="en-US"/>
        </a:p>
      </dgm:t>
    </dgm:pt>
    <dgm:pt modelId="{14C071BA-39BC-564D-B051-0381BABD40B9}" type="sibTrans" cxnId="{90715B94-9729-914A-9A1F-F4F514E04274}">
      <dgm:prSet/>
      <dgm:spPr/>
      <dgm:t>
        <a:bodyPr/>
        <a:lstStyle/>
        <a:p>
          <a:endParaRPr lang="en-US"/>
        </a:p>
      </dgm:t>
    </dgm:pt>
    <dgm:pt modelId="{0063AD09-B810-1242-8269-3973619B017B}" type="pres">
      <dgm:prSet presAssocID="{1C9CA7FE-C375-6049-B21C-3A80B393DF04}" presName="Name0" presStyleCnt="0">
        <dgm:presLayoutVars>
          <dgm:dir/>
          <dgm:animLvl val="lvl"/>
          <dgm:resizeHandles val="exact"/>
        </dgm:presLayoutVars>
      </dgm:prSet>
      <dgm:spPr/>
    </dgm:pt>
    <dgm:pt modelId="{A382F90C-0358-2F44-A332-F32A745A0D9B}" type="pres">
      <dgm:prSet presAssocID="{0A475942-33EE-8B40-A425-47190CF7FD5C}" presName="boxAndChildren" presStyleCnt="0"/>
      <dgm:spPr/>
    </dgm:pt>
    <dgm:pt modelId="{88044FE0-8885-9C49-9DB3-657A1DFF8EC3}" type="pres">
      <dgm:prSet presAssocID="{0A475942-33EE-8B40-A425-47190CF7FD5C}" presName="parentTextBox" presStyleLbl="node1" presStyleIdx="0" presStyleCnt="3"/>
      <dgm:spPr/>
    </dgm:pt>
    <dgm:pt modelId="{F0E6148C-66C9-1C4C-B1BF-EE33A3D1AE37}" type="pres">
      <dgm:prSet presAssocID="{0A475942-33EE-8B40-A425-47190CF7FD5C}" presName="entireBox" presStyleLbl="node1" presStyleIdx="0" presStyleCnt="3"/>
      <dgm:spPr/>
    </dgm:pt>
    <dgm:pt modelId="{0DF6E306-9D0A-2345-A89A-A386A9D62F9C}" type="pres">
      <dgm:prSet presAssocID="{0A475942-33EE-8B40-A425-47190CF7FD5C}" presName="descendantBox" presStyleCnt="0"/>
      <dgm:spPr/>
    </dgm:pt>
    <dgm:pt modelId="{DA61B1D2-DA4C-2841-82E3-4DEC20A0D4B3}" type="pres">
      <dgm:prSet presAssocID="{45F97A88-68D6-6646-9778-F2E0DBAFD32E}" presName="childTextBox" presStyleLbl="fgAccFollowNode1" presStyleIdx="0" presStyleCnt="4">
        <dgm:presLayoutVars>
          <dgm:bulletEnabled val="1"/>
        </dgm:presLayoutVars>
      </dgm:prSet>
      <dgm:spPr/>
    </dgm:pt>
    <dgm:pt modelId="{758E6EC2-0594-C748-B377-69FD18C8712A}" type="pres">
      <dgm:prSet presAssocID="{2B7485BB-7CC5-844A-9D8D-0802B369976D}" presName="sp" presStyleCnt="0"/>
      <dgm:spPr/>
    </dgm:pt>
    <dgm:pt modelId="{57DC5C9B-1D69-0844-AB7C-CD24E43BAE65}" type="pres">
      <dgm:prSet presAssocID="{64828205-540B-5D4B-ACC9-E9BC1B5B9308}" presName="arrowAndChildren" presStyleCnt="0"/>
      <dgm:spPr/>
    </dgm:pt>
    <dgm:pt modelId="{F90B3B57-E06B-994B-A9C7-C459A454BCB3}" type="pres">
      <dgm:prSet presAssocID="{64828205-540B-5D4B-ACC9-E9BC1B5B9308}" presName="parentTextArrow" presStyleLbl="node1" presStyleIdx="0" presStyleCnt="3"/>
      <dgm:spPr/>
    </dgm:pt>
    <dgm:pt modelId="{846C09CC-2F0C-FC4E-884E-CF41B13497F1}" type="pres">
      <dgm:prSet presAssocID="{64828205-540B-5D4B-ACC9-E9BC1B5B9308}" presName="arrow" presStyleLbl="node1" presStyleIdx="1" presStyleCnt="3"/>
      <dgm:spPr/>
    </dgm:pt>
    <dgm:pt modelId="{63506E56-DEF7-644C-8EDA-8161C73CE35D}" type="pres">
      <dgm:prSet presAssocID="{64828205-540B-5D4B-ACC9-E9BC1B5B9308}" presName="descendantArrow" presStyleCnt="0"/>
      <dgm:spPr/>
    </dgm:pt>
    <dgm:pt modelId="{603FCB0D-6082-9D42-B7F7-D878B04DED3C}" type="pres">
      <dgm:prSet presAssocID="{5CFA4D27-645B-8C4F-AF7C-F8C24AD48C22}" presName="childTextArrow" presStyleLbl="fgAccFollowNode1" presStyleIdx="1" presStyleCnt="4" custScaleX="105192">
        <dgm:presLayoutVars>
          <dgm:bulletEnabled val="1"/>
        </dgm:presLayoutVars>
      </dgm:prSet>
      <dgm:spPr/>
    </dgm:pt>
    <dgm:pt modelId="{26C83118-2365-EB4E-B17C-3176B9308F99}" type="pres">
      <dgm:prSet presAssocID="{95197621-57F9-594C-8D92-EC3E507C9CB5}" presName="childTextArrow" presStyleLbl="fgAccFollowNode1" presStyleIdx="2" presStyleCnt="4" custScaleX="110374">
        <dgm:presLayoutVars>
          <dgm:bulletEnabled val="1"/>
        </dgm:presLayoutVars>
      </dgm:prSet>
      <dgm:spPr/>
    </dgm:pt>
    <dgm:pt modelId="{530D8CEA-05FD-3945-8353-D7FF07C8F8D4}" type="pres">
      <dgm:prSet presAssocID="{E1CAB27C-F74F-E24B-A4CE-E6CC155C8855}" presName="sp" presStyleCnt="0"/>
      <dgm:spPr/>
    </dgm:pt>
    <dgm:pt modelId="{6F6363FF-6809-4F43-9589-0839E35B4E8B}" type="pres">
      <dgm:prSet presAssocID="{F987C7BC-7125-C842-8DF3-6129F872A456}" presName="arrowAndChildren" presStyleCnt="0"/>
      <dgm:spPr/>
    </dgm:pt>
    <dgm:pt modelId="{2E8A461A-9462-AF49-BCB7-8467B1F74945}" type="pres">
      <dgm:prSet presAssocID="{F987C7BC-7125-C842-8DF3-6129F872A456}" presName="parentTextArrow" presStyleLbl="node1" presStyleIdx="1" presStyleCnt="3"/>
      <dgm:spPr/>
    </dgm:pt>
    <dgm:pt modelId="{0D4DBEB0-2211-904F-826D-0C6B5BA262D6}" type="pres">
      <dgm:prSet presAssocID="{F987C7BC-7125-C842-8DF3-6129F872A456}" presName="arrow" presStyleLbl="node1" presStyleIdx="2" presStyleCnt="3"/>
      <dgm:spPr/>
    </dgm:pt>
    <dgm:pt modelId="{3702E297-0BD3-314C-8D11-EBE5C3766605}" type="pres">
      <dgm:prSet presAssocID="{F987C7BC-7125-C842-8DF3-6129F872A456}" presName="descendantArrow" presStyleCnt="0"/>
      <dgm:spPr/>
    </dgm:pt>
    <dgm:pt modelId="{57D8B3EF-87F7-E74F-87A7-BE43B399956F}" type="pres">
      <dgm:prSet presAssocID="{092F618B-5A3E-5B41-8284-64F4DB5A4919}" presName="childTextArrow" presStyleLbl="fgAccFollowNode1" presStyleIdx="3" presStyleCnt="4">
        <dgm:presLayoutVars>
          <dgm:bulletEnabled val="1"/>
        </dgm:presLayoutVars>
      </dgm:prSet>
      <dgm:spPr/>
    </dgm:pt>
  </dgm:ptLst>
  <dgm:cxnLst>
    <dgm:cxn modelId="{1210C114-F11D-A547-B257-BBCC5C2341DE}" type="presOf" srcId="{64828205-540B-5D4B-ACC9-E9BC1B5B9308}" destId="{F90B3B57-E06B-994B-A9C7-C459A454BCB3}" srcOrd="0" destOrd="0" presId="urn:microsoft.com/office/officeart/2005/8/layout/process4"/>
    <dgm:cxn modelId="{ABBE3A1A-1F7C-704A-BAB4-D08D2E3C58E3}" type="presOf" srcId="{092F618B-5A3E-5B41-8284-64F4DB5A4919}" destId="{57D8B3EF-87F7-E74F-87A7-BE43B399956F}" srcOrd="0" destOrd="0" presId="urn:microsoft.com/office/officeart/2005/8/layout/process4"/>
    <dgm:cxn modelId="{941EC721-4F3C-9445-B9F7-07FAEF44C160}" type="presOf" srcId="{95197621-57F9-594C-8D92-EC3E507C9CB5}" destId="{26C83118-2365-EB4E-B17C-3176B9308F99}" srcOrd="0" destOrd="0" presId="urn:microsoft.com/office/officeart/2005/8/layout/process4"/>
    <dgm:cxn modelId="{6385ED24-2D7A-C542-A88C-054ADF9F7FC9}" type="presOf" srcId="{F987C7BC-7125-C842-8DF3-6129F872A456}" destId="{2E8A461A-9462-AF49-BCB7-8467B1F74945}" srcOrd="0" destOrd="0" presId="urn:microsoft.com/office/officeart/2005/8/layout/process4"/>
    <dgm:cxn modelId="{F977D45B-9F1F-FA4A-9B3A-A85F279E9674}" srcId="{1C9CA7FE-C375-6049-B21C-3A80B393DF04}" destId="{0A475942-33EE-8B40-A425-47190CF7FD5C}" srcOrd="2" destOrd="0" parTransId="{E1298553-DD55-644B-AD3A-1299D47E10CC}" sibTransId="{E69C1CE7-72D8-D548-9490-B72034E0E902}"/>
    <dgm:cxn modelId="{C34D8E49-74E0-AB47-B127-AD23E44765E8}" srcId="{64828205-540B-5D4B-ACC9-E9BC1B5B9308}" destId="{5CFA4D27-645B-8C4F-AF7C-F8C24AD48C22}" srcOrd="0" destOrd="0" parTransId="{9B7AD1E8-FA3E-BE40-B334-81F9CE7C50C7}" sibTransId="{BD249316-ADAC-804C-AA2B-22205E5E8F99}"/>
    <dgm:cxn modelId="{AC35F975-6BD6-1D46-BCD3-0532B71F6C93}" type="presOf" srcId="{1C9CA7FE-C375-6049-B21C-3A80B393DF04}" destId="{0063AD09-B810-1242-8269-3973619B017B}" srcOrd="0" destOrd="0" presId="urn:microsoft.com/office/officeart/2005/8/layout/process4"/>
    <dgm:cxn modelId="{3D318C78-3885-524D-89CB-CAF8EA95D3B1}" srcId="{1C9CA7FE-C375-6049-B21C-3A80B393DF04}" destId="{64828205-540B-5D4B-ACC9-E9BC1B5B9308}" srcOrd="1" destOrd="0" parTransId="{945991DD-7E08-DE4A-894C-DC3AB60A9B83}" sibTransId="{2B7485BB-7CC5-844A-9D8D-0802B369976D}"/>
    <dgm:cxn modelId="{9E4A5880-02F4-E14A-8D1E-F2276EBD714B}" type="presOf" srcId="{0A475942-33EE-8B40-A425-47190CF7FD5C}" destId="{88044FE0-8885-9C49-9DB3-657A1DFF8EC3}" srcOrd="0" destOrd="0" presId="urn:microsoft.com/office/officeart/2005/8/layout/process4"/>
    <dgm:cxn modelId="{39CC2787-CE20-134A-8483-1B0979C0100C}" type="presOf" srcId="{45F97A88-68D6-6646-9778-F2E0DBAFD32E}" destId="{DA61B1D2-DA4C-2841-82E3-4DEC20A0D4B3}" srcOrd="0" destOrd="0" presId="urn:microsoft.com/office/officeart/2005/8/layout/process4"/>
    <dgm:cxn modelId="{3D0E3D87-4E06-CF4C-A0DB-A4BC35E6C49A}" srcId="{0A475942-33EE-8B40-A425-47190CF7FD5C}" destId="{45F97A88-68D6-6646-9778-F2E0DBAFD32E}" srcOrd="0" destOrd="0" parTransId="{7FAB17A0-1AF6-8F41-84DD-202FF0D3D60B}" sibTransId="{C3D2B2BE-9D8E-3E4D-9B6E-D53839E8BD9C}"/>
    <dgm:cxn modelId="{90715B94-9729-914A-9A1F-F4F514E04274}" srcId="{64828205-540B-5D4B-ACC9-E9BC1B5B9308}" destId="{95197621-57F9-594C-8D92-EC3E507C9CB5}" srcOrd="1" destOrd="0" parTransId="{E2694058-4B16-9446-8207-2F78BEC94802}" sibTransId="{14C071BA-39BC-564D-B051-0381BABD40B9}"/>
    <dgm:cxn modelId="{8523D0A3-6BFD-494E-AFE1-AB76A08E5AD1}" type="presOf" srcId="{F987C7BC-7125-C842-8DF3-6129F872A456}" destId="{0D4DBEB0-2211-904F-826D-0C6B5BA262D6}" srcOrd="1" destOrd="0" presId="urn:microsoft.com/office/officeart/2005/8/layout/process4"/>
    <dgm:cxn modelId="{59351EAD-2962-1045-B130-0BA91AFE0E34}" type="presOf" srcId="{5CFA4D27-645B-8C4F-AF7C-F8C24AD48C22}" destId="{603FCB0D-6082-9D42-B7F7-D878B04DED3C}" srcOrd="0" destOrd="0" presId="urn:microsoft.com/office/officeart/2005/8/layout/process4"/>
    <dgm:cxn modelId="{1E3FD6C5-F713-AD48-B189-093136226462}" type="presOf" srcId="{0A475942-33EE-8B40-A425-47190CF7FD5C}" destId="{F0E6148C-66C9-1C4C-B1BF-EE33A3D1AE37}" srcOrd="1" destOrd="0" presId="urn:microsoft.com/office/officeart/2005/8/layout/process4"/>
    <dgm:cxn modelId="{CA949CCD-C419-5140-BC93-2EAAE42A43F3}" srcId="{1C9CA7FE-C375-6049-B21C-3A80B393DF04}" destId="{F987C7BC-7125-C842-8DF3-6129F872A456}" srcOrd="0" destOrd="0" parTransId="{06089142-14D7-A149-98F3-F283CD696D78}" sibTransId="{E1CAB27C-F74F-E24B-A4CE-E6CC155C8855}"/>
    <dgm:cxn modelId="{9FAB9DF4-D4E4-EC41-9BDB-989484F0E3F2}" type="presOf" srcId="{64828205-540B-5D4B-ACC9-E9BC1B5B9308}" destId="{846C09CC-2F0C-FC4E-884E-CF41B13497F1}" srcOrd="1" destOrd="0" presId="urn:microsoft.com/office/officeart/2005/8/layout/process4"/>
    <dgm:cxn modelId="{2DB3F0F6-DB20-9641-9228-E72EF5AF0147}" srcId="{F987C7BC-7125-C842-8DF3-6129F872A456}" destId="{092F618B-5A3E-5B41-8284-64F4DB5A4919}" srcOrd="0" destOrd="0" parTransId="{F58A4585-9CA7-6F45-82B7-9DD5DEE98DF7}" sibTransId="{B647ED3B-354C-3846-B21E-305149D4961D}"/>
    <dgm:cxn modelId="{0CD79157-9465-1F40-B7A4-08913085303E}" type="presParOf" srcId="{0063AD09-B810-1242-8269-3973619B017B}" destId="{A382F90C-0358-2F44-A332-F32A745A0D9B}" srcOrd="0" destOrd="0" presId="urn:microsoft.com/office/officeart/2005/8/layout/process4"/>
    <dgm:cxn modelId="{464EE96D-5F60-EE44-9836-5ABAC065FD45}" type="presParOf" srcId="{A382F90C-0358-2F44-A332-F32A745A0D9B}" destId="{88044FE0-8885-9C49-9DB3-657A1DFF8EC3}" srcOrd="0" destOrd="0" presId="urn:microsoft.com/office/officeart/2005/8/layout/process4"/>
    <dgm:cxn modelId="{FBB243AD-7400-D646-9909-DF078DB8BA1C}" type="presParOf" srcId="{A382F90C-0358-2F44-A332-F32A745A0D9B}" destId="{F0E6148C-66C9-1C4C-B1BF-EE33A3D1AE37}" srcOrd="1" destOrd="0" presId="urn:microsoft.com/office/officeart/2005/8/layout/process4"/>
    <dgm:cxn modelId="{73C130D3-AB59-6249-BEEF-E1361E3E117D}" type="presParOf" srcId="{A382F90C-0358-2F44-A332-F32A745A0D9B}" destId="{0DF6E306-9D0A-2345-A89A-A386A9D62F9C}" srcOrd="2" destOrd="0" presId="urn:microsoft.com/office/officeart/2005/8/layout/process4"/>
    <dgm:cxn modelId="{FD921CA2-6480-424A-BDF9-B1920363F60A}" type="presParOf" srcId="{0DF6E306-9D0A-2345-A89A-A386A9D62F9C}" destId="{DA61B1D2-DA4C-2841-82E3-4DEC20A0D4B3}" srcOrd="0" destOrd="0" presId="urn:microsoft.com/office/officeart/2005/8/layout/process4"/>
    <dgm:cxn modelId="{54CE9E0A-7094-4744-9187-70B99EF2F642}" type="presParOf" srcId="{0063AD09-B810-1242-8269-3973619B017B}" destId="{758E6EC2-0594-C748-B377-69FD18C8712A}" srcOrd="1" destOrd="0" presId="urn:microsoft.com/office/officeart/2005/8/layout/process4"/>
    <dgm:cxn modelId="{662464A0-5BE8-7846-BE94-42F8E0E5F772}" type="presParOf" srcId="{0063AD09-B810-1242-8269-3973619B017B}" destId="{57DC5C9B-1D69-0844-AB7C-CD24E43BAE65}" srcOrd="2" destOrd="0" presId="urn:microsoft.com/office/officeart/2005/8/layout/process4"/>
    <dgm:cxn modelId="{45CB6CE2-DF15-0A44-BE70-76483F4D9E4F}" type="presParOf" srcId="{57DC5C9B-1D69-0844-AB7C-CD24E43BAE65}" destId="{F90B3B57-E06B-994B-A9C7-C459A454BCB3}" srcOrd="0" destOrd="0" presId="urn:microsoft.com/office/officeart/2005/8/layout/process4"/>
    <dgm:cxn modelId="{045DB674-4466-FF4D-A084-80674040444E}" type="presParOf" srcId="{57DC5C9B-1D69-0844-AB7C-CD24E43BAE65}" destId="{846C09CC-2F0C-FC4E-884E-CF41B13497F1}" srcOrd="1" destOrd="0" presId="urn:microsoft.com/office/officeart/2005/8/layout/process4"/>
    <dgm:cxn modelId="{AAB120DC-0497-5242-9FDA-D20CC9AA0879}" type="presParOf" srcId="{57DC5C9B-1D69-0844-AB7C-CD24E43BAE65}" destId="{63506E56-DEF7-644C-8EDA-8161C73CE35D}" srcOrd="2" destOrd="0" presId="urn:microsoft.com/office/officeart/2005/8/layout/process4"/>
    <dgm:cxn modelId="{D21D7744-5D62-5943-99E3-F88E227D34C8}" type="presParOf" srcId="{63506E56-DEF7-644C-8EDA-8161C73CE35D}" destId="{603FCB0D-6082-9D42-B7F7-D878B04DED3C}" srcOrd="0" destOrd="0" presId="urn:microsoft.com/office/officeart/2005/8/layout/process4"/>
    <dgm:cxn modelId="{F4AF042D-4AB4-ED42-8B80-1A21F5C0EC3E}" type="presParOf" srcId="{63506E56-DEF7-644C-8EDA-8161C73CE35D}" destId="{26C83118-2365-EB4E-B17C-3176B9308F99}" srcOrd="1" destOrd="0" presId="urn:microsoft.com/office/officeart/2005/8/layout/process4"/>
    <dgm:cxn modelId="{DEC0972F-19C6-514B-AB7B-0914D38BBF99}" type="presParOf" srcId="{0063AD09-B810-1242-8269-3973619B017B}" destId="{530D8CEA-05FD-3945-8353-D7FF07C8F8D4}" srcOrd="3" destOrd="0" presId="urn:microsoft.com/office/officeart/2005/8/layout/process4"/>
    <dgm:cxn modelId="{A4E2DB24-C808-264D-AD06-7525C082DDA6}" type="presParOf" srcId="{0063AD09-B810-1242-8269-3973619B017B}" destId="{6F6363FF-6809-4F43-9589-0839E35B4E8B}" srcOrd="4" destOrd="0" presId="urn:microsoft.com/office/officeart/2005/8/layout/process4"/>
    <dgm:cxn modelId="{BA220E1B-CB36-FD41-B070-485C93A37B5B}" type="presParOf" srcId="{6F6363FF-6809-4F43-9589-0839E35B4E8B}" destId="{2E8A461A-9462-AF49-BCB7-8467B1F74945}" srcOrd="0" destOrd="0" presId="urn:microsoft.com/office/officeart/2005/8/layout/process4"/>
    <dgm:cxn modelId="{3E15C96A-B747-E048-BE38-99AC48CDBB17}" type="presParOf" srcId="{6F6363FF-6809-4F43-9589-0839E35B4E8B}" destId="{0D4DBEB0-2211-904F-826D-0C6B5BA262D6}" srcOrd="1" destOrd="0" presId="urn:microsoft.com/office/officeart/2005/8/layout/process4"/>
    <dgm:cxn modelId="{BC74D873-416E-3B44-B9C0-F5F06CECA435}" type="presParOf" srcId="{6F6363FF-6809-4F43-9589-0839E35B4E8B}" destId="{3702E297-0BD3-314C-8D11-EBE5C3766605}" srcOrd="2" destOrd="0" presId="urn:microsoft.com/office/officeart/2005/8/layout/process4"/>
    <dgm:cxn modelId="{C2643D25-BA44-474A-AE54-C45EEC748F7E}" type="presParOf" srcId="{3702E297-0BD3-314C-8D11-EBE5C3766605}" destId="{57D8B3EF-87F7-E74F-87A7-BE43B399956F}" srcOrd="0"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092467-1713-4BD1-9FA0-F7AC84D924EF}" type="doc">
      <dgm:prSet loTypeId="urn:microsoft.com/office/officeart/2005/8/layout/process3" loCatId="process" qsTypeId="urn:microsoft.com/office/officeart/2005/8/quickstyle/simple1" qsCatId="simple" csTypeId="urn:microsoft.com/office/officeart/2005/8/colors/colorful3" csCatId="colorful" phldr="1"/>
      <dgm:spPr/>
      <dgm:t>
        <a:bodyPr/>
        <a:lstStyle/>
        <a:p>
          <a:endParaRPr lang="en-US"/>
        </a:p>
      </dgm:t>
    </dgm:pt>
    <dgm:pt modelId="{A2FD5270-B16D-42DF-90DA-4314503CE48F}">
      <dgm:prSet phldrT="[Text]" phldr="0"/>
      <dgm:spPr/>
      <dgm:t>
        <a:bodyPr/>
        <a:lstStyle/>
        <a:p>
          <a:r>
            <a:rPr lang="en-US">
              <a:latin typeface="Calibri Light" panose="020F0302020204030204"/>
            </a:rPr>
            <a:t>Participants</a:t>
          </a:r>
          <a:endParaRPr lang="en-US"/>
        </a:p>
      </dgm:t>
    </dgm:pt>
    <dgm:pt modelId="{6AE6F1E5-5348-4EAE-BF96-FE574C187AC0}" type="parTrans" cxnId="{C41F08D3-1C2C-4D84-867F-70B09158F1AC}">
      <dgm:prSet/>
      <dgm:spPr/>
      <dgm:t>
        <a:bodyPr/>
        <a:lstStyle/>
        <a:p>
          <a:endParaRPr lang="en-US"/>
        </a:p>
      </dgm:t>
    </dgm:pt>
    <dgm:pt modelId="{23532A8E-9488-452E-8C56-64E237B98097}" type="sibTrans" cxnId="{C41F08D3-1C2C-4D84-867F-70B09158F1AC}">
      <dgm:prSet/>
      <dgm:spPr/>
      <dgm:t>
        <a:bodyPr/>
        <a:lstStyle/>
        <a:p>
          <a:endParaRPr lang="en-US"/>
        </a:p>
      </dgm:t>
    </dgm:pt>
    <dgm:pt modelId="{A30E39AC-B44F-4CDC-B297-CCE809FC7C44}">
      <dgm:prSet phldrT="[Text]" phldr="0"/>
      <dgm:spPr/>
      <dgm:t>
        <a:bodyPr/>
        <a:lstStyle/>
        <a:p>
          <a:pPr rtl="0"/>
          <a:r>
            <a:rPr lang="en-US" dirty="0">
              <a:latin typeface="Calibri Light" panose="020F0302020204030204"/>
            </a:rPr>
            <a:t>N = 17</a:t>
          </a:r>
          <a:endParaRPr lang="en-US" dirty="0"/>
        </a:p>
      </dgm:t>
    </dgm:pt>
    <dgm:pt modelId="{C4A15E42-0EEB-4CE7-A160-198294312AC6}" type="parTrans" cxnId="{86BE286C-F43F-4D0E-B237-D0CE959471C8}">
      <dgm:prSet/>
      <dgm:spPr/>
      <dgm:t>
        <a:bodyPr/>
        <a:lstStyle/>
        <a:p>
          <a:endParaRPr lang="en-US"/>
        </a:p>
      </dgm:t>
    </dgm:pt>
    <dgm:pt modelId="{463C318E-402E-495D-ACD4-03EE6E6DB4E0}" type="sibTrans" cxnId="{86BE286C-F43F-4D0E-B237-D0CE959471C8}">
      <dgm:prSet/>
      <dgm:spPr/>
      <dgm:t>
        <a:bodyPr/>
        <a:lstStyle/>
        <a:p>
          <a:endParaRPr lang="en-US"/>
        </a:p>
      </dgm:t>
    </dgm:pt>
    <dgm:pt modelId="{BA319177-1B09-4302-9C8C-42D9327BE5A8}">
      <dgm:prSet phldrT="[Text]" phldr="0"/>
      <dgm:spPr/>
      <dgm:t>
        <a:bodyPr/>
        <a:lstStyle/>
        <a:p>
          <a:pPr rtl="0"/>
          <a:r>
            <a:rPr lang="en-US" dirty="0">
              <a:latin typeface="Calibri Light" panose="020F0302020204030204"/>
            </a:rPr>
            <a:t>Data Collection</a:t>
          </a:r>
          <a:endParaRPr lang="en-US" dirty="0"/>
        </a:p>
      </dgm:t>
    </dgm:pt>
    <dgm:pt modelId="{BB578AC8-2DF5-42BA-9E6E-36C6F34E7095}" type="parTrans" cxnId="{88B0F5DB-2E51-43E0-A249-AD664D1048A9}">
      <dgm:prSet/>
      <dgm:spPr/>
      <dgm:t>
        <a:bodyPr/>
        <a:lstStyle/>
        <a:p>
          <a:endParaRPr lang="en-US"/>
        </a:p>
      </dgm:t>
    </dgm:pt>
    <dgm:pt modelId="{EDB74453-ADA7-4C28-B9B3-A3B69D425C99}" type="sibTrans" cxnId="{88B0F5DB-2E51-43E0-A249-AD664D1048A9}">
      <dgm:prSet/>
      <dgm:spPr/>
      <dgm:t>
        <a:bodyPr/>
        <a:lstStyle/>
        <a:p>
          <a:endParaRPr lang="en-US"/>
        </a:p>
      </dgm:t>
    </dgm:pt>
    <dgm:pt modelId="{497F69B4-983A-4601-BDD0-4D5CC532CA68}">
      <dgm:prSet phldrT="[Text]" phldr="0"/>
      <dgm:spPr/>
      <dgm:t>
        <a:bodyPr/>
        <a:lstStyle/>
        <a:p>
          <a:r>
            <a:rPr lang="en-US">
              <a:latin typeface="Calibri Light" panose="020F0302020204030204"/>
            </a:rPr>
            <a:t>Protocol</a:t>
          </a:r>
          <a:endParaRPr lang="en-US"/>
        </a:p>
      </dgm:t>
    </dgm:pt>
    <dgm:pt modelId="{2EB0C8C4-73F7-4C65-8C98-D5C452343974}" type="parTrans" cxnId="{8550CDC3-07A1-4D47-9B5E-7865CE33E8BF}">
      <dgm:prSet/>
      <dgm:spPr/>
      <dgm:t>
        <a:bodyPr/>
        <a:lstStyle/>
        <a:p>
          <a:endParaRPr lang="en-US"/>
        </a:p>
      </dgm:t>
    </dgm:pt>
    <dgm:pt modelId="{ECC0B119-75F7-45D3-94AC-A3227B4CF78D}" type="sibTrans" cxnId="{8550CDC3-07A1-4D47-9B5E-7865CE33E8BF}">
      <dgm:prSet/>
      <dgm:spPr/>
      <dgm:t>
        <a:bodyPr/>
        <a:lstStyle/>
        <a:p>
          <a:endParaRPr lang="en-US"/>
        </a:p>
      </dgm:t>
    </dgm:pt>
    <dgm:pt modelId="{18F50A04-2210-4E7F-8A4C-E571656F77C8}">
      <dgm:prSet phldr="0"/>
      <dgm:spPr/>
      <dgm:t>
        <a:bodyPr/>
        <a:lstStyle/>
        <a:p>
          <a:pPr rtl="0"/>
          <a:r>
            <a:rPr lang="en-US">
              <a:latin typeface="Calibri Light" panose="020F0302020204030204"/>
            </a:rPr>
            <a:t>Graduate/Faculty Mentors</a:t>
          </a:r>
        </a:p>
      </dgm:t>
    </dgm:pt>
    <dgm:pt modelId="{A06E7B4D-E7EB-4169-A5FB-EE9D6AFF10E7}" type="parTrans" cxnId="{2656B534-C4A3-4A3C-B5BF-2D94CBB2F43D}">
      <dgm:prSet/>
      <dgm:spPr/>
      <dgm:t>
        <a:bodyPr/>
        <a:lstStyle/>
        <a:p>
          <a:endParaRPr lang="en-US"/>
        </a:p>
      </dgm:t>
    </dgm:pt>
    <dgm:pt modelId="{E2DE1C5E-2433-459B-81EA-34DD7859D182}" type="sibTrans" cxnId="{2656B534-C4A3-4A3C-B5BF-2D94CBB2F43D}">
      <dgm:prSet/>
      <dgm:spPr/>
      <dgm:t>
        <a:bodyPr/>
        <a:lstStyle/>
        <a:p>
          <a:endParaRPr lang="en-US"/>
        </a:p>
      </dgm:t>
    </dgm:pt>
    <dgm:pt modelId="{81D7E291-DA18-4DB7-8B20-EAFD2DD7F189}">
      <dgm:prSet phldr="0"/>
      <dgm:spPr/>
      <dgm:t>
        <a:bodyPr/>
        <a:lstStyle/>
        <a:p>
          <a:pPr rtl="0"/>
          <a:r>
            <a:rPr lang="en-US">
              <a:latin typeface="Calibri Light" panose="020F0302020204030204"/>
            </a:rPr>
            <a:t>Interviews</a:t>
          </a:r>
        </a:p>
      </dgm:t>
    </dgm:pt>
    <dgm:pt modelId="{724EBC9B-803F-43B1-A76C-B000A5AA12B9}" type="parTrans" cxnId="{9A5B2518-2070-4965-98AB-86762C1D0707}">
      <dgm:prSet/>
      <dgm:spPr/>
      <dgm:t>
        <a:bodyPr/>
        <a:lstStyle/>
        <a:p>
          <a:endParaRPr lang="en-US"/>
        </a:p>
      </dgm:t>
    </dgm:pt>
    <dgm:pt modelId="{ED729769-268B-4731-8CAA-1AB094460E76}" type="sibTrans" cxnId="{9A5B2518-2070-4965-98AB-86762C1D0707}">
      <dgm:prSet/>
      <dgm:spPr/>
      <dgm:t>
        <a:bodyPr/>
        <a:lstStyle/>
        <a:p>
          <a:endParaRPr lang="en-US"/>
        </a:p>
      </dgm:t>
    </dgm:pt>
    <dgm:pt modelId="{E67C856E-AECB-4695-ACD4-BDC13798F7F6}">
      <dgm:prSet phldr="0"/>
      <dgm:spPr/>
      <dgm:t>
        <a:bodyPr/>
        <a:lstStyle/>
        <a:p>
          <a:r>
            <a:rPr lang="en-US">
              <a:latin typeface="Calibri Light" panose="020F0302020204030204"/>
            </a:rPr>
            <a:t>Analysis</a:t>
          </a:r>
        </a:p>
      </dgm:t>
    </dgm:pt>
    <dgm:pt modelId="{769C2DB3-3295-4D41-B792-30F5B9BEBC89}" type="parTrans" cxnId="{3B96E6A6-22A2-459F-9F47-74EE4BE02CC5}">
      <dgm:prSet/>
      <dgm:spPr/>
      <dgm:t>
        <a:bodyPr/>
        <a:lstStyle/>
        <a:p>
          <a:endParaRPr lang="en-US"/>
        </a:p>
      </dgm:t>
    </dgm:pt>
    <dgm:pt modelId="{E83CAE71-444E-4BCC-9DDA-75FF39014AB2}" type="sibTrans" cxnId="{3B96E6A6-22A2-459F-9F47-74EE4BE02CC5}">
      <dgm:prSet/>
      <dgm:spPr/>
      <dgm:t>
        <a:bodyPr/>
        <a:lstStyle/>
        <a:p>
          <a:endParaRPr lang="en-US"/>
        </a:p>
      </dgm:t>
    </dgm:pt>
    <dgm:pt modelId="{0BBEF343-486A-44E5-A3DF-380253A45DFA}">
      <dgm:prSet phldr="0"/>
      <dgm:spPr/>
      <dgm:t>
        <a:bodyPr/>
        <a:lstStyle/>
        <a:p>
          <a:pPr rtl="0"/>
          <a:r>
            <a:rPr lang="en-US" dirty="0">
              <a:latin typeface="Calibri Light" panose="020F0302020204030204"/>
            </a:rPr>
            <a:t>Results from Interview Questions</a:t>
          </a:r>
        </a:p>
      </dgm:t>
    </dgm:pt>
    <dgm:pt modelId="{AAD8E66E-8697-45AF-9C8F-2E15AB5B0C4D}" type="parTrans" cxnId="{454E9548-C3A5-41E1-B9B3-E033A5175EB3}">
      <dgm:prSet/>
      <dgm:spPr/>
      <dgm:t>
        <a:bodyPr/>
        <a:lstStyle/>
        <a:p>
          <a:endParaRPr lang="en-US"/>
        </a:p>
      </dgm:t>
    </dgm:pt>
    <dgm:pt modelId="{A9E25815-EF88-4B1F-A7BF-79554FE5B087}" type="sibTrans" cxnId="{454E9548-C3A5-41E1-B9B3-E033A5175EB3}">
      <dgm:prSet/>
      <dgm:spPr/>
      <dgm:t>
        <a:bodyPr/>
        <a:lstStyle/>
        <a:p>
          <a:endParaRPr lang="en-US"/>
        </a:p>
      </dgm:t>
    </dgm:pt>
    <dgm:pt modelId="{69DAE8AB-7ACD-475E-A351-6C5C9207B058}" type="pres">
      <dgm:prSet presAssocID="{D8092467-1713-4BD1-9FA0-F7AC84D924EF}" presName="linearFlow" presStyleCnt="0">
        <dgm:presLayoutVars>
          <dgm:dir/>
          <dgm:animLvl val="lvl"/>
          <dgm:resizeHandles val="exact"/>
        </dgm:presLayoutVars>
      </dgm:prSet>
      <dgm:spPr/>
    </dgm:pt>
    <dgm:pt modelId="{B7522D5F-7E3A-469C-9F29-A0528A0A435F}" type="pres">
      <dgm:prSet presAssocID="{A2FD5270-B16D-42DF-90DA-4314503CE48F}" presName="composite" presStyleCnt="0"/>
      <dgm:spPr/>
    </dgm:pt>
    <dgm:pt modelId="{93F2A343-F722-477D-AA6B-8943734E9968}" type="pres">
      <dgm:prSet presAssocID="{A2FD5270-B16D-42DF-90DA-4314503CE48F}" presName="parTx" presStyleLbl="node1" presStyleIdx="0" presStyleCnt="3">
        <dgm:presLayoutVars>
          <dgm:chMax val="0"/>
          <dgm:chPref val="0"/>
          <dgm:bulletEnabled val="1"/>
        </dgm:presLayoutVars>
      </dgm:prSet>
      <dgm:spPr/>
    </dgm:pt>
    <dgm:pt modelId="{525FD07C-81A6-49DB-9B58-52B7B88485F8}" type="pres">
      <dgm:prSet presAssocID="{A2FD5270-B16D-42DF-90DA-4314503CE48F}" presName="parSh" presStyleLbl="node1" presStyleIdx="0" presStyleCnt="3"/>
      <dgm:spPr/>
    </dgm:pt>
    <dgm:pt modelId="{42A5B18E-5201-485F-8002-7CD089EB6AC4}" type="pres">
      <dgm:prSet presAssocID="{A2FD5270-B16D-42DF-90DA-4314503CE48F}" presName="desTx" presStyleLbl="fgAcc1" presStyleIdx="0" presStyleCnt="3">
        <dgm:presLayoutVars>
          <dgm:bulletEnabled val="1"/>
        </dgm:presLayoutVars>
      </dgm:prSet>
      <dgm:spPr/>
    </dgm:pt>
    <dgm:pt modelId="{78A078C6-E9EA-441A-B078-AA1D4F60EE0A}" type="pres">
      <dgm:prSet presAssocID="{23532A8E-9488-452E-8C56-64E237B98097}" presName="sibTrans" presStyleLbl="sibTrans2D1" presStyleIdx="0" presStyleCnt="2"/>
      <dgm:spPr/>
    </dgm:pt>
    <dgm:pt modelId="{79E74B7B-74D1-4CC3-8BE2-52F30C5DA096}" type="pres">
      <dgm:prSet presAssocID="{23532A8E-9488-452E-8C56-64E237B98097}" presName="connTx" presStyleLbl="sibTrans2D1" presStyleIdx="0" presStyleCnt="2"/>
      <dgm:spPr/>
    </dgm:pt>
    <dgm:pt modelId="{F5A7C2A8-E2CD-4DAC-B67B-8AA16BE34F8F}" type="pres">
      <dgm:prSet presAssocID="{BA319177-1B09-4302-9C8C-42D9327BE5A8}" presName="composite" presStyleCnt="0"/>
      <dgm:spPr/>
    </dgm:pt>
    <dgm:pt modelId="{B4D40CAF-8284-4D87-9D4A-0EBF68D7CD10}" type="pres">
      <dgm:prSet presAssocID="{BA319177-1B09-4302-9C8C-42D9327BE5A8}" presName="parTx" presStyleLbl="node1" presStyleIdx="0" presStyleCnt="3">
        <dgm:presLayoutVars>
          <dgm:chMax val="0"/>
          <dgm:chPref val="0"/>
          <dgm:bulletEnabled val="1"/>
        </dgm:presLayoutVars>
      </dgm:prSet>
      <dgm:spPr/>
    </dgm:pt>
    <dgm:pt modelId="{CB33A867-EE41-4106-B74D-1BE7C8CEAD96}" type="pres">
      <dgm:prSet presAssocID="{BA319177-1B09-4302-9C8C-42D9327BE5A8}" presName="parSh" presStyleLbl="node1" presStyleIdx="1" presStyleCnt="3"/>
      <dgm:spPr/>
    </dgm:pt>
    <dgm:pt modelId="{D1556584-D8B8-42D6-BE41-181D93DC4F3D}" type="pres">
      <dgm:prSet presAssocID="{BA319177-1B09-4302-9C8C-42D9327BE5A8}" presName="desTx" presStyleLbl="fgAcc1" presStyleIdx="1" presStyleCnt="3">
        <dgm:presLayoutVars>
          <dgm:bulletEnabled val="1"/>
        </dgm:presLayoutVars>
      </dgm:prSet>
      <dgm:spPr/>
    </dgm:pt>
    <dgm:pt modelId="{4F8F1ADE-EE7D-439A-8DBE-3525B0D1D151}" type="pres">
      <dgm:prSet presAssocID="{EDB74453-ADA7-4C28-B9B3-A3B69D425C99}" presName="sibTrans" presStyleLbl="sibTrans2D1" presStyleIdx="1" presStyleCnt="2"/>
      <dgm:spPr/>
    </dgm:pt>
    <dgm:pt modelId="{A74264E2-673E-4BF4-9938-8757D7F5C49A}" type="pres">
      <dgm:prSet presAssocID="{EDB74453-ADA7-4C28-B9B3-A3B69D425C99}" presName="connTx" presStyleLbl="sibTrans2D1" presStyleIdx="1" presStyleCnt="2"/>
      <dgm:spPr/>
    </dgm:pt>
    <dgm:pt modelId="{E5D760E3-2751-4A4F-8CDC-9BAF51902C61}" type="pres">
      <dgm:prSet presAssocID="{E67C856E-AECB-4695-ACD4-BDC13798F7F6}" presName="composite" presStyleCnt="0"/>
      <dgm:spPr/>
    </dgm:pt>
    <dgm:pt modelId="{765B076C-366A-425F-A038-D74C3221442E}" type="pres">
      <dgm:prSet presAssocID="{E67C856E-AECB-4695-ACD4-BDC13798F7F6}" presName="parTx" presStyleLbl="node1" presStyleIdx="1" presStyleCnt="3">
        <dgm:presLayoutVars>
          <dgm:chMax val="0"/>
          <dgm:chPref val="0"/>
          <dgm:bulletEnabled val="1"/>
        </dgm:presLayoutVars>
      </dgm:prSet>
      <dgm:spPr/>
    </dgm:pt>
    <dgm:pt modelId="{6F4A931A-62E8-4C10-8659-08FF9D76F854}" type="pres">
      <dgm:prSet presAssocID="{E67C856E-AECB-4695-ACD4-BDC13798F7F6}" presName="parSh" presStyleLbl="node1" presStyleIdx="2" presStyleCnt="3"/>
      <dgm:spPr/>
    </dgm:pt>
    <dgm:pt modelId="{B51B5E95-D315-41ED-9BA3-99568A8DB28B}" type="pres">
      <dgm:prSet presAssocID="{E67C856E-AECB-4695-ACD4-BDC13798F7F6}" presName="desTx" presStyleLbl="fgAcc1" presStyleIdx="2" presStyleCnt="3">
        <dgm:presLayoutVars>
          <dgm:bulletEnabled val="1"/>
        </dgm:presLayoutVars>
      </dgm:prSet>
      <dgm:spPr/>
    </dgm:pt>
  </dgm:ptLst>
  <dgm:cxnLst>
    <dgm:cxn modelId="{F7667700-0861-45E9-8CED-C8E690941972}" type="presOf" srcId="{A2FD5270-B16D-42DF-90DA-4314503CE48F}" destId="{93F2A343-F722-477D-AA6B-8943734E9968}" srcOrd="0" destOrd="0" presId="urn:microsoft.com/office/officeart/2005/8/layout/process3"/>
    <dgm:cxn modelId="{53AC0E12-E0B8-4F52-A371-06BBE32610DC}" type="presOf" srcId="{497F69B4-983A-4601-BDD0-4D5CC532CA68}" destId="{D1556584-D8B8-42D6-BE41-181D93DC4F3D}" srcOrd="0" destOrd="1" presId="urn:microsoft.com/office/officeart/2005/8/layout/process3"/>
    <dgm:cxn modelId="{518D3417-0176-44CC-A976-C0B815A0CD7A}" type="presOf" srcId="{0BBEF343-486A-44E5-A3DF-380253A45DFA}" destId="{B51B5E95-D315-41ED-9BA3-99568A8DB28B}" srcOrd="0" destOrd="0" presId="urn:microsoft.com/office/officeart/2005/8/layout/process3"/>
    <dgm:cxn modelId="{9A5B2518-2070-4965-98AB-86762C1D0707}" srcId="{BA319177-1B09-4302-9C8C-42D9327BE5A8}" destId="{81D7E291-DA18-4DB7-8B20-EAFD2DD7F189}" srcOrd="0" destOrd="0" parTransId="{724EBC9B-803F-43B1-A76C-B000A5AA12B9}" sibTransId="{ED729769-268B-4731-8CAA-1AB094460E76}"/>
    <dgm:cxn modelId="{E665372D-E074-44EF-9D19-5950B6BA416F}" type="presOf" srcId="{EDB74453-ADA7-4C28-B9B3-A3B69D425C99}" destId="{A74264E2-673E-4BF4-9938-8757D7F5C49A}" srcOrd="1" destOrd="0" presId="urn:microsoft.com/office/officeart/2005/8/layout/process3"/>
    <dgm:cxn modelId="{2656B534-C4A3-4A3C-B5BF-2D94CBB2F43D}" srcId="{A2FD5270-B16D-42DF-90DA-4314503CE48F}" destId="{18F50A04-2210-4E7F-8A4C-E571656F77C8}" srcOrd="1" destOrd="0" parTransId="{A06E7B4D-E7EB-4169-A5FB-EE9D6AFF10E7}" sibTransId="{E2DE1C5E-2433-459B-81EA-34DD7859D182}"/>
    <dgm:cxn modelId="{9544C03C-A81B-4C87-80B0-4E284BF2114A}" type="presOf" srcId="{A2FD5270-B16D-42DF-90DA-4314503CE48F}" destId="{525FD07C-81A6-49DB-9B58-52B7B88485F8}" srcOrd="1" destOrd="0" presId="urn:microsoft.com/office/officeart/2005/8/layout/process3"/>
    <dgm:cxn modelId="{EA9AFA47-A78E-457E-8861-EA3F7BC10D59}" type="presOf" srcId="{BA319177-1B09-4302-9C8C-42D9327BE5A8}" destId="{CB33A867-EE41-4106-B74D-1BE7C8CEAD96}" srcOrd="1" destOrd="0" presId="urn:microsoft.com/office/officeart/2005/8/layout/process3"/>
    <dgm:cxn modelId="{454E9548-C3A5-41E1-B9B3-E033A5175EB3}" srcId="{E67C856E-AECB-4695-ACD4-BDC13798F7F6}" destId="{0BBEF343-486A-44E5-A3DF-380253A45DFA}" srcOrd="0" destOrd="0" parTransId="{AAD8E66E-8697-45AF-9C8F-2E15AB5B0C4D}" sibTransId="{A9E25815-EF88-4B1F-A7BF-79554FE5B087}"/>
    <dgm:cxn modelId="{4D76746A-7CE3-4F79-8539-4D0384EB915E}" type="presOf" srcId="{BA319177-1B09-4302-9C8C-42D9327BE5A8}" destId="{B4D40CAF-8284-4D87-9D4A-0EBF68D7CD10}" srcOrd="0" destOrd="0" presId="urn:microsoft.com/office/officeart/2005/8/layout/process3"/>
    <dgm:cxn modelId="{86BE286C-F43F-4D0E-B237-D0CE959471C8}" srcId="{A2FD5270-B16D-42DF-90DA-4314503CE48F}" destId="{A30E39AC-B44F-4CDC-B297-CCE809FC7C44}" srcOrd="0" destOrd="0" parTransId="{C4A15E42-0EEB-4CE7-A160-198294312AC6}" sibTransId="{463C318E-402E-495D-ACD4-03EE6E6DB4E0}"/>
    <dgm:cxn modelId="{BE451750-EEC0-4A9E-B857-DE30C518B6D6}" type="presOf" srcId="{EDB74453-ADA7-4C28-B9B3-A3B69D425C99}" destId="{4F8F1ADE-EE7D-439A-8DBE-3525B0D1D151}" srcOrd="0" destOrd="0" presId="urn:microsoft.com/office/officeart/2005/8/layout/process3"/>
    <dgm:cxn modelId="{B7C03B70-732C-4D8B-B823-ED9269A7DEFA}" type="presOf" srcId="{81D7E291-DA18-4DB7-8B20-EAFD2DD7F189}" destId="{D1556584-D8B8-42D6-BE41-181D93DC4F3D}" srcOrd="0" destOrd="0" presId="urn:microsoft.com/office/officeart/2005/8/layout/process3"/>
    <dgm:cxn modelId="{87138B76-5246-46D5-907B-EAEAC880EBCE}" type="presOf" srcId="{18F50A04-2210-4E7F-8A4C-E571656F77C8}" destId="{42A5B18E-5201-485F-8002-7CD089EB6AC4}" srcOrd="0" destOrd="1" presId="urn:microsoft.com/office/officeart/2005/8/layout/process3"/>
    <dgm:cxn modelId="{D0841986-8906-4DAF-9620-C1A1AFB37F68}" type="presOf" srcId="{E67C856E-AECB-4695-ACD4-BDC13798F7F6}" destId="{765B076C-366A-425F-A038-D74C3221442E}" srcOrd="0" destOrd="0" presId="urn:microsoft.com/office/officeart/2005/8/layout/process3"/>
    <dgm:cxn modelId="{37569CA2-75BC-48B8-83B6-7B6371DB2C81}" type="presOf" srcId="{23532A8E-9488-452E-8C56-64E237B98097}" destId="{78A078C6-E9EA-441A-B078-AA1D4F60EE0A}" srcOrd="0" destOrd="0" presId="urn:microsoft.com/office/officeart/2005/8/layout/process3"/>
    <dgm:cxn modelId="{3B96E6A6-22A2-459F-9F47-74EE4BE02CC5}" srcId="{D8092467-1713-4BD1-9FA0-F7AC84D924EF}" destId="{E67C856E-AECB-4695-ACD4-BDC13798F7F6}" srcOrd="2" destOrd="0" parTransId="{769C2DB3-3295-4D41-B792-30F5B9BEBC89}" sibTransId="{E83CAE71-444E-4BCC-9DDA-75FF39014AB2}"/>
    <dgm:cxn modelId="{7FFA6BB2-4DBA-4DEA-B175-EC2535301764}" type="presOf" srcId="{A30E39AC-B44F-4CDC-B297-CCE809FC7C44}" destId="{42A5B18E-5201-485F-8002-7CD089EB6AC4}" srcOrd="0" destOrd="0" presId="urn:microsoft.com/office/officeart/2005/8/layout/process3"/>
    <dgm:cxn modelId="{8550CDC3-07A1-4D47-9B5E-7865CE33E8BF}" srcId="{BA319177-1B09-4302-9C8C-42D9327BE5A8}" destId="{497F69B4-983A-4601-BDD0-4D5CC532CA68}" srcOrd="1" destOrd="0" parTransId="{2EB0C8C4-73F7-4C65-8C98-D5C452343974}" sibTransId="{ECC0B119-75F7-45D3-94AC-A3227B4CF78D}"/>
    <dgm:cxn modelId="{11AE78C7-F271-4994-BE2D-C6F77689D9BB}" type="presOf" srcId="{D8092467-1713-4BD1-9FA0-F7AC84D924EF}" destId="{69DAE8AB-7ACD-475E-A351-6C5C9207B058}" srcOrd="0" destOrd="0" presId="urn:microsoft.com/office/officeart/2005/8/layout/process3"/>
    <dgm:cxn modelId="{C41F08D3-1C2C-4D84-867F-70B09158F1AC}" srcId="{D8092467-1713-4BD1-9FA0-F7AC84D924EF}" destId="{A2FD5270-B16D-42DF-90DA-4314503CE48F}" srcOrd="0" destOrd="0" parTransId="{6AE6F1E5-5348-4EAE-BF96-FE574C187AC0}" sibTransId="{23532A8E-9488-452E-8C56-64E237B98097}"/>
    <dgm:cxn modelId="{88B0F5DB-2E51-43E0-A249-AD664D1048A9}" srcId="{D8092467-1713-4BD1-9FA0-F7AC84D924EF}" destId="{BA319177-1B09-4302-9C8C-42D9327BE5A8}" srcOrd="1" destOrd="0" parTransId="{BB578AC8-2DF5-42BA-9E6E-36C6F34E7095}" sibTransId="{EDB74453-ADA7-4C28-B9B3-A3B69D425C99}"/>
    <dgm:cxn modelId="{1B7FE7E8-8E14-40FE-B662-36E434EA10DC}" type="presOf" srcId="{E67C856E-AECB-4695-ACD4-BDC13798F7F6}" destId="{6F4A931A-62E8-4C10-8659-08FF9D76F854}" srcOrd="1" destOrd="0" presId="urn:microsoft.com/office/officeart/2005/8/layout/process3"/>
    <dgm:cxn modelId="{DA6BA1F7-F5B1-427F-8361-D7BA468BC4F1}" type="presOf" srcId="{23532A8E-9488-452E-8C56-64E237B98097}" destId="{79E74B7B-74D1-4CC3-8BE2-52F30C5DA096}" srcOrd="1" destOrd="0" presId="urn:microsoft.com/office/officeart/2005/8/layout/process3"/>
    <dgm:cxn modelId="{EE877C21-E61B-409C-B38E-EC71C36C2325}" type="presParOf" srcId="{69DAE8AB-7ACD-475E-A351-6C5C9207B058}" destId="{B7522D5F-7E3A-469C-9F29-A0528A0A435F}" srcOrd="0" destOrd="0" presId="urn:microsoft.com/office/officeart/2005/8/layout/process3"/>
    <dgm:cxn modelId="{32D63411-88F6-48C5-8374-6FED64BCED08}" type="presParOf" srcId="{B7522D5F-7E3A-469C-9F29-A0528A0A435F}" destId="{93F2A343-F722-477D-AA6B-8943734E9968}" srcOrd="0" destOrd="0" presId="urn:microsoft.com/office/officeart/2005/8/layout/process3"/>
    <dgm:cxn modelId="{6C451A83-DA6D-4D27-9722-689893BC0FBE}" type="presParOf" srcId="{B7522D5F-7E3A-469C-9F29-A0528A0A435F}" destId="{525FD07C-81A6-49DB-9B58-52B7B88485F8}" srcOrd="1" destOrd="0" presId="urn:microsoft.com/office/officeart/2005/8/layout/process3"/>
    <dgm:cxn modelId="{409CEB3A-111C-4CE6-83CF-557F839865F5}" type="presParOf" srcId="{B7522D5F-7E3A-469C-9F29-A0528A0A435F}" destId="{42A5B18E-5201-485F-8002-7CD089EB6AC4}" srcOrd="2" destOrd="0" presId="urn:microsoft.com/office/officeart/2005/8/layout/process3"/>
    <dgm:cxn modelId="{B4439191-699A-4B69-B0DD-F248B6076927}" type="presParOf" srcId="{69DAE8AB-7ACD-475E-A351-6C5C9207B058}" destId="{78A078C6-E9EA-441A-B078-AA1D4F60EE0A}" srcOrd="1" destOrd="0" presId="urn:microsoft.com/office/officeart/2005/8/layout/process3"/>
    <dgm:cxn modelId="{44DAE7F2-F812-4792-ACD5-F28379528F92}" type="presParOf" srcId="{78A078C6-E9EA-441A-B078-AA1D4F60EE0A}" destId="{79E74B7B-74D1-4CC3-8BE2-52F30C5DA096}" srcOrd="0" destOrd="0" presId="urn:microsoft.com/office/officeart/2005/8/layout/process3"/>
    <dgm:cxn modelId="{7C6D945F-98D0-4778-BB60-461ECF22C083}" type="presParOf" srcId="{69DAE8AB-7ACD-475E-A351-6C5C9207B058}" destId="{F5A7C2A8-E2CD-4DAC-B67B-8AA16BE34F8F}" srcOrd="2" destOrd="0" presId="urn:microsoft.com/office/officeart/2005/8/layout/process3"/>
    <dgm:cxn modelId="{26DC34E5-E0FB-4A55-8FAD-E22CEBFED575}" type="presParOf" srcId="{F5A7C2A8-E2CD-4DAC-B67B-8AA16BE34F8F}" destId="{B4D40CAF-8284-4D87-9D4A-0EBF68D7CD10}" srcOrd="0" destOrd="0" presId="urn:microsoft.com/office/officeart/2005/8/layout/process3"/>
    <dgm:cxn modelId="{D930EEFC-EE1C-48E2-819C-26C0B1B9924E}" type="presParOf" srcId="{F5A7C2A8-E2CD-4DAC-B67B-8AA16BE34F8F}" destId="{CB33A867-EE41-4106-B74D-1BE7C8CEAD96}" srcOrd="1" destOrd="0" presId="urn:microsoft.com/office/officeart/2005/8/layout/process3"/>
    <dgm:cxn modelId="{01E2BCF3-9123-47BF-AAD3-CD4B149651CD}" type="presParOf" srcId="{F5A7C2A8-E2CD-4DAC-B67B-8AA16BE34F8F}" destId="{D1556584-D8B8-42D6-BE41-181D93DC4F3D}" srcOrd="2" destOrd="0" presId="urn:microsoft.com/office/officeart/2005/8/layout/process3"/>
    <dgm:cxn modelId="{B3A9EDC8-8AC1-4CF5-8467-145ADF5D2898}" type="presParOf" srcId="{69DAE8AB-7ACD-475E-A351-6C5C9207B058}" destId="{4F8F1ADE-EE7D-439A-8DBE-3525B0D1D151}" srcOrd="3" destOrd="0" presId="urn:microsoft.com/office/officeart/2005/8/layout/process3"/>
    <dgm:cxn modelId="{A284C8E5-0C5F-48C7-BCA2-4B4B516B1EFE}" type="presParOf" srcId="{4F8F1ADE-EE7D-439A-8DBE-3525B0D1D151}" destId="{A74264E2-673E-4BF4-9938-8757D7F5C49A}" srcOrd="0" destOrd="0" presId="urn:microsoft.com/office/officeart/2005/8/layout/process3"/>
    <dgm:cxn modelId="{3D28B128-A65D-464C-B973-E6CC4680BFE9}" type="presParOf" srcId="{69DAE8AB-7ACD-475E-A351-6C5C9207B058}" destId="{E5D760E3-2751-4A4F-8CDC-9BAF51902C61}" srcOrd="4" destOrd="0" presId="urn:microsoft.com/office/officeart/2005/8/layout/process3"/>
    <dgm:cxn modelId="{458BCEBC-4736-4D6F-8056-AF1CB788F67F}" type="presParOf" srcId="{E5D760E3-2751-4A4F-8CDC-9BAF51902C61}" destId="{765B076C-366A-425F-A038-D74C3221442E}" srcOrd="0" destOrd="0" presId="urn:microsoft.com/office/officeart/2005/8/layout/process3"/>
    <dgm:cxn modelId="{2CD5E8B3-CC64-49EE-AD19-EED07CCBC690}" type="presParOf" srcId="{E5D760E3-2751-4A4F-8CDC-9BAF51902C61}" destId="{6F4A931A-62E8-4C10-8659-08FF9D76F854}" srcOrd="1" destOrd="0" presId="urn:microsoft.com/office/officeart/2005/8/layout/process3"/>
    <dgm:cxn modelId="{66C2C8F6-FCA0-4DD7-80EE-241FBAA06BDA}" type="presParOf" srcId="{E5D760E3-2751-4A4F-8CDC-9BAF51902C61}" destId="{B51B5E95-D315-41ED-9BA3-99568A8DB28B}" srcOrd="2" destOrd="0" presId="urn:microsoft.com/office/officeart/2005/8/layout/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092467-1713-4BD1-9FA0-F7AC84D924EF}" type="doc">
      <dgm:prSet loTypeId="urn:microsoft.com/office/officeart/2005/8/layout/process3" loCatId="process" qsTypeId="urn:microsoft.com/office/officeart/2005/8/quickstyle/simple1" qsCatId="simple" csTypeId="urn:microsoft.com/office/officeart/2005/8/colors/colorful3" csCatId="colorful" phldr="1"/>
      <dgm:spPr/>
      <dgm:t>
        <a:bodyPr/>
        <a:lstStyle/>
        <a:p>
          <a:endParaRPr lang="en-US"/>
        </a:p>
      </dgm:t>
    </dgm:pt>
    <dgm:pt modelId="{A2FD5270-B16D-42DF-90DA-4314503CE48F}">
      <dgm:prSet phldrT="[Text]" phldr="0"/>
      <dgm:spPr/>
      <dgm:t>
        <a:bodyPr/>
        <a:lstStyle/>
        <a:p>
          <a:r>
            <a:rPr lang="en-US">
              <a:latin typeface="Calibri Light" panose="020F0302020204030204"/>
            </a:rPr>
            <a:t>Participants</a:t>
          </a:r>
          <a:endParaRPr lang="en-US"/>
        </a:p>
      </dgm:t>
    </dgm:pt>
    <dgm:pt modelId="{6AE6F1E5-5348-4EAE-BF96-FE574C187AC0}" type="parTrans" cxnId="{C41F08D3-1C2C-4D84-867F-70B09158F1AC}">
      <dgm:prSet/>
      <dgm:spPr/>
      <dgm:t>
        <a:bodyPr/>
        <a:lstStyle/>
        <a:p>
          <a:endParaRPr lang="en-US"/>
        </a:p>
      </dgm:t>
    </dgm:pt>
    <dgm:pt modelId="{23532A8E-9488-452E-8C56-64E237B98097}" type="sibTrans" cxnId="{C41F08D3-1C2C-4D84-867F-70B09158F1AC}">
      <dgm:prSet/>
      <dgm:spPr/>
      <dgm:t>
        <a:bodyPr/>
        <a:lstStyle/>
        <a:p>
          <a:endParaRPr lang="en-US"/>
        </a:p>
      </dgm:t>
    </dgm:pt>
    <dgm:pt modelId="{A30E39AC-B44F-4CDC-B297-CCE809FC7C44}">
      <dgm:prSet phldrT="[Text]" phldr="0"/>
      <dgm:spPr/>
      <dgm:t>
        <a:bodyPr/>
        <a:lstStyle/>
        <a:p>
          <a:pPr rtl="0"/>
          <a:r>
            <a:rPr lang="en-US" dirty="0">
              <a:latin typeface="Calibri Light" panose="020F0302020204030204"/>
            </a:rPr>
            <a:t>N = 17</a:t>
          </a:r>
          <a:endParaRPr lang="en-US" dirty="0"/>
        </a:p>
      </dgm:t>
    </dgm:pt>
    <dgm:pt modelId="{C4A15E42-0EEB-4CE7-A160-198294312AC6}" type="parTrans" cxnId="{86BE286C-F43F-4D0E-B237-D0CE959471C8}">
      <dgm:prSet/>
      <dgm:spPr/>
      <dgm:t>
        <a:bodyPr/>
        <a:lstStyle/>
        <a:p>
          <a:endParaRPr lang="en-US"/>
        </a:p>
      </dgm:t>
    </dgm:pt>
    <dgm:pt modelId="{463C318E-402E-495D-ACD4-03EE6E6DB4E0}" type="sibTrans" cxnId="{86BE286C-F43F-4D0E-B237-D0CE959471C8}">
      <dgm:prSet/>
      <dgm:spPr/>
      <dgm:t>
        <a:bodyPr/>
        <a:lstStyle/>
        <a:p>
          <a:endParaRPr lang="en-US"/>
        </a:p>
      </dgm:t>
    </dgm:pt>
    <dgm:pt modelId="{BA319177-1B09-4302-9C8C-42D9327BE5A8}">
      <dgm:prSet phldrT="[Text]" phldr="0"/>
      <dgm:spPr/>
      <dgm:t>
        <a:bodyPr/>
        <a:lstStyle/>
        <a:p>
          <a:pPr rtl="0"/>
          <a:r>
            <a:rPr lang="en-US" dirty="0">
              <a:latin typeface="Calibri Light" panose="020F0302020204030204"/>
            </a:rPr>
            <a:t>Data Collection</a:t>
          </a:r>
          <a:endParaRPr lang="en-US" dirty="0"/>
        </a:p>
      </dgm:t>
    </dgm:pt>
    <dgm:pt modelId="{BB578AC8-2DF5-42BA-9E6E-36C6F34E7095}" type="parTrans" cxnId="{88B0F5DB-2E51-43E0-A249-AD664D1048A9}">
      <dgm:prSet/>
      <dgm:spPr/>
      <dgm:t>
        <a:bodyPr/>
        <a:lstStyle/>
        <a:p>
          <a:endParaRPr lang="en-US"/>
        </a:p>
      </dgm:t>
    </dgm:pt>
    <dgm:pt modelId="{EDB74453-ADA7-4C28-B9B3-A3B69D425C99}" type="sibTrans" cxnId="{88B0F5DB-2E51-43E0-A249-AD664D1048A9}">
      <dgm:prSet/>
      <dgm:spPr/>
      <dgm:t>
        <a:bodyPr/>
        <a:lstStyle/>
        <a:p>
          <a:endParaRPr lang="en-US"/>
        </a:p>
      </dgm:t>
    </dgm:pt>
    <dgm:pt modelId="{497F69B4-983A-4601-BDD0-4D5CC532CA68}">
      <dgm:prSet phldrT="[Text]" phldr="0"/>
      <dgm:spPr/>
      <dgm:t>
        <a:bodyPr/>
        <a:lstStyle/>
        <a:p>
          <a:r>
            <a:rPr lang="en-US">
              <a:latin typeface="Calibri Light" panose="020F0302020204030204"/>
            </a:rPr>
            <a:t>Protocol</a:t>
          </a:r>
          <a:endParaRPr lang="en-US"/>
        </a:p>
      </dgm:t>
    </dgm:pt>
    <dgm:pt modelId="{2EB0C8C4-73F7-4C65-8C98-D5C452343974}" type="parTrans" cxnId="{8550CDC3-07A1-4D47-9B5E-7865CE33E8BF}">
      <dgm:prSet/>
      <dgm:spPr/>
      <dgm:t>
        <a:bodyPr/>
        <a:lstStyle/>
        <a:p>
          <a:endParaRPr lang="en-US"/>
        </a:p>
      </dgm:t>
    </dgm:pt>
    <dgm:pt modelId="{ECC0B119-75F7-45D3-94AC-A3227B4CF78D}" type="sibTrans" cxnId="{8550CDC3-07A1-4D47-9B5E-7865CE33E8BF}">
      <dgm:prSet/>
      <dgm:spPr/>
      <dgm:t>
        <a:bodyPr/>
        <a:lstStyle/>
        <a:p>
          <a:endParaRPr lang="en-US"/>
        </a:p>
      </dgm:t>
    </dgm:pt>
    <dgm:pt modelId="{18F50A04-2210-4E7F-8A4C-E571656F77C8}">
      <dgm:prSet phldr="0"/>
      <dgm:spPr/>
      <dgm:t>
        <a:bodyPr/>
        <a:lstStyle/>
        <a:p>
          <a:pPr rtl="0"/>
          <a:r>
            <a:rPr lang="en-US" dirty="0">
              <a:latin typeface="Calibri Light" panose="020F0302020204030204"/>
            </a:rPr>
            <a:t>Graduate/Faculty Mentors</a:t>
          </a:r>
        </a:p>
      </dgm:t>
    </dgm:pt>
    <dgm:pt modelId="{A06E7B4D-E7EB-4169-A5FB-EE9D6AFF10E7}" type="parTrans" cxnId="{2656B534-C4A3-4A3C-B5BF-2D94CBB2F43D}">
      <dgm:prSet/>
      <dgm:spPr/>
      <dgm:t>
        <a:bodyPr/>
        <a:lstStyle/>
        <a:p>
          <a:endParaRPr lang="en-US"/>
        </a:p>
      </dgm:t>
    </dgm:pt>
    <dgm:pt modelId="{E2DE1C5E-2433-459B-81EA-34DD7859D182}" type="sibTrans" cxnId="{2656B534-C4A3-4A3C-B5BF-2D94CBB2F43D}">
      <dgm:prSet/>
      <dgm:spPr/>
      <dgm:t>
        <a:bodyPr/>
        <a:lstStyle/>
        <a:p>
          <a:endParaRPr lang="en-US"/>
        </a:p>
      </dgm:t>
    </dgm:pt>
    <dgm:pt modelId="{81D7E291-DA18-4DB7-8B20-EAFD2DD7F189}">
      <dgm:prSet phldr="0"/>
      <dgm:spPr/>
      <dgm:t>
        <a:bodyPr/>
        <a:lstStyle/>
        <a:p>
          <a:pPr rtl="0"/>
          <a:r>
            <a:rPr lang="en-US">
              <a:latin typeface="Calibri Light" panose="020F0302020204030204"/>
            </a:rPr>
            <a:t>Interviews</a:t>
          </a:r>
        </a:p>
      </dgm:t>
    </dgm:pt>
    <dgm:pt modelId="{724EBC9B-803F-43B1-A76C-B000A5AA12B9}" type="parTrans" cxnId="{9A5B2518-2070-4965-98AB-86762C1D0707}">
      <dgm:prSet/>
      <dgm:spPr/>
      <dgm:t>
        <a:bodyPr/>
        <a:lstStyle/>
        <a:p>
          <a:endParaRPr lang="en-US"/>
        </a:p>
      </dgm:t>
    </dgm:pt>
    <dgm:pt modelId="{ED729769-268B-4731-8CAA-1AB094460E76}" type="sibTrans" cxnId="{9A5B2518-2070-4965-98AB-86762C1D0707}">
      <dgm:prSet/>
      <dgm:spPr/>
      <dgm:t>
        <a:bodyPr/>
        <a:lstStyle/>
        <a:p>
          <a:endParaRPr lang="en-US"/>
        </a:p>
      </dgm:t>
    </dgm:pt>
    <dgm:pt modelId="{E67C856E-AECB-4695-ACD4-BDC13798F7F6}">
      <dgm:prSet phldr="0"/>
      <dgm:spPr/>
      <dgm:t>
        <a:bodyPr/>
        <a:lstStyle/>
        <a:p>
          <a:r>
            <a:rPr lang="en-US">
              <a:latin typeface="Calibri Light" panose="020F0302020204030204"/>
            </a:rPr>
            <a:t>Analysis</a:t>
          </a:r>
        </a:p>
      </dgm:t>
    </dgm:pt>
    <dgm:pt modelId="{769C2DB3-3295-4D41-B792-30F5B9BEBC89}" type="parTrans" cxnId="{3B96E6A6-22A2-459F-9F47-74EE4BE02CC5}">
      <dgm:prSet/>
      <dgm:spPr/>
      <dgm:t>
        <a:bodyPr/>
        <a:lstStyle/>
        <a:p>
          <a:endParaRPr lang="en-US"/>
        </a:p>
      </dgm:t>
    </dgm:pt>
    <dgm:pt modelId="{E83CAE71-444E-4BCC-9DDA-75FF39014AB2}" type="sibTrans" cxnId="{3B96E6A6-22A2-459F-9F47-74EE4BE02CC5}">
      <dgm:prSet/>
      <dgm:spPr/>
      <dgm:t>
        <a:bodyPr/>
        <a:lstStyle/>
        <a:p>
          <a:endParaRPr lang="en-US"/>
        </a:p>
      </dgm:t>
    </dgm:pt>
    <dgm:pt modelId="{0BBEF343-486A-44E5-A3DF-380253A45DFA}">
      <dgm:prSet phldr="0"/>
      <dgm:spPr/>
      <dgm:t>
        <a:bodyPr/>
        <a:lstStyle/>
        <a:p>
          <a:pPr rtl="0"/>
          <a:r>
            <a:rPr lang="en-US" dirty="0">
              <a:latin typeface="Calibri Light" panose="020F0302020204030204"/>
            </a:rPr>
            <a:t>Results from Interview Questions</a:t>
          </a:r>
        </a:p>
      </dgm:t>
    </dgm:pt>
    <dgm:pt modelId="{AAD8E66E-8697-45AF-9C8F-2E15AB5B0C4D}" type="parTrans" cxnId="{454E9548-C3A5-41E1-B9B3-E033A5175EB3}">
      <dgm:prSet/>
      <dgm:spPr/>
      <dgm:t>
        <a:bodyPr/>
        <a:lstStyle/>
        <a:p>
          <a:endParaRPr lang="en-US"/>
        </a:p>
      </dgm:t>
    </dgm:pt>
    <dgm:pt modelId="{A9E25815-EF88-4B1F-A7BF-79554FE5B087}" type="sibTrans" cxnId="{454E9548-C3A5-41E1-B9B3-E033A5175EB3}">
      <dgm:prSet/>
      <dgm:spPr/>
      <dgm:t>
        <a:bodyPr/>
        <a:lstStyle/>
        <a:p>
          <a:endParaRPr lang="en-US"/>
        </a:p>
      </dgm:t>
    </dgm:pt>
    <dgm:pt modelId="{69DAE8AB-7ACD-475E-A351-6C5C9207B058}" type="pres">
      <dgm:prSet presAssocID="{D8092467-1713-4BD1-9FA0-F7AC84D924EF}" presName="linearFlow" presStyleCnt="0">
        <dgm:presLayoutVars>
          <dgm:dir/>
          <dgm:animLvl val="lvl"/>
          <dgm:resizeHandles val="exact"/>
        </dgm:presLayoutVars>
      </dgm:prSet>
      <dgm:spPr/>
    </dgm:pt>
    <dgm:pt modelId="{B7522D5F-7E3A-469C-9F29-A0528A0A435F}" type="pres">
      <dgm:prSet presAssocID="{A2FD5270-B16D-42DF-90DA-4314503CE48F}" presName="composite" presStyleCnt="0"/>
      <dgm:spPr/>
    </dgm:pt>
    <dgm:pt modelId="{93F2A343-F722-477D-AA6B-8943734E9968}" type="pres">
      <dgm:prSet presAssocID="{A2FD5270-B16D-42DF-90DA-4314503CE48F}" presName="parTx" presStyleLbl="node1" presStyleIdx="0" presStyleCnt="3">
        <dgm:presLayoutVars>
          <dgm:chMax val="0"/>
          <dgm:chPref val="0"/>
          <dgm:bulletEnabled val="1"/>
        </dgm:presLayoutVars>
      </dgm:prSet>
      <dgm:spPr/>
    </dgm:pt>
    <dgm:pt modelId="{525FD07C-81A6-49DB-9B58-52B7B88485F8}" type="pres">
      <dgm:prSet presAssocID="{A2FD5270-B16D-42DF-90DA-4314503CE48F}" presName="parSh" presStyleLbl="node1" presStyleIdx="0" presStyleCnt="3"/>
      <dgm:spPr/>
    </dgm:pt>
    <dgm:pt modelId="{42A5B18E-5201-485F-8002-7CD089EB6AC4}" type="pres">
      <dgm:prSet presAssocID="{A2FD5270-B16D-42DF-90DA-4314503CE48F}" presName="desTx" presStyleLbl="fgAcc1" presStyleIdx="0" presStyleCnt="3">
        <dgm:presLayoutVars>
          <dgm:bulletEnabled val="1"/>
        </dgm:presLayoutVars>
      </dgm:prSet>
      <dgm:spPr/>
    </dgm:pt>
    <dgm:pt modelId="{78A078C6-E9EA-441A-B078-AA1D4F60EE0A}" type="pres">
      <dgm:prSet presAssocID="{23532A8E-9488-452E-8C56-64E237B98097}" presName="sibTrans" presStyleLbl="sibTrans2D1" presStyleIdx="0" presStyleCnt="2"/>
      <dgm:spPr/>
    </dgm:pt>
    <dgm:pt modelId="{79E74B7B-74D1-4CC3-8BE2-52F30C5DA096}" type="pres">
      <dgm:prSet presAssocID="{23532A8E-9488-452E-8C56-64E237B98097}" presName="connTx" presStyleLbl="sibTrans2D1" presStyleIdx="0" presStyleCnt="2"/>
      <dgm:spPr/>
    </dgm:pt>
    <dgm:pt modelId="{F5A7C2A8-E2CD-4DAC-B67B-8AA16BE34F8F}" type="pres">
      <dgm:prSet presAssocID="{BA319177-1B09-4302-9C8C-42D9327BE5A8}" presName="composite" presStyleCnt="0"/>
      <dgm:spPr/>
    </dgm:pt>
    <dgm:pt modelId="{B4D40CAF-8284-4D87-9D4A-0EBF68D7CD10}" type="pres">
      <dgm:prSet presAssocID="{BA319177-1B09-4302-9C8C-42D9327BE5A8}" presName="parTx" presStyleLbl="node1" presStyleIdx="0" presStyleCnt="3">
        <dgm:presLayoutVars>
          <dgm:chMax val="0"/>
          <dgm:chPref val="0"/>
          <dgm:bulletEnabled val="1"/>
        </dgm:presLayoutVars>
      </dgm:prSet>
      <dgm:spPr/>
    </dgm:pt>
    <dgm:pt modelId="{CB33A867-EE41-4106-B74D-1BE7C8CEAD96}" type="pres">
      <dgm:prSet presAssocID="{BA319177-1B09-4302-9C8C-42D9327BE5A8}" presName="parSh" presStyleLbl="node1" presStyleIdx="1" presStyleCnt="3"/>
      <dgm:spPr/>
    </dgm:pt>
    <dgm:pt modelId="{D1556584-D8B8-42D6-BE41-181D93DC4F3D}" type="pres">
      <dgm:prSet presAssocID="{BA319177-1B09-4302-9C8C-42D9327BE5A8}" presName="desTx" presStyleLbl="fgAcc1" presStyleIdx="1" presStyleCnt="3">
        <dgm:presLayoutVars>
          <dgm:bulletEnabled val="1"/>
        </dgm:presLayoutVars>
      </dgm:prSet>
      <dgm:spPr/>
    </dgm:pt>
    <dgm:pt modelId="{4F8F1ADE-EE7D-439A-8DBE-3525B0D1D151}" type="pres">
      <dgm:prSet presAssocID="{EDB74453-ADA7-4C28-B9B3-A3B69D425C99}" presName="sibTrans" presStyleLbl="sibTrans2D1" presStyleIdx="1" presStyleCnt="2"/>
      <dgm:spPr/>
    </dgm:pt>
    <dgm:pt modelId="{A74264E2-673E-4BF4-9938-8757D7F5C49A}" type="pres">
      <dgm:prSet presAssocID="{EDB74453-ADA7-4C28-B9B3-A3B69D425C99}" presName="connTx" presStyleLbl="sibTrans2D1" presStyleIdx="1" presStyleCnt="2"/>
      <dgm:spPr/>
    </dgm:pt>
    <dgm:pt modelId="{E5D760E3-2751-4A4F-8CDC-9BAF51902C61}" type="pres">
      <dgm:prSet presAssocID="{E67C856E-AECB-4695-ACD4-BDC13798F7F6}" presName="composite" presStyleCnt="0"/>
      <dgm:spPr/>
    </dgm:pt>
    <dgm:pt modelId="{765B076C-366A-425F-A038-D74C3221442E}" type="pres">
      <dgm:prSet presAssocID="{E67C856E-AECB-4695-ACD4-BDC13798F7F6}" presName="parTx" presStyleLbl="node1" presStyleIdx="1" presStyleCnt="3">
        <dgm:presLayoutVars>
          <dgm:chMax val="0"/>
          <dgm:chPref val="0"/>
          <dgm:bulletEnabled val="1"/>
        </dgm:presLayoutVars>
      </dgm:prSet>
      <dgm:spPr/>
    </dgm:pt>
    <dgm:pt modelId="{6F4A931A-62E8-4C10-8659-08FF9D76F854}" type="pres">
      <dgm:prSet presAssocID="{E67C856E-AECB-4695-ACD4-BDC13798F7F6}" presName="parSh" presStyleLbl="node1" presStyleIdx="2" presStyleCnt="3"/>
      <dgm:spPr/>
    </dgm:pt>
    <dgm:pt modelId="{B51B5E95-D315-41ED-9BA3-99568A8DB28B}" type="pres">
      <dgm:prSet presAssocID="{E67C856E-AECB-4695-ACD4-BDC13798F7F6}" presName="desTx" presStyleLbl="fgAcc1" presStyleIdx="2" presStyleCnt="3">
        <dgm:presLayoutVars>
          <dgm:bulletEnabled val="1"/>
        </dgm:presLayoutVars>
      </dgm:prSet>
      <dgm:spPr/>
    </dgm:pt>
  </dgm:ptLst>
  <dgm:cxnLst>
    <dgm:cxn modelId="{F7667700-0861-45E9-8CED-C8E690941972}" type="presOf" srcId="{A2FD5270-B16D-42DF-90DA-4314503CE48F}" destId="{93F2A343-F722-477D-AA6B-8943734E9968}" srcOrd="0" destOrd="0" presId="urn:microsoft.com/office/officeart/2005/8/layout/process3"/>
    <dgm:cxn modelId="{53AC0E12-E0B8-4F52-A371-06BBE32610DC}" type="presOf" srcId="{497F69B4-983A-4601-BDD0-4D5CC532CA68}" destId="{D1556584-D8B8-42D6-BE41-181D93DC4F3D}" srcOrd="0" destOrd="1" presId="urn:microsoft.com/office/officeart/2005/8/layout/process3"/>
    <dgm:cxn modelId="{518D3417-0176-44CC-A976-C0B815A0CD7A}" type="presOf" srcId="{0BBEF343-486A-44E5-A3DF-380253A45DFA}" destId="{B51B5E95-D315-41ED-9BA3-99568A8DB28B}" srcOrd="0" destOrd="0" presId="urn:microsoft.com/office/officeart/2005/8/layout/process3"/>
    <dgm:cxn modelId="{9A5B2518-2070-4965-98AB-86762C1D0707}" srcId="{BA319177-1B09-4302-9C8C-42D9327BE5A8}" destId="{81D7E291-DA18-4DB7-8B20-EAFD2DD7F189}" srcOrd="0" destOrd="0" parTransId="{724EBC9B-803F-43B1-A76C-B000A5AA12B9}" sibTransId="{ED729769-268B-4731-8CAA-1AB094460E76}"/>
    <dgm:cxn modelId="{E665372D-E074-44EF-9D19-5950B6BA416F}" type="presOf" srcId="{EDB74453-ADA7-4C28-B9B3-A3B69D425C99}" destId="{A74264E2-673E-4BF4-9938-8757D7F5C49A}" srcOrd="1" destOrd="0" presId="urn:microsoft.com/office/officeart/2005/8/layout/process3"/>
    <dgm:cxn modelId="{2656B534-C4A3-4A3C-B5BF-2D94CBB2F43D}" srcId="{A2FD5270-B16D-42DF-90DA-4314503CE48F}" destId="{18F50A04-2210-4E7F-8A4C-E571656F77C8}" srcOrd="1" destOrd="0" parTransId="{A06E7B4D-E7EB-4169-A5FB-EE9D6AFF10E7}" sibTransId="{E2DE1C5E-2433-459B-81EA-34DD7859D182}"/>
    <dgm:cxn modelId="{9544C03C-A81B-4C87-80B0-4E284BF2114A}" type="presOf" srcId="{A2FD5270-B16D-42DF-90DA-4314503CE48F}" destId="{525FD07C-81A6-49DB-9B58-52B7B88485F8}" srcOrd="1" destOrd="0" presId="urn:microsoft.com/office/officeart/2005/8/layout/process3"/>
    <dgm:cxn modelId="{EA9AFA47-A78E-457E-8861-EA3F7BC10D59}" type="presOf" srcId="{BA319177-1B09-4302-9C8C-42D9327BE5A8}" destId="{CB33A867-EE41-4106-B74D-1BE7C8CEAD96}" srcOrd="1" destOrd="0" presId="urn:microsoft.com/office/officeart/2005/8/layout/process3"/>
    <dgm:cxn modelId="{454E9548-C3A5-41E1-B9B3-E033A5175EB3}" srcId="{E67C856E-AECB-4695-ACD4-BDC13798F7F6}" destId="{0BBEF343-486A-44E5-A3DF-380253A45DFA}" srcOrd="0" destOrd="0" parTransId="{AAD8E66E-8697-45AF-9C8F-2E15AB5B0C4D}" sibTransId="{A9E25815-EF88-4B1F-A7BF-79554FE5B087}"/>
    <dgm:cxn modelId="{4D76746A-7CE3-4F79-8539-4D0384EB915E}" type="presOf" srcId="{BA319177-1B09-4302-9C8C-42D9327BE5A8}" destId="{B4D40CAF-8284-4D87-9D4A-0EBF68D7CD10}" srcOrd="0" destOrd="0" presId="urn:microsoft.com/office/officeart/2005/8/layout/process3"/>
    <dgm:cxn modelId="{86BE286C-F43F-4D0E-B237-D0CE959471C8}" srcId="{A2FD5270-B16D-42DF-90DA-4314503CE48F}" destId="{A30E39AC-B44F-4CDC-B297-CCE809FC7C44}" srcOrd="0" destOrd="0" parTransId="{C4A15E42-0EEB-4CE7-A160-198294312AC6}" sibTransId="{463C318E-402E-495D-ACD4-03EE6E6DB4E0}"/>
    <dgm:cxn modelId="{BE451750-EEC0-4A9E-B857-DE30C518B6D6}" type="presOf" srcId="{EDB74453-ADA7-4C28-B9B3-A3B69D425C99}" destId="{4F8F1ADE-EE7D-439A-8DBE-3525B0D1D151}" srcOrd="0" destOrd="0" presId="urn:microsoft.com/office/officeart/2005/8/layout/process3"/>
    <dgm:cxn modelId="{B7C03B70-732C-4D8B-B823-ED9269A7DEFA}" type="presOf" srcId="{81D7E291-DA18-4DB7-8B20-EAFD2DD7F189}" destId="{D1556584-D8B8-42D6-BE41-181D93DC4F3D}" srcOrd="0" destOrd="0" presId="urn:microsoft.com/office/officeart/2005/8/layout/process3"/>
    <dgm:cxn modelId="{87138B76-5246-46D5-907B-EAEAC880EBCE}" type="presOf" srcId="{18F50A04-2210-4E7F-8A4C-E571656F77C8}" destId="{42A5B18E-5201-485F-8002-7CD089EB6AC4}" srcOrd="0" destOrd="1" presId="urn:microsoft.com/office/officeart/2005/8/layout/process3"/>
    <dgm:cxn modelId="{D0841986-8906-4DAF-9620-C1A1AFB37F68}" type="presOf" srcId="{E67C856E-AECB-4695-ACD4-BDC13798F7F6}" destId="{765B076C-366A-425F-A038-D74C3221442E}" srcOrd="0" destOrd="0" presId="urn:microsoft.com/office/officeart/2005/8/layout/process3"/>
    <dgm:cxn modelId="{37569CA2-75BC-48B8-83B6-7B6371DB2C81}" type="presOf" srcId="{23532A8E-9488-452E-8C56-64E237B98097}" destId="{78A078C6-E9EA-441A-B078-AA1D4F60EE0A}" srcOrd="0" destOrd="0" presId="urn:microsoft.com/office/officeart/2005/8/layout/process3"/>
    <dgm:cxn modelId="{3B96E6A6-22A2-459F-9F47-74EE4BE02CC5}" srcId="{D8092467-1713-4BD1-9FA0-F7AC84D924EF}" destId="{E67C856E-AECB-4695-ACD4-BDC13798F7F6}" srcOrd="2" destOrd="0" parTransId="{769C2DB3-3295-4D41-B792-30F5B9BEBC89}" sibTransId="{E83CAE71-444E-4BCC-9DDA-75FF39014AB2}"/>
    <dgm:cxn modelId="{7FFA6BB2-4DBA-4DEA-B175-EC2535301764}" type="presOf" srcId="{A30E39AC-B44F-4CDC-B297-CCE809FC7C44}" destId="{42A5B18E-5201-485F-8002-7CD089EB6AC4}" srcOrd="0" destOrd="0" presId="urn:microsoft.com/office/officeart/2005/8/layout/process3"/>
    <dgm:cxn modelId="{8550CDC3-07A1-4D47-9B5E-7865CE33E8BF}" srcId="{BA319177-1B09-4302-9C8C-42D9327BE5A8}" destId="{497F69B4-983A-4601-BDD0-4D5CC532CA68}" srcOrd="1" destOrd="0" parTransId="{2EB0C8C4-73F7-4C65-8C98-D5C452343974}" sibTransId="{ECC0B119-75F7-45D3-94AC-A3227B4CF78D}"/>
    <dgm:cxn modelId="{11AE78C7-F271-4994-BE2D-C6F77689D9BB}" type="presOf" srcId="{D8092467-1713-4BD1-9FA0-F7AC84D924EF}" destId="{69DAE8AB-7ACD-475E-A351-6C5C9207B058}" srcOrd="0" destOrd="0" presId="urn:microsoft.com/office/officeart/2005/8/layout/process3"/>
    <dgm:cxn modelId="{C41F08D3-1C2C-4D84-867F-70B09158F1AC}" srcId="{D8092467-1713-4BD1-9FA0-F7AC84D924EF}" destId="{A2FD5270-B16D-42DF-90DA-4314503CE48F}" srcOrd="0" destOrd="0" parTransId="{6AE6F1E5-5348-4EAE-BF96-FE574C187AC0}" sibTransId="{23532A8E-9488-452E-8C56-64E237B98097}"/>
    <dgm:cxn modelId="{88B0F5DB-2E51-43E0-A249-AD664D1048A9}" srcId="{D8092467-1713-4BD1-9FA0-F7AC84D924EF}" destId="{BA319177-1B09-4302-9C8C-42D9327BE5A8}" srcOrd="1" destOrd="0" parTransId="{BB578AC8-2DF5-42BA-9E6E-36C6F34E7095}" sibTransId="{EDB74453-ADA7-4C28-B9B3-A3B69D425C99}"/>
    <dgm:cxn modelId="{1B7FE7E8-8E14-40FE-B662-36E434EA10DC}" type="presOf" srcId="{E67C856E-AECB-4695-ACD4-BDC13798F7F6}" destId="{6F4A931A-62E8-4C10-8659-08FF9D76F854}" srcOrd="1" destOrd="0" presId="urn:microsoft.com/office/officeart/2005/8/layout/process3"/>
    <dgm:cxn modelId="{DA6BA1F7-F5B1-427F-8361-D7BA468BC4F1}" type="presOf" srcId="{23532A8E-9488-452E-8C56-64E237B98097}" destId="{79E74B7B-74D1-4CC3-8BE2-52F30C5DA096}" srcOrd="1" destOrd="0" presId="urn:microsoft.com/office/officeart/2005/8/layout/process3"/>
    <dgm:cxn modelId="{EE877C21-E61B-409C-B38E-EC71C36C2325}" type="presParOf" srcId="{69DAE8AB-7ACD-475E-A351-6C5C9207B058}" destId="{B7522D5F-7E3A-469C-9F29-A0528A0A435F}" srcOrd="0" destOrd="0" presId="urn:microsoft.com/office/officeart/2005/8/layout/process3"/>
    <dgm:cxn modelId="{32D63411-88F6-48C5-8374-6FED64BCED08}" type="presParOf" srcId="{B7522D5F-7E3A-469C-9F29-A0528A0A435F}" destId="{93F2A343-F722-477D-AA6B-8943734E9968}" srcOrd="0" destOrd="0" presId="urn:microsoft.com/office/officeart/2005/8/layout/process3"/>
    <dgm:cxn modelId="{6C451A83-DA6D-4D27-9722-689893BC0FBE}" type="presParOf" srcId="{B7522D5F-7E3A-469C-9F29-A0528A0A435F}" destId="{525FD07C-81A6-49DB-9B58-52B7B88485F8}" srcOrd="1" destOrd="0" presId="urn:microsoft.com/office/officeart/2005/8/layout/process3"/>
    <dgm:cxn modelId="{409CEB3A-111C-4CE6-83CF-557F839865F5}" type="presParOf" srcId="{B7522D5F-7E3A-469C-9F29-A0528A0A435F}" destId="{42A5B18E-5201-485F-8002-7CD089EB6AC4}" srcOrd="2" destOrd="0" presId="urn:microsoft.com/office/officeart/2005/8/layout/process3"/>
    <dgm:cxn modelId="{B4439191-699A-4B69-B0DD-F248B6076927}" type="presParOf" srcId="{69DAE8AB-7ACD-475E-A351-6C5C9207B058}" destId="{78A078C6-E9EA-441A-B078-AA1D4F60EE0A}" srcOrd="1" destOrd="0" presId="urn:microsoft.com/office/officeart/2005/8/layout/process3"/>
    <dgm:cxn modelId="{44DAE7F2-F812-4792-ACD5-F28379528F92}" type="presParOf" srcId="{78A078C6-E9EA-441A-B078-AA1D4F60EE0A}" destId="{79E74B7B-74D1-4CC3-8BE2-52F30C5DA096}" srcOrd="0" destOrd="0" presId="urn:microsoft.com/office/officeart/2005/8/layout/process3"/>
    <dgm:cxn modelId="{7C6D945F-98D0-4778-BB60-461ECF22C083}" type="presParOf" srcId="{69DAE8AB-7ACD-475E-A351-6C5C9207B058}" destId="{F5A7C2A8-E2CD-4DAC-B67B-8AA16BE34F8F}" srcOrd="2" destOrd="0" presId="urn:microsoft.com/office/officeart/2005/8/layout/process3"/>
    <dgm:cxn modelId="{26DC34E5-E0FB-4A55-8FAD-E22CEBFED575}" type="presParOf" srcId="{F5A7C2A8-E2CD-4DAC-B67B-8AA16BE34F8F}" destId="{B4D40CAF-8284-4D87-9D4A-0EBF68D7CD10}" srcOrd="0" destOrd="0" presId="urn:microsoft.com/office/officeart/2005/8/layout/process3"/>
    <dgm:cxn modelId="{D930EEFC-EE1C-48E2-819C-26C0B1B9924E}" type="presParOf" srcId="{F5A7C2A8-E2CD-4DAC-B67B-8AA16BE34F8F}" destId="{CB33A867-EE41-4106-B74D-1BE7C8CEAD96}" srcOrd="1" destOrd="0" presId="urn:microsoft.com/office/officeart/2005/8/layout/process3"/>
    <dgm:cxn modelId="{01E2BCF3-9123-47BF-AAD3-CD4B149651CD}" type="presParOf" srcId="{F5A7C2A8-E2CD-4DAC-B67B-8AA16BE34F8F}" destId="{D1556584-D8B8-42D6-BE41-181D93DC4F3D}" srcOrd="2" destOrd="0" presId="urn:microsoft.com/office/officeart/2005/8/layout/process3"/>
    <dgm:cxn modelId="{B3A9EDC8-8AC1-4CF5-8467-145ADF5D2898}" type="presParOf" srcId="{69DAE8AB-7ACD-475E-A351-6C5C9207B058}" destId="{4F8F1ADE-EE7D-439A-8DBE-3525B0D1D151}" srcOrd="3" destOrd="0" presId="urn:microsoft.com/office/officeart/2005/8/layout/process3"/>
    <dgm:cxn modelId="{A284C8E5-0C5F-48C7-BCA2-4B4B516B1EFE}" type="presParOf" srcId="{4F8F1ADE-EE7D-439A-8DBE-3525B0D1D151}" destId="{A74264E2-673E-4BF4-9938-8757D7F5C49A}" srcOrd="0" destOrd="0" presId="urn:microsoft.com/office/officeart/2005/8/layout/process3"/>
    <dgm:cxn modelId="{3D28B128-A65D-464C-B973-E6CC4680BFE9}" type="presParOf" srcId="{69DAE8AB-7ACD-475E-A351-6C5C9207B058}" destId="{E5D760E3-2751-4A4F-8CDC-9BAF51902C61}" srcOrd="4" destOrd="0" presId="urn:microsoft.com/office/officeart/2005/8/layout/process3"/>
    <dgm:cxn modelId="{458BCEBC-4736-4D6F-8056-AF1CB788F67F}" type="presParOf" srcId="{E5D760E3-2751-4A4F-8CDC-9BAF51902C61}" destId="{765B076C-366A-425F-A038-D74C3221442E}" srcOrd="0" destOrd="0" presId="urn:microsoft.com/office/officeart/2005/8/layout/process3"/>
    <dgm:cxn modelId="{2CD5E8B3-CC64-49EE-AD19-EED07CCBC690}" type="presParOf" srcId="{E5D760E3-2751-4A4F-8CDC-9BAF51902C61}" destId="{6F4A931A-62E8-4C10-8659-08FF9D76F854}" srcOrd="1" destOrd="0" presId="urn:microsoft.com/office/officeart/2005/8/layout/process3"/>
    <dgm:cxn modelId="{66C2C8F6-FCA0-4DD7-80EE-241FBAA06BDA}" type="presParOf" srcId="{E5D760E3-2751-4A4F-8CDC-9BAF51902C61}" destId="{B51B5E95-D315-41ED-9BA3-99568A8DB28B}" srcOrd="2" destOrd="0" presId="urn:microsoft.com/office/officeart/2005/8/layout/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4D84DE-9D65-4865-8A67-A57066A58B8F}"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A6A49AD6-6ECB-48F3-8071-C400664E75D6}">
      <dgm:prSet phldrT="[Text]" phldr="0"/>
      <dgm:spPr/>
      <dgm:t>
        <a:bodyPr/>
        <a:lstStyle/>
        <a:p>
          <a:pPr rtl="0"/>
          <a:r>
            <a:rPr lang="en-US">
              <a:latin typeface="Calibri Light" panose="020F0302020204030204"/>
            </a:rPr>
            <a:t>First-generation students</a:t>
          </a:r>
          <a:endParaRPr lang="en-US"/>
        </a:p>
      </dgm:t>
    </dgm:pt>
    <dgm:pt modelId="{66589F3A-2AFA-43DB-A204-555E13F9D97B}" type="parTrans" cxnId="{1B6E7189-23FB-4A92-B54C-93CD7086CB3B}">
      <dgm:prSet/>
      <dgm:spPr/>
      <dgm:t>
        <a:bodyPr/>
        <a:lstStyle/>
        <a:p>
          <a:endParaRPr lang="en-US"/>
        </a:p>
      </dgm:t>
    </dgm:pt>
    <dgm:pt modelId="{2C75DA88-4C00-484C-B985-EC50BB1B2EEE}" type="sibTrans" cxnId="{1B6E7189-23FB-4A92-B54C-93CD7086CB3B}">
      <dgm:prSet/>
      <dgm:spPr/>
      <dgm:t>
        <a:bodyPr/>
        <a:lstStyle/>
        <a:p>
          <a:endParaRPr lang="en-US"/>
        </a:p>
      </dgm:t>
    </dgm:pt>
    <dgm:pt modelId="{DFB672A9-8FEF-49D0-97C4-16B6B5E47628}">
      <dgm:prSet phldrT="[Text]" phldr="0"/>
      <dgm:spPr/>
      <dgm:t>
        <a:bodyPr/>
        <a:lstStyle/>
        <a:p>
          <a:pPr rtl="0"/>
          <a:r>
            <a:rPr lang="en-US">
              <a:latin typeface="Calibri Light" panose="020F0302020204030204"/>
            </a:rPr>
            <a:t>Pursue grad school b/c of </a:t>
          </a:r>
          <a:r>
            <a:rPr lang="en-US" b="1">
              <a:latin typeface="Calibri Light" panose="020F0302020204030204"/>
            </a:rPr>
            <a:t>personal goals</a:t>
          </a:r>
          <a:endParaRPr lang="en-US" b="1"/>
        </a:p>
      </dgm:t>
    </dgm:pt>
    <dgm:pt modelId="{F2358997-8339-47D6-96C9-C4A7E37A574C}" type="parTrans" cxnId="{CFE5D67D-102E-479A-A172-01F7E539CCEC}">
      <dgm:prSet/>
      <dgm:spPr/>
      <dgm:t>
        <a:bodyPr/>
        <a:lstStyle/>
        <a:p>
          <a:endParaRPr lang="en-US"/>
        </a:p>
      </dgm:t>
    </dgm:pt>
    <dgm:pt modelId="{40F867DD-EF70-4E89-9CB7-33DF4AC65A6A}" type="sibTrans" cxnId="{CFE5D67D-102E-479A-A172-01F7E539CCEC}">
      <dgm:prSet/>
      <dgm:spPr/>
      <dgm:t>
        <a:bodyPr/>
        <a:lstStyle/>
        <a:p>
          <a:endParaRPr lang="en-US"/>
        </a:p>
      </dgm:t>
    </dgm:pt>
    <dgm:pt modelId="{F4BC91A3-06BA-49CC-8E7F-7877FB2FDE86}">
      <dgm:prSet phldrT="[Text]" phldr="0"/>
      <dgm:spPr/>
      <dgm:t>
        <a:bodyPr/>
        <a:lstStyle/>
        <a:p>
          <a:pPr rtl="0"/>
          <a:r>
            <a:rPr lang="en-US">
              <a:latin typeface="Calibri Light" panose="020F0302020204030204"/>
            </a:rPr>
            <a:t>Difficulty finding mentorship &amp; understanding application process</a:t>
          </a:r>
          <a:endParaRPr lang="en-US"/>
        </a:p>
      </dgm:t>
    </dgm:pt>
    <dgm:pt modelId="{A614D733-0712-4D3D-BA96-E70FD1A90014}" type="parTrans" cxnId="{84480477-5DE2-468C-BA22-0F21EAFADDEF}">
      <dgm:prSet/>
      <dgm:spPr/>
      <dgm:t>
        <a:bodyPr/>
        <a:lstStyle/>
        <a:p>
          <a:endParaRPr lang="en-US"/>
        </a:p>
      </dgm:t>
    </dgm:pt>
    <dgm:pt modelId="{E789C6C9-0D6F-4257-9D32-103832AA2659}" type="sibTrans" cxnId="{84480477-5DE2-468C-BA22-0F21EAFADDEF}">
      <dgm:prSet/>
      <dgm:spPr/>
      <dgm:t>
        <a:bodyPr/>
        <a:lstStyle/>
        <a:p>
          <a:endParaRPr lang="en-US"/>
        </a:p>
      </dgm:t>
    </dgm:pt>
    <dgm:pt modelId="{8545F59B-1223-40EF-AB98-5386245A4822}">
      <dgm:prSet phldrT="[Text]" phldr="0"/>
      <dgm:spPr/>
      <dgm:t>
        <a:bodyPr/>
        <a:lstStyle/>
        <a:p>
          <a:pPr rtl="0"/>
          <a:r>
            <a:rPr lang="en-US">
              <a:latin typeface="Calibri Light" panose="020F0302020204030204"/>
            </a:rPr>
            <a:t>Receive familial support</a:t>
          </a:r>
          <a:endParaRPr lang="en-US"/>
        </a:p>
      </dgm:t>
    </dgm:pt>
    <dgm:pt modelId="{9BF96239-3907-4106-97AB-135E0BF89F87}" type="parTrans" cxnId="{6F2EA694-E272-4770-87CB-737D524BA54C}">
      <dgm:prSet/>
      <dgm:spPr/>
      <dgm:t>
        <a:bodyPr/>
        <a:lstStyle/>
        <a:p>
          <a:endParaRPr lang="en-US"/>
        </a:p>
      </dgm:t>
    </dgm:pt>
    <dgm:pt modelId="{CE1DF9BF-8470-4BCA-89B8-BBC9D90AC42C}" type="sibTrans" cxnId="{6F2EA694-E272-4770-87CB-737D524BA54C}">
      <dgm:prSet/>
      <dgm:spPr/>
      <dgm:t>
        <a:bodyPr/>
        <a:lstStyle/>
        <a:p>
          <a:endParaRPr lang="en-US"/>
        </a:p>
      </dgm:t>
    </dgm:pt>
    <dgm:pt modelId="{93BFB74D-53E0-4B4F-88F7-301FC622B7DD}">
      <dgm:prSet phldrT="[Text]" phldr="0"/>
      <dgm:spPr/>
      <dgm:t>
        <a:bodyPr/>
        <a:lstStyle/>
        <a:p>
          <a:pPr rtl="0"/>
          <a:r>
            <a:rPr lang="en-US">
              <a:latin typeface="Calibri Light" panose="020F0302020204030204"/>
            </a:rPr>
            <a:t>Non-first generation students</a:t>
          </a:r>
          <a:endParaRPr lang="en-US"/>
        </a:p>
      </dgm:t>
    </dgm:pt>
    <dgm:pt modelId="{CBC2A461-707A-4F6C-85CE-F154DFD8D096}" type="parTrans" cxnId="{3030CEBF-1C73-472A-B6DD-C4BF21D0E282}">
      <dgm:prSet/>
      <dgm:spPr/>
      <dgm:t>
        <a:bodyPr/>
        <a:lstStyle/>
        <a:p>
          <a:endParaRPr lang="en-US"/>
        </a:p>
      </dgm:t>
    </dgm:pt>
    <dgm:pt modelId="{93D50E93-042C-4AA3-8455-343F15830F15}" type="sibTrans" cxnId="{3030CEBF-1C73-472A-B6DD-C4BF21D0E282}">
      <dgm:prSet/>
      <dgm:spPr/>
      <dgm:t>
        <a:bodyPr/>
        <a:lstStyle/>
        <a:p>
          <a:endParaRPr lang="en-US"/>
        </a:p>
      </dgm:t>
    </dgm:pt>
    <dgm:pt modelId="{25F78DB3-FFD4-4E24-ADEB-6A0CCFC4B438}">
      <dgm:prSet phldrT="[Text]" phldr="0"/>
      <dgm:spPr/>
      <dgm:t>
        <a:bodyPr/>
        <a:lstStyle/>
        <a:p>
          <a:pPr rtl="0"/>
          <a:r>
            <a:rPr lang="en-US">
              <a:latin typeface="Calibri Light" panose="020F0302020204030204"/>
            </a:rPr>
            <a:t>Pursue grad school b/c of </a:t>
          </a:r>
          <a:r>
            <a:rPr lang="en-US" b="1">
              <a:latin typeface="Calibri Light" panose="020F0302020204030204"/>
            </a:rPr>
            <a:t>parental influence</a:t>
          </a:r>
          <a:endParaRPr lang="en-US" b="1"/>
        </a:p>
      </dgm:t>
    </dgm:pt>
    <dgm:pt modelId="{CC2DF1F0-DFF4-44EC-9FFC-B538A00CB316}" type="parTrans" cxnId="{26ECC1DF-E3E1-469E-81B9-962FEED725B6}">
      <dgm:prSet/>
      <dgm:spPr/>
      <dgm:t>
        <a:bodyPr/>
        <a:lstStyle/>
        <a:p>
          <a:endParaRPr lang="en-US"/>
        </a:p>
      </dgm:t>
    </dgm:pt>
    <dgm:pt modelId="{CB857138-7702-4F9D-ACBE-766A50391561}" type="sibTrans" cxnId="{26ECC1DF-E3E1-469E-81B9-962FEED725B6}">
      <dgm:prSet/>
      <dgm:spPr/>
      <dgm:t>
        <a:bodyPr/>
        <a:lstStyle/>
        <a:p>
          <a:endParaRPr lang="en-US"/>
        </a:p>
      </dgm:t>
    </dgm:pt>
    <dgm:pt modelId="{720E3260-B8B9-4A80-B1AB-15E79F0B747B}">
      <dgm:prSet phldrT="[Text]" phldr="0"/>
      <dgm:spPr/>
      <dgm:t>
        <a:bodyPr/>
        <a:lstStyle/>
        <a:p>
          <a:pPr rtl="0"/>
          <a:r>
            <a:rPr lang="en-US">
              <a:latin typeface="Calibri Light" panose="020F0302020204030204"/>
            </a:rPr>
            <a:t>See their cultural background as helping with applying and attending</a:t>
          </a:r>
          <a:endParaRPr lang="en-US"/>
        </a:p>
      </dgm:t>
    </dgm:pt>
    <dgm:pt modelId="{40E9A5E9-AA6F-40D4-9A5C-91F5DD8A3CC0}" type="parTrans" cxnId="{7BF3A803-A9F1-4F73-86C4-8A1322AB24C3}">
      <dgm:prSet/>
      <dgm:spPr/>
      <dgm:t>
        <a:bodyPr/>
        <a:lstStyle/>
        <a:p>
          <a:endParaRPr lang="en-US"/>
        </a:p>
      </dgm:t>
    </dgm:pt>
    <dgm:pt modelId="{85593A76-4DAD-4D47-8C33-B8C3DA56AB30}" type="sibTrans" cxnId="{7BF3A803-A9F1-4F73-86C4-8A1322AB24C3}">
      <dgm:prSet/>
      <dgm:spPr/>
      <dgm:t>
        <a:bodyPr/>
        <a:lstStyle/>
        <a:p>
          <a:endParaRPr lang="en-US"/>
        </a:p>
      </dgm:t>
    </dgm:pt>
    <dgm:pt modelId="{06D741A7-ED0F-47EE-A98B-6114DF070655}">
      <dgm:prSet phldrT="[Text]" phldr="0"/>
      <dgm:spPr/>
      <dgm:t>
        <a:bodyPr/>
        <a:lstStyle/>
        <a:p>
          <a:pPr rtl="0"/>
          <a:r>
            <a:rPr lang="en-US">
              <a:latin typeface="Calibri Light" panose="020F0302020204030204"/>
            </a:rPr>
            <a:t>Receive </a:t>
          </a:r>
          <a:r>
            <a:rPr lang="en-US" b="1">
              <a:latin typeface="Calibri Light" panose="020F0302020204030204"/>
            </a:rPr>
            <a:t>financial </a:t>
          </a:r>
          <a:r>
            <a:rPr lang="en-US">
              <a:latin typeface="Calibri Light" panose="020F0302020204030204"/>
            </a:rPr>
            <a:t>and </a:t>
          </a:r>
          <a:r>
            <a:rPr lang="en-US" b="1">
              <a:latin typeface="Calibri Light" panose="020F0302020204030204"/>
            </a:rPr>
            <a:t>motivational support </a:t>
          </a:r>
          <a:r>
            <a:rPr lang="en-US">
              <a:latin typeface="Calibri Light" panose="020F0302020204030204"/>
            </a:rPr>
            <a:t>from family</a:t>
          </a:r>
          <a:endParaRPr lang="en-US"/>
        </a:p>
      </dgm:t>
    </dgm:pt>
    <dgm:pt modelId="{D0DA0DDE-BC4A-43DB-B012-CAAF7ED1951A}" type="parTrans" cxnId="{97FC08C2-9A09-470C-8F11-AD8801E82AC5}">
      <dgm:prSet/>
      <dgm:spPr/>
      <dgm:t>
        <a:bodyPr/>
        <a:lstStyle/>
        <a:p>
          <a:endParaRPr lang="en-US"/>
        </a:p>
      </dgm:t>
    </dgm:pt>
    <dgm:pt modelId="{63C79DF1-3D31-40E6-9552-E773BA4E156B}" type="sibTrans" cxnId="{97FC08C2-9A09-470C-8F11-AD8801E82AC5}">
      <dgm:prSet/>
      <dgm:spPr/>
      <dgm:t>
        <a:bodyPr/>
        <a:lstStyle/>
        <a:p>
          <a:endParaRPr lang="en-US"/>
        </a:p>
      </dgm:t>
    </dgm:pt>
    <dgm:pt modelId="{86B300F4-A176-4171-A4B8-E4E98E8A2E02}" type="pres">
      <dgm:prSet presAssocID="{604D84DE-9D65-4865-8A67-A57066A58B8F}" presName="Name0" presStyleCnt="0">
        <dgm:presLayoutVars>
          <dgm:dir/>
          <dgm:animLvl val="lvl"/>
          <dgm:resizeHandles val="exact"/>
        </dgm:presLayoutVars>
      </dgm:prSet>
      <dgm:spPr/>
    </dgm:pt>
    <dgm:pt modelId="{7C221480-F3D0-4786-BA82-CA0EC1B86C11}" type="pres">
      <dgm:prSet presAssocID="{A6A49AD6-6ECB-48F3-8071-C400664E75D6}" presName="composite" presStyleCnt="0"/>
      <dgm:spPr/>
    </dgm:pt>
    <dgm:pt modelId="{351D3F29-6BEC-4CF1-9D5C-12C0533D5930}" type="pres">
      <dgm:prSet presAssocID="{A6A49AD6-6ECB-48F3-8071-C400664E75D6}" presName="parTx" presStyleLbl="alignNode1" presStyleIdx="0" presStyleCnt="2">
        <dgm:presLayoutVars>
          <dgm:chMax val="0"/>
          <dgm:chPref val="0"/>
          <dgm:bulletEnabled val="1"/>
        </dgm:presLayoutVars>
      </dgm:prSet>
      <dgm:spPr/>
    </dgm:pt>
    <dgm:pt modelId="{DC482837-DD8D-410E-9D42-88F43019AB59}" type="pres">
      <dgm:prSet presAssocID="{A6A49AD6-6ECB-48F3-8071-C400664E75D6}" presName="desTx" presStyleLbl="alignAccFollowNode1" presStyleIdx="0" presStyleCnt="2">
        <dgm:presLayoutVars>
          <dgm:bulletEnabled val="1"/>
        </dgm:presLayoutVars>
      </dgm:prSet>
      <dgm:spPr/>
    </dgm:pt>
    <dgm:pt modelId="{6812B18D-4E8F-420A-BB08-27D70CBDEC75}" type="pres">
      <dgm:prSet presAssocID="{2C75DA88-4C00-484C-B985-EC50BB1B2EEE}" presName="space" presStyleCnt="0"/>
      <dgm:spPr/>
    </dgm:pt>
    <dgm:pt modelId="{B73AC9D6-344E-48DE-B5C1-12E1C1163D18}" type="pres">
      <dgm:prSet presAssocID="{93BFB74D-53E0-4B4F-88F7-301FC622B7DD}" presName="composite" presStyleCnt="0"/>
      <dgm:spPr/>
    </dgm:pt>
    <dgm:pt modelId="{C06F34E7-8DA0-4DAC-BFD2-A08A1D7DBFAD}" type="pres">
      <dgm:prSet presAssocID="{93BFB74D-53E0-4B4F-88F7-301FC622B7DD}" presName="parTx" presStyleLbl="alignNode1" presStyleIdx="1" presStyleCnt="2">
        <dgm:presLayoutVars>
          <dgm:chMax val="0"/>
          <dgm:chPref val="0"/>
          <dgm:bulletEnabled val="1"/>
        </dgm:presLayoutVars>
      </dgm:prSet>
      <dgm:spPr/>
    </dgm:pt>
    <dgm:pt modelId="{25CC8596-FD13-421C-93D2-6326A694CC8D}" type="pres">
      <dgm:prSet presAssocID="{93BFB74D-53E0-4B4F-88F7-301FC622B7DD}" presName="desTx" presStyleLbl="alignAccFollowNode1" presStyleIdx="1" presStyleCnt="2">
        <dgm:presLayoutVars>
          <dgm:bulletEnabled val="1"/>
        </dgm:presLayoutVars>
      </dgm:prSet>
      <dgm:spPr/>
    </dgm:pt>
  </dgm:ptLst>
  <dgm:cxnLst>
    <dgm:cxn modelId="{7BF3A803-A9F1-4F73-86C4-8A1322AB24C3}" srcId="{93BFB74D-53E0-4B4F-88F7-301FC622B7DD}" destId="{720E3260-B8B9-4A80-B1AB-15E79F0B747B}" srcOrd="1" destOrd="0" parTransId="{40E9A5E9-AA6F-40D4-9A5C-91F5DD8A3CC0}" sibTransId="{85593A76-4DAD-4D47-8C33-B8C3DA56AB30}"/>
    <dgm:cxn modelId="{CCABB912-3D74-4C50-8C47-F62712CADC64}" type="presOf" srcId="{25F78DB3-FFD4-4E24-ADEB-6A0CCFC4B438}" destId="{25CC8596-FD13-421C-93D2-6326A694CC8D}" srcOrd="0" destOrd="0" presId="urn:microsoft.com/office/officeart/2005/8/layout/hList1"/>
    <dgm:cxn modelId="{4714851A-86AB-42FC-9ED3-DE53C8A4A03C}" type="presOf" srcId="{06D741A7-ED0F-47EE-A98B-6114DF070655}" destId="{25CC8596-FD13-421C-93D2-6326A694CC8D}" srcOrd="0" destOrd="2" presId="urn:microsoft.com/office/officeart/2005/8/layout/hList1"/>
    <dgm:cxn modelId="{E2BB1D63-C266-4900-9ADB-619EAD936B9E}" type="presOf" srcId="{604D84DE-9D65-4865-8A67-A57066A58B8F}" destId="{86B300F4-A176-4171-A4B8-E4E98E8A2E02}" srcOrd="0" destOrd="0" presId="urn:microsoft.com/office/officeart/2005/8/layout/hList1"/>
    <dgm:cxn modelId="{54CF606E-8E58-488E-9AAF-E0A5C540A2A5}" type="presOf" srcId="{93BFB74D-53E0-4B4F-88F7-301FC622B7DD}" destId="{C06F34E7-8DA0-4DAC-BFD2-A08A1D7DBFAD}" srcOrd="0" destOrd="0" presId="urn:microsoft.com/office/officeart/2005/8/layout/hList1"/>
    <dgm:cxn modelId="{44065E70-9A8A-4049-BF37-5E11ED1D5C84}" type="presOf" srcId="{DFB672A9-8FEF-49D0-97C4-16B6B5E47628}" destId="{DC482837-DD8D-410E-9D42-88F43019AB59}" srcOrd="0" destOrd="0" presId="urn:microsoft.com/office/officeart/2005/8/layout/hList1"/>
    <dgm:cxn modelId="{84480477-5DE2-468C-BA22-0F21EAFADDEF}" srcId="{A6A49AD6-6ECB-48F3-8071-C400664E75D6}" destId="{F4BC91A3-06BA-49CC-8E7F-7877FB2FDE86}" srcOrd="1" destOrd="0" parTransId="{A614D733-0712-4D3D-BA96-E70FD1A90014}" sibTransId="{E789C6C9-0D6F-4257-9D32-103832AA2659}"/>
    <dgm:cxn modelId="{CFE5D67D-102E-479A-A172-01F7E539CCEC}" srcId="{A6A49AD6-6ECB-48F3-8071-C400664E75D6}" destId="{DFB672A9-8FEF-49D0-97C4-16B6B5E47628}" srcOrd="0" destOrd="0" parTransId="{F2358997-8339-47D6-96C9-C4A7E37A574C}" sibTransId="{40F867DD-EF70-4E89-9CB7-33DF4AC65A6A}"/>
    <dgm:cxn modelId="{3BEED188-2381-4428-9D48-1DD59BA1B8B6}" type="presOf" srcId="{F4BC91A3-06BA-49CC-8E7F-7877FB2FDE86}" destId="{DC482837-DD8D-410E-9D42-88F43019AB59}" srcOrd="0" destOrd="1" presId="urn:microsoft.com/office/officeart/2005/8/layout/hList1"/>
    <dgm:cxn modelId="{1B6E7189-23FB-4A92-B54C-93CD7086CB3B}" srcId="{604D84DE-9D65-4865-8A67-A57066A58B8F}" destId="{A6A49AD6-6ECB-48F3-8071-C400664E75D6}" srcOrd="0" destOrd="0" parTransId="{66589F3A-2AFA-43DB-A204-555E13F9D97B}" sibTransId="{2C75DA88-4C00-484C-B985-EC50BB1B2EEE}"/>
    <dgm:cxn modelId="{6F2EA694-E272-4770-87CB-737D524BA54C}" srcId="{A6A49AD6-6ECB-48F3-8071-C400664E75D6}" destId="{8545F59B-1223-40EF-AB98-5386245A4822}" srcOrd="2" destOrd="0" parTransId="{9BF96239-3907-4106-97AB-135E0BF89F87}" sibTransId="{CE1DF9BF-8470-4BCA-89B8-BBC9D90AC42C}"/>
    <dgm:cxn modelId="{F30E9FA8-FCF3-40B2-A1C3-2253C5B61BA4}" type="presOf" srcId="{8545F59B-1223-40EF-AB98-5386245A4822}" destId="{DC482837-DD8D-410E-9D42-88F43019AB59}" srcOrd="0" destOrd="2" presId="urn:microsoft.com/office/officeart/2005/8/layout/hList1"/>
    <dgm:cxn modelId="{6D880DBE-FBA7-463C-B3F9-DAB4AD239AF0}" type="presOf" srcId="{A6A49AD6-6ECB-48F3-8071-C400664E75D6}" destId="{351D3F29-6BEC-4CF1-9D5C-12C0533D5930}" srcOrd="0" destOrd="0" presId="urn:microsoft.com/office/officeart/2005/8/layout/hList1"/>
    <dgm:cxn modelId="{3030CEBF-1C73-472A-B6DD-C4BF21D0E282}" srcId="{604D84DE-9D65-4865-8A67-A57066A58B8F}" destId="{93BFB74D-53E0-4B4F-88F7-301FC622B7DD}" srcOrd="1" destOrd="0" parTransId="{CBC2A461-707A-4F6C-85CE-F154DFD8D096}" sibTransId="{93D50E93-042C-4AA3-8455-343F15830F15}"/>
    <dgm:cxn modelId="{97FC08C2-9A09-470C-8F11-AD8801E82AC5}" srcId="{93BFB74D-53E0-4B4F-88F7-301FC622B7DD}" destId="{06D741A7-ED0F-47EE-A98B-6114DF070655}" srcOrd="2" destOrd="0" parTransId="{D0DA0DDE-BC4A-43DB-B012-CAAF7ED1951A}" sibTransId="{63C79DF1-3D31-40E6-9552-E773BA4E156B}"/>
    <dgm:cxn modelId="{26ECC1DF-E3E1-469E-81B9-962FEED725B6}" srcId="{93BFB74D-53E0-4B4F-88F7-301FC622B7DD}" destId="{25F78DB3-FFD4-4E24-ADEB-6A0CCFC4B438}" srcOrd="0" destOrd="0" parTransId="{CC2DF1F0-DFF4-44EC-9FFC-B538A00CB316}" sibTransId="{CB857138-7702-4F9D-ACBE-766A50391561}"/>
    <dgm:cxn modelId="{22B993F3-B1D4-4BA5-A077-7F349998DCAE}" type="presOf" srcId="{720E3260-B8B9-4A80-B1AB-15E79F0B747B}" destId="{25CC8596-FD13-421C-93D2-6326A694CC8D}" srcOrd="0" destOrd="1" presId="urn:microsoft.com/office/officeart/2005/8/layout/hList1"/>
    <dgm:cxn modelId="{356D3204-4A9B-47CC-8A4B-6BA904C0C94A}" type="presParOf" srcId="{86B300F4-A176-4171-A4B8-E4E98E8A2E02}" destId="{7C221480-F3D0-4786-BA82-CA0EC1B86C11}" srcOrd="0" destOrd="0" presId="urn:microsoft.com/office/officeart/2005/8/layout/hList1"/>
    <dgm:cxn modelId="{4C222A0A-BB97-4BD6-80F2-DA86FD969DEF}" type="presParOf" srcId="{7C221480-F3D0-4786-BA82-CA0EC1B86C11}" destId="{351D3F29-6BEC-4CF1-9D5C-12C0533D5930}" srcOrd="0" destOrd="0" presId="urn:microsoft.com/office/officeart/2005/8/layout/hList1"/>
    <dgm:cxn modelId="{FAE054EA-F78C-4B3B-BA5F-F0FFE487C400}" type="presParOf" srcId="{7C221480-F3D0-4786-BA82-CA0EC1B86C11}" destId="{DC482837-DD8D-410E-9D42-88F43019AB59}" srcOrd="1" destOrd="0" presId="urn:microsoft.com/office/officeart/2005/8/layout/hList1"/>
    <dgm:cxn modelId="{D5CF3B52-B611-41A3-8CFD-3FE770956ED8}" type="presParOf" srcId="{86B300F4-A176-4171-A4B8-E4E98E8A2E02}" destId="{6812B18D-4E8F-420A-BB08-27D70CBDEC75}" srcOrd="1" destOrd="0" presId="urn:microsoft.com/office/officeart/2005/8/layout/hList1"/>
    <dgm:cxn modelId="{1C75C23C-5A47-4475-8C8E-09EDA7B4D038}" type="presParOf" srcId="{86B300F4-A176-4171-A4B8-E4E98E8A2E02}" destId="{B73AC9D6-344E-48DE-B5C1-12E1C1163D18}" srcOrd="2" destOrd="0" presId="urn:microsoft.com/office/officeart/2005/8/layout/hList1"/>
    <dgm:cxn modelId="{40F26DF3-F895-49CA-928D-57EC4CAC0BFA}" type="presParOf" srcId="{B73AC9D6-344E-48DE-B5C1-12E1C1163D18}" destId="{C06F34E7-8DA0-4DAC-BFD2-A08A1D7DBFAD}" srcOrd="0" destOrd="0" presId="urn:microsoft.com/office/officeart/2005/8/layout/hList1"/>
    <dgm:cxn modelId="{C4B74670-F622-4F05-AA00-DD55D2B0E91B}" type="presParOf" srcId="{B73AC9D6-344E-48DE-B5C1-12E1C1163D18}" destId="{25CC8596-FD13-421C-93D2-6326A694CC8D}"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9C8FD-CA9B-4367-84CC-2FB411B72475}">
      <dsp:nvSpPr>
        <dsp:cNvPr id="0" name=""/>
        <dsp:cNvSpPr/>
      </dsp:nvSpPr>
      <dsp:spPr>
        <a:xfrm>
          <a:off x="866006" y="0"/>
          <a:ext cx="9814734" cy="4792829"/>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ACF301-69FC-4DFD-8199-DBA4B35A8D4B}">
      <dsp:nvSpPr>
        <dsp:cNvPr id="0" name=""/>
        <dsp:cNvSpPr/>
      </dsp:nvSpPr>
      <dsp:spPr>
        <a:xfrm>
          <a:off x="12403" y="1437848"/>
          <a:ext cx="3716609" cy="1917131"/>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a:latin typeface="Calibri Light" panose="020F0302020204030204"/>
            </a:rPr>
            <a:t>Graduate students and faculty mentors from Iowa State University (</a:t>
          </a:r>
          <a:r>
            <a:rPr lang="en-US" sz="2700" i="1" kern="1200">
              <a:latin typeface="Calibri Light" panose="020F0302020204030204"/>
            </a:rPr>
            <a:t>n</a:t>
          </a:r>
          <a:r>
            <a:rPr lang="en-US" sz="2700" kern="1200">
              <a:latin typeface="Calibri Light" panose="020F0302020204030204"/>
            </a:rPr>
            <a:t>=10)</a:t>
          </a:r>
          <a:endParaRPr lang="en-US" sz="2700" kern="1200"/>
        </a:p>
      </dsp:txBody>
      <dsp:txXfrm>
        <a:off x="105990" y="1531435"/>
        <a:ext cx="3529435" cy="1729957"/>
      </dsp:txXfrm>
    </dsp:sp>
    <dsp:sp modelId="{314273A5-B96F-4A8F-9E13-1407423317FF}">
      <dsp:nvSpPr>
        <dsp:cNvPr id="0" name=""/>
        <dsp:cNvSpPr/>
      </dsp:nvSpPr>
      <dsp:spPr>
        <a:xfrm>
          <a:off x="3915068" y="1437848"/>
          <a:ext cx="3716609" cy="1917131"/>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a:latin typeface="Calibri Light" panose="020F0302020204030204"/>
            </a:rPr>
            <a:t>Participants were interviewed </a:t>
          </a:r>
          <a:endParaRPr lang="en-US" sz="2700" kern="1200"/>
        </a:p>
      </dsp:txBody>
      <dsp:txXfrm>
        <a:off x="4008655" y="1531435"/>
        <a:ext cx="3529435" cy="1729957"/>
      </dsp:txXfrm>
    </dsp:sp>
    <dsp:sp modelId="{30A8F56C-AB11-4289-98FF-2076E2839CF1}">
      <dsp:nvSpPr>
        <dsp:cNvPr id="0" name=""/>
        <dsp:cNvSpPr/>
      </dsp:nvSpPr>
      <dsp:spPr>
        <a:xfrm>
          <a:off x="7817734" y="1437848"/>
          <a:ext cx="3716609" cy="1917131"/>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a:latin typeface="Calibri Light" panose="020F0302020204030204"/>
            </a:rPr>
            <a:t>Responses and quotes from interview were analyzed </a:t>
          </a:r>
        </a:p>
      </dsp:txBody>
      <dsp:txXfrm>
        <a:off x="7911321" y="1531435"/>
        <a:ext cx="3529435" cy="1729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295B9-E70C-47BF-9744-6F3331B9002C}">
      <dsp:nvSpPr>
        <dsp:cNvPr id="0" name=""/>
        <dsp:cNvSpPr/>
      </dsp:nvSpPr>
      <dsp:spPr>
        <a:xfrm>
          <a:off x="822391" y="0"/>
          <a:ext cx="9320437" cy="4606651"/>
        </a:xfrm>
        <a:prstGeom prst="rightArrow">
          <a:avLst/>
        </a:prstGeom>
        <a:solidFill>
          <a:schemeClr val="bg2">
            <a:lumMod val="90000"/>
          </a:schemeClr>
        </a:solidFill>
        <a:ln>
          <a:solidFill>
            <a:schemeClr val="accent1">
              <a:lumMod val="60000"/>
              <a:lumOff val="40000"/>
            </a:schemeClr>
          </a:solidFill>
        </a:ln>
        <a:effectLst/>
      </dsp:spPr>
      <dsp:style>
        <a:lnRef idx="0">
          <a:scrgbClr r="0" g="0" b="0"/>
        </a:lnRef>
        <a:fillRef idx="1">
          <a:scrgbClr r="0" g="0" b="0"/>
        </a:fillRef>
        <a:effectRef idx="0">
          <a:scrgbClr r="0" g="0" b="0"/>
        </a:effectRef>
        <a:fontRef idx="minor"/>
      </dsp:style>
    </dsp:sp>
    <dsp:sp modelId="{E028B8A1-5254-49FC-A134-EF445A89B030}">
      <dsp:nvSpPr>
        <dsp:cNvPr id="0" name=""/>
        <dsp:cNvSpPr/>
      </dsp:nvSpPr>
      <dsp:spPr>
        <a:xfrm>
          <a:off x="1" y="1360233"/>
          <a:ext cx="2639577" cy="1842660"/>
        </a:xfrm>
        <a:prstGeom prst="roundRect">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Participants: </a:t>
          </a:r>
        </a:p>
        <a:p>
          <a:pPr marL="0" lvl="0" indent="0" algn="ctr" defTabSz="800100">
            <a:lnSpc>
              <a:spcPct val="90000"/>
            </a:lnSpc>
            <a:spcBef>
              <a:spcPct val="0"/>
            </a:spcBef>
            <a:spcAft>
              <a:spcPct val="35000"/>
            </a:spcAft>
            <a:buNone/>
          </a:pPr>
          <a:r>
            <a:rPr lang="en-US" sz="1800" kern="1200" dirty="0"/>
            <a:t>Randomly chose 8 participants from a pool of 16, 4 faculty, 4 graduate mentors</a:t>
          </a:r>
        </a:p>
      </dsp:txBody>
      <dsp:txXfrm>
        <a:off x="89952" y="1450184"/>
        <a:ext cx="2459675" cy="1662758"/>
      </dsp:txXfrm>
    </dsp:sp>
    <dsp:sp modelId="{330BDC7A-A8C8-474E-BAB1-BCC26C0B8333}">
      <dsp:nvSpPr>
        <dsp:cNvPr id="0" name=""/>
        <dsp:cNvSpPr/>
      </dsp:nvSpPr>
      <dsp:spPr>
        <a:xfrm>
          <a:off x="2777043" y="1381995"/>
          <a:ext cx="2639577" cy="1842660"/>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Methodology</a:t>
          </a:r>
          <a:r>
            <a:rPr lang="en-US" sz="1800" kern="1200" dirty="0"/>
            <a:t>:</a:t>
          </a:r>
        </a:p>
        <a:p>
          <a:pPr marL="0" lvl="0" indent="0" algn="ctr" defTabSz="800100">
            <a:lnSpc>
              <a:spcPct val="90000"/>
            </a:lnSpc>
            <a:spcBef>
              <a:spcPct val="0"/>
            </a:spcBef>
            <a:spcAft>
              <a:spcPct val="35000"/>
            </a:spcAft>
            <a:buNone/>
          </a:pPr>
          <a:r>
            <a:rPr lang="en-US" sz="1800" kern="1200" dirty="0"/>
            <a:t>Structured interview</a:t>
          </a:r>
        </a:p>
      </dsp:txBody>
      <dsp:txXfrm>
        <a:off x="2866994" y="1471946"/>
        <a:ext cx="2459675" cy="1662758"/>
      </dsp:txXfrm>
    </dsp:sp>
    <dsp:sp modelId="{CB8EFF09-B2F0-4B20-8490-5ED8C4C2B39E}">
      <dsp:nvSpPr>
        <dsp:cNvPr id="0" name=""/>
        <dsp:cNvSpPr/>
      </dsp:nvSpPr>
      <dsp:spPr>
        <a:xfrm>
          <a:off x="5548599" y="1381995"/>
          <a:ext cx="2639577" cy="1842660"/>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Analysis: </a:t>
          </a:r>
        </a:p>
        <a:p>
          <a:pPr marL="0" lvl="0" indent="0" algn="ctr" defTabSz="800100">
            <a:lnSpc>
              <a:spcPct val="90000"/>
            </a:lnSpc>
            <a:spcBef>
              <a:spcPct val="0"/>
            </a:spcBef>
            <a:spcAft>
              <a:spcPct val="35000"/>
            </a:spcAft>
            <a:buNone/>
          </a:pPr>
          <a:r>
            <a:rPr lang="en-US" sz="1800" b="0" kern="1200" dirty="0"/>
            <a:t>Identified motivations such as research, internships, mentorship, and finances</a:t>
          </a:r>
        </a:p>
      </dsp:txBody>
      <dsp:txXfrm>
        <a:off x="5638550" y="1471946"/>
        <a:ext cx="2459675" cy="1662758"/>
      </dsp:txXfrm>
    </dsp:sp>
    <dsp:sp modelId="{9230219B-E2A2-459C-9BE0-AB3433C4ECFC}">
      <dsp:nvSpPr>
        <dsp:cNvPr id="0" name=""/>
        <dsp:cNvSpPr/>
      </dsp:nvSpPr>
      <dsp:spPr>
        <a:xfrm>
          <a:off x="8320155" y="1381995"/>
          <a:ext cx="2639577" cy="184266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Themes</a:t>
          </a:r>
          <a:r>
            <a:rPr lang="en-US" sz="1800" kern="1200" dirty="0"/>
            <a:t>: </a:t>
          </a:r>
        </a:p>
        <a:p>
          <a:pPr marL="0" lvl="0" indent="0" algn="ctr" defTabSz="800100">
            <a:lnSpc>
              <a:spcPct val="90000"/>
            </a:lnSpc>
            <a:spcBef>
              <a:spcPct val="0"/>
            </a:spcBef>
            <a:spcAft>
              <a:spcPct val="35000"/>
            </a:spcAft>
            <a:buNone/>
          </a:pPr>
          <a:r>
            <a:rPr lang="en-US" sz="1800" kern="1200" dirty="0"/>
            <a:t>direct vs indirect impact</a:t>
          </a:r>
        </a:p>
      </dsp:txBody>
      <dsp:txXfrm>
        <a:off x="8410106" y="1471946"/>
        <a:ext cx="2459675" cy="166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6148C-66C9-1C4C-B1BF-EE33A3D1AE37}">
      <dsp:nvSpPr>
        <dsp:cNvPr id="0" name=""/>
        <dsp:cNvSpPr/>
      </dsp:nvSpPr>
      <dsp:spPr>
        <a:xfrm>
          <a:off x="0" y="3347977"/>
          <a:ext cx="7874000" cy="109888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Analysis</a:t>
          </a:r>
        </a:p>
      </dsp:txBody>
      <dsp:txXfrm>
        <a:off x="0" y="3347977"/>
        <a:ext cx="7874000" cy="593395"/>
      </dsp:txXfrm>
    </dsp:sp>
    <dsp:sp modelId="{DA61B1D2-DA4C-2841-82E3-4DEC20A0D4B3}">
      <dsp:nvSpPr>
        <dsp:cNvPr id="0" name=""/>
        <dsp:cNvSpPr/>
      </dsp:nvSpPr>
      <dsp:spPr>
        <a:xfrm>
          <a:off x="0" y="3919395"/>
          <a:ext cx="7874000" cy="50548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Analyzed commonalities across interviews regarding major and faculty along with emerging themes</a:t>
          </a:r>
        </a:p>
      </dsp:txBody>
      <dsp:txXfrm>
        <a:off x="0" y="3919395"/>
        <a:ext cx="7874000" cy="505485"/>
      </dsp:txXfrm>
    </dsp:sp>
    <dsp:sp modelId="{846C09CC-2F0C-FC4E-884E-CF41B13497F1}">
      <dsp:nvSpPr>
        <dsp:cNvPr id="0" name=""/>
        <dsp:cNvSpPr/>
      </dsp:nvSpPr>
      <dsp:spPr>
        <a:xfrm rot="10800000">
          <a:off x="0" y="1674381"/>
          <a:ext cx="7874000" cy="1690079"/>
        </a:xfrm>
        <a:prstGeom prst="upArrowCallou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Methods</a:t>
          </a:r>
        </a:p>
      </dsp:txBody>
      <dsp:txXfrm rot="-10800000">
        <a:off x="0" y="1674381"/>
        <a:ext cx="7874000" cy="593217"/>
      </dsp:txXfrm>
    </dsp:sp>
    <dsp:sp modelId="{603FCB0D-6082-9D42-B7F7-D878B04DED3C}">
      <dsp:nvSpPr>
        <dsp:cNvPr id="0" name=""/>
        <dsp:cNvSpPr/>
      </dsp:nvSpPr>
      <dsp:spPr>
        <a:xfrm>
          <a:off x="236" y="2267599"/>
          <a:ext cx="3842127" cy="505333"/>
        </a:xfrm>
        <a:prstGeom prst="rect">
          <a:avLst/>
        </a:prstGeom>
        <a:solidFill>
          <a:schemeClr val="accent3">
            <a:tint val="40000"/>
            <a:alpha val="90000"/>
            <a:hueOff val="676380"/>
            <a:satOff val="33333"/>
            <a:lumOff val="593"/>
            <a:alphaOff val="0"/>
          </a:schemeClr>
        </a:solidFill>
        <a:ln w="12700" cap="flat" cmpd="sng" algn="ctr">
          <a:solidFill>
            <a:schemeClr val="accent3">
              <a:tint val="40000"/>
              <a:alpha val="90000"/>
              <a:hueOff val="676380"/>
              <a:satOff val="33333"/>
              <a:lumOff val="5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In-person/online interviews</a:t>
          </a:r>
        </a:p>
      </dsp:txBody>
      <dsp:txXfrm>
        <a:off x="236" y="2267599"/>
        <a:ext cx="3842127" cy="505333"/>
      </dsp:txXfrm>
    </dsp:sp>
    <dsp:sp modelId="{26C83118-2365-EB4E-B17C-3176B9308F99}">
      <dsp:nvSpPr>
        <dsp:cNvPr id="0" name=""/>
        <dsp:cNvSpPr/>
      </dsp:nvSpPr>
      <dsp:spPr>
        <a:xfrm>
          <a:off x="3842363" y="2267599"/>
          <a:ext cx="4031399" cy="505333"/>
        </a:xfrm>
        <a:prstGeom prst="rect">
          <a:avLst/>
        </a:prstGeom>
        <a:solidFill>
          <a:schemeClr val="accent3">
            <a:tint val="40000"/>
            <a:alpha val="90000"/>
            <a:hueOff val="1352761"/>
            <a:satOff val="66667"/>
            <a:lumOff val="1186"/>
            <a:alphaOff val="0"/>
          </a:schemeClr>
        </a:solidFill>
        <a:ln w="12700" cap="flat" cmpd="sng" algn="ctr">
          <a:solidFill>
            <a:schemeClr val="accent3">
              <a:tint val="40000"/>
              <a:alpha val="90000"/>
              <a:hueOff val="1352761"/>
              <a:satOff val="66667"/>
              <a:lumOff val="11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r>
            <a:rPr lang="en-US" sz="1800" kern="1200"/>
            <a:t>Nine interview questions</a:t>
          </a:r>
        </a:p>
        <a:p>
          <a:pPr marL="0" lvl="0" indent="0" algn="ctr"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endParaRPr lang="en-US" sz="1800" kern="1200"/>
        </a:p>
      </dsp:txBody>
      <dsp:txXfrm>
        <a:off x="3842363" y="2267599"/>
        <a:ext cx="4031399" cy="505333"/>
      </dsp:txXfrm>
    </dsp:sp>
    <dsp:sp modelId="{0D4DBEB0-2211-904F-826D-0C6B5BA262D6}">
      <dsp:nvSpPr>
        <dsp:cNvPr id="0" name=""/>
        <dsp:cNvSpPr/>
      </dsp:nvSpPr>
      <dsp:spPr>
        <a:xfrm rot="10800000">
          <a:off x="0" y="786"/>
          <a:ext cx="7874000" cy="1690079"/>
        </a:xfrm>
        <a:prstGeom prst="upArrowCallou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Participants</a:t>
          </a:r>
        </a:p>
      </dsp:txBody>
      <dsp:txXfrm rot="-10800000">
        <a:off x="0" y="786"/>
        <a:ext cx="7874000" cy="593217"/>
      </dsp:txXfrm>
    </dsp:sp>
    <dsp:sp modelId="{57D8B3EF-87F7-E74F-87A7-BE43B399956F}">
      <dsp:nvSpPr>
        <dsp:cNvPr id="0" name=""/>
        <dsp:cNvSpPr/>
      </dsp:nvSpPr>
      <dsp:spPr>
        <a:xfrm>
          <a:off x="0" y="594003"/>
          <a:ext cx="7874000" cy="505333"/>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Six graduate mentors and six faculty mentors through The </a:t>
          </a:r>
          <a:r>
            <a:rPr lang="en-US" sz="1800" kern="1200" err="1"/>
            <a:t>Mcnair</a:t>
          </a:r>
          <a:r>
            <a:rPr lang="en-US" sz="1800" kern="1200"/>
            <a:t> Program</a:t>
          </a:r>
        </a:p>
      </dsp:txBody>
      <dsp:txXfrm>
        <a:off x="0" y="594003"/>
        <a:ext cx="7874000" cy="5053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FD07C-81A6-49DB-9B58-52B7B88485F8}">
      <dsp:nvSpPr>
        <dsp:cNvPr id="0" name=""/>
        <dsp:cNvSpPr/>
      </dsp:nvSpPr>
      <dsp:spPr>
        <a:xfrm>
          <a:off x="5635" y="2940321"/>
          <a:ext cx="2562194" cy="95040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Calibri Light" panose="020F0302020204030204"/>
            </a:rPr>
            <a:t>Participants</a:t>
          </a:r>
          <a:endParaRPr lang="en-US" sz="2200" kern="1200"/>
        </a:p>
      </dsp:txBody>
      <dsp:txXfrm>
        <a:off x="5635" y="2940321"/>
        <a:ext cx="2562194" cy="633600"/>
      </dsp:txXfrm>
    </dsp:sp>
    <dsp:sp modelId="{42A5B18E-5201-485F-8002-7CD089EB6AC4}">
      <dsp:nvSpPr>
        <dsp:cNvPr id="0" name=""/>
        <dsp:cNvSpPr/>
      </dsp:nvSpPr>
      <dsp:spPr>
        <a:xfrm>
          <a:off x="530421" y="3573921"/>
          <a:ext cx="2562194" cy="138600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a:latin typeface="Calibri Light" panose="020F0302020204030204"/>
            </a:rPr>
            <a:t>N = 17</a:t>
          </a:r>
          <a:endParaRPr lang="en-US" sz="2200" kern="1200" dirty="0"/>
        </a:p>
        <a:p>
          <a:pPr marL="228600" lvl="1" indent="-228600" algn="l" defTabSz="977900" rtl="0">
            <a:lnSpc>
              <a:spcPct val="90000"/>
            </a:lnSpc>
            <a:spcBef>
              <a:spcPct val="0"/>
            </a:spcBef>
            <a:spcAft>
              <a:spcPct val="15000"/>
            </a:spcAft>
            <a:buChar char="•"/>
          </a:pPr>
          <a:r>
            <a:rPr lang="en-US" sz="2200" kern="1200">
              <a:latin typeface="Calibri Light" panose="020F0302020204030204"/>
            </a:rPr>
            <a:t>Graduate/Faculty Mentors</a:t>
          </a:r>
        </a:p>
      </dsp:txBody>
      <dsp:txXfrm>
        <a:off x="571016" y="3614516"/>
        <a:ext cx="2481004" cy="1304810"/>
      </dsp:txXfrm>
    </dsp:sp>
    <dsp:sp modelId="{78A078C6-E9EA-441A-B078-AA1D4F60EE0A}">
      <dsp:nvSpPr>
        <dsp:cNvPr id="0" name=""/>
        <dsp:cNvSpPr/>
      </dsp:nvSpPr>
      <dsp:spPr>
        <a:xfrm>
          <a:off x="2956248" y="2938165"/>
          <a:ext cx="823449" cy="63791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956248" y="3065747"/>
        <a:ext cx="632075" cy="382748"/>
      </dsp:txXfrm>
    </dsp:sp>
    <dsp:sp modelId="{CB33A867-EE41-4106-B74D-1BE7C8CEAD96}">
      <dsp:nvSpPr>
        <dsp:cNvPr id="0" name=""/>
        <dsp:cNvSpPr/>
      </dsp:nvSpPr>
      <dsp:spPr>
        <a:xfrm>
          <a:off x="4121506" y="2940321"/>
          <a:ext cx="2562194" cy="950400"/>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rtl="0">
            <a:lnSpc>
              <a:spcPct val="90000"/>
            </a:lnSpc>
            <a:spcBef>
              <a:spcPct val="0"/>
            </a:spcBef>
            <a:spcAft>
              <a:spcPct val="35000"/>
            </a:spcAft>
            <a:buNone/>
          </a:pPr>
          <a:r>
            <a:rPr lang="en-US" sz="2200" kern="1200" dirty="0">
              <a:latin typeface="Calibri Light" panose="020F0302020204030204"/>
            </a:rPr>
            <a:t>Data Collection</a:t>
          </a:r>
          <a:endParaRPr lang="en-US" sz="2200" kern="1200" dirty="0"/>
        </a:p>
      </dsp:txBody>
      <dsp:txXfrm>
        <a:off x="4121506" y="2940321"/>
        <a:ext cx="2562194" cy="633600"/>
      </dsp:txXfrm>
    </dsp:sp>
    <dsp:sp modelId="{D1556584-D8B8-42D6-BE41-181D93DC4F3D}">
      <dsp:nvSpPr>
        <dsp:cNvPr id="0" name=""/>
        <dsp:cNvSpPr/>
      </dsp:nvSpPr>
      <dsp:spPr>
        <a:xfrm>
          <a:off x="4646293" y="3573921"/>
          <a:ext cx="2562194" cy="138600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rtl="0">
            <a:lnSpc>
              <a:spcPct val="90000"/>
            </a:lnSpc>
            <a:spcBef>
              <a:spcPct val="0"/>
            </a:spcBef>
            <a:spcAft>
              <a:spcPct val="15000"/>
            </a:spcAft>
            <a:buChar char="•"/>
          </a:pPr>
          <a:r>
            <a:rPr lang="en-US" sz="2200" kern="1200">
              <a:latin typeface="Calibri Light" panose="020F0302020204030204"/>
            </a:rPr>
            <a:t>Interviews</a:t>
          </a:r>
        </a:p>
        <a:p>
          <a:pPr marL="228600" lvl="1" indent="-228600" algn="l" defTabSz="977900">
            <a:lnSpc>
              <a:spcPct val="90000"/>
            </a:lnSpc>
            <a:spcBef>
              <a:spcPct val="0"/>
            </a:spcBef>
            <a:spcAft>
              <a:spcPct val="15000"/>
            </a:spcAft>
            <a:buChar char="•"/>
          </a:pPr>
          <a:r>
            <a:rPr lang="en-US" sz="2200" kern="1200">
              <a:latin typeface="Calibri Light" panose="020F0302020204030204"/>
            </a:rPr>
            <a:t>Protocol</a:t>
          </a:r>
          <a:endParaRPr lang="en-US" sz="2200" kern="1200"/>
        </a:p>
      </dsp:txBody>
      <dsp:txXfrm>
        <a:off x="4686888" y="3614516"/>
        <a:ext cx="2481004" cy="1304810"/>
      </dsp:txXfrm>
    </dsp:sp>
    <dsp:sp modelId="{4F8F1ADE-EE7D-439A-8DBE-3525B0D1D151}">
      <dsp:nvSpPr>
        <dsp:cNvPr id="0" name=""/>
        <dsp:cNvSpPr/>
      </dsp:nvSpPr>
      <dsp:spPr>
        <a:xfrm>
          <a:off x="7072120" y="2938165"/>
          <a:ext cx="823449" cy="637912"/>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072120" y="3065747"/>
        <a:ext cx="632075" cy="382748"/>
      </dsp:txXfrm>
    </dsp:sp>
    <dsp:sp modelId="{6F4A931A-62E8-4C10-8659-08FF9D76F854}">
      <dsp:nvSpPr>
        <dsp:cNvPr id="0" name=""/>
        <dsp:cNvSpPr/>
      </dsp:nvSpPr>
      <dsp:spPr>
        <a:xfrm>
          <a:off x="8237378" y="2940321"/>
          <a:ext cx="2562194" cy="950400"/>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Calibri Light" panose="020F0302020204030204"/>
            </a:rPr>
            <a:t>Analysis</a:t>
          </a:r>
        </a:p>
      </dsp:txBody>
      <dsp:txXfrm>
        <a:off x="8237378" y="2940321"/>
        <a:ext cx="2562194" cy="633600"/>
      </dsp:txXfrm>
    </dsp:sp>
    <dsp:sp modelId="{B51B5E95-D315-41ED-9BA3-99568A8DB28B}">
      <dsp:nvSpPr>
        <dsp:cNvPr id="0" name=""/>
        <dsp:cNvSpPr/>
      </dsp:nvSpPr>
      <dsp:spPr>
        <a:xfrm>
          <a:off x="8762165" y="3573921"/>
          <a:ext cx="2562194" cy="138600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a:latin typeface="Calibri Light" panose="020F0302020204030204"/>
            </a:rPr>
            <a:t>Results from Interview Questions</a:t>
          </a:r>
        </a:p>
      </dsp:txBody>
      <dsp:txXfrm>
        <a:off x="8802760" y="3614516"/>
        <a:ext cx="2481004" cy="13048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FD07C-81A6-49DB-9B58-52B7B88485F8}">
      <dsp:nvSpPr>
        <dsp:cNvPr id="0" name=""/>
        <dsp:cNvSpPr/>
      </dsp:nvSpPr>
      <dsp:spPr>
        <a:xfrm>
          <a:off x="5635" y="2940321"/>
          <a:ext cx="2562194" cy="95040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Calibri Light" panose="020F0302020204030204"/>
            </a:rPr>
            <a:t>Participants</a:t>
          </a:r>
          <a:endParaRPr lang="en-US" sz="2200" kern="1200"/>
        </a:p>
      </dsp:txBody>
      <dsp:txXfrm>
        <a:off x="5635" y="2940321"/>
        <a:ext cx="2562194" cy="633600"/>
      </dsp:txXfrm>
    </dsp:sp>
    <dsp:sp modelId="{42A5B18E-5201-485F-8002-7CD089EB6AC4}">
      <dsp:nvSpPr>
        <dsp:cNvPr id="0" name=""/>
        <dsp:cNvSpPr/>
      </dsp:nvSpPr>
      <dsp:spPr>
        <a:xfrm>
          <a:off x="530421" y="3573921"/>
          <a:ext cx="2562194" cy="138600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a:latin typeface="Calibri Light" panose="020F0302020204030204"/>
            </a:rPr>
            <a:t>N = 17</a:t>
          </a:r>
          <a:endParaRPr lang="en-US" sz="2200" kern="1200" dirty="0"/>
        </a:p>
        <a:p>
          <a:pPr marL="228600" lvl="1" indent="-228600" algn="l" defTabSz="977900" rtl="0">
            <a:lnSpc>
              <a:spcPct val="90000"/>
            </a:lnSpc>
            <a:spcBef>
              <a:spcPct val="0"/>
            </a:spcBef>
            <a:spcAft>
              <a:spcPct val="15000"/>
            </a:spcAft>
            <a:buChar char="•"/>
          </a:pPr>
          <a:r>
            <a:rPr lang="en-US" sz="2200" kern="1200" dirty="0">
              <a:latin typeface="Calibri Light" panose="020F0302020204030204"/>
            </a:rPr>
            <a:t>Graduate/Faculty Mentors</a:t>
          </a:r>
        </a:p>
      </dsp:txBody>
      <dsp:txXfrm>
        <a:off x="571016" y="3614516"/>
        <a:ext cx="2481004" cy="1304810"/>
      </dsp:txXfrm>
    </dsp:sp>
    <dsp:sp modelId="{78A078C6-E9EA-441A-B078-AA1D4F60EE0A}">
      <dsp:nvSpPr>
        <dsp:cNvPr id="0" name=""/>
        <dsp:cNvSpPr/>
      </dsp:nvSpPr>
      <dsp:spPr>
        <a:xfrm>
          <a:off x="2956248" y="2938165"/>
          <a:ext cx="823449" cy="63791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956248" y="3065747"/>
        <a:ext cx="632075" cy="382748"/>
      </dsp:txXfrm>
    </dsp:sp>
    <dsp:sp modelId="{CB33A867-EE41-4106-B74D-1BE7C8CEAD96}">
      <dsp:nvSpPr>
        <dsp:cNvPr id="0" name=""/>
        <dsp:cNvSpPr/>
      </dsp:nvSpPr>
      <dsp:spPr>
        <a:xfrm>
          <a:off x="4121506" y="2940321"/>
          <a:ext cx="2562194" cy="950400"/>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rtl="0">
            <a:lnSpc>
              <a:spcPct val="90000"/>
            </a:lnSpc>
            <a:spcBef>
              <a:spcPct val="0"/>
            </a:spcBef>
            <a:spcAft>
              <a:spcPct val="35000"/>
            </a:spcAft>
            <a:buNone/>
          </a:pPr>
          <a:r>
            <a:rPr lang="en-US" sz="2200" kern="1200" dirty="0">
              <a:latin typeface="Calibri Light" panose="020F0302020204030204"/>
            </a:rPr>
            <a:t>Data Collection</a:t>
          </a:r>
          <a:endParaRPr lang="en-US" sz="2200" kern="1200" dirty="0"/>
        </a:p>
      </dsp:txBody>
      <dsp:txXfrm>
        <a:off x="4121506" y="2940321"/>
        <a:ext cx="2562194" cy="633600"/>
      </dsp:txXfrm>
    </dsp:sp>
    <dsp:sp modelId="{D1556584-D8B8-42D6-BE41-181D93DC4F3D}">
      <dsp:nvSpPr>
        <dsp:cNvPr id="0" name=""/>
        <dsp:cNvSpPr/>
      </dsp:nvSpPr>
      <dsp:spPr>
        <a:xfrm>
          <a:off x="4646293" y="3573921"/>
          <a:ext cx="2562194" cy="138600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rtl="0">
            <a:lnSpc>
              <a:spcPct val="90000"/>
            </a:lnSpc>
            <a:spcBef>
              <a:spcPct val="0"/>
            </a:spcBef>
            <a:spcAft>
              <a:spcPct val="15000"/>
            </a:spcAft>
            <a:buChar char="•"/>
          </a:pPr>
          <a:r>
            <a:rPr lang="en-US" sz="2200" kern="1200">
              <a:latin typeface="Calibri Light" panose="020F0302020204030204"/>
            </a:rPr>
            <a:t>Interviews</a:t>
          </a:r>
        </a:p>
        <a:p>
          <a:pPr marL="228600" lvl="1" indent="-228600" algn="l" defTabSz="977900">
            <a:lnSpc>
              <a:spcPct val="90000"/>
            </a:lnSpc>
            <a:spcBef>
              <a:spcPct val="0"/>
            </a:spcBef>
            <a:spcAft>
              <a:spcPct val="15000"/>
            </a:spcAft>
            <a:buChar char="•"/>
          </a:pPr>
          <a:r>
            <a:rPr lang="en-US" sz="2200" kern="1200">
              <a:latin typeface="Calibri Light" panose="020F0302020204030204"/>
            </a:rPr>
            <a:t>Protocol</a:t>
          </a:r>
          <a:endParaRPr lang="en-US" sz="2200" kern="1200"/>
        </a:p>
      </dsp:txBody>
      <dsp:txXfrm>
        <a:off x="4686888" y="3614516"/>
        <a:ext cx="2481004" cy="1304810"/>
      </dsp:txXfrm>
    </dsp:sp>
    <dsp:sp modelId="{4F8F1ADE-EE7D-439A-8DBE-3525B0D1D151}">
      <dsp:nvSpPr>
        <dsp:cNvPr id="0" name=""/>
        <dsp:cNvSpPr/>
      </dsp:nvSpPr>
      <dsp:spPr>
        <a:xfrm>
          <a:off x="7072120" y="2938165"/>
          <a:ext cx="823449" cy="637912"/>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072120" y="3065747"/>
        <a:ext cx="632075" cy="382748"/>
      </dsp:txXfrm>
    </dsp:sp>
    <dsp:sp modelId="{6F4A931A-62E8-4C10-8659-08FF9D76F854}">
      <dsp:nvSpPr>
        <dsp:cNvPr id="0" name=""/>
        <dsp:cNvSpPr/>
      </dsp:nvSpPr>
      <dsp:spPr>
        <a:xfrm>
          <a:off x="8237378" y="2940321"/>
          <a:ext cx="2562194" cy="950400"/>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Calibri Light" panose="020F0302020204030204"/>
            </a:rPr>
            <a:t>Analysis</a:t>
          </a:r>
        </a:p>
      </dsp:txBody>
      <dsp:txXfrm>
        <a:off x="8237378" y="2940321"/>
        <a:ext cx="2562194" cy="633600"/>
      </dsp:txXfrm>
    </dsp:sp>
    <dsp:sp modelId="{B51B5E95-D315-41ED-9BA3-99568A8DB28B}">
      <dsp:nvSpPr>
        <dsp:cNvPr id="0" name=""/>
        <dsp:cNvSpPr/>
      </dsp:nvSpPr>
      <dsp:spPr>
        <a:xfrm>
          <a:off x="8762165" y="3573921"/>
          <a:ext cx="2562194" cy="138600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a:latin typeface="Calibri Light" panose="020F0302020204030204"/>
            </a:rPr>
            <a:t>Results from Interview Questions</a:t>
          </a:r>
        </a:p>
      </dsp:txBody>
      <dsp:txXfrm>
        <a:off x="8802760" y="3614516"/>
        <a:ext cx="2481004" cy="13048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D3F29-6BEC-4CF1-9D5C-12C0533D5930}">
      <dsp:nvSpPr>
        <dsp:cNvPr id="0" name=""/>
        <dsp:cNvSpPr/>
      </dsp:nvSpPr>
      <dsp:spPr>
        <a:xfrm>
          <a:off x="44" y="92299"/>
          <a:ext cx="4266069" cy="98078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kern="1200">
              <a:latin typeface="Calibri Light" panose="020F0302020204030204"/>
            </a:rPr>
            <a:t>First-generation students</a:t>
          </a:r>
          <a:endParaRPr lang="en-US" sz="2700" kern="1200"/>
        </a:p>
      </dsp:txBody>
      <dsp:txXfrm>
        <a:off x="44" y="92299"/>
        <a:ext cx="4266069" cy="980781"/>
      </dsp:txXfrm>
    </dsp:sp>
    <dsp:sp modelId="{DC482837-DD8D-410E-9D42-88F43019AB59}">
      <dsp:nvSpPr>
        <dsp:cNvPr id="0" name=""/>
        <dsp:cNvSpPr/>
      </dsp:nvSpPr>
      <dsp:spPr>
        <a:xfrm>
          <a:off x="44" y="1073080"/>
          <a:ext cx="4266069" cy="388408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a:latin typeface="Calibri Light" panose="020F0302020204030204"/>
            </a:rPr>
            <a:t>Pursue grad school b/c of </a:t>
          </a:r>
          <a:r>
            <a:rPr lang="en-US" sz="2700" b="1" kern="1200">
              <a:latin typeface="Calibri Light" panose="020F0302020204030204"/>
            </a:rPr>
            <a:t>personal goals</a:t>
          </a:r>
          <a:endParaRPr lang="en-US" sz="2700" b="1" kern="1200"/>
        </a:p>
        <a:p>
          <a:pPr marL="228600" lvl="1" indent="-228600" algn="l" defTabSz="1200150" rtl="0">
            <a:lnSpc>
              <a:spcPct val="90000"/>
            </a:lnSpc>
            <a:spcBef>
              <a:spcPct val="0"/>
            </a:spcBef>
            <a:spcAft>
              <a:spcPct val="15000"/>
            </a:spcAft>
            <a:buChar char="•"/>
          </a:pPr>
          <a:r>
            <a:rPr lang="en-US" sz="2700" kern="1200">
              <a:latin typeface="Calibri Light" panose="020F0302020204030204"/>
            </a:rPr>
            <a:t>Difficulty finding mentorship &amp; understanding application process</a:t>
          </a:r>
          <a:endParaRPr lang="en-US" sz="2700" kern="1200"/>
        </a:p>
        <a:p>
          <a:pPr marL="228600" lvl="1" indent="-228600" algn="l" defTabSz="1200150" rtl="0">
            <a:lnSpc>
              <a:spcPct val="90000"/>
            </a:lnSpc>
            <a:spcBef>
              <a:spcPct val="0"/>
            </a:spcBef>
            <a:spcAft>
              <a:spcPct val="15000"/>
            </a:spcAft>
            <a:buChar char="•"/>
          </a:pPr>
          <a:r>
            <a:rPr lang="en-US" sz="2700" kern="1200">
              <a:latin typeface="Calibri Light" panose="020F0302020204030204"/>
            </a:rPr>
            <a:t>Receive familial support</a:t>
          </a:r>
          <a:endParaRPr lang="en-US" sz="2700" kern="1200"/>
        </a:p>
      </dsp:txBody>
      <dsp:txXfrm>
        <a:off x="44" y="1073080"/>
        <a:ext cx="4266069" cy="3884089"/>
      </dsp:txXfrm>
    </dsp:sp>
    <dsp:sp modelId="{C06F34E7-8DA0-4DAC-BFD2-A08A1D7DBFAD}">
      <dsp:nvSpPr>
        <dsp:cNvPr id="0" name=""/>
        <dsp:cNvSpPr/>
      </dsp:nvSpPr>
      <dsp:spPr>
        <a:xfrm>
          <a:off x="4863363" y="92299"/>
          <a:ext cx="4266069" cy="98078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kern="1200">
              <a:latin typeface="Calibri Light" panose="020F0302020204030204"/>
            </a:rPr>
            <a:t>Non-first generation students</a:t>
          </a:r>
          <a:endParaRPr lang="en-US" sz="2700" kern="1200"/>
        </a:p>
      </dsp:txBody>
      <dsp:txXfrm>
        <a:off x="4863363" y="92299"/>
        <a:ext cx="4266069" cy="980781"/>
      </dsp:txXfrm>
    </dsp:sp>
    <dsp:sp modelId="{25CC8596-FD13-421C-93D2-6326A694CC8D}">
      <dsp:nvSpPr>
        <dsp:cNvPr id="0" name=""/>
        <dsp:cNvSpPr/>
      </dsp:nvSpPr>
      <dsp:spPr>
        <a:xfrm>
          <a:off x="4863363" y="1073080"/>
          <a:ext cx="4266069" cy="388408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a:latin typeface="Calibri Light" panose="020F0302020204030204"/>
            </a:rPr>
            <a:t>Pursue grad school b/c of </a:t>
          </a:r>
          <a:r>
            <a:rPr lang="en-US" sz="2700" b="1" kern="1200">
              <a:latin typeface="Calibri Light" panose="020F0302020204030204"/>
            </a:rPr>
            <a:t>parental influence</a:t>
          </a:r>
          <a:endParaRPr lang="en-US" sz="2700" b="1" kern="1200"/>
        </a:p>
        <a:p>
          <a:pPr marL="228600" lvl="1" indent="-228600" algn="l" defTabSz="1200150" rtl="0">
            <a:lnSpc>
              <a:spcPct val="90000"/>
            </a:lnSpc>
            <a:spcBef>
              <a:spcPct val="0"/>
            </a:spcBef>
            <a:spcAft>
              <a:spcPct val="15000"/>
            </a:spcAft>
            <a:buChar char="•"/>
          </a:pPr>
          <a:r>
            <a:rPr lang="en-US" sz="2700" kern="1200">
              <a:latin typeface="Calibri Light" panose="020F0302020204030204"/>
            </a:rPr>
            <a:t>See their cultural background as helping with applying and attending</a:t>
          </a:r>
          <a:endParaRPr lang="en-US" sz="2700" kern="1200"/>
        </a:p>
        <a:p>
          <a:pPr marL="228600" lvl="1" indent="-228600" algn="l" defTabSz="1200150" rtl="0">
            <a:lnSpc>
              <a:spcPct val="90000"/>
            </a:lnSpc>
            <a:spcBef>
              <a:spcPct val="0"/>
            </a:spcBef>
            <a:spcAft>
              <a:spcPct val="15000"/>
            </a:spcAft>
            <a:buChar char="•"/>
          </a:pPr>
          <a:r>
            <a:rPr lang="en-US" sz="2700" kern="1200">
              <a:latin typeface="Calibri Light" panose="020F0302020204030204"/>
            </a:rPr>
            <a:t>Receive </a:t>
          </a:r>
          <a:r>
            <a:rPr lang="en-US" sz="2700" b="1" kern="1200">
              <a:latin typeface="Calibri Light" panose="020F0302020204030204"/>
            </a:rPr>
            <a:t>financial </a:t>
          </a:r>
          <a:r>
            <a:rPr lang="en-US" sz="2700" kern="1200">
              <a:latin typeface="Calibri Light" panose="020F0302020204030204"/>
            </a:rPr>
            <a:t>and </a:t>
          </a:r>
          <a:r>
            <a:rPr lang="en-US" sz="2700" b="1" kern="1200">
              <a:latin typeface="Calibri Light" panose="020F0302020204030204"/>
            </a:rPr>
            <a:t>motivational support </a:t>
          </a:r>
          <a:r>
            <a:rPr lang="en-US" sz="2700" kern="1200">
              <a:latin typeface="Calibri Light" panose="020F0302020204030204"/>
            </a:rPr>
            <a:t>from family</a:t>
          </a:r>
          <a:endParaRPr lang="en-US" sz="2700" kern="1200"/>
        </a:p>
      </dsp:txBody>
      <dsp:txXfrm>
        <a:off x="4863363" y="1073080"/>
        <a:ext cx="4266069" cy="388408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D08DE9-1133-794A-B06A-850CE3BFA87D}"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3F7A4-F8A4-B14E-8920-E41B9F061B0B}" type="slidenum">
              <a:rPr lang="en-US" smtClean="0"/>
              <a:t>‹#›</a:t>
            </a:fld>
            <a:endParaRPr lang="en-US"/>
          </a:p>
        </p:txBody>
      </p:sp>
    </p:spTree>
    <p:extLst>
      <p:ext uri="{BB962C8B-B14F-4D97-AF65-F5344CB8AC3E}">
        <p14:creationId xmlns:p14="http://schemas.microsoft.com/office/powerpoint/2010/main" val="285300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roquest.com/indexinglinkhandler/sng/author/Alfalih,+Abdulaziz+Abdulmohsen/$N?accountid=1090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93F7A4-F8A4-B14E-8920-E41B9F061B0B}" type="slidenum">
              <a:rPr lang="en-US" smtClean="0"/>
              <a:t>1</a:t>
            </a:fld>
            <a:endParaRPr lang="en-US"/>
          </a:p>
        </p:txBody>
      </p:sp>
    </p:spTree>
    <p:extLst>
      <p:ext uri="{BB962C8B-B14F-4D97-AF65-F5344CB8AC3E}">
        <p14:creationId xmlns:p14="http://schemas.microsoft.com/office/powerpoint/2010/main" val="711350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This graph shows the results the different answers to this specific question. The majority of our participants expressed personal factors ranging from cultural factors, family influence,  personal beliefs, or a combination of those factors. Due to the personal factors overlapping with others, our responses added up to a total of 11 as one participant expressed that both financial and personal factors influenced their decision to pursue graduate school. </a:t>
            </a:r>
          </a:p>
        </p:txBody>
      </p:sp>
      <p:sp>
        <p:nvSpPr>
          <p:cNvPr id="4" name="Slide Number Placeholder 3"/>
          <p:cNvSpPr>
            <a:spLocks noGrp="1"/>
          </p:cNvSpPr>
          <p:nvPr>
            <p:ph type="sldNum" sz="quarter" idx="5"/>
          </p:nvPr>
        </p:nvSpPr>
        <p:spPr/>
        <p:txBody>
          <a:bodyPr/>
          <a:lstStyle/>
          <a:p>
            <a:fld id="{6393F7A4-F8A4-B14E-8920-E41B9F061B0B}" type="slidenum">
              <a:rPr lang="en-US" smtClean="0"/>
              <a:t>10</a:t>
            </a:fld>
            <a:endParaRPr lang="en-US"/>
          </a:p>
        </p:txBody>
      </p:sp>
    </p:spTree>
    <p:extLst>
      <p:ext uri="{BB962C8B-B14F-4D97-AF65-F5344CB8AC3E}">
        <p14:creationId xmlns:p14="http://schemas.microsoft.com/office/powerpoint/2010/main" val="2730995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spcBef>
                <a:spcPts val="0"/>
              </a:spcBef>
              <a:spcAft>
                <a:spcPts val="0"/>
              </a:spcAft>
            </a:pPr>
            <a:endParaRPr lang="en-US" sz="1800" b="0" i="0" u="none" strike="noStrike">
              <a:solidFill>
                <a:srgbClr val="000000"/>
              </a:solidFill>
              <a:effectLst/>
              <a:latin typeface="Times New Roman"/>
              <a:cs typeface="Times New Roman"/>
            </a:endParaRPr>
          </a:p>
        </p:txBody>
      </p:sp>
      <p:sp>
        <p:nvSpPr>
          <p:cNvPr id="4" name="Slide Number Placeholder 3"/>
          <p:cNvSpPr>
            <a:spLocks noGrp="1"/>
          </p:cNvSpPr>
          <p:nvPr>
            <p:ph type="sldNum" sz="quarter" idx="5"/>
          </p:nvPr>
        </p:nvSpPr>
        <p:spPr/>
        <p:txBody>
          <a:bodyPr/>
          <a:lstStyle/>
          <a:p>
            <a:fld id="{6393F7A4-F8A4-B14E-8920-E41B9F061B0B}" type="slidenum">
              <a:rPr lang="en-US" smtClean="0"/>
              <a:t>11</a:t>
            </a:fld>
            <a:endParaRPr lang="en-US"/>
          </a:p>
        </p:txBody>
      </p:sp>
    </p:spTree>
    <p:extLst>
      <p:ext uri="{BB962C8B-B14F-4D97-AF65-F5344CB8AC3E}">
        <p14:creationId xmlns:p14="http://schemas.microsoft.com/office/powerpoint/2010/main" val="3617435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b="1"/>
              <a:t>From this collected data, it was supported that regardless of racial identity, personal reasons, family support and financial factors contributed to an individual decision to pursue graduate school. However, the majority of participants expressed personal reason that often overlaps between family and social factors. These findings leaded us to another research question:</a:t>
            </a:r>
            <a:r>
              <a:rPr lang="en-US" b="1">
                <a:cs typeface="Calibri"/>
              </a:rPr>
              <a:t> </a:t>
            </a:r>
            <a:r>
              <a:rPr lang="en-US" b="1"/>
              <a:t> “How does the overall perception of educational experiences influence undergraduate students' decisions to attend graduate school?”</a:t>
            </a:r>
            <a:endParaRPr lang="en-US">
              <a:cs typeface="Calibri"/>
            </a:endParaRPr>
          </a:p>
          <a:p>
            <a:pPr>
              <a:spcAft>
                <a:spcPts val="600"/>
              </a:spcAft>
            </a:pPr>
            <a:endParaRPr lang="en-US" b="1">
              <a:cs typeface="Calibri"/>
            </a:endParaRPr>
          </a:p>
          <a:p>
            <a:pPr algn="l">
              <a:spcBef>
                <a:spcPts val="0"/>
              </a:spcBef>
              <a:spcAft>
                <a:spcPts val="600"/>
              </a:spcAft>
            </a:pPr>
            <a:endParaRPr lang="en-US" sz="1800" b="0" i="0" u="none" strike="noStrike">
              <a:solidFill>
                <a:srgbClr val="000000"/>
              </a:solidFill>
              <a:effectLst/>
              <a:latin typeface="Oswald"/>
            </a:endParaRPr>
          </a:p>
        </p:txBody>
      </p:sp>
      <p:sp>
        <p:nvSpPr>
          <p:cNvPr id="4" name="Slide Number Placeholder 3"/>
          <p:cNvSpPr>
            <a:spLocks noGrp="1"/>
          </p:cNvSpPr>
          <p:nvPr>
            <p:ph type="sldNum" sz="quarter" idx="5"/>
          </p:nvPr>
        </p:nvSpPr>
        <p:spPr/>
        <p:txBody>
          <a:bodyPr/>
          <a:lstStyle/>
          <a:p>
            <a:fld id="{6393F7A4-F8A4-B14E-8920-E41B9F061B0B}" type="slidenum">
              <a:rPr lang="en-US" smtClean="0"/>
              <a:t>12</a:t>
            </a:fld>
            <a:endParaRPr lang="en-US"/>
          </a:p>
        </p:txBody>
      </p:sp>
    </p:spTree>
    <p:extLst>
      <p:ext uri="{BB962C8B-B14F-4D97-AF65-F5344CB8AC3E}">
        <p14:creationId xmlns:p14="http://schemas.microsoft.com/office/powerpoint/2010/main" val="1744244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session title and presenters names on this slide</a:t>
            </a:r>
          </a:p>
        </p:txBody>
      </p:sp>
      <p:sp>
        <p:nvSpPr>
          <p:cNvPr id="4" name="Slide Number Placeholder 3"/>
          <p:cNvSpPr>
            <a:spLocks noGrp="1"/>
          </p:cNvSpPr>
          <p:nvPr>
            <p:ph type="sldNum" sz="quarter" idx="5"/>
          </p:nvPr>
        </p:nvSpPr>
        <p:spPr/>
        <p:txBody>
          <a:bodyPr/>
          <a:lstStyle/>
          <a:p>
            <a:fld id="{6393F7A4-F8A4-B14E-8920-E41B9F061B0B}" type="slidenum">
              <a:rPr lang="en-US" smtClean="0"/>
              <a:t>13</a:t>
            </a:fld>
            <a:endParaRPr lang="en-US"/>
          </a:p>
        </p:txBody>
      </p:sp>
    </p:spTree>
    <p:extLst>
      <p:ext uri="{BB962C8B-B14F-4D97-AF65-F5344CB8AC3E}">
        <p14:creationId xmlns:p14="http://schemas.microsoft.com/office/powerpoint/2010/main" val="1286521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93F7A4-F8A4-B14E-8920-E41B9F061B0B}" type="slidenum">
              <a:rPr lang="en-US" smtClean="0"/>
              <a:t>14</a:t>
            </a:fld>
            <a:endParaRPr lang="en-US"/>
          </a:p>
        </p:txBody>
      </p:sp>
    </p:spTree>
    <p:extLst>
      <p:ext uri="{BB962C8B-B14F-4D97-AF65-F5344CB8AC3E}">
        <p14:creationId xmlns:p14="http://schemas.microsoft.com/office/powerpoint/2010/main" val="3645565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Previous literature reviewed in this study suggests that students with undergraduate degrees in STEM fields are more likely to pursue graduate studies than those with non-STEM degrees. STEM students may be motivated by the requirement for advanced degrees in their chosen field, as well as an interest in academic research or teaching. Non-STEM students may be deterred by the lack of clear career benefits or interest in academic research, as well as the cost and time commitment of graduate school. However, previous research has not explored potential differences in graduate school attendance between STEM and non-STEM fields within specific industries or job sectors, nor has it considered individual experiences and perspectives in the decision-making process.</a:t>
            </a:r>
          </a:p>
        </p:txBody>
      </p:sp>
      <p:sp>
        <p:nvSpPr>
          <p:cNvPr id="4" name="Slide Number Placeholder 3"/>
          <p:cNvSpPr>
            <a:spLocks noGrp="1"/>
          </p:cNvSpPr>
          <p:nvPr>
            <p:ph type="sldNum" sz="quarter" idx="5"/>
          </p:nvPr>
        </p:nvSpPr>
        <p:spPr/>
        <p:txBody>
          <a:bodyPr/>
          <a:lstStyle/>
          <a:p>
            <a:fld id="{6393F7A4-F8A4-B14E-8920-E41B9F061B0B}" type="slidenum">
              <a:rPr lang="en-US" smtClean="0"/>
              <a:t>15</a:t>
            </a:fld>
            <a:endParaRPr lang="en-US"/>
          </a:p>
        </p:txBody>
      </p:sp>
    </p:spTree>
    <p:extLst>
      <p:ext uri="{BB962C8B-B14F-4D97-AF65-F5344CB8AC3E}">
        <p14:creationId xmlns:p14="http://schemas.microsoft.com/office/powerpoint/2010/main" val="106834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93F7A4-F8A4-B14E-8920-E41B9F061B0B}" type="slidenum">
              <a:rPr lang="en-US" smtClean="0"/>
              <a:t>16</a:t>
            </a:fld>
            <a:endParaRPr lang="en-US"/>
          </a:p>
        </p:txBody>
      </p:sp>
    </p:spTree>
    <p:extLst>
      <p:ext uri="{BB962C8B-B14F-4D97-AF65-F5344CB8AC3E}">
        <p14:creationId xmlns:p14="http://schemas.microsoft.com/office/powerpoint/2010/main" val="162258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non-STEM participant claimed that they did not have prior knowledge for the graduate program they wanted to pursue.</a:t>
            </a:r>
          </a:p>
          <a:p>
            <a:endParaRPr lang="en-US" dirty="0"/>
          </a:p>
        </p:txBody>
      </p:sp>
      <p:sp>
        <p:nvSpPr>
          <p:cNvPr id="4" name="Slide Number Placeholder 3"/>
          <p:cNvSpPr>
            <a:spLocks noGrp="1"/>
          </p:cNvSpPr>
          <p:nvPr>
            <p:ph type="sldNum" sz="quarter" idx="5"/>
          </p:nvPr>
        </p:nvSpPr>
        <p:spPr/>
        <p:txBody>
          <a:bodyPr/>
          <a:lstStyle/>
          <a:p>
            <a:fld id="{6393F7A4-F8A4-B14E-8920-E41B9F061B0B}" type="slidenum">
              <a:rPr lang="en-US" smtClean="0"/>
              <a:t>17</a:t>
            </a:fld>
            <a:endParaRPr lang="en-US"/>
          </a:p>
        </p:txBody>
      </p:sp>
    </p:spTree>
    <p:extLst>
      <p:ext uri="{BB962C8B-B14F-4D97-AF65-F5344CB8AC3E}">
        <p14:creationId xmlns:p14="http://schemas.microsoft.com/office/powerpoint/2010/main" val="2958888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93F7A4-F8A4-B14E-8920-E41B9F061B0B}" type="slidenum">
              <a:rPr lang="en-US" smtClean="0"/>
              <a:t>18</a:t>
            </a:fld>
            <a:endParaRPr lang="en-US"/>
          </a:p>
        </p:txBody>
      </p:sp>
    </p:spTree>
    <p:extLst>
      <p:ext uri="{BB962C8B-B14F-4D97-AF65-F5344CB8AC3E}">
        <p14:creationId xmlns:p14="http://schemas.microsoft.com/office/powerpoint/2010/main" val="982851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393F7A4-F8A4-B14E-8920-E41B9F061B0B}" type="slidenum">
              <a:rPr lang="en-US" smtClean="0"/>
              <a:t>19</a:t>
            </a:fld>
            <a:endParaRPr lang="en-US"/>
          </a:p>
        </p:txBody>
      </p:sp>
    </p:spTree>
    <p:extLst>
      <p:ext uri="{BB962C8B-B14F-4D97-AF65-F5344CB8AC3E}">
        <p14:creationId xmlns:p14="http://schemas.microsoft.com/office/powerpoint/2010/main" val="1319968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edit or remove. This slide is for participants to scan and check into the conference if they haven’t done so already. </a:t>
            </a:r>
          </a:p>
        </p:txBody>
      </p:sp>
      <p:sp>
        <p:nvSpPr>
          <p:cNvPr id="4" name="Slide Number Placeholder 3"/>
          <p:cNvSpPr>
            <a:spLocks noGrp="1"/>
          </p:cNvSpPr>
          <p:nvPr>
            <p:ph type="sldNum" sz="quarter" idx="5"/>
          </p:nvPr>
        </p:nvSpPr>
        <p:spPr/>
        <p:txBody>
          <a:bodyPr/>
          <a:lstStyle/>
          <a:p>
            <a:fld id="{6393F7A4-F8A4-B14E-8920-E41B9F061B0B}" type="slidenum">
              <a:rPr lang="en-US" smtClean="0"/>
              <a:t>2</a:t>
            </a:fld>
            <a:endParaRPr lang="en-US"/>
          </a:p>
        </p:txBody>
      </p:sp>
    </p:spTree>
    <p:extLst>
      <p:ext uri="{BB962C8B-B14F-4D97-AF65-F5344CB8AC3E}">
        <p14:creationId xmlns:p14="http://schemas.microsoft.com/office/powerpoint/2010/main" val="1653429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93F7A4-F8A4-B14E-8920-E41B9F061B0B}" type="slidenum">
              <a:rPr lang="en-US" smtClean="0"/>
              <a:t>20</a:t>
            </a:fld>
            <a:endParaRPr lang="en-US"/>
          </a:p>
        </p:txBody>
      </p:sp>
    </p:spTree>
    <p:extLst>
      <p:ext uri="{BB962C8B-B14F-4D97-AF65-F5344CB8AC3E}">
        <p14:creationId xmlns:p14="http://schemas.microsoft.com/office/powerpoint/2010/main" val="2034370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393F7A4-F8A4-B14E-8920-E41B9F061B0B}" type="slidenum">
              <a:rPr lang="en-US" smtClean="0"/>
              <a:t>21</a:t>
            </a:fld>
            <a:endParaRPr lang="en-US"/>
          </a:p>
        </p:txBody>
      </p:sp>
    </p:spTree>
    <p:extLst>
      <p:ext uri="{BB962C8B-B14F-4D97-AF65-F5344CB8AC3E}">
        <p14:creationId xmlns:p14="http://schemas.microsoft.com/office/powerpoint/2010/main" val="2301437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393F7A4-F8A4-B14E-8920-E41B9F061B0B}" type="slidenum">
              <a:rPr lang="en-US" smtClean="0"/>
              <a:t>22</a:t>
            </a:fld>
            <a:endParaRPr lang="en-US"/>
          </a:p>
        </p:txBody>
      </p:sp>
    </p:spTree>
    <p:extLst>
      <p:ext uri="{BB962C8B-B14F-4D97-AF65-F5344CB8AC3E}">
        <p14:creationId xmlns:p14="http://schemas.microsoft.com/office/powerpoint/2010/main" val="1072766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9 interview questions: </a:t>
            </a:r>
          </a:p>
          <a:p>
            <a:pPr marL="171450" indent="-171450">
              <a:buFont typeface="Calibri"/>
              <a:buChar char="-"/>
            </a:pPr>
            <a:r>
              <a:rPr lang="en-US">
                <a:cs typeface="Calibri"/>
              </a:rPr>
              <a:t>Influence from professors</a:t>
            </a:r>
          </a:p>
          <a:p>
            <a:pPr marL="171450" indent="-171450">
              <a:buFont typeface="Calibri"/>
              <a:buChar char="-"/>
            </a:pPr>
            <a:r>
              <a:rPr lang="en-US">
                <a:cs typeface="Calibri"/>
              </a:rPr>
              <a:t>Impact of race/ethnicity and culture</a:t>
            </a:r>
          </a:p>
          <a:p>
            <a:pPr marL="171450" indent="-171450">
              <a:buFont typeface="Calibri"/>
              <a:buChar char="-"/>
            </a:pPr>
            <a:r>
              <a:rPr lang="en-US">
                <a:cs typeface="Calibri"/>
              </a:rPr>
              <a:t>Path to graduate school</a:t>
            </a:r>
          </a:p>
          <a:p>
            <a:pPr marL="171450" indent="-171450">
              <a:buFont typeface="Calibri"/>
              <a:buChar char="-"/>
            </a:pPr>
            <a:r>
              <a:rPr lang="en-US">
                <a:cs typeface="Calibri"/>
              </a:rPr>
              <a:t>Influence of finances</a:t>
            </a:r>
          </a:p>
        </p:txBody>
      </p:sp>
      <p:sp>
        <p:nvSpPr>
          <p:cNvPr id="4" name="Slide Number Placeholder 3"/>
          <p:cNvSpPr>
            <a:spLocks noGrp="1"/>
          </p:cNvSpPr>
          <p:nvPr>
            <p:ph type="sldNum" sz="quarter" idx="5"/>
          </p:nvPr>
        </p:nvSpPr>
        <p:spPr/>
        <p:txBody>
          <a:bodyPr/>
          <a:lstStyle/>
          <a:p>
            <a:fld id="{6393F7A4-F8A4-B14E-8920-E41B9F061B0B}" type="slidenum">
              <a:rPr lang="en-US" smtClean="0"/>
              <a:t>23</a:t>
            </a:fld>
            <a:endParaRPr lang="en-US"/>
          </a:p>
        </p:txBody>
      </p:sp>
    </p:spTree>
    <p:extLst>
      <p:ext uri="{BB962C8B-B14F-4D97-AF65-F5344CB8AC3E}">
        <p14:creationId xmlns:p14="http://schemas.microsoft.com/office/powerpoint/2010/main" val="3011649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These are the disciplines that our participants (grad and faculty mentors) come from. </a:t>
            </a:r>
          </a:p>
        </p:txBody>
      </p:sp>
      <p:sp>
        <p:nvSpPr>
          <p:cNvPr id="4" name="Slide Number Placeholder 3"/>
          <p:cNvSpPr>
            <a:spLocks noGrp="1"/>
          </p:cNvSpPr>
          <p:nvPr>
            <p:ph type="sldNum" sz="quarter" idx="5"/>
          </p:nvPr>
        </p:nvSpPr>
        <p:spPr/>
        <p:txBody>
          <a:bodyPr/>
          <a:lstStyle/>
          <a:p>
            <a:fld id="{6393F7A4-F8A4-B14E-8920-E41B9F061B0B}" type="slidenum">
              <a:rPr lang="en-US" smtClean="0"/>
              <a:t>24</a:t>
            </a:fld>
            <a:endParaRPr lang="en-US"/>
          </a:p>
        </p:txBody>
      </p:sp>
    </p:spTree>
    <p:extLst>
      <p:ext uri="{BB962C8B-B14F-4D97-AF65-F5344CB8AC3E}">
        <p14:creationId xmlns:p14="http://schemas.microsoft.com/office/powerpoint/2010/main" val="3371955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template can be used for a majority of your content. Duplicate as necessary.</a:t>
            </a:r>
          </a:p>
        </p:txBody>
      </p:sp>
      <p:sp>
        <p:nvSpPr>
          <p:cNvPr id="4" name="Slide Number Placeholder 3"/>
          <p:cNvSpPr>
            <a:spLocks noGrp="1"/>
          </p:cNvSpPr>
          <p:nvPr>
            <p:ph type="sldNum" sz="quarter" idx="5"/>
          </p:nvPr>
        </p:nvSpPr>
        <p:spPr/>
        <p:txBody>
          <a:bodyPr/>
          <a:lstStyle/>
          <a:p>
            <a:fld id="{6393F7A4-F8A4-B14E-8920-E41B9F061B0B}" type="slidenum">
              <a:rPr lang="en-US" smtClean="0"/>
              <a:t>25</a:t>
            </a:fld>
            <a:endParaRPr lang="en-US"/>
          </a:p>
        </p:txBody>
      </p:sp>
    </p:spTree>
    <p:extLst>
      <p:ext uri="{BB962C8B-B14F-4D97-AF65-F5344CB8AC3E}">
        <p14:creationId xmlns:p14="http://schemas.microsoft.com/office/powerpoint/2010/main" val="425181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template can be used for a majority of your content. Duplicate as necessary.</a:t>
            </a:r>
          </a:p>
        </p:txBody>
      </p:sp>
      <p:sp>
        <p:nvSpPr>
          <p:cNvPr id="4" name="Slide Number Placeholder 3"/>
          <p:cNvSpPr>
            <a:spLocks noGrp="1"/>
          </p:cNvSpPr>
          <p:nvPr>
            <p:ph type="sldNum" sz="quarter" idx="5"/>
          </p:nvPr>
        </p:nvSpPr>
        <p:spPr/>
        <p:txBody>
          <a:bodyPr/>
          <a:lstStyle/>
          <a:p>
            <a:fld id="{6393F7A4-F8A4-B14E-8920-E41B9F061B0B}" type="slidenum">
              <a:rPr lang="en-US" smtClean="0"/>
              <a:t>26</a:t>
            </a:fld>
            <a:endParaRPr lang="en-US"/>
          </a:p>
        </p:txBody>
      </p:sp>
    </p:spTree>
    <p:extLst>
      <p:ext uri="{BB962C8B-B14F-4D97-AF65-F5344CB8AC3E}">
        <p14:creationId xmlns:p14="http://schemas.microsoft.com/office/powerpoint/2010/main" val="1386020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template can be used for a majority of your content. Duplicate as necessary.</a:t>
            </a:r>
          </a:p>
        </p:txBody>
      </p:sp>
      <p:sp>
        <p:nvSpPr>
          <p:cNvPr id="4" name="Slide Number Placeholder 3"/>
          <p:cNvSpPr>
            <a:spLocks noGrp="1"/>
          </p:cNvSpPr>
          <p:nvPr>
            <p:ph type="sldNum" sz="quarter" idx="5"/>
          </p:nvPr>
        </p:nvSpPr>
        <p:spPr/>
        <p:txBody>
          <a:bodyPr/>
          <a:lstStyle/>
          <a:p>
            <a:fld id="{6393F7A4-F8A4-B14E-8920-E41B9F061B0B}" type="slidenum">
              <a:rPr lang="en-US" smtClean="0"/>
              <a:t>27</a:t>
            </a:fld>
            <a:endParaRPr lang="en-US"/>
          </a:p>
        </p:txBody>
      </p:sp>
    </p:spTree>
    <p:extLst>
      <p:ext uri="{BB962C8B-B14F-4D97-AF65-F5344CB8AC3E}">
        <p14:creationId xmlns:p14="http://schemas.microsoft.com/office/powerpoint/2010/main" val="3647535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session title and presenters names on this slide</a:t>
            </a:r>
          </a:p>
        </p:txBody>
      </p:sp>
      <p:sp>
        <p:nvSpPr>
          <p:cNvPr id="4" name="Slide Number Placeholder 3"/>
          <p:cNvSpPr>
            <a:spLocks noGrp="1"/>
          </p:cNvSpPr>
          <p:nvPr>
            <p:ph type="sldNum" sz="quarter" idx="5"/>
          </p:nvPr>
        </p:nvSpPr>
        <p:spPr/>
        <p:txBody>
          <a:bodyPr/>
          <a:lstStyle/>
          <a:p>
            <a:fld id="{6393F7A4-F8A4-B14E-8920-E41B9F061B0B}" type="slidenum">
              <a:rPr lang="en-US" smtClean="0"/>
              <a:t>28</a:t>
            </a:fld>
            <a:endParaRPr lang="en-US"/>
          </a:p>
        </p:txBody>
      </p:sp>
    </p:spTree>
    <p:extLst>
      <p:ext uri="{BB962C8B-B14F-4D97-AF65-F5344CB8AC3E}">
        <p14:creationId xmlns:p14="http://schemas.microsoft.com/office/powerpoint/2010/main" val="4174871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 all factors that act as </a:t>
            </a:r>
            <a:r>
              <a:rPr lang="en-US" sz="1200" b="1" dirty="0">
                <a:ea typeface="+mn-lt"/>
                <a:cs typeface="+mn-lt"/>
              </a:rPr>
              <a:t>barriers</a:t>
            </a:r>
            <a:r>
              <a:rPr lang="en-US" sz="1200" dirty="0">
                <a:ea typeface="+mn-lt"/>
                <a:cs typeface="+mn-lt"/>
              </a:rPr>
              <a:t> to the pursuit of higher education and subsequent employment and financial stability.</a:t>
            </a:r>
          </a:p>
          <a:p>
            <a:endParaRPr lang="en-US" dirty="0">
              <a:cs typeface="Calibri"/>
            </a:endParaRPr>
          </a:p>
        </p:txBody>
      </p:sp>
      <p:sp>
        <p:nvSpPr>
          <p:cNvPr id="4" name="Slide Number Placeholder 3"/>
          <p:cNvSpPr>
            <a:spLocks noGrp="1"/>
          </p:cNvSpPr>
          <p:nvPr>
            <p:ph type="sldNum" sz="quarter" idx="5"/>
          </p:nvPr>
        </p:nvSpPr>
        <p:spPr/>
        <p:txBody>
          <a:bodyPr/>
          <a:lstStyle/>
          <a:p>
            <a:fld id="{6393F7A4-F8A4-B14E-8920-E41B9F061B0B}" type="slidenum">
              <a:rPr lang="en-US" smtClean="0"/>
              <a:t>29</a:t>
            </a:fld>
            <a:endParaRPr lang="en-US"/>
          </a:p>
        </p:txBody>
      </p:sp>
    </p:spTree>
    <p:extLst>
      <p:ext uri="{BB962C8B-B14F-4D97-AF65-F5344CB8AC3E}">
        <p14:creationId xmlns:p14="http://schemas.microsoft.com/office/powerpoint/2010/main" val="2438014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edit or remove </a:t>
            </a:r>
          </a:p>
        </p:txBody>
      </p:sp>
      <p:sp>
        <p:nvSpPr>
          <p:cNvPr id="4" name="Slide Number Placeholder 3"/>
          <p:cNvSpPr>
            <a:spLocks noGrp="1"/>
          </p:cNvSpPr>
          <p:nvPr>
            <p:ph type="sldNum" sz="quarter" idx="5"/>
          </p:nvPr>
        </p:nvSpPr>
        <p:spPr/>
        <p:txBody>
          <a:bodyPr/>
          <a:lstStyle/>
          <a:p>
            <a:fld id="{6393F7A4-F8A4-B14E-8920-E41B9F061B0B}" type="slidenum">
              <a:rPr lang="en-US" smtClean="0"/>
              <a:t>3</a:t>
            </a:fld>
            <a:endParaRPr lang="en-US"/>
          </a:p>
        </p:txBody>
      </p:sp>
    </p:spTree>
    <p:extLst>
      <p:ext uri="{BB962C8B-B14F-4D97-AF65-F5344CB8AC3E}">
        <p14:creationId xmlns:p14="http://schemas.microsoft.com/office/powerpoint/2010/main" val="28373606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a:t>Participants</a:t>
            </a:r>
          </a:p>
          <a:p>
            <a:pPr marL="628650" lvl="1" indent="-171450">
              <a:buFont typeface="Arial,Sans-Serif"/>
              <a:buChar char="•"/>
            </a:pPr>
            <a:r>
              <a:rPr lang="en-US"/>
              <a:t>Participants were very diverse</a:t>
            </a:r>
            <a:endParaRPr lang="en-US">
              <a:cs typeface="Calibri"/>
            </a:endParaRPr>
          </a:p>
          <a:p>
            <a:pPr marL="628650" lvl="1" indent="-171450">
              <a:buFont typeface="Arial,Sans-Serif"/>
              <a:buChar char="•"/>
            </a:pPr>
            <a:r>
              <a:rPr lang="en-US"/>
              <a:t>First generation, underrepresented, and international participants</a:t>
            </a:r>
            <a:endParaRPr lang="en-US">
              <a:cs typeface="Calibri"/>
            </a:endParaRPr>
          </a:p>
          <a:p>
            <a:pPr marL="628650" lvl="1" indent="-171450">
              <a:buFont typeface="Arial,Sans-Serif"/>
              <a:buChar char="•"/>
            </a:pPr>
            <a:r>
              <a:rPr lang="en-US"/>
              <a:t>Demographics: Economic status, social environment, family situation, ethnicity, and gender</a:t>
            </a:r>
            <a:endParaRPr lang="en-US">
              <a:cs typeface="Calibri" panose="020F0502020204030204"/>
            </a:endParaRPr>
          </a:p>
          <a:p>
            <a:pPr marL="171450" indent="-171450">
              <a:buFont typeface="Arial"/>
              <a:buChar char="•"/>
            </a:pPr>
            <a:r>
              <a:rPr lang="en-US">
                <a:cs typeface="Calibri" panose="020F0502020204030204"/>
              </a:rPr>
              <a:t>Data Collection</a:t>
            </a:r>
            <a:endParaRPr lang="en-US"/>
          </a:p>
          <a:p>
            <a:pPr marL="628650" lvl="1" indent="-171450">
              <a:buFont typeface="Arial"/>
              <a:buChar char="•"/>
            </a:pPr>
            <a:r>
              <a:rPr lang="en-US">
                <a:cs typeface="Calibri" panose="020F0502020204030204"/>
              </a:rPr>
              <a:t>In-Person Interviews, questions sent out before hand, recorded on any type of recording device</a:t>
            </a:r>
          </a:p>
        </p:txBody>
      </p:sp>
      <p:sp>
        <p:nvSpPr>
          <p:cNvPr id="4" name="Slide Number Placeholder 3"/>
          <p:cNvSpPr>
            <a:spLocks noGrp="1"/>
          </p:cNvSpPr>
          <p:nvPr>
            <p:ph type="sldNum" sz="quarter" idx="5"/>
          </p:nvPr>
        </p:nvSpPr>
        <p:spPr/>
        <p:txBody>
          <a:bodyPr/>
          <a:lstStyle/>
          <a:p>
            <a:fld id="{6393F7A4-F8A4-B14E-8920-E41B9F061B0B}" type="slidenum">
              <a:rPr lang="en-US" smtClean="0"/>
              <a:t>30</a:t>
            </a:fld>
            <a:endParaRPr lang="en-US"/>
          </a:p>
        </p:txBody>
      </p:sp>
    </p:spTree>
    <p:extLst>
      <p:ext uri="{BB962C8B-B14F-4D97-AF65-F5344CB8AC3E}">
        <p14:creationId xmlns:p14="http://schemas.microsoft.com/office/powerpoint/2010/main" val="3354024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a:t>Participants</a:t>
            </a:r>
          </a:p>
          <a:p>
            <a:pPr marL="628650" lvl="1" indent="-171450">
              <a:buFont typeface="Arial,Sans-Serif"/>
              <a:buChar char="•"/>
            </a:pPr>
            <a:r>
              <a:rPr lang="en-US"/>
              <a:t>Participants were very diverse</a:t>
            </a:r>
            <a:endParaRPr lang="en-US">
              <a:cs typeface="Calibri"/>
            </a:endParaRPr>
          </a:p>
          <a:p>
            <a:pPr marL="628650" lvl="1" indent="-171450">
              <a:buFont typeface="Arial,Sans-Serif"/>
              <a:buChar char="•"/>
            </a:pPr>
            <a:r>
              <a:rPr lang="en-US"/>
              <a:t>First generation, underrepresented, and international participants</a:t>
            </a:r>
            <a:endParaRPr lang="en-US">
              <a:cs typeface="Calibri"/>
            </a:endParaRPr>
          </a:p>
          <a:p>
            <a:pPr marL="628650" lvl="1" indent="-171450">
              <a:buFont typeface="Arial,Sans-Serif"/>
              <a:buChar char="•"/>
            </a:pPr>
            <a:r>
              <a:rPr lang="en-US"/>
              <a:t>Demographics: Economic status, family situation, ethnicity, and gender</a:t>
            </a:r>
            <a:endParaRPr lang="en-US">
              <a:cs typeface="Calibri" panose="020F0502020204030204"/>
            </a:endParaRPr>
          </a:p>
          <a:p>
            <a:pPr marL="171450" indent="-171450">
              <a:buFont typeface="Arial"/>
              <a:buChar char="•"/>
            </a:pPr>
            <a:r>
              <a:rPr lang="en-US">
                <a:cs typeface="Calibri" panose="020F0502020204030204"/>
              </a:rPr>
              <a:t>Data Collection</a:t>
            </a:r>
            <a:endParaRPr lang="en-US"/>
          </a:p>
          <a:p>
            <a:pPr marL="628650" lvl="1" indent="-171450">
              <a:buFont typeface="Arial"/>
              <a:buChar char="•"/>
            </a:pPr>
            <a:r>
              <a:rPr lang="en-US">
                <a:cs typeface="Calibri" panose="020F0502020204030204"/>
              </a:rPr>
              <a:t>In-Person Interviews, questions sent out before hand, recorded on any type of recording device</a:t>
            </a:r>
          </a:p>
        </p:txBody>
      </p:sp>
      <p:sp>
        <p:nvSpPr>
          <p:cNvPr id="4" name="Slide Number Placeholder 3"/>
          <p:cNvSpPr>
            <a:spLocks noGrp="1"/>
          </p:cNvSpPr>
          <p:nvPr>
            <p:ph type="sldNum" sz="quarter" idx="5"/>
          </p:nvPr>
        </p:nvSpPr>
        <p:spPr/>
        <p:txBody>
          <a:bodyPr/>
          <a:lstStyle/>
          <a:p>
            <a:fld id="{6393F7A4-F8A4-B14E-8920-E41B9F061B0B}" type="slidenum">
              <a:rPr lang="en-US" smtClean="0"/>
              <a:t>31</a:t>
            </a:fld>
            <a:endParaRPr lang="en-US"/>
          </a:p>
        </p:txBody>
      </p:sp>
    </p:spTree>
    <p:extLst>
      <p:ext uri="{BB962C8B-B14F-4D97-AF65-F5344CB8AC3E}">
        <p14:creationId xmlns:p14="http://schemas.microsoft.com/office/powerpoint/2010/main" val="1571138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a:t>Participants</a:t>
            </a:r>
          </a:p>
          <a:p>
            <a:pPr marL="628650" lvl="1" indent="-171450">
              <a:buFont typeface="Arial,Sans-Serif"/>
              <a:buChar char="•"/>
            </a:pPr>
            <a:r>
              <a:rPr lang="en-US"/>
              <a:t>Participants were very diverse</a:t>
            </a:r>
            <a:endParaRPr lang="en-US">
              <a:cs typeface="Calibri"/>
            </a:endParaRPr>
          </a:p>
          <a:p>
            <a:pPr marL="628650" lvl="1" indent="-171450">
              <a:buFont typeface="Arial,Sans-Serif"/>
              <a:buChar char="•"/>
            </a:pPr>
            <a:r>
              <a:rPr lang="en-US"/>
              <a:t>First generation, underrepresented, and international participants</a:t>
            </a:r>
            <a:endParaRPr lang="en-US">
              <a:cs typeface="Calibri"/>
            </a:endParaRPr>
          </a:p>
          <a:p>
            <a:pPr marL="628650" lvl="1" indent="-171450">
              <a:buFont typeface="Arial,Sans-Serif"/>
              <a:buChar char="•"/>
            </a:pPr>
            <a:r>
              <a:rPr lang="en-US"/>
              <a:t>Demographics: Economic status, social environment, family situation, ethnicity, and gender</a:t>
            </a:r>
            <a:endParaRPr lang="en-US">
              <a:cs typeface="Calibri" panose="020F0502020204030204"/>
            </a:endParaRPr>
          </a:p>
          <a:p>
            <a:pPr marL="171450" indent="-171450">
              <a:buFont typeface="Arial"/>
              <a:buChar char="•"/>
            </a:pPr>
            <a:r>
              <a:rPr lang="en-US">
                <a:cs typeface="Calibri" panose="020F0502020204030204"/>
              </a:rPr>
              <a:t>Data Collection</a:t>
            </a:r>
            <a:endParaRPr lang="en-US"/>
          </a:p>
          <a:p>
            <a:pPr marL="628650" lvl="1" indent="-171450">
              <a:buFont typeface="Arial"/>
              <a:buChar char="•"/>
            </a:pPr>
            <a:r>
              <a:rPr lang="en-US">
                <a:cs typeface="Calibri" panose="020F0502020204030204"/>
              </a:rPr>
              <a:t>In-Person Interviews, questions sent out before hand, recorded on any type of recording device</a:t>
            </a:r>
          </a:p>
        </p:txBody>
      </p:sp>
      <p:sp>
        <p:nvSpPr>
          <p:cNvPr id="4" name="Slide Number Placeholder 3"/>
          <p:cNvSpPr>
            <a:spLocks noGrp="1"/>
          </p:cNvSpPr>
          <p:nvPr>
            <p:ph type="sldNum" sz="quarter" idx="5"/>
          </p:nvPr>
        </p:nvSpPr>
        <p:spPr/>
        <p:txBody>
          <a:bodyPr/>
          <a:lstStyle/>
          <a:p>
            <a:fld id="{6393F7A4-F8A4-B14E-8920-E41B9F061B0B}" type="slidenum">
              <a:rPr lang="en-US" smtClean="0"/>
              <a:t>32</a:t>
            </a:fld>
            <a:endParaRPr lang="en-US"/>
          </a:p>
        </p:txBody>
      </p:sp>
    </p:spTree>
    <p:extLst>
      <p:ext uri="{BB962C8B-B14F-4D97-AF65-F5344CB8AC3E}">
        <p14:creationId xmlns:p14="http://schemas.microsoft.com/office/powerpoint/2010/main" val="114647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Less text and add some visuals, on the other hand this is a nice slide </a:t>
            </a:r>
            <a:r>
              <a:rPr lang="en-US" err="1">
                <a:cs typeface="Calibri"/>
              </a:rPr>
              <a:t>bc</a:t>
            </a:r>
            <a:r>
              <a:rPr lang="en-US">
                <a:cs typeface="Calibri"/>
              </a:rPr>
              <a:t> we had transitions, what kind of parental influence expand or add quotes</a:t>
            </a:r>
          </a:p>
        </p:txBody>
      </p:sp>
      <p:sp>
        <p:nvSpPr>
          <p:cNvPr id="4" name="Slide Number Placeholder 3"/>
          <p:cNvSpPr>
            <a:spLocks noGrp="1"/>
          </p:cNvSpPr>
          <p:nvPr>
            <p:ph type="sldNum" sz="quarter" idx="5"/>
          </p:nvPr>
        </p:nvSpPr>
        <p:spPr/>
        <p:txBody>
          <a:bodyPr/>
          <a:lstStyle/>
          <a:p>
            <a:fld id="{6393F7A4-F8A4-B14E-8920-E41B9F061B0B}" type="slidenum">
              <a:rPr lang="en-US" smtClean="0"/>
              <a:t>33</a:t>
            </a:fld>
            <a:endParaRPr lang="en-US"/>
          </a:p>
        </p:txBody>
      </p:sp>
    </p:spTree>
    <p:extLst>
      <p:ext uri="{BB962C8B-B14F-4D97-AF65-F5344CB8AC3E}">
        <p14:creationId xmlns:p14="http://schemas.microsoft.com/office/powerpoint/2010/main" val="3013074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93F7A4-F8A4-B14E-8920-E41B9F061B0B}" type="slidenum">
              <a:rPr lang="en-US" smtClean="0"/>
              <a:t>34</a:t>
            </a:fld>
            <a:endParaRPr lang="en-US"/>
          </a:p>
        </p:txBody>
      </p:sp>
    </p:spTree>
    <p:extLst>
      <p:ext uri="{BB962C8B-B14F-4D97-AF65-F5344CB8AC3E}">
        <p14:creationId xmlns:p14="http://schemas.microsoft.com/office/powerpoint/2010/main" val="35319232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93F7A4-F8A4-B14E-8920-E41B9F061B0B}" type="slidenum">
              <a:rPr lang="en-US" smtClean="0"/>
              <a:t>35</a:t>
            </a:fld>
            <a:endParaRPr lang="en-US"/>
          </a:p>
        </p:txBody>
      </p:sp>
    </p:spTree>
    <p:extLst>
      <p:ext uri="{BB962C8B-B14F-4D97-AF65-F5344CB8AC3E}">
        <p14:creationId xmlns:p14="http://schemas.microsoft.com/office/powerpoint/2010/main" val="42207393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93F7A4-F8A4-B14E-8920-E41B9F061B0B}" type="slidenum">
              <a:rPr lang="en-US" smtClean="0"/>
              <a:t>36</a:t>
            </a:fld>
            <a:endParaRPr lang="en-US"/>
          </a:p>
        </p:txBody>
      </p:sp>
    </p:spTree>
    <p:extLst>
      <p:ext uri="{BB962C8B-B14F-4D97-AF65-F5344CB8AC3E}">
        <p14:creationId xmlns:p14="http://schemas.microsoft.com/office/powerpoint/2010/main" val="1736656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edit or remove</a:t>
            </a:r>
          </a:p>
        </p:txBody>
      </p:sp>
      <p:sp>
        <p:nvSpPr>
          <p:cNvPr id="4" name="Slide Number Placeholder 3"/>
          <p:cNvSpPr>
            <a:spLocks noGrp="1"/>
          </p:cNvSpPr>
          <p:nvPr>
            <p:ph type="sldNum" sz="quarter" idx="5"/>
          </p:nvPr>
        </p:nvSpPr>
        <p:spPr/>
        <p:txBody>
          <a:bodyPr/>
          <a:lstStyle/>
          <a:p>
            <a:fld id="{6393F7A4-F8A4-B14E-8920-E41B9F061B0B}" type="slidenum">
              <a:rPr lang="en-US" smtClean="0"/>
              <a:t>4</a:t>
            </a:fld>
            <a:endParaRPr lang="en-US"/>
          </a:p>
        </p:txBody>
      </p:sp>
    </p:spTree>
    <p:extLst>
      <p:ext uri="{BB962C8B-B14F-4D97-AF65-F5344CB8AC3E}">
        <p14:creationId xmlns:p14="http://schemas.microsoft.com/office/powerpoint/2010/main" val="4148834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sz="1800" b="0" i="0" u="none" strike="noStrike" dirty="0">
                <a:solidFill>
                  <a:srgbClr val="000000"/>
                </a:solidFill>
                <a:effectLst/>
                <a:latin typeface="Calibri Light" panose="020F0302020204030204" pitchFamily="34" charset="0"/>
              </a:rPr>
              <a:t>Ronald E. McNair Postbaccalaureate Achievement Program is a federally-funded TRIO program which prepares qualified undergraduates for graduate school entry, with the primary goal of increasing the attainment of a Ph.D. </a:t>
            </a:r>
          </a:p>
          <a:p>
            <a:r>
              <a:rPr lang="en-US" sz="1800" b="0" i="0" u="none" strike="noStrike" dirty="0">
                <a:solidFill>
                  <a:srgbClr val="000000"/>
                </a:solidFill>
                <a:effectLst/>
                <a:latin typeface="Calibri Light" panose="020F0302020204030204" pitchFamily="34" charset="0"/>
              </a:rPr>
              <a:t>McNair supports graduate school-bound Scholars by focusing on three areas: academic research, graduate school preparation, and personal and professional development. Today's presentation will highlight the research our scholars completed in Fall 2022, each of which explores the central theme of the decision to pursue a graduate degree. </a:t>
            </a:r>
            <a:r>
              <a:rPr lang="en-US" sz="1800" b="0" i="0" dirty="0">
                <a:solidFill>
                  <a:srgbClr val="000000"/>
                </a:solidFill>
                <a:effectLst/>
                <a:latin typeface="Calibri Light" panose="020F0302020204030204" pitchFamily="34" charset="0"/>
              </a:rPr>
              <a:t>​</a:t>
            </a:r>
            <a:endParaRPr lang="en-US" dirty="0"/>
          </a:p>
        </p:txBody>
      </p:sp>
      <p:sp>
        <p:nvSpPr>
          <p:cNvPr id="4" name="Slide Number Placeholder 3"/>
          <p:cNvSpPr>
            <a:spLocks noGrp="1"/>
          </p:cNvSpPr>
          <p:nvPr>
            <p:ph type="sldNum" sz="quarter" idx="5"/>
          </p:nvPr>
        </p:nvSpPr>
        <p:spPr/>
        <p:txBody>
          <a:bodyPr/>
          <a:lstStyle/>
          <a:p>
            <a:fld id="{6393F7A4-F8A4-B14E-8920-E41B9F061B0B}" type="slidenum">
              <a:rPr lang="en-US" smtClean="0"/>
              <a:t>5</a:t>
            </a:fld>
            <a:endParaRPr lang="en-US"/>
          </a:p>
        </p:txBody>
      </p:sp>
    </p:spTree>
    <p:extLst>
      <p:ext uri="{BB962C8B-B14F-4D97-AF65-F5344CB8AC3E}">
        <p14:creationId xmlns:p14="http://schemas.microsoft.com/office/powerpoint/2010/main" val="2433858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alibri" panose="020F0502020204030204" pitchFamily="34" charset="0"/>
              </a:rPr>
              <a:t>Who's in the room? Undergraduate students? Graduate students? Staff? Faculty? Who has a graduate degree? Is anyone in the process of applying for a graduate degree? </a:t>
            </a:r>
            <a:endParaRPr lang="en-US" dirty="0"/>
          </a:p>
        </p:txBody>
      </p:sp>
      <p:sp>
        <p:nvSpPr>
          <p:cNvPr id="4" name="Slide Number Placeholder 3"/>
          <p:cNvSpPr>
            <a:spLocks noGrp="1"/>
          </p:cNvSpPr>
          <p:nvPr>
            <p:ph type="sldNum" sz="quarter" idx="5"/>
          </p:nvPr>
        </p:nvSpPr>
        <p:spPr/>
        <p:txBody>
          <a:bodyPr/>
          <a:lstStyle/>
          <a:p>
            <a:fld id="{6393F7A4-F8A4-B14E-8920-E41B9F061B0B}" type="slidenum">
              <a:rPr lang="en-US" smtClean="0"/>
              <a:t>6</a:t>
            </a:fld>
            <a:endParaRPr lang="en-US"/>
          </a:p>
        </p:txBody>
      </p:sp>
    </p:spTree>
    <p:extLst>
      <p:ext uri="{BB962C8B-B14F-4D97-AF65-F5344CB8AC3E}">
        <p14:creationId xmlns:p14="http://schemas.microsoft.com/office/powerpoint/2010/main" val="2438014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93F7A4-F8A4-B14E-8920-E41B9F061B0B}" type="slidenum">
              <a:rPr lang="en-US" smtClean="0"/>
              <a:t>7</a:t>
            </a:fld>
            <a:endParaRPr lang="en-US"/>
          </a:p>
        </p:txBody>
      </p:sp>
    </p:spTree>
    <p:extLst>
      <p:ext uri="{BB962C8B-B14F-4D97-AF65-F5344CB8AC3E}">
        <p14:creationId xmlns:p14="http://schemas.microsoft.com/office/powerpoint/2010/main" val="2646713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McNair’s scholars, we are on the path of pursuing grad school and are exposed to information about research and academia in general, so it is natural to think about other people’s decisions to go to graduate school. We care because it is always helpful to have more individuals contribute to research development and fill potential research gaps.</a:t>
            </a:r>
            <a:endParaRPr lang="en-US" sz="1800" b="1">
              <a:latin typeface="Times New Roman"/>
              <a:cs typeface="Times New Roman"/>
            </a:endParaRPr>
          </a:p>
          <a:p>
            <a:r>
              <a:rPr lang="en-US" sz="1800" b="1">
                <a:latin typeface="Times New Roman"/>
                <a:cs typeface="Times New Roman"/>
              </a:rPr>
              <a:t>Publication from the U.S Census bureau</a:t>
            </a:r>
            <a:endParaRPr lang="en-US">
              <a:cs typeface="Calibri"/>
            </a:endParaRPr>
          </a:p>
          <a:p>
            <a:r>
              <a:rPr lang="en-US"/>
              <a:t>Influential factors related to an individual’s graduate school attendance decision include marital status, parental education/ family status, availability of financial resources, pre college aspirations, and national culture (</a:t>
            </a:r>
            <a:r>
              <a:rPr lang="en-US">
                <a:hlinkClick r:id="rId3"/>
              </a:rPr>
              <a:t>Abdulmohsen</a:t>
            </a:r>
            <a:r>
              <a:rPr lang="en-US"/>
              <a:t> &amp; </a:t>
            </a:r>
            <a:r>
              <a:rPr lang="en-US">
                <a:hlinkClick r:id="rId3"/>
              </a:rPr>
              <a:t> Abdulmohsen</a:t>
            </a:r>
            <a:r>
              <a:rPr lang="en-US"/>
              <a:t>, 2020). However, the strength and intersection of these motivators have differed while academic research publications have grown and become increasingly complex (Payne, 2006). </a:t>
            </a:r>
          </a:p>
          <a:p>
            <a:r>
              <a:rPr lang="en-US" sz="1800" b="1">
                <a:latin typeface="Times New Roman"/>
                <a:cs typeface="Times New Roman"/>
              </a:rPr>
              <a:t>Success rate referring to financial readiness and access to education? </a:t>
            </a:r>
          </a:p>
        </p:txBody>
      </p:sp>
      <p:sp>
        <p:nvSpPr>
          <p:cNvPr id="4" name="Slide Number Placeholder 3"/>
          <p:cNvSpPr>
            <a:spLocks noGrp="1"/>
          </p:cNvSpPr>
          <p:nvPr>
            <p:ph type="sldNum" sz="quarter" idx="5"/>
          </p:nvPr>
        </p:nvSpPr>
        <p:spPr/>
        <p:txBody>
          <a:bodyPr/>
          <a:lstStyle/>
          <a:p>
            <a:fld id="{6393F7A4-F8A4-B14E-8920-E41B9F061B0B}" type="slidenum">
              <a:rPr lang="en-US" smtClean="0"/>
              <a:t>8</a:t>
            </a:fld>
            <a:endParaRPr lang="en-US"/>
          </a:p>
        </p:txBody>
      </p:sp>
    </p:spTree>
    <p:extLst>
      <p:ext uri="{BB962C8B-B14F-4D97-AF65-F5344CB8AC3E}">
        <p14:creationId xmlns:p14="http://schemas.microsoft.com/office/powerpoint/2010/main" val="2438014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The interview questions featured six demographics regarding first-generation collegiate status, socioeconomic status, number of parents within the household, residential classification, racial and ethnic identification, and gender identity. </a:t>
            </a:r>
          </a:p>
          <a:p>
            <a:pPr marL="171450" indent="-171450">
              <a:buFont typeface="Arial"/>
              <a:buChar char="•"/>
            </a:pPr>
            <a:r>
              <a:rPr lang="en-US"/>
              <a:t>The other nine open-ended questions requested information about one’s educational path, financial situation, cultural background, racial identity, gender, and family structure.</a:t>
            </a:r>
            <a:endParaRPr lang="en-US">
              <a:cs typeface="Calibri"/>
            </a:endParaRPr>
          </a:p>
          <a:p>
            <a:pPr marL="171450" indent="-171450">
              <a:buFont typeface="Arial"/>
              <a:buChar char="•"/>
            </a:pPr>
            <a:r>
              <a:rPr lang="en-US"/>
              <a:t>Participants were also asked explicitly about their decision to attend graduate school and experiences that led to their sense of preparation or lack thereof.</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6393F7A4-F8A4-B14E-8920-E41B9F061B0B}" type="slidenum">
              <a:rPr lang="en-US" smtClean="0"/>
              <a:t>9</a:t>
            </a:fld>
            <a:endParaRPr lang="en-US"/>
          </a:p>
        </p:txBody>
      </p:sp>
    </p:spTree>
    <p:extLst>
      <p:ext uri="{BB962C8B-B14F-4D97-AF65-F5344CB8AC3E}">
        <p14:creationId xmlns:p14="http://schemas.microsoft.com/office/powerpoint/2010/main" val="2961954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7D41-25C9-680A-6E20-CF255A0BC9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5066C5-13F0-A9ED-A611-392F18CA1A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3F6652-A667-CE93-F4B8-198BF57067CA}"/>
              </a:ext>
            </a:extLst>
          </p:cNvPr>
          <p:cNvSpPr>
            <a:spLocks noGrp="1"/>
          </p:cNvSpPr>
          <p:nvPr>
            <p:ph type="dt" sz="half" idx="10"/>
          </p:nvPr>
        </p:nvSpPr>
        <p:spPr/>
        <p:txBody>
          <a:bodyPr/>
          <a:lstStyle/>
          <a:p>
            <a:fld id="{1DA3CACC-AECD-C44A-8EC6-A37A31F95CDE}" type="datetimeFigureOut">
              <a:rPr lang="en-US" smtClean="0"/>
              <a:t>3/3/2023</a:t>
            </a:fld>
            <a:endParaRPr lang="en-US"/>
          </a:p>
        </p:txBody>
      </p:sp>
      <p:sp>
        <p:nvSpPr>
          <p:cNvPr id="5" name="Footer Placeholder 4">
            <a:extLst>
              <a:ext uri="{FF2B5EF4-FFF2-40B4-BE49-F238E27FC236}">
                <a16:creationId xmlns:a16="http://schemas.microsoft.com/office/drawing/2014/main" id="{C3A848FE-1DC0-8246-4901-3C3F153361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CCA2-60E2-A6DE-46E5-6E8DA71492AF}"/>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1626433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C619-AD94-387C-8BFE-391DD12968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CF6B5-0304-F210-86B1-97D893CAF3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1CC3E4-0710-017A-33D1-9AD5A60C9049}"/>
              </a:ext>
            </a:extLst>
          </p:cNvPr>
          <p:cNvSpPr>
            <a:spLocks noGrp="1"/>
          </p:cNvSpPr>
          <p:nvPr>
            <p:ph type="dt" sz="half" idx="10"/>
          </p:nvPr>
        </p:nvSpPr>
        <p:spPr/>
        <p:txBody>
          <a:bodyPr/>
          <a:lstStyle/>
          <a:p>
            <a:fld id="{1DA3CACC-AECD-C44A-8EC6-A37A31F95CDE}" type="datetimeFigureOut">
              <a:rPr lang="en-US" smtClean="0"/>
              <a:t>3/3/2023</a:t>
            </a:fld>
            <a:endParaRPr lang="en-US"/>
          </a:p>
        </p:txBody>
      </p:sp>
      <p:sp>
        <p:nvSpPr>
          <p:cNvPr id="5" name="Footer Placeholder 4">
            <a:extLst>
              <a:ext uri="{FF2B5EF4-FFF2-40B4-BE49-F238E27FC236}">
                <a16:creationId xmlns:a16="http://schemas.microsoft.com/office/drawing/2014/main" id="{F4888FE2-982F-8107-9EE0-72920B796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3D187B-2180-CF5F-A98C-16C5F1CBDE07}"/>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150796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1B1BD3-B0EE-A06A-3DF9-2A5F1CBF1A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2993EE-7965-6F8F-54C0-B71AAECD25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8DE78-CAB7-8193-E8FE-4171C958BE38}"/>
              </a:ext>
            </a:extLst>
          </p:cNvPr>
          <p:cNvSpPr>
            <a:spLocks noGrp="1"/>
          </p:cNvSpPr>
          <p:nvPr>
            <p:ph type="dt" sz="half" idx="10"/>
          </p:nvPr>
        </p:nvSpPr>
        <p:spPr/>
        <p:txBody>
          <a:bodyPr/>
          <a:lstStyle/>
          <a:p>
            <a:fld id="{1DA3CACC-AECD-C44A-8EC6-A37A31F95CDE}" type="datetimeFigureOut">
              <a:rPr lang="en-US" smtClean="0"/>
              <a:t>3/3/2023</a:t>
            </a:fld>
            <a:endParaRPr lang="en-US"/>
          </a:p>
        </p:txBody>
      </p:sp>
      <p:sp>
        <p:nvSpPr>
          <p:cNvPr id="5" name="Footer Placeholder 4">
            <a:extLst>
              <a:ext uri="{FF2B5EF4-FFF2-40B4-BE49-F238E27FC236}">
                <a16:creationId xmlns:a16="http://schemas.microsoft.com/office/drawing/2014/main" id="{9EE95E24-FC22-AA84-9015-78C628ABD5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83BF9B-221A-C6B9-1A9A-CBFF1F79CFEC}"/>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107793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9538-6E94-19A3-48DD-E3414D9200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AB6BF5-93F4-51D9-0607-459A4824F8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9396B-0696-2637-49E7-96C8C172027A}"/>
              </a:ext>
            </a:extLst>
          </p:cNvPr>
          <p:cNvSpPr>
            <a:spLocks noGrp="1"/>
          </p:cNvSpPr>
          <p:nvPr>
            <p:ph type="dt" sz="half" idx="10"/>
          </p:nvPr>
        </p:nvSpPr>
        <p:spPr/>
        <p:txBody>
          <a:bodyPr/>
          <a:lstStyle/>
          <a:p>
            <a:fld id="{1DA3CACC-AECD-C44A-8EC6-A37A31F95CDE}" type="datetimeFigureOut">
              <a:rPr lang="en-US" smtClean="0"/>
              <a:t>3/3/2023</a:t>
            </a:fld>
            <a:endParaRPr lang="en-US"/>
          </a:p>
        </p:txBody>
      </p:sp>
      <p:sp>
        <p:nvSpPr>
          <p:cNvPr id="5" name="Footer Placeholder 4">
            <a:extLst>
              <a:ext uri="{FF2B5EF4-FFF2-40B4-BE49-F238E27FC236}">
                <a16:creationId xmlns:a16="http://schemas.microsoft.com/office/drawing/2014/main" id="{82C3D73F-EDAE-EDFC-2C45-2104C8B53F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E2C95E-A127-827A-CA73-14CDE1388B5E}"/>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2435486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347D-08AE-AEAA-943E-212FC47D59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9100BD-9E3D-DEE0-3A6D-2C088D30DF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F52688-8DC9-B730-3CB9-15F2DFBF4739}"/>
              </a:ext>
            </a:extLst>
          </p:cNvPr>
          <p:cNvSpPr>
            <a:spLocks noGrp="1"/>
          </p:cNvSpPr>
          <p:nvPr>
            <p:ph type="dt" sz="half" idx="10"/>
          </p:nvPr>
        </p:nvSpPr>
        <p:spPr/>
        <p:txBody>
          <a:bodyPr/>
          <a:lstStyle/>
          <a:p>
            <a:fld id="{1DA3CACC-AECD-C44A-8EC6-A37A31F95CDE}" type="datetimeFigureOut">
              <a:rPr lang="en-US" smtClean="0"/>
              <a:t>3/3/2023</a:t>
            </a:fld>
            <a:endParaRPr lang="en-US"/>
          </a:p>
        </p:txBody>
      </p:sp>
      <p:sp>
        <p:nvSpPr>
          <p:cNvPr id="5" name="Footer Placeholder 4">
            <a:extLst>
              <a:ext uri="{FF2B5EF4-FFF2-40B4-BE49-F238E27FC236}">
                <a16:creationId xmlns:a16="http://schemas.microsoft.com/office/drawing/2014/main" id="{A459A17C-0F56-A89B-E611-F8ACD0AB20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F6B5A-7F1E-1517-1453-FEAC95DD852D}"/>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298447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76811-1C74-93F8-010D-700F645B26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CA732C-4759-6A83-034E-DCFE54F31E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D778DD-DB64-FC58-9758-76B85073B5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133C74-CF74-A8D8-9B7D-24F825673B41}"/>
              </a:ext>
            </a:extLst>
          </p:cNvPr>
          <p:cNvSpPr>
            <a:spLocks noGrp="1"/>
          </p:cNvSpPr>
          <p:nvPr>
            <p:ph type="dt" sz="half" idx="10"/>
          </p:nvPr>
        </p:nvSpPr>
        <p:spPr/>
        <p:txBody>
          <a:bodyPr/>
          <a:lstStyle/>
          <a:p>
            <a:fld id="{1DA3CACC-AECD-C44A-8EC6-A37A31F95CDE}" type="datetimeFigureOut">
              <a:rPr lang="en-US" smtClean="0"/>
              <a:t>3/3/2023</a:t>
            </a:fld>
            <a:endParaRPr lang="en-US"/>
          </a:p>
        </p:txBody>
      </p:sp>
      <p:sp>
        <p:nvSpPr>
          <p:cNvPr id="6" name="Footer Placeholder 5">
            <a:extLst>
              <a:ext uri="{FF2B5EF4-FFF2-40B4-BE49-F238E27FC236}">
                <a16:creationId xmlns:a16="http://schemas.microsoft.com/office/drawing/2014/main" id="{CC02D158-84F5-36FD-2DC4-F81A59A4B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C51D7F-E987-8647-512F-BE9727E6D799}"/>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2360608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25906-28CB-20F8-18AD-649B95FCBD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EE1256-BC64-330E-23A6-23BD509114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F163FB-1E21-F021-9B7C-612AFF6BED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A3A278-9FBC-B6B6-81BD-3D3BD5532E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5A3C5D-F960-F579-AB16-450479C72F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453660-AE29-9F24-C6F4-93120A562567}"/>
              </a:ext>
            </a:extLst>
          </p:cNvPr>
          <p:cNvSpPr>
            <a:spLocks noGrp="1"/>
          </p:cNvSpPr>
          <p:nvPr>
            <p:ph type="dt" sz="half" idx="10"/>
          </p:nvPr>
        </p:nvSpPr>
        <p:spPr/>
        <p:txBody>
          <a:bodyPr/>
          <a:lstStyle/>
          <a:p>
            <a:fld id="{1DA3CACC-AECD-C44A-8EC6-A37A31F95CDE}" type="datetimeFigureOut">
              <a:rPr lang="en-US" smtClean="0"/>
              <a:t>3/3/2023</a:t>
            </a:fld>
            <a:endParaRPr lang="en-US"/>
          </a:p>
        </p:txBody>
      </p:sp>
      <p:sp>
        <p:nvSpPr>
          <p:cNvPr id="8" name="Footer Placeholder 7">
            <a:extLst>
              <a:ext uri="{FF2B5EF4-FFF2-40B4-BE49-F238E27FC236}">
                <a16:creationId xmlns:a16="http://schemas.microsoft.com/office/drawing/2014/main" id="{E1C9F0D0-E7BB-4755-6BC9-7E21868C52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3C8DDD-5351-0F0B-598A-862E8E3264B0}"/>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181518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CAB89-ED03-8A6D-AD38-09A515D7E5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2C3720-E1BD-B7ED-993A-7BAEDD560A08}"/>
              </a:ext>
            </a:extLst>
          </p:cNvPr>
          <p:cNvSpPr>
            <a:spLocks noGrp="1"/>
          </p:cNvSpPr>
          <p:nvPr>
            <p:ph type="dt" sz="half" idx="10"/>
          </p:nvPr>
        </p:nvSpPr>
        <p:spPr/>
        <p:txBody>
          <a:bodyPr/>
          <a:lstStyle/>
          <a:p>
            <a:fld id="{1DA3CACC-AECD-C44A-8EC6-A37A31F95CDE}" type="datetimeFigureOut">
              <a:rPr lang="en-US" smtClean="0"/>
              <a:t>3/3/2023</a:t>
            </a:fld>
            <a:endParaRPr lang="en-US"/>
          </a:p>
        </p:txBody>
      </p:sp>
      <p:sp>
        <p:nvSpPr>
          <p:cNvPr id="4" name="Footer Placeholder 3">
            <a:extLst>
              <a:ext uri="{FF2B5EF4-FFF2-40B4-BE49-F238E27FC236}">
                <a16:creationId xmlns:a16="http://schemas.microsoft.com/office/drawing/2014/main" id="{AC5DBF70-5C74-4FB4-2A82-E358D3E2D5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68C348-B3CD-5C7C-8E60-EE02B1728268}"/>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221095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CF5B7D-967F-5E0E-4341-330E49C229E0}"/>
              </a:ext>
            </a:extLst>
          </p:cNvPr>
          <p:cNvSpPr>
            <a:spLocks noGrp="1"/>
          </p:cNvSpPr>
          <p:nvPr>
            <p:ph type="dt" sz="half" idx="10"/>
          </p:nvPr>
        </p:nvSpPr>
        <p:spPr/>
        <p:txBody>
          <a:bodyPr/>
          <a:lstStyle/>
          <a:p>
            <a:fld id="{1DA3CACC-AECD-C44A-8EC6-A37A31F95CDE}" type="datetimeFigureOut">
              <a:rPr lang="en-US" smtClean="0"/>
              <a:t>3/3/2023</a:t>
            </a:fld>
            <a:endParaRPr lang="en-US"/>
          </a:p>
        </p:txBody>
      </p:sp>
      <p:sp>
        <p:nvSpPr>
          <p:cNvPr id="3" name="Footer Placeholder 2">
            <a:extLst>
              <a:ext uri="{FF2B5EF4-FFF2-40B4-BE49-F238E27FC236}">
                <a16:creationId xmlns:a16="http://schemas.microsoft.com/office/drawing/2014/main" id="{78CB820A-79B1-3AC8-F85B-000EEEE1BC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F01EEB-6957-7D62-DC93-FA7B9C19BF68}"/>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293123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9266-CBD7-2D76-8D6E-D1BC30E6E5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D0119B-197A-A3A7-32E6-3DA72605EB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4E30E4-183A-E701-4BE5-4DFAB9AC9F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712C5D-4127-3A2F-B88C-445E464CB004}"/>
              </a:ext>
            </a:extLst>
          </p:cNvPr>
          <p:cNvSpPr>
            <a:spLocks noGrp="1"/>
          </p:cNvSpPr>
          <p:nvPr>
            <p:ph type="dt" sz="half" idx="10"/>
          </p:nvPr>
        </p:nvSpPr>
        <p:spPr/>
        <p:txBody>
          <a:bodyPr/>
          <a:lstStyle/>
          <a:p>
            <a:fld id="{1DA3CACC-AECD-C44A-8EC6-A37A31F95CDE}" type="datetimeFigureOut">
              <a:rPr lang="en-US" smtClean="0"/>
              <a:t>3/3/2023</a:t>
            </a:fld>
            <a:endParaRPr lang="en-US"/>
          </a:p>
        </p:txBody>
      </p:sp>
      <p:sp>
        <p:nvSpPr>
          <p:cNvPr id="6" name="Footer Placeholder 5">
            <a:extLst>
              <a:ext uri="{FF2B5EF4-FFF2-40B4-BE49-F238E27FC236}">
                <a16:creationId xmlns:a16="http://schemas.microsoft.com/office/drawing/2014/main" id="{00564C9B-22AF-7D11-47DF-06F5C14B9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07B5E9-8F23-B3A0-9D60-3D6941CDBA38}"/>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346474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59114-2022-28D9-0D27-357BF3773B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78235E-F604-E286-18CE-ACB98D9032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36BCCB-C1A5-3C2C-9C5A-74D0009CD9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20FAC-51E0-2726-63D4-01E1A1182FAD}"/>
              </a:ext>
            </a:extLst>
          </p:cNvPr>
          <p:cNvSpPr>
            <a:spLocks noGrp="1"/>
          </p:cNvSpPr>
          <p:nvPr>
            <p:ph type="dt" sz="half" idx="10"/>
          </p:nvPr>
        </p:nvSpPr>
        <p:spPr/>
        <p:txBody>
          <a:bodyPr/>
          <a:lstStyle/>
          <a:p>
            <a:fld id="{1DA3CACC-AECD-C44A-8EC6-A37A31F95CDE}" type="datetimeFigureOut">
              <a:rPr lang="en-US" smtClean="0"/>
              <a:t>3/3/2023</a:t>
            </a:fld>
            <a:endParaRPr lang="en-US"/>
          </a:p>
        </p:txBody>
      </p:sp>
      <p:sp>
        <p:nvSpPr>
          <p:cNvPr id="6" name="Footer Placeholder 5">
            <a:extLst>
              <a:ext uri="{FF2B5EF4-FFF2-40B4-BE49-F238E27FC236}">
                <a16:creationId xmlns:a16="http://schemas.microsoft.com/office/drawing/2014/main" id="{5B4B60F5-551F-72A9-1622-BB343E2A44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F597AD-6702-9E3F-6206-860508C5CF8F}"/>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646662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2D6443-2CBA-D6B7-05BF-3F6752E685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53E9D7-0E1F-57F2-4B9F-D747250E8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0BBAD-7C4D-E667-D5C5-0BC9753308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3CACC-AECD-C44A-8EC6-A37A31F95CDE}" type="datetimeFigureOut">
              <a:rPr lang="en-US" smtClean="0"/>
              <a:t>3/3/2023</a:t>
            </a:fld>
            <a:endParaRPr lang="en-US"/>
          </a:p>
        </p:txBody>
      </p:sp>
      <p:sp>
        <p:nvSpPr>
          <p:cNvPr id="5" name="Footer Placeholder 4">
            <a:extLst>
              <a:ext uri="{FF2B5EF4-FFF2-40B4-BE49-F238E27FC236}">
                <a16:creationId xmlns:a16="http://schemas.microsoft.com/office/drawing/2014/main" id="{498ED70B-7478-AAD3-7B08-CDACEB34B7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45026D-3461-26BE-C714-8FB1758AF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4163B-2FCF-7942-BD69-FAD1E35327D6}" type="slidenum">
              <a:rPr lang="en-US" smtClean="0"/>
              <a:t>‹#›</a:t>
            </a:fld>
            <a:endParaRPr lang="en-US"/>
          </a:p>
        </p:txBody>
      </p:sp>
    </p:spTree>
    <p:extLst>
      <p:ext uri="{BB962C8B-B14F-4D97-AF65-F5344CB8AC3E}">
        <p14:creationId xmlns:p14="http://schemas.microsoft.com/office/powerpoint/2010/main" val="580885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emf"/><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8.png"/><Relationship Id="rId7" Type="http://schemas.openxmlformats.org/officeDocument/2006/relationships/diagramLayout" Target="../diagrams/layout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3.emf"/><Relationship Id="rId10" Type="http://schemas.microsoft.com/office/2007/relationships/diagramDrawing" Target="../diagrams/drawing2.xml"/><Relationship Id="rId4" Type="http://schemas.openxmlformats.org/officeDocument/2006/relationships/image" Target="../media/image2.emf"/><Relationship Id="rId9" Type="http://schemas.openxmlformats.org/officeDocument/2006/relationships/diagramColors" Target="../diagrams/colors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emf"/><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8.png"/><Relationship Id="rId7" Type="http://schemas.openxmlformats.org/officeDocument/2006/relationships/diagramLayout" Target="../diagrams/layout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3.emf"/><Relationship Id="rId10" Type="http://schemas.microsoft.com/office/2007/relationships/diagramDrawing" Target="../diagrams/drawing3.xml"/><Relationship Id="rId4" Type="http://schemas.openxmlformats.org/officeDocument/2006/relationships/image" Target="../media/image2.emf"/><Relationship Id="rId9" Type="http://schemas.openxmlformats.org/officeDocument/2006/relationships/diagramColors" Target="../diagrams/colors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8.png"/><Relationship Id="rId7" Type="http://schemas.openxmlformats.org/officeDocument/2006/relationships/diagramLayout" Target="../diagrams/layout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3.emf"/><Relationship Id="rId10" Type="http://schemas.microsoft.com/office/2007/relationships/diagramDrawing" Target="../diagrams/drawing4.xml"/><Relationship Id="rId4" Type="http://schemas.openxmlformats.org/officeDocument/2006/relationships/image" Target="../media/image2.emf"/><Relationship Id="rId9" Type="http://schemas.openxmlformats.org/officeDocument/2006/relationships/diagramColors" Target="../diagrams/colors4.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3.emf"/><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8.png"/><Relationship Id="rId7" Type="http://schemas.openxmlformats.org/officeDocument/2006/relationships/diagramLayout" Target="../diagrams/layout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3.emf"/><Relationship Id="rId10" Type="http://schemas.microsoft.com/office/2007/relationships/diagramDrawing" Target="../diagrams/drawing5.xml"/><Relationship Id="rId4" Type="http://schemas.openxmlformats.org/officeDocument/2006/relationships/image" Target="../media/image2.emf"/><Relationship Id="rId9" Type="http://schemas.openxmlformats.org/officeDocument/2006/relationships/diagramColors" Target="../diagrams/colors5.xml"/></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8.png"/><Relationship Id="rId7" Type="http://schemas.openxmlformats.org/officeDocument/2006/relationships/diagramLayout" Target="../diagrams/layout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image" Target="../media/image3.emf"/><Relationship Id="rId10" Type="http://schemas.microsoft.com/office/2007/relationships/diagramDrawing" Target="../diagrams/drawing6.xml"/><Relationship Id="rId4" Type="http://schemas.openxmlformats.org/officeDocument/2006/relationships/image" Target="../media/image2.emf"/><Relationship Id="rId9" Type="http://schemas.openxmlformats.org/officeDocument/2006/relationships/diagramColors" Target="../diagrams/colors6.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emf"/></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doi.org/10.1177/1069072714547498" TargetMode="External"/><Relationship Id="rId5" Type="http://schemas.openxmlformats.org/officeDocument/2006/relationships/image" Target="../media/image3.emf"/><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8.png"/><Relationship Id="rId7" Type="http://schemas.openxmlformats.org/officeDocument/2006/relationships/diagramLayout" Target="../diagrams/layout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3.emf"/><Relationship Id="rId10" Type="http://schemas.microsoft.com/office/2007/relationships/diagramDrawing" Target="../diagrams/drawing1.xml"/><Relationship Id="rId4" Type="http://schemas.openxmlformats.org/officeDocument/2006/relationships/image" Target="../media/image2.emf"/><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D4B4FA9-014D-88A2-FDC4-0D5D3A5AB8EC}"/>
              </a:ext>
            </a:extLst>
          </p:cNvPr>
          <p:cNvSpPr>
            <a:spLocks noGrp="1"/>
          </p:cNvSpPr>
          <p:nvPr>
            <p:ph type="subTitle" idx="1"/>
          </p:nvPr>
        </p:nvSpPr>
        <p:spPr>
          <a:xfrm>
            <a:off x="1523999" y="3352800"/>
            <a:ext cx="9144000" cy="1655762"/>
          </a:xfrm>
        </p:spPr>
        <p:txBody>
          <a:bodyPr>
            <a:normAutofit lnSpcReduction="10000"/>
          </a:bodyPr>
          <a:lstStyle/>
          <a:p>
            <a:pPr algn="r" rtl="0" fontAlgn="base"/>
            <a:r>
              <a:rPr lang="en-US" b="0" i="0" u="none" strike="noStrike" dirty="0">
                <a:solidFill>
                  <a:srgbClr val="C00000"/>
                </a:solidFill>
                <a:effectLst/>
                <a:latin typeface="Univers" panose="020B0503020202020204" pitchFamily="34" charset="0"/>
              </a:rPr>
              <a:t>Dr. Ashley Garrin (she/her), Director</a:t>
            </a:r>
            <a:r>
              <a:rPr lang="en-US" b="0" i="0" dirty="0">
                <a:solidFill>
                  <a:srgbClr val="000000"/>
                </a:solidFill>
                <a:effectLst/>
                <a:latin typeface="Univers" panose="020B0503020202020204" pitchFamily="34" charset="0"/>
              </a:rPr>
              <a:t>​</a:t>
            </a:r>
            <a:endParaRPr lang="en-US" b="0" i="0" dirty="0">
              <a:solidFill>
                <a:srgbClr val="000000"/>
              </a:solidFill>
              <a:effectLst/>
              <a:latin typeface="Segoe UI" panose="020B0502040204020203" pitchFamily="34" charset="0"/>
            </a:endParaRPr>
          </a:p>
          <a:p>
            <a:pPr algn="r" rtl="0" fontAlgn="base"/>
            <a:r>
              <a:rPr lang="en-US" b="0" i="0" u="none" strike="noStrike" dirty="0">
                <a:solidFill>
                  <a:srgbClr val="C00000"/>
                </a:solidFill>
                <a:effectLst/>
                <a:latin typeface="Univers" panose="020B0503020202020204" pitchFamily="34" charset="0"/>
              </a:rPr>
              <a:t>Erin Todey (she/her), Assistant Director</a:t>
            </a:r>
            <a:r>
              <a:rPr lang="en-US" b="0" i="0" dirty="0">
                <a:solidFill>
                  <a:srgbClr val="000000"/>
                </a:solidFill>
                <a:effectLst/>
                <a:latin typeface="Univers" panose="020B0503020202020204" pitchFamily="34" charset="0"/>
              </a:rPr>
              <a:t>​</a:t>
            </a:r>
            <a:endParaRPr lang="en-US" b="0" i="0" dirty="0">
              <a:solidFill>
                <a:srgbClr val="000000"/>
              </a:solidFill>
              <a:effectLst/>
              <a:latin typeface="Segoe UI" panose="020B0502040204020203" pitchFamily="34" charset="0"/>
            </a:endParaRPr>
          </a:p>
          <a:p>
            <a:pPr algn="r" rtl="0" fontAlgn="base"/>
            <a:r>
              <a:rPr lang="en-US" b="0" i="0" u="none" strike="noStrike" dirty="0">
                <a:solidFill>
                  <a:srgbClr val="C00000"/>
                </a:solidFill>
                <a:effectLst/>
                <a:latin typeface="Univers" panose="020B0503020202020204" pitchFamily="34" charset="0"/>
              </a:rPr>
              <a:t>Regine Peters (she/her), Program Specialist</a:t>
            </a:r>
            <a:r>
              <a:rPr lang="en-US" b="0" i="0" dirty="0">
                <a:solidFill>
                  <a:srgbClr val="000000"/>
                </a:solidFill>
                <a:effectLst/>
                <a:latin typeface="Univers" panose="020B0503020202020204" pitchFamily="34" charset="0"/>
              </a:rPr>
              <a:t>​</a:t>
            </a:r>
            <a:endParaRPr lang="en-US" b="0" i="0" dirty="0">
              <a:solidFill>
                <a:srgbClr val="000000"/>
              </a:solidFill>
              <a:effectLst/>
              <a:latin typeface="Segoe UI" panose="020B0502040204020203" pitchFamily="34" charset="0"/>
            </a:endParaRPr>
          </a:p>
          <a:p>
            <a:pPr algn="r" rtl="0" fontAlgn="base"/>
            <a:r>
              <a:rPr lang="en-US" b="0" i="0" u="none" strike="noStrike" dirty="0">
                <a:solidFill>
                  <a:srgbClr val="C00000"/>
                </a:solidFill>
                <a:effectLst/>
                <a:latin typeface="Univers" panose="020B0503020202020204" pitchFamily="34" charset="0"/>
              </a:rPr>
              <a:t>2022-2023 First Year McNair Scholars</a:t>
            </a:r>
            <a:endParaRPr lang="en-US" b="0" i="0" dirty="0">
              <a:solidFill>
                <a:srgbClr val="000000"/>
              </a:solidFill>
              <a:effectLst/>
              <a:latin typeface="Segoe UI" panose="020B0502040204020203" pitchFamily="34" charset="0"/>
            </a:endParaRPr>
          </a:p>
        </p:txBody>
      </p:sp>
      <p:sp>
        <p:nvSpPr>
          <p:cNvPr id="2" name="Title 1">
            <a:extLst>
              <a:ext uri="{FF2B5EF4-FFF2-40B4-BE49-F238E27FC236}">
                <a16:creationId xmlns:a16="http://schemas.microsoft.com/office/drawing/2014/main" id="{02BFEF25-23C7-6D88-73D0-FC207C14B4F5}"/>
              </a:ext>
            </a:extLst>
          </p:cNvPr>
          <p:cNvSpPr>
            <a:spLocks noGrp="1"/>
          </p:cNvSpPr>
          <p:nvPr>
            <p:ph type="ctrTitle"/>
          </p:nvPr>
        </p:nvSpPr>
        <p:spPr>
          <a:xfrm>
            <a:off x="1523999" y="710402"/>
            <a:ext cx="9144000" cy="2387600"/>
          </a:xfrm>
          <a:solidFill>
            <a:srgbClr val="901E24"/>
          </a:solidFill>
        </p:spPr>
        <p:txBody>
          <a:bodyPr>
            <a:normAutofit/>
          </a:bodyPr>
          <a:lstStyle/>
          <a:p>
            <a:pPr algn="l"/>
            <a:r>
              <a:rPr lang="en-US" sz="4000" b="1" i="0" u="none" strike="noStrike" dirty="0">
                <a:solidFill>
                  <a:srgbClr val="FFFFFF"/>
                </a:solidFill>
                <a:effectLst/>
                <a:latin typeface="ITC Berkeley Oldstyle Std" panose="02090402050306020404"/>
              </a:rPr>
              <a:t>The Decision to go to Graduate School: </a:t>
            </a:r>
            <a:br>
              <a:rPr lang="en-US" sz="4000" b="1" i="0" u="none" strike="noStrike" dirty="0">
                <a:solidFill>
                  <a:srgbClr val="FFFFFF"/>
                </a:solidFill>
                <a:effectLst/>
                <a:latin typeface="ITC Berkeley Oldstyle Std" panose="02090402050306020404"/>
              </a:rPr>
            </a:br>
            <a:r>
              <a:rPr lang="en-US" sz="4000" b="1" i="0" u="none" strike="noStrike" dirty="0">
                <a:solidFill>
                  <a:srgbClr val="FFFFFF"/>
                </a:solidFill>
                <a:effectLst/>
                <a:latin typeface="ITC Berkeley Oldstyle Std" panose="02090402050306020404"/>
              </a:rPr>
              <a:t>McNair Scholars’ Research and Preparation for Continuing Education Beyond the Bachelor’s</a:t>
            </a:r>
            <a:endParaRPr lang="en-US" sz="11500" b="1" dirty="0">
              <a:solidFill>
                <a:schemeClr val="bg1"/>
              </a:solidFill>
              <a:latin typeface="ITC Berkeley Oldstyle Std" panose="02090402050306020404" pitchFamily="18" charset="0"/>
            </a:endParaRPr>
          </a:p>
        </p:txBody>
      </p:sp>
      <p:pic>
        <p:nvPicPr>
          <p:cNvPr id="4" name="Picture 3" descr="A picture containing tree, dark, sunset, image&#10;&#10;Description automatically generated">
            <a:extLst>
              <a:ext uri="{FF2B5EF4-FFF2-40B4-BE49-F238E27FC236}">
                <a16:creationId xmlns:a16="http://schemas.microsoft.com/office/drawing/2014/main" id="{0B2D6E34-FBFE-DA63-9527-0B9E0D0D0888}"/>
              </a:ext>
            </a:extLst>
          </p:cNvPr>
          <p:cNvPicPr>
            <a:picLocks noChangeAspect="1"/>
          </p:cNvPicPr>
          <p:nvPr/>
        </p:nvPicPr>
        <p:blipFill>
          <a:blip r:embed="rId3"/>
          <a:stretch>
            <a:fillRect/>
          </a:stretch>
        </p:blipFill>
        <p:spPr>
          <a:xfrm rot="10800000">
            <a:off x="0" y="1508627"/>
            <a:ext cx="4810125" cy="4810125"/>
          </a:xfrm>
          <a:prstGeom prst="rect">
            <a:avLst/>
          </a:prstGeom>
        </p:spPr>
      </p:pic>
      <p:pic>
        <p:nvPicPr>
          <p:cNvPr id="5" name="Picture 4">
            <a:extLst>
              <a:ext uri="{FF2B5EF4-FFF2-40B4-BE49-F238E27FC236}">
                <a16:creationId xmlns:a16="http://schemas.microsoft.com/office/drawing/2014/main" id="{11854D70-FBC5-41CB-606C-A1470A948DBE}"/>
              </a:ext>
            </a:extLst>
          </p:cNvPr>
          <p:cNvPicPr>
            <a:picLocks noChangeAspect="1"/>
          </p:cNvPicPr>
          <p:nvPr/>
        </p:nvPicPr>
        <p:blipFill>
          <a:blip r:embed="rId4"/>
          <a:stretch>
            <a:fillRect/>
          </a:stretch>
        </p:blipFill>
        <p:spPr>
          <a:xfrm rot="5400000">
            <a:off x="5808405" y="474407"/>
            <a:ext cx="575188" cy="12192002"/>
          </a:xfrm>
          <a:prstGeom prst="rect">
            <a:avLst/>
          </a:prstGeom>
          <a:solidFill>
            <a:srgbClr val="901E24"/>
          </a:solidFill>
        </p:spPr>
      </p:pic>
      <p:pic>
        <p:nvPicPr>
          <p:cNvPr id="6" name="Picture 5">
            <a:extLst>
              <a:ext uri="{FF2B5EF4-FFF2-40B4-BE49-F238E27FC236}">
                <a16:creationId xmlns:a16="http://schemas.microsoft.com/office/drawing/2014/main" id="{901302DA-4B16-7519-2660-23F78B8CBEC9}"/>
              </a:ext>
            </a:extLst>
          </p:cNvPr>
          <p:cNvPicPr>
            <a:picLocks noChangeAspect="1"/>
          </p:cNvPicPr>
          <p:nvPr/>
        </p:nvPicPr>
        <p:blipFill>
          <a:blip r:embed="rId5"/>
          <a:stretch>
            <a:fillRect/>
          </a:stretch>
        </p:blipFill>
        <p:spPr>
          <a:xfrm>
            <a:off x="388579" y="6425244"/>
            <a:ext cx="3856294" cy="290327"/>
          </a:xfrm>
          <a:prstGeom prst="rect">
            <a:avLst/>
          </a:prstGeom>
        </p:spPr>
      </p:pic>
      <p:sp>
        <p:nvSpPr>
          <p:cNvPr id="8" name="TextBox 7">
            <a:extLst>
              <a:ext uri="{FF2B5EF4-FFF2-40B4-BE49-F238E27FC236}">
                <a16:creationId xmlns:a16="http://schemas.microsoft.com/office/drawing/2014/main" id="{13AEDD27-406A-2C49-5BAE-2C5FCC5C5AA4}"/>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Tree>
    <p:extLst>
      <p:ext uri="{BB962C8B-B14F-4D97-AF65-F5344CB8AC3E}">
        <p14:creationId xmlns:p14="http://schemas.microsoft.com/office/powerpoint/2010/main" val="2878273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 picture containing image, silhouette, plant, clouds&#10;&#10;Description automatically generated">
            <a:extLst>
              <a:ext uri="{FF2B5EF4-FFF2-40B4-BE49-F238E27FC236}">
                <a16:creationId xmlns:a16="http://schemas.microsoft.com/office/drawing/2014/main" id="{0A46A761-5CB5-4C0A-7E5D-374640E6C59A}"/>
              </a:ext>
            </a:extLst>
          </p:cNvPr>
          <p:cNvPicPr>
            <a:picLocks noChangeAspect="1"/>
          </p:cNvPicPr>
          <p:nvPr/>
        </p:nvPicPr>
        <p:blipFill>
          <a:blip r:embed="rId3"/>
          <a:stretch>
            <a:fillRect/>
          </a:stretch>
        </p:blipFill>
        <p:spPr>
          <a:xfrm>
            <a:off x="3795252" y="0"/>
            <a:ext cx="8396748" cy="8396748"/>
          </a:xfrm>
          <a:prstGeom prst="rect">
            <a:avLst/>
          </a:prstGeo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a:solidFill>
                  <a:schemeClr val="bg1"/>
                </a:solidFill>
                <a:latin typeface="Univers" panose="020B0503020202020204" pitchFamily="34" charset="0"/>
              </a:rPr>
              <a:t>#ISCORE2023</a:t>
            </a:r>
          </a:p>
        </p:txBody>
      </p:sp>
      <p:sp>
        <p:nvSpPr>
          <p:cNvPr id="20" name="Title 1">
            <a:extLst>
              <a:ext uri="{FF2B5EF4-FFF2-40B4-BE49-F238E27FC236}">
                <a16:creationId xmlns:a16="http://schemas.microsoft.com/office/drawing/2014/main" id="{E722A65A-BA9B-8B1D-846B-45855939704B}"/>
              </a:ext>
            </a:extLst>
          </p:cNvPr>
          <p:cNvSpPr>
            <a:spLocks noGrp="1"/>
          </p:cNvSpPr>
          <p:nvPr/>
        </p:nvSpPr>
        <p:spPr>
          <a:xfrm>
            <a:off x="660163" y="3864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ITC Berkeley Oldstyle Std Blk"/>
              </a:rPr>
              <a:t>  Results and Discussion</a:t>
            </a:r>
          </a:p>
        </p:txBody>
      </p:sp>
      <p:sp>
        <p:nvSpPr>
          <p:cNvPr id="26" name="TextBox 1">
            <a:extLst>
              <a:ext uri="{FF2B5EF4-FFF2-40B4-BE49-F238E27FC236}">
                <a16:creationId xmlns:a16="http://schemas.microsoft.com/office/drawing/2014/main" id="{2493E1B6-35E7-DBFB-F629-D0F9BC23049B}"/>
              </a:ext>
            </a:extLst>
          </p:cNvPr>
          <p:cNvSpPr txBox="1"/>
          <p:nvPr/>
        </p:nvSpPr>
        <p:spPr>
          <a:xfrm>
            <a:off x="909558" y="1939379"/>
            <a:ext cx="4469307" cy="181588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457200" indent="-457200" fontAlgn="base">
              <a:buFont typeface="Arial"/>
              <a:buChar char="•"/>
            </a:pPr>
            <a:r>
              <a:rPr lang="en-US" sz="2800" dirty="0">
                <a:latin typeface="ITC Berkeley Oldstyle Std Blk"/>
                <a:ea typeface="+mj-ea"/>
                <a:cs typeface="+mj-cs"/>
              </a:rPr>
              <a:t>What solidified your decision to pursuit graduate school?</a:t>
            </a:r>
            <a:endParaRPr lang="en-US" sz="2800" dirty="0">
              <a:latin typeface="ITC Berkeley Oldstyle Std Blk" panose="02090402050306020404" pitchFamily="18" charset="0"/>
              <a:ea typeface="+mj-ea"/>
              <a:cs typeface="+mj-cs"/>
            </a:endParaRPr>
          </a:p>
          <a:p>
            <a:endParaRPr lang="en-US" sz="2800" b="1" dirty="0">
              <a:latin typeface="ITC Berkeley Oldstyle Std Blk" panose="02090402050306020404" pitchFamily="18" charset="0"/>
              <a:ea typeface="+mj-ea"/>
              <a:cs typeface="+mj-cs"/>
            </a:endParaRPr>
          </a:p>
        </p:txBody>
      </p:sp>
      <p:sp>
        <p:nvSpPr>
          <p:cNvPr id="27" name="TextBox 1">
            <a:extLst>
              <a:ext uri="{FF2B5EF4-FFF2-40B4-BE49-F238E27FC236}">
                <a16:creationId xmlns:a16="http://schemas.microsoft.com/office/drawing/2014/main" id="{B59A97DD-8D81-98EE-575A-2EBEC0B00D9D}"/>
              </a:ext>
            </a:extLst>
          </p:cNvPr>
          <p:cNvSpPr txBox="1"/>
          <p:nvPr/>
        </p:nvSpPr>
        <p:spPr>
          <a:xfrm>
            <a:off x="925477" y="3358179"/>
            <a:ext cx="4618896" cy="224676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457200" algn="l" rtl="0" fontAlgn="base">
              <a:spcBef>
                <a:spcPts val="0"/>
              </a:spcBef>
              <a:spcAft>
                <a:spcPts val="0"/>
              </a:spcAft>
            </a:pPr>
            <a:endParaRPr lang="en-US" sz="2800" b="1" dirty="0">
              <a:solidFill>
                <a:srgbClr val="C00000"/>
              </a:solidFill>
              <a:latin typeface="ITC Berkeley Oldstyle Std Blk"/>
              <a:ea typeface="+mj-ea"/>
              <a:cs typeface="+mj-cs"/>
            </a:endParaRPr>
          </a:p>
          <a:p>
            <a:pPr marL="457200" marR="457200" indent="-457200" fontAlgn="base">
              <a:buFont typeface="Arial" panose="020B0604020202020204" pitchFamily="34" charset="0"/>
              <a:buChar char="•"/>
            </a:pPr>
            <a:r>
              <a:rPr lang="en-US" sz="2800" dirty="0">
                <a:latin typeface="ITC Berkeley Oldstyle Std Blk"/>
                <a:ea typeface="+mj-ea"/>
                <a:cs typeface="+mj-cs"/>
              </a:rPr>
              <a:t>Interviews showed deep connections between these results.</a:t>
            </a:r>
          </a:p>
          <a:p>
            <a:endParaRPr lang="en-US" sz="2800" b="1" dirty="0">
              <a:solidFill>
                <a:srgbClr val="C00000"/>
              </a:solidFill>
              <a:latin typeface="ITC Berkeley Oldstyle Std Blk" panose="02090402050306020404" pitchFamily="18" charset="0"/>
              <a:ea typeface="+mj-ea"/>
              <a:cs typeface="+mj-cs"/>
            </a:endParaRPr>
          </a:p>
        </p:txBody>
      </p:sp>
      <p:pic>
        <p:nvPicPr>
          <p:cNvPr id="28" name="Picture 28" descr="Chart, waterfall chart&#10;&#10;Description automatically generated">
            <a:extLst>
              <a:ext uri="{FF2B5EF4-FFF2-40B4-BE49-F238E27FC236}">
                <a16:creationId xmlns:a16="http://schemas.microsoft.com/office/drawing/2014/main" id="{4FB975DF-D439-AE5B-5FA6-A4F7A6CF1C04}"/>
              </a:ext>
            </a:extLst>
          </p:cNvPr>
          <p:cNvPicPr>
            <a:picLocks noChangeAspect="1"/>
          </p:cNvPicPr>
          <p:nvPr/>
        </p:nvPicPr>
        <p:blipFill>
          <a:blip r:embed="rId6"/>
          <a:stretch>
            <a:fillRect/>
          </a:stretch>
        </p:blipFill>
        <p:spPr>
          <a:xfrm>
            <a:off x="5218566" y="1524217"/>
            <a:ext cx="6742153" cy="4247738"/>
          </a:xfrm>
          <a:prstGeom prst="rect">
            <a:avLst/>
          </a:prstGeom>
        </p:spPr>
      </p:pic>
    </p:spTree>
    <p:extLst>
      <p:ext uri="{BB962C8B-B14F-4D97-AF65-F5344CB8AC3E}">
        <p14:creationId xmlns:p14="http://schemas.microsoft.com/office/powerpoint/2010/main" val="784685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descr="A picture containing image, silhouette, plant, clouds&#10;&#10;Description automatically generated">
            <a:extLst>
              <a:ext uri="{FF2B5EF4-FFF2-40B4-BE49-F238E27FC236}">
                <a16:creationId xmlns:a16="http://schemas.microsoft.com/office/drawing/2014/main" id="{82C3FD26-FFDB-D3A8-76B0-A579D614011F}"/>
              </a:ext>
            </a:extLst>
          </p:cNvPr>
          <p:cNvPicPr>
            <a:picLocks noChangeAspect="1"/>
          </p:cNvPicPr>
          <p:nvPr/>
        </p:nvPicPr>
        <p:blipFill>
          <a:blip r:embed="rId3"/>
          <a:stretch>
            <a:fillRect/>
          </a:stretch>
        </p:blipFill>
        <p:spPr>
          <a:xfrm>
            <a:off x="3795252" y="0"/>
            <a:ext cx="8396748" cy="8396748"/>
          </a:xfrm>
          <a:prstGeom prst="rect">
            <a:avLst/>
          </a:prstGeom>
        </p:spPr>
      </p:pic>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p:txBody>
          <a:bodyPr/>
          <a:lstStyle/>
          <a:p>
            <a:r>
              <a:rPr lang="en-US" b="1" dirty="0">
                <a:solidFill>
                  <a:srgbClr val="C00000"/>
                </a:solidFill>
                <a:latin typeface="ITC Berkeley Oldstyle Std Blk"/>
              </a:rPr>
              <a:t>Participant Quotes</a:t>
            </a:r>
          </a:p>
        </p:txBody>
      </p:sp>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a:solidFill>
                  <a:schemeClr val="bg1"/>
                </a:solidFill>
                <a:latin typeface="Univers" panose="020B0503020202020204" pitchFamily="34" charset="0"/>
              </a:rPr>
              <a:t>#ISCORE2023</a:t>
            </a:r>
          </a:p>
        </p:txBody>
      </p:sp>
      <p:sp>
        <p:nvSpPr>
          <p:cNvPr id="13" name="Content Placeholder 2">
            <a:extLst>
              <a:ext uri="{FF2B5EF4-FFF2-40B4-BE49-F238E27FC236}">
                <a16:creationId xmlns:a16="http://schemas.microsoft.com/office/drawing/2014/main" id="{85174A66-7D34-5B14-495E-7B1646F58A12}"/>
              </a:ext>
            </a:extLst>
          </p:cNvPr>
          <p:cNvSpPr txBox="1">
            <a:spLocks/>
          </p:cNvSpPr>
          <p:nvPr/>
        </p:nvSpPr>
        <p:spPr>
          <a:xfrm>
            <a:off x="1010653" y="1479262"/>
            <a:ext cx="10654874" cy="4755281"/>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3000" b="1" dirty="0">
                <a:latin typeface="ITC Berkeley Oldstyle Std Blk"/>
                <a:ea typeface="+mn-lt"/>
                <a:cs typeface="+mn-lt"/>
              </a:rPr>
              <a:t>Followed family traditions</a:t>
            </a:r>
            <a:endParaRPr lang="en-US" sz="3000" dirty="0"/>
          </a:p>
          <a:p>
            <a:pPr>
              <a:lnSpc>
                <a:spcPct val="120000"/>
              </a:lnSpc>
              <a:spcBef>
                <a:spcPts val="0"/>
              </a:spcBef>
            </a:pPr>
            <a:r>
              <a:rPr lang="en-US" sz="3000" i="1" dirty="0">
                <a:latin typeface="ITC Berkeley Oldstyle Std Blk"/>
                <a:ea typeface="+mn-lt"/>
                <a:cs typeface="+mn-lt"/>
              </a:rPr>
              <a:t>“It was very helpful coming from a culture that highly values education.”</a:t>
            </a:r>
            <a:endParaRPr lang="en-US" sz="3000" dirty="0">
              <a:latin typeface="ITC Berkeley Oldstyle Std Blk"/>
              <a:ea typeface="+mn-lt"/>
              <a:cs typeface="+mn-lt"/>
            </a:endParaRPr>
          </a:p>
          <a:p>
            <a:pPr>
              <a:lnSpc>
                <a:spcPct val="120000"/>
              </a:lnSpc>
              <a:spcBef>
                <a:spcPts val="0"/>
              </a:spcBef>
            </a:pPr>
            <a:r>
              <a:rPr lang="en-US" sz="3000" i="1" dirty="0">
                <a:latin typeface="ITC Berkeley Oldstyle Std Blk"/>
                <a:ea typeface="+mn-lt"/>
                <a:cs typeface="+mn-lt"/>
              </a:rPr>
              <a:t>“Everybody on my dad’s side went to college, but no one on my mom’s side did. I will be the first person to get a PhD. in my entire family. This is what keeps me going.”</a:t>
            </a:r>
            <a:endParaRPr lang="en-US" sz="3000" dirty="0">
              <a:latin typeface="ITC Berkeley Oldstyle Std Blk"/>
              <a:ea typeface="+mn-lt"/>
              <a:cs typeface="+mn-lt"/>
            </a:endParaRPr>
          </a:p>
          <a:p>
            <a:pPr marL="0" marR="457200" indent="0">
              <a:lnSpc>
                <a:spcPct val="120000"/>
              </a:lnSpc>
              <a:spcBef>
                <a:spcPts val="0"/>
              </a:spcBef>
              <a:buFont typeface="Arial" panose="020B0604020202020204" pitchFamily="34" charset="0"/>
              <a:buNone/>
            </a:pPr>
            <a:endParaRPr lang="en-US" sz="3000" b="1" dirty="0">
              <a:latin typeface="ITC Berkeley Oldstyle Std Blk"/>
              <a:ea typeface="+mn-lt"/>
              <a:cs typeface="+mn-lt"/>
            </a:endParaRPr>
          </a:p>
          <a:p>
            <a:pPr marL="0" marR="457200" indent="0">
              <a:lnSpc>
                <a:spcPct val="120000"/>
              </a:lnSpc>
              <a:spcBef>
                <a:spcPts val="0"/>
              </a:spcBef>
              <a:buFont typeface="Arial" panose="020B0604020202020204" pitchFamily="34" charset="0"/>
              <a:buNone/>
            </a:pPr>
            <a:r>
              <a:rPr lang="en-US" sz="3000" b="1" dirty="0">
                <a:latin typeface="ITC Berkeley Oldstyle Std Blk"/>
                <a:ea typeface="+mn-lt"/>
                <a:cs typeface="+mn-lt"/>
              </a:rPr>
              <a:t>Followed beliefs</a:t>
            </a:r>
          </a:p>
          <a:p>
            <a:pPr marR="457200">
              <a:lnSpc>
                <a:spcPct val="120000"/>
              </a:lnSpc>
              <a:spcBef>
                <a:spcPts val="0"/>
              </a:spcBef>
              <a:spcAft>
                <a:spcPts val="1000"/>
              </a:spcAft>
            </a:pPr>
            <a:r>
              <a:rPr lang="en-US" sz="3000" i="1" dirty="0">
                <a:latin typeface="ITC Berkeley Oldstyle Std Blk"/>
                <a:ea typeface="+mn-lt"/>
                <a:cs typeface="+mn-lt"/>
              </a:rPr>
              <a:t>"As a Black woman it is critical to have and take care of others." </a:t>
            </a:r>
            <a:endParaRPr lang="en-US" sz="3000" dirty="0">
              <a:latin typeface="ITC Berkeley Oldstyle Std Blk"/>
              <a:ea typeface="+mn-lt"/>
              <a:cs typeface="+mn-lt"/>
            </a:endParaRPr>
          </a:p>
          <a:p>
            <a:pPr marR="457200">
              <a:lnSpc>
                <a:spcPct val="120000"/>
              </a:lnSpc>
              <a:spcBef>
                <a:spcPts val="0"/>
              </a:spcBef>
              <a:spcAft>
                <a:spcPts val="1000"/>
              </a:spcAft>
            </a:pPr>
            <a:r>
              <a:rPr lang="en-US" sz="3000" i="1" dirty="0">
                <a:latin typeface="ITC Berkeley Oldstyle Std Blk"/>
                <a:ea typeface="+mn-lt"/>
                <a:cs typeface="+mn-lt"/>
              </a:rPr>
              <a:t>"Remember the 'Why'. The literature only knows so much"</a:t>
            </a:r>
            <a:endParaRPr lang="en-US" sz="3000" dirty="0">
              <a:ea typeface="+mn-lt"/>
              <a:cs typeface="+mn-lt"/>
            </a:endParaRPr>
          </a:p>
          <a:p>
            <a:endParaRPr lang="en-US" dirty="0">
              <a:cs typeface="Calibri"/>
            </a:endParaRPr>
          </a:p>
        </p:txBody>
      </p:sp>
    </p:spTree>
    <p:extLst>
      <p:ext uri="{BB962C8B-B14F-4D97-AF65-F5344CB8AC3E}">
        <p14:creationId xmlns:p14="http://schemas.microsoft.com/office/powerpoint/2010/main" val="181852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5" descr="A picture containing image, silhouette, plant, clouds&#10;&#10;Description automatically generated">
            <a:extLst>
              <a:ext uri="{FF2B5EF4-FFF2-40B4-BE49-F238E27FC236}">
                <a16:creationId xmlns:a16="http://schemas.microsoft.com/office/drawing/2014/main" id="{6B754A3C-2CDD-8873-5827-CC66203692A6}"/>
              </a:ext>
            </a:extLst>
          </p:cNvPr>
          <p:cNvPicPr>
            <a:picLocks noChangeAspect="1"/>
          </p:cNvPicPr>
          <p:nvPr/>
        </p:nvPicPr>
        <p:blipFill>
          <a:blip r:embed="rId3"/>
          <a:stretch>
            <a:fillRect/>
          </a:stretch>
        </p:blipFill>
        <p:spPr>
          <a:xfrm>
            <a:off x="3795252" y="0"/>
            <a:ext cx="8396748" cy="8396748"/>
          </a:xfrm>
          <a:prstGeom prst="rect">
            <a:avLst/>
          </a:prstGeo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a:solidFill>
                  <a:schemeClr val="bg1"/>
                </a:solidFill>
                <a:latin typeface="Univers" panose="020B0503020202020204" pitchFamily="34" charset="0"/>
              </a:rPr>
              <a:t>#ISCORE2023</a:t>
            </a:r>
          </a:p>
        </p:txBody>
      </p:sp>
      <p:sp>
        <p:nvSpPr>
          <p:cNvPr id="4" name="TextBox 3">
            <a:extLst>
              <a:ext uri="{FF2B5EF4-FFF2-40B4-BE49-F238E27FC236}">
                <a16:creationId xmlns:a16="http://schemas.microsoft.com/office/drawing/2014/main" id="{12834401-2ECA-5CAC-C386-ECCE69AE7A14}"/>
              </a:ext>
            </a:extLst>
          </p:cNvPr>
          <p:cNvSpPr txBox="1"/>
          <p:nvPr/>
        </p:nvSpPr>
        <p:spPr>
          <a:xfrm>
            <a:off x="1004987" y="1536174"/>
            <a:ext cx="10182023" cy="3339376"/>
          </a:xfrm>
          <a:prstGeom prst="rect">
            <a:avLst/>
          </a:prstGeom>
          <a:noFill/>
        </p:spPr>
        <p:txBody>
          <a:bodyPr wrap="square" lIns="91440" tIns="45720" rIns="91440" bIns="45720" rtlCol="0" anchor="t">
            <a:spAutoFit/>
          </a:bodyPr>
          <a:lstStyle/>
          <a:p>
            <a:pPr>
              <a:spcAft>
                <a:spcPts val="600"/>
              </a:spcAft>
            </a:pPr>
            <a:endParaRPr lang="en-US" sz="2800" b="1" dirty="0">
              <a:latin typeface="ITC Berkeley Oldstyle Std Blk"/>
              <a:ea typeface="+mj-ea"/>
              <a:cs typeface="+mj-cs"/>
            </a:endParaRPr>
          </a:p>
          <a:p>
            <a:pPr marL="457200" indent="-457200">
              <a:spcAft>
                <a:spcPts val="600"/>
              </a:spcAft>
              <a:buFont typeface="Arial"/>
              <a:buChar char="•"/>
            </a:pPr>
            <a:r>
              <a:rPr lang="en-US" sz="2800" dirty="0">
                <a:latin typeface="ITC Berkeley Oldstyle Std Blk"/>
                <a:ea typeface="+mj-ea"/>
                <a:cs typeface="+mj-cs"/>
              </a:rPr>
              <a:t>Personal reasons, family support, and financial are factors contributing to an individual’s desire to pursue higher education. </a:t>
            </a:r>
            <a:endParaRPr lang="en-US" sz="2800" dirty="0">
              <a:ea typeface="+mj-ea"/>
              <a:cs typeface="Calibri"/>
            </a:endParaRPr>
          </a:p>
          <a:p>
            <a:pPr>
              <a:spcAft>
                <a:spcPts val="600"/>
              </a:spcAft>
            </a:pPr>
            <a:endParaRPr lang="en-US" sz="2800" dirty="0">
              <a:latin typeface="ITC Berkeley Oldstyle Std Blk"/>
              <a:ea typeface="+mj-ea"/>
              <a:cs typeface="+mj-cs"/>
            </a:endParaRPr>
          </a:p>
          <a:p>
            <a:pPr marL="457200" indent="-457200">
              <a:spcAft>
                <a:spcPts val="600"/>
              </a:spcAft>
              <a:buFont typeface="Arial"/>
              <a:buChar char="•"/>
            </a:pPr>
            <a:r>
              <a:rPr lang="en-US" sz="2800" dirty="0">
                <a:latin typeface="ITC Berkeley Oldstyle Std Blk"/>
                <a:ea typeface="+mj-ea"/>
                <a:cs typeface="+mj-cs"/>
              </a:rPr>
              <a:t>Future research should look more into the effects of </a:t>
            </a:r>
            <a:r>
              <a:rPr lang="en-US" sz="2800" dirty="0">
                <a:latin typeface="ITC Berkeley Oldstyle Std Blk"/>
                <a:ea typeface="+mj-ea"/>
                <a:cs typeface="Calibri"/>
              </a:rPr>
              <a:t>personal experiences of undergraduate students that may influence their aspirations to attend graduate school.</a:t>
            </a:r>
            <a:endParaRPr lang="en-US" sz="2800" dirty="0">
              <a:solidFill>
                <a:srgbClr val="000000"/>
              </a:solidFill>
              <a:latin typeface="ITC Berkeley Oldstyle Std Blk"/>
              <a:ea typeface="+mj-ea"/>
              <a:cs typeface="Calibri"/>
            </a:endParaRPr>
          </a:p>
        </p:txBody>
      </p:sp>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p:txBody>
          <a:bodyPr/>
          <a:lstStyle/>
          <a:p>
            <a:r>
              <a:rPr lang="en-US" b="1" dirty="0">
                <a:solidFill>
                  <a:srgbClr val="C00000"/>
                </a:solidFill>
                <a:latin typeface="ITC Berkeley Oldstyle Std Blk"/>
              </a:rPr>
              <a:t> Conclusion</a:t>
            </a:r>
          </a:p>
        </p:txBody>
      </p:sp>
    </p:spTree>
    <p:extLst>
      <p:ext uri="{BB962C8B-B14F-4D97-AF65-F5344CB8AC3E}">
        <p14:creationId xmlns:p14="http://schemas.microsoft.com/office/powerpoint/2010/main" val="1254061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D4B4FA9-014D-88A2-FDC4-0D5D3A5AB8EC}"/>
              </a:ext>
            </a:extLst>
          </p:cNvPr>
          <p:cNvSpPr>
            <a:spLocks noGrp="1"/>
          </p:cNvSpPr>
          <p:nvPr>
            <p:ph type="subTitle" idx="1"/>
          </p:nvPr>
        </p:nvSpPr>
        <p:spPr>
          <a:xfrm>
            <a:off x="1523999" y="3352800"/>
            <a:ext cx="9144000" cy="1655762"/>
          </a:xfrm>
        </p:spPr>
        <p:txBody>
          <a:bodyPr>
            <a:normAutofit lnSpcReduction="10000"/>
          </a:bodyPr>
          <a:lstStyle/>
          <a:p>
            <a:pPr algn="r" rtl="0" fontAlgn="base"/>
            <a:r>
              <a:rPr lang="en-US" b="0" i="0" u="none" strike="noStrike" dirty="0">
                <a:solidFill>
                  <a:srgbClr val="C00000"/>
                </a:solidFill>
                <a:effectLst/>
                <a:latin typeface="Univers" panose="020B0503020202020204" pitchFamily="34" charset="0"/>
              </a:rPr>
              <a:t>Axl Escarcega</a:t>
            </a:r>
          </a:p>
          <a:p>
            <a:pPr algn="r" rtl="0" fontAlgn="base"/>
            <a:r>
              <a:rPr lang="en-US" dirty="0">
                <a:solidFill>
                  <a:srgbClr val="C00000"/>
                </a:solidFill>
                <a:latin typeface="Univers" panose="020B0503020202020204" pitchFamily="34" charset="0"/>
              </a:rPr>
              <a:t>Flora Kafunda</a:t>
            </a:r>
          </a:p>
          <a:p>
            <a:pPr algn="r" rtl="0" fontAlgn="base"/>
            <a:r>
              <a:rPr lang="en-US" b="0" i="0" dirty="0">
                <a:solidFill>
                  <a:srgbClr val="C00000"/>
                </a:solidFill>
                <a:effectLst/>
                <a:latin typeface="Univers" panose="020B0503020202020204" pitchFamily="34" charset="0"/>
              </a:rPr>
              <a:t>Daisy Hernandez</a:t>
            </a:r>
          </a:p>
          <a:p>
            <a:pPr algn="r" rtl="0" fontAlgn="base"/>
            <a:r>
              <a:rPr lang="en-US" dirty="0">
                <a:solidFill>
                  <a:srgbClr val="C00000"/>
                </a:solidFill>
                <a:latin typeface="Univers" panose="020B0503020202020204" pitchFamily="34" charset="0"/>
              </a:rPr>
              <a:t>Nathan Niyen</a:t>
            </a:r>
            <a:endParaRPr lang="en-US" b="0" i="0" dirty="0">
              <a:solidFill>
                <a:srgbClr val="000000"/>
              </a:solidFill>
              <a:effectLst/>
              <a:latin typeface="Segoe UI" panose="020B0502040204020203" pitchFamily="34" charset="0"/>
            </a:endParaRPr>
          </a:p>
        </p:txBody>
      </p:sp>
      <p:sp>
        <p:nvSpPr>
          <p:cNvPr id="2" name="Title 1">
            <a:extLst>
              <a:ext uri="{FF2B5EF4-FFF2-40B4-BE49-F238E27FC236}">
                <a16:creationId xmlns:a16="http://schemas.microsoft.com/office/drawing/2014/main" id="{02BFEF25-23C7-6D88-73D0-FC207C14B4F5}"/>
              </a:ext>
            </a:extLst>
          </p:cNvPr>
          <p:cNvSpPr>
            <a:spLocks noGrp="1"/>
          </p:cNvSpPr>
          <p:nvPr>
            <p:ph type="ctrTitle"/>
          </p:nvPr>
        </p:nvSpPr>
        <p:spPr>
          <a:xfrm>
            <a:off x="1523999" y="710402"/>
            <a:ext cx="9144000" cy="2387600"/>
          </a:xfrm>
          <a:solidFill>
            <a:srgbClr val="901E24"/>
          </a:solidFill>
        </p:spPr>
        <p:txBody>
          <a:bodyPr>
            <a:normAutofit fontScale="90000"/>
          </a:bodyPr>
          <a:lstStyle/>
          <a:p>
            <a:pPr algn="l"/>
            <a:r>
              <a:rPr lang="en-US" sz="4400" b="0" i="0" u="none" strike="noStrike" dirty="0">
                <a:solidFill>
                  <a:srgbClr val="FFFFFF"/>
                </a:solidFill>
                <a:effectLst/>
                <a:latin typeface="Calibri" panose="020F0502020204030204" pitchFamily="34" charset="0"/>
              </a:rPr>
              <a:t>Investigating the Contrast Between STEM and Non-STEM Undergraduate  </a:t>
            </a:r>
            <a:r>
              <a:rPr lang="en-US" sz="4400" dirty="0">
                <a:solidFill>
                  <a:srgbClr val="FFFFFF"/>
                </a:solidFill>
                <a:latin typeface="Calibri" panose="020F0502020204030204" pitchFamily="34" charset="0"/>
              </a:rPr>
              <a:t>D</a:t>
            </a:r>
            <a:r>
              <a:rPr lang="en-US" sz="4400" b="0" i="0" u="none" strike="noStrike" dirty="0">
                <a:solidFill>
                  <a:srgbClr val="FFFFFF"/>
                </a:solidFill>
                <a:effectLst/>
                <a:latin typeface="Calibri" panose="020F0502020204030204" pitchFamily="34" charset="0"/>
              </a:rPr>
              <a:t>iscipline's Influence on the Decision to Attend Graduate School</a:t>
            </a:r>
            <a:endParaRPr lang="en-US" sz="85700" b="1" dirty="0">
              <a:solidFill>
                <a:schemeClr val="bg1"/>
              </a:solidFill>
              <a:latin typeface="ITC Berkeley Oldstyle Std" panose="02090402050306020404" pitchFamily="18" charset="0"/>
            </a:endParaRPr>
          </a:p>
        </p:txBody>
      </p:sp>
      <p:pic>
        <p:nvPicPr>
          <p:cNvPr id="4" name="Picture 3" descr="A picture containing tree, dark, sunset, image&#10;&#10;Description automatically generated">
            <a:extLst>
              <a:ext uri="{FF2B5EF4-FFF2-40B4-BE49-F238E27FC236}">
                <a16:creationId xmlns:a16="http://schemas.microsoft.com/office/drawing/2014/main" id="{0B2D6E34-FBFE-DA63-9527-0B9E0D0D0888}"/>
              </a:ext>
            </a:extLst>
          </p:cNvPr>
          <p:cNvPicPr>
            <a:picLocks noChangeAspect="1"/>
          </p:cNvPicPr>
          <p:nvPr/>
        </p:nvPicPr>
        <p:blipFill>
          <a:blip r:embed="rId3"/>
          <a:stretch>
            <a:fillRect/>
          </a:stretch>
        </p:blipFill>
        <p:spPr>
          <a:xfrm rot="10800000">
            <a:off x="0" y="1508627"/>
            <a:ext cx="4810125" cy="4810125"/>
          </a:xfrm>
          <a:prstGeom prst="rect">
            <a:avLst/>
          </a:prstGeom>
        </p:spPr>
      </p:pic>
      <p:pic>
        <p:nvPicPr>
          <p:cNvPr id="5" name="Picture 4">
            <a:extLst>
              <a:ext uri="{FF2B5EF4-FFF2-40B4-BE49-F238E27FC236}">
                <a16:creationId xmlns:a16="http://schemas.microsoft.com/office/drawing/2014/main" id="{11854D70-FBC5-41CB-606C-A1470A948DBE}"/>
              </a:ext>
            </a:extLst>
          </p:cNvPr>
          <p:cNvPicPr>
            <a:picLocks noChangeAspect="1"/>
          </p:cNvPicPr>
          <p:nvPr/>
        </p:nvPicPr>
        <p:blipFill>
          <a:blip r:embed="rId4"/>
          <a:stretch>
            <a:fillRect/>
          </a:stretch>
        </p:blipFill>
        <p:spPr>
          <a:xfrm rot="5400000">
            <a:off x="5808405" y="474407"/>
            <a:ext cx="575188" cy="12192002"/>
          </a:xfrm>
          <a:prstGeom prst="rect">
            <a:avLst/>
          </a:prstGeom>
          <a:solidFill>
            <a:srgbClr val="901E24"/>
          </a:solidFill>
        </p:spPr>
      </p:pic>
      <p:pic>
        <p:nvPicPr>
          <p:cNvPr id="6" name="Picture 5">
            <a:extLst>
              <a:ext uri="{FF2B5EF4-FFF2-40B4-BE49-F238E27FC236}">
                <a16:creationId xmlns:a16="http://schemas.microsoft.com/office/drawing/2014/main" id="{901302DA-4B16-7519-2660-23F78B8CBEC9}"/>
              </a:ext>
            </a:extLst>
          </p:cNvPr>
          <p:cNvPicPr>
            <a:picLocks noChangeAspect="1"/>
          </p:cNvPicPr>
          <p:nvPr/>
        </p:nvPicPr>
        <p:blipFill>
          <a:blip r:embed="rId5"/>
          <a:stretch>
            <a:fillRect/>
          </a:stretch>
        </p:blipFill>
        <p:spPr>
          <a:xfrm>
            <a:off x="388579" y="6425244"/>
            <a:ext cx="3856294" cy="290327"/>
          </a:xfrm>
          <a:prstGeom prst="rect">
            <a:avLst/>
          </a:prstGeom>
        </p:spPr>
      </p:pic>
      <p:sp>
        <p:nvSpPr>
          <p:cNvPr id="8" name="TextBox 7">
            <a:extLst>
              <a:ext uri="{FF2B5EF4-FFF2-40B4-BE49-F238E27FC236}">
                <a16:creationId xmlns:a16="http://schemas.microsoft.com/office/drawing/2014/main" id="{13AEDD27-406A-2C49-5BAE-2C5FCC5C5AA4}"/>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Tree>
    <p:extLst>
      <p:ext uri="{BB962C8B-B14F-4D97-AF65-F5344CB8AC3E}">
        <p14:creationId xmlns:p14="http://schemas.microsoft.com/office/powerpoint/2010/main" val="382878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3795252" y="0"/>
            <a:ext cx="8396748" cy="8396748"/>
          </a:xfrm>
        </p:spPr>
      </p:pic>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p:txBody>
          <a:bodyPr/>
          <a:lstStyle/>
          <a:p>
            <a:r>
              <a:rPr lang="en-US" b="1" dirty="0">
                <a:solidFill>
                  <a:srgbClr val="C00000"/>
                </a:solidFill>
                <a:latin typeface="ITC Berkeley Oldstyle Std Blk"/>
              </a:rPr>
              <a:t> Introduction</a:t>
            </a:r>
            <a:endParaRPr lang="en-US" b="1" dirty="0"/>
          </a:p>
        </p:txBody>
      </p:sp>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a:solidFill>
                  <a:schemeClr val="bg1"/>
                </a:solidFill>
                <a:latin typeface="Univers" panose="020B0503020202020204" pitchFamily="34" charset="0"/>
              </a:rPr>
              <a:t>#ISCORE2023</a:t>
            </a:r>
          </a:p>
        </p:txBody>
      </p:sp>
      <p:sp>
        <p:nvSpPr>
          <p:cNvPr id="10" name="TextBox 9">
            <a:extLst>
              <a:ext uri="{FF2B5EF4-FFF2-40B4-BE49-F238E27FC236}">
                <a16:creationId xmlns:a16="http://schemas.microsoft.com/office/drawing/2014/main" id="{A9EE37F3-2FFE-F28B-2422-4E395C0D09E6}"/>
              </a:ext>
            </a:extLst>
          </p:cNvPr>
          <p:cNvSpPr txBox="1"/>
          <p:nvPr/>
        </p:nvSpPr>
        <p:spPr>
          <a:xfrm>
            <a:off x="838200" y="1602285"/>
            <a:ext cx="9845842" cy="1138773"/>
          </a:xfrm>
          <a:prstGeom prst="rect">
            <a:avLst/>
          </a:prstGeom>
          <a:noFill/>
        </p:spPr>
        <p:txBody>
          <a:bodyPr wrap="square" rtlCol="0">
            <a:spAutoFit/>
          </a:bodyPr>
          <a:lstStyle/>
          <a:p>
            <a:pPr marL="342900" indent="-342900">
              <a:buFont typeface="Arial" panose="020B0604020202020204" pitchFamily="34" charset="0"/>
              <a:buChar char="•"/>
            </a:pPr>
            <a:r>
              <a:rPr lang="en-US" sz="2400" b="0" i="0" dirty="0">
                <a:effectLst/>
              </a:rPr>
              <a:t>STEM degrees </a:t>
            </a:r>
            <a:r>
              <a:rPr lang="en-US" sz="2400" dirty="0"/>
              <a:t>vs. </a:t>
            </a:r>
            <a:r>
              <a:rPr lang="en-US" sz="2400" b="0" i="0" dirty="0">
                <a:effectLst/>
              </a:rPr>
              <a:t>non-STEM degrees</a:t>
            </a:r>
          </a:p>
          <a:p>
            <a:pPr marL="800100" lvl="1" indent="-342900">
              <a:buFont typeface="Arial" panose="020B0604020202020204" pitchFamily="34" charset="0"/>
              <a:buChar char="•"/>
            </a:pPr>
            <a:r>
              <a:rPr lang="en-US" sz="2400" dirty="0"/>
              <a:t>Undergraduate disciplines </a:t>
            </a:r>
            <a:r>
              <a:rPr lang="sv-SE" sz="2000" b="0" i="0" dirty="0">
                <a:effectLst/>
              </a:rPr>
              <a:t>(Carter, Mandell, &amp; Maton, 2009; Haeger &amp; Fresquez, 2016)</a:t>
            </a:r>
            <a:endParaRPr lang="en-US" sz="2000" dirty="0"/>
          </a:p>
        </p:txBody>
      </p:sp>
    </p:spTree>
    <p:extLst>
      <p:ext uri="{BB962C8B-B14F-4D97-AF65-F5344CB8AC3E}">
        <p14:creationId xmlns:p14="http://schemas.microsoft.com/office/powerpoint/2010/main" val="1805300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5" descr="A picture containing image, silhouette, plant, clouds&#10;&#10;Description automatically generated">
            <a:extLst>
              <a:ext uri="{FF2B5EF4-FFF2-40B4-BE49-F238E27FC236}">
                <a16:creationId xmlns:a16="http://schemas.microsoft.com/office/drawing/2014/main" id="{9E067166-FB64-14CB-E048-B41117D18F1E}"/>
              </a:ext>
            </a:extLst>
          </p:cNvPr>
          <p:cNvPicPr>
            <a:picLocks noChangeAspect="1"/>
          </p:cNvPicPr>
          <p:nvPr/>
        </p:nvPicPr>
        <p:blipFill>
          <a:blip r:embed="rId3"/>
          <a:stretch>
            <a:fillRect/>
          </a:stretch>
        </p:blipFill>
        <p:spPr>
          <a:xfrm>
            <a:off x="3795252" y="0"/>
            <a:ext cx="8396748" cy="8396748"/>
          </a:xfrm>
          <a:prstGeom prst="rect">
            <a:avLst/>
          </a:prstGeom>
        </p:spPr>
      </p:pic>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p:txBody>
          <a:bodyPr/>
          <a:lstStyle/>
          <a:p>
            <a:r>
              <a:rPr lang="en-US" b="1" dirty="0">
                <a:solidFill>
                  <a:srgbClr val="C00000"/>
                </a:solidFill>
                <a:latin typeface="ITC Berkeley Oldstyle Std Blk"/>
              </a:rPr>
              <a:t>Purpose</a:t>
            </a:r>
            <a:endParaRPr lang="en-US" b="1" dirty="0"/>
          </a:p>
        </p:txBody>
      </p:sp>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a:solidFill>
                  <a:schemeClr val="bg1"/>
                </a:solidFill>
                <a:latin typeface="Univers" panose="020B0503020202020204" pitchFamily="34" charset="0"/>
              </a:rPr>
              <a:t>#ISCORE2023</a:t>
            </a:r>
          </a:p>
        </p:txBody>
      </p:sp>
      <p:sp>
        <p:nvSpPr>
          <p:cNvPr id="5" name="TextBox 4">
            <a:extLst>
              <a:ext uri="{FF2B5EF4-FFF2-40B4-BE49-F238E27FC236}">
                <a16:creationId xmlns:a16="http://schemas.microsoft.com/office/drawing/2014/main" id="{1CEA7E66-DE99-D3A2-4882-F7AC033F2C8E}"/>
              </a:ext>
            </a:extLst>
          </p:cNvPr>
          <p:cNvSpPr txBox="1"/>
          <p:nvPr/>
        </p:nvSpPr>
        <p:spPr>
          <a:xfrm>
            <a:off x="838200" y="2055813"/>
            <a:ext cx="10515600" cy="303159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cs typeface="Calibri"/>
              </a:rPr>
              <a:t>Investigate factors influencing the decision to attend graduate school, focusing on the contrasts between STEM and non-STEM majors.</a:t>
            </a:r>
          </a:p>
          <a:p>
            <a:endParaRPr lang="en-US" sz="2800" dirty="0">
              <a:cs typeface="Calibri"/>
            </a:endParaRPr>
          </a:p>
          <a:p>
            <a:r>
              <a:rPr lang="en-US" sz="2800" dirty="0">
                <a:ea typeface="+mn-lt"/>
                <a:cs typeface="+mn-lt"/>
              </a:rPr>
              <a:t>Are there any differences in the factors that influence the decision to attend graduate school between STEM and non-STEM undergraduate disciplines?</a:t>
            </a:r>
            <a:endParaRPr lang="en-US" sz="2800" dirty="0">
              <a:cs typeface="Calibri" panose="020F0502020204030204"/>
            </a:endParaRPr>
          </a:p>
          <a:p>
            <a:pPr algn="ctr"/>
            <a:endParaRPr lang="en-US" sz="2300" dirty="0"/>
          </a:p>
        </p:txBody>
      </p:sp>
    </p:spTree>
    <p:extLst>
      <p:ext uri="{BB962C8B-B14F-4D97-AF65-F5344CB8AC3E}">
        <p14:creationId xmlns:p14="http://schemas.microsoft.com/office/powerpoint/2010/main" val="3554705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descr="A picture containing image, silhouette, plant, clouds&#10;&#10;Description automatically generated">
            <a:extLst>
              <a:ext uri="{FF2B5EF4-FFF2-40B4-BE49-F238E27FC236}">
                <a16:creationId xmlns:a16="http://schemas.microsoft.com/office/drawing/2014/main" id="{20593A1B-C61A-84B7-DE77-CE9AD7BB9511}"/>
              </a:ext>
            </a:extLst>
          </p:cNvPr>
          <p:cNvPicPr>
            <a:picLocks noChangeAspect="1"/>
          </p:cNvPicPr>
          <p:nvPr/>
        </p:nvPicPr>
        <p:blipFill>
          <a:blip r:embed="rId3"/>
          <a:stretch>
            <a:fillRect/>
          </a:stretch>
        </p:blipFill>
        <p:spPr>
          <a:xfrm>
            <a:off x="3795252" y="0"/>
            <a:ext cx="8396748" cy="8396748"/>
          </a:xfrm>
          <a:prstGeom prst="rect">
            <a:avLst/>
          </a:prstGeom>
        </p:spPr>
      </p:pic>
      <p:sp>
        <p:nvSpPr>
          <p:cNvPr id="2" name="Title 1">
            <a:extLst>
              <a:ext uri="{FF2B5EF4-FFF2-40B4-BE49-F238E27FC236}">
                <a16:creationId xmlns:a16="http://schemas.microsoft.com/office/drawing/2014/main" id="{D291A503-68DE-7835-AE1F-0F1D6BEE9C9C}"/>
              </a:ext>
            </a:extLst>
          </p:cNvPr>
          <p:cNvSpPr>
            <a:spLocks noGrp="1" noRot="1" noMove="1" noResize="1" noEditPoints="1" noAdjustHandles="1" noChangeArrowheads="1" noChangeShapeType="1"/>
          </p:cNvSpPr>
          <p:nvPr>
            <p:ph type="title"/>
          </p:nvPr>
        </p:nvSpPr>
        <p:spPr/>
        <p:txBody>
          <a:bodyPr/>
          <a:lstStyle/>
          <a:p>
            <a:r>
              <a:rPr lang="en-US" b="1" dirty="0">
                <a:solidFill>
                  <a:srgbClr val="C00000"/>
                </a:solidFill>
                <a:latin typeface="ITC Berkeley Oldstyle Std Blk" panose="02090402050306020404" pitchFamily="18" charset="0"/>
              </a:rPr>
              <a:t>Methods</a:t>
            </a:r>
            <a:endParaRPr lang="en-US" b="1" dirty="0">
              <a:cs typeface="Calibri Light" panose="020F0302020204030204"/>
            </a:endParaRPr>
          </a:p>
        </p:txBody>
      </p:sp>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a:solidFill>
                  <a:schemeClr val="bg1"/>
                </a:solidFill>
                <a:latin typeface="Univers" panose="020B0503020202020204" pitchFamily="34" charset="0"/>
              </a:rPr>
              <a:t>#ISCORE2023</a:t>
            </a:r>
          </a:p>
        </p:txBody>
      </p:sp>
      <p:graphicFrame>
        <p:nvGraphicFramePr>
          <p:cNvPr id="11" name="TextBox 8">
            <a:extLst>
              <a:ext uri="{FF2B5EF4-FFF2-40B4-BE49-F238E27FC236}">
                <a16:creationId xmlns:a16="http://schemas.microsoft.com/office/drawing/2014/main" id="{62C8E382-AAA7-A086-AC2F-33621B20FD0D}"/>
              </a:ext>
            </a:extLst>
          </p:cNvPr>
          <p:cNvGraphicFramePr>
            <a:graphicFrameLocks/>
          </p:cNvGraphicFramePr>
          <p:nvPr>
            <p:extLst>
              <p:ext uri="{D42A27DB-BD31-4B8C-83A1-F6EECF244321}">
                <p14:modId xmlns:p14="http://schemas.microsoft.com/office/powerpoint/2010/main" val="3793498121"/>
              </p:ext>
            </p:extLst>
          </p:nvPr>
        </p:nvGraphicFramePr>
        <p:xfrm>
          <a:off x="613388" y="1321536"/>
          <a:ext cx="10965221" cy="460665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104244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5" descr="A picture containing image, silhouette, plant, clouds&#10;&#10;Description automatically generated">
            <a:extLst>
              <a:ext uri="{FF2B5EF4-FFF2-40B4-BE49-F238E27FC236}">
                <a16:creationId xmlns:a16="http://schemas.microsoft.com/office/drawing/2014/main" id="{EF39BF1E-EE3F-547B-3EA8-3E9D7132AB2B}"/>
              </a:ext>
            </a:extLst>
          </p:cNvPr>
          <p:cNvPicPr>
            <a:picLocks noChangeAspect="1"/>
          </p:cNvPicPr>
          <p:nvPr/>
        </p:nvPicPr>
        <p:blipFill>
          <a:blip r:embed="rId3"/>
          <a:stretch>
            <a:fillRect/>
          </a:stretch>
        </p:blipFill>
        <p:spPr>
          <a:xfrm>
            <a:off x="3795252" y="0"/>
            <a:ext cx="8396748" cy="8396748"/>
          </a:xfrm>
          <a:prstGeom prst="rect">
            <a:avLst/>
          </a:prstGeom>
        </p:spPr>
      </p:pic>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p:txBody>
          <a:bodyPr/>
          <a:lstStyle/>
          <a:p>
            <a:r>
              <a:rPr lang="en-US" b="1" dirty="0">
                <a:solidFill>
                  <a:srgbClr val="C00000"/>
                </a:solidFill>
                <a:latin typeface="ITC Berkeley Oldstyle Std Blk"/>
              </a:rPr>
              <a:t> Results</a:t>
            </a:r>
            <a:endParaRPr lang="en-US" b="1" dirty="0">
              <a:solidFill>
                <a:srgbClr val="C00000"/>
              </a:solidFill>
              <a:latin typeface="ITC Berkeley Oldstyle Std Blk" panose="02090402050306020404" pitchFamily="18" charset="0"/>
            </a:endParaRPr>
          </a:p>
        </p:txBody>
      </p:sp>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a:solidFill>
                  <a:schemeClr val="bg1"/>
                </a:solidFill>
                <a:latin typeface="Univers" panose="020B0503020202020204" pitchFamily="34" charset="0"/>
              </a:rPr>
              <a:t>#ISCORE2023</a:t>
            </a:r>
          </a:p>
        </p:txBody>
      </p:sp>
      <p:sp>
        <p:nvSpPr>
          <p:cNvPr id="5" name="TextBox 4">
            <a:extLst>
              <a:ext uri="{FF2B5EF4-FFF2-40B4-BE49-F238E27FC236}">
                <a16:creationId xmlns:a16="http://schemas.microsoft.com/office/drawing/2014/main" id="{58928322-0975-992B-E5EA-1989CE9E647F}"/>
              </a:ext>
            </a:extLst>
          </p:cNvPr>
          <p:cNvSpPr txBox="1"/>
          <p:nvPr/>
        </p:nvSpPr>
        <p:spPr>
          <a:xfrm>
            <a:off x="770289" y="2194884"/>
            <a:ext cx="2631347" cy="267765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panose="020F0502020204030204"/>
              </a:rPr>
              <a:t>Question</a:t>
            </a:r>
            <a:r>
              <a:rPr lang="en-US" sz="2400" dirty="0">
                <a:cs typeface="Calibri" panose="020F0502020204030204"/>
              </a:rPr>
              <a:t>: How well prepared did you feel for graduate school and what influenced your feelings of preparedness?</a:t>
            </a:r>
          </a:p>
        </p:txBody>
      </p:sp>
      <p:sp>
        <p:nvSpPr>
          <p:cNvPr id="13" name="Rectangle 12">
            <a:extLst>
              <a:ext uri="{FF2B5EF4-FFF2-40B4-BE49-F238E27FC236}">
                <a16:creationId xmlns:a16="http://schemas.microsoft.com/office/drawing/2014/main" id="{935CA889-072C-B11F-3735-F9791E3EDC20}"/>
              </a:ext>
            </a:extLst>
          </p:cNvPr>
          <p:cNvSpPr/>
          <p:nvPr/>
        </p:nvSpPr>
        <p:spPr>
          <a:xfrm>
            <a:off x="3903710" y="1239788"/>
            <a:ext cx="7899711" cy="45878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a:extLst>
              <a:ext uri="{FF2B5EF4-FFF2-40B4-BE49-F238E27FC236}">
                <a16:creationId xmlns:a16="http://schemas.microsoft.com/office/drawing/2014/main" id="{1BDAA8F0-1398-0689-C964-A6383EA0EE52}"/>
              </a:ext>
            </a:extLst>
          </p:cNvPr>
          <p:cNvGraphicFramePr>
            <a:graphicFrameLocks/>
          </p:cNvGraphicFramePr>
          <p:nvPr/>
        </p:nvGraphicFramePr>
        <p:xfrm>
          <a:off x="3903710" y="1239788"/>
          <a:ext cx="7899711" cy="458784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06688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5" descr="A picture containing image, silhouette, plant, clouds&#10;&#10;Description automatically generated">
            <a:extLst>
              <a:ext uri="{FF2B5EF4-FFF2-40B4-BE49-F238E27FC236}">
                <a16:creationId xmlns:a16="http://schemas.microsoft.com/office/drawing/2014/main" id="{4534FFC6-0960-79E2-AC9C-1B3D58535B4C}"/>
              </a:ext>
            </a:extLst>
          </p:cNvPr>
          <p:cNvPicPr>
            <a:picLocks noChangeAspect="1"/>
          </p:cNvPicPr>
          <p:nvPr/>
        </p:nvPicPr>
        <p:blipFill>
          <a:blip r:embed="rId3"/>
          <a:stretch>
            <a:fillRect/>
          </a:stretch>
        </p:blipFill>
        <p:spPr>
          <a:xfrm>
            <a:off x="3795252" y="0"/>
            <a:ext cx="8396748" cy="8396748"/>
          </a:xfrm>
          <a:prstGeom prst="rect">
            <a:avLst/>
          </a:prstGeom>
        </p:spPr>
      </p:pic>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p:txBody>
          <a:bodyPr/>
          <a:lstStyle/>
          <a:p>
            <a:r>
              <a:rPr lang="en-US" b="1" dirty="0">
                <a:solidFill>
                  <a:srgbClr val="C00000"/>
                </a:solidFill>
                <a:latin typeface="ITC Berkeley Oldstyle Std Blk"/>
              </a:rPr>
              <a:t>Discussion</a:t>
            </a:r>
            <a:endParaRPr lang="en-US" b="1" dirty="0">
              <a:solidFill>
                <a:srgbClr val="C00000"/>
              </a:solidFill>
              <a:latin typeface="ITC Berkeley Oldstyle Std Blk" panose="02090402050306020404" pitchFamily="18" charset="0"/>
            </a:endParaRPr>
          </a:p>
        </p:txBody>
      </p:sp>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a:solidFill>
                  <a:schemeClr val="bg1"/>
                </a:solidFill>
                <a:latin typeface="Univers" panose="020B0503020202020204" pitchFamily="34" charset="0"/>
              </a:rPr>
              <a:t>#ISCORE2023</a:t>
            </a:r>
          </a:p>
        </p:txBody>
      </p:sp>
      <p:sp>
        <p:nvSpPr>
          <p:cNvPr id="4" name="TextBox 3">
            <a:extLst>
              <a:ext uri="{FF2B5EF4-FFF2-40B4-BE49-F238E27FC236}">
                <a16:creationId xmlns:a16="http://schemas.microsoft.com/office/drawing/2014/main" id="{3CC67CEC-BAAE-F6EA-7705-00BE647D69A3}"/>
              </a:ext>
            </a:extLst>
          </p:cNvPr>
          <p:cNvSpPr txBox="1"/>
          <p:nvPr/>
        </p:nvSpPr>
        <p:spPr>
          <a:xfrm>
            <a:off x="838200" y="1720840"/>
            <a:ext cx="1063190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dirty="0">
                <a:cs typeface="Calibri"/>
              </a:rPr>
              <a:t>There are more opportunities within STEM disciplines.</a:t>
            </a:r>
          </a:p>
          <a:p>
            <a:pPr marL="285750" indent="-285750">
              <a:buFont typeface="Arial"/>
              <a:buChar char="•"/>
            </a:pPr>
            <a:endParaRPr lang="en-US" sz="2800" dirty="0">
              <a:cs typeface="Calibri"/>
            </a:endParaRPr>
          </a:p>
          <a:p>
            <a:pPr marL="342900" indent="-342900">
              <a:buFont typeface="Arial" panose="020B0604020202020204" pitchFamily="34" charset="0"/>
              <a:buChar char="•"/>
            </a:pPr>
            <a:r>
              <a:rPr lang="en-US" sz="2800" dirty="0">
                <a:cs typeface="Calibri"/>
              </a:rPr>
              <a:t>Our research demonstrates that there was a lack of resources within non-STEM majors in relation to graduate school which may strongly influence the pursuit towards higher education.</a:t>
            </a:r>
            <a:endParaRPr lang="en-US" sz="2000" dirty="0"/>
          </a:p>
        </p:txBody>
      </p:sp>
    </p:spTree>
    <p:extLst>
      <p:ext uri="{BB962C8B-B14F-4D97-AF65-F5344CB8AC3E}">
        <p14:creationId xmlns:p14="http://schemas.microsoft.com/office/powerpoint/2010/main" val="141058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p:txBody>
          <a:bodyPr/>
          <a:lstStyle/>
          <a:p>
            <a:r>
              <a:rPr lang="en-US" b="1" dirty="0">
                <a:solidFill>
                  <a:srgbClr val="C00000"/>
                </a:solidFill>
                <a:latin typeface="ITC Berkeley Oldstyle Std Blk"/>
              </a:rPr>
              <a:t>Conclusion</a:t>
            </a:r>
          </a:p>
        </p:txBody>
      </p:sp>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4"/>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a:solidFill>
                  <a:schemeClr val="bg1"/>
                </a:solidFill>
                <a:latin typeface="Univers" panose="020B0503020202020204" pitchFamily="34" charset="0"/>
              </a:rPr>
              <a:t>#ISCORE2023</a:t>
            </a:r>
          </a:p>
        </p:txBody>
      </p:sp>
      <p:sp>
        <p:nvSpPr>
          <p:cNvPr id="4" name="TextBox 3">
            <a:extLst>
              <a:ext uri="{FF2B5EF4-FFF2-40B4-BE49-F238E27FC236}">
                <a16:creationId xmlns:a16="http://schemas.microsoft.com/office/drawing/2014/main" id="{86656AF4-D67A-6EAB-2FF0-AC71830983F0}"/>
              </a:ext>
            </a:extLst>
          </p:cNvPr>
          <p:cNvSpPr txBox="1"/>
          <p:nvPr/>
        </p:nvSpPr>
        <p:spPr>
          <a:xfrm>
            <a:off x="912649" y="1696215"/>
            <a:ext cx="6957391"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dirty="0">
                <a:cs typeface="Calibri" panose="020F0502020204030204"/>
              </a:rPr>
              <a:t>Overall finding: Lack of resources</a:t>
            </a:r>
          </a:p>
          <a:p>
            <a:pPr marL="342900" indent="-342900">
              <a:buFont typeface="Arial" panose="020B0604020202020204" pitchFamily="34" charset="0"/>
              <a:buChar char="•"/>
            </a:pPr>
            <a:endParaRPr lang="en-US" sz="2800" dirty="0">
              <a:ea typeface="Calibri"/>
              <a:cs typeface="Calibri" panose="020F0502020204030204"/>
            </a:endParaRPr>
          </a:p>
          <a:p>
            <a:pPr marL="342900" indent="-342900">
              <a:buFont typeface="Arial" panose="020B0604020202020204" pitchFamily="34" charset="0"/>
              <a:buChar char="•"/>
            </a:pPr>
            <a:endParaRPr lang="en-US" sz="2800" dirty="0">
              <a:ea typeface="Calibri"/>
              <a:cs typeface="Calibri" panose="020F0502020204030204"/>
            </a:endParaRPr>
          </a:p>
          <a:p>
            <a:pPr marL="342900" indent="-342900">
              <a:buFont typeface="Arial" panose="020B0604020202020204" pitchFamily="34" charset="0"/>
              <a:buChar char="•"/>
            </a:pPr>
            <a:r>
              <a:rPr lang="en-US" sz="2800" dirty="0">
                <a:ea typeface="Calibri"/>
                <a:cs typeface="Calibri" panose="020F0502020204030204"/>
              </a:rPr>
              <a:t>Future direction</a:t>
            </a:r>
          </a:p>
          <a:p>
            <a:pPr marL="742950" lvl="1" indent="-285750">
              <a:buFont typeface="Arial"/>
              <a:buChar char="•"/>
            </a:pPr>
            <a:r>
              <a:rPr lang="en-US" sz="2800" dirty="0">
                <a:ea typeface="Calibri"/>
                <a:cs typeface="Calibri" panose="020F0502020204030204"/>
              </a:rPr>
              <a:t>Looking into the why</a:t>
            </a:r>
          </a:p>
          <a:p>
            <a:pPr marL="742950" lvl="1" indent="-285750">
              <a:buFont typeface="Arial"/>
              <a:buChar char="•"/>
            </a:pPr>
            <a:r>
              <a:rPr lang="en-US" sz="2800" dirty="0">
                <a:ea typeface="Calibri"/>
                <a:cs typeface="Calibri" panose="020F0502020204030204"/>
              </a:rPr>
              <a:t>Ways to combat this</a:t>
            </a:r>
          </a:p>
        </p:txBody>
      </p:sp>
      <p:pic>
        <p:nvPicPr>
          <p:cNvPr id="10" name="Content Placeholder 5" descr="A picture containing image, silhouette, plant, clouds&#10;&#10;Description automatically generated">
            <a:extLst>
              <a:ext uri="{FF2B5EF4-FFF2-40B4-BE49-F238E27FC236}">
                <a16:creationId xmlns:a16="http://schemas.microsoft.com/office/drawing/2014/main" id="{3BCCD402-B2C5-B0D3-EC43-E323DCF25F4E}"/>
              </a:ext>
            </a:extLst>
          </p:cNvPr>
          <p:cNvPicPr>
            <a:picLocks noChangeAspect="1"/>
          </p:cNvPicPr>
          <p:nvPr/>
        </p:nvPicPr>
        <p:blipFill>
          <a:blip r:embed="rId5"/>
          <a:stretch>
            <a:fillRect/>
          </a:stretch>
        </p:blipFill>
        <p:spPr>
          <a:xfrm>
            <a:off x="3795252" y="0"/>
            <a:ext cx="8396748" cy="8396748"/>
          </a:xfrm>
          <a:prstGeom prst="rect">
            <a:avLst/>
          </a:prstGeom>
        </p:spPr>
      </p:pic>
    </p:spTree>
    <p:extLst>
      <p:ext uri="{BB962C8B-B14F-4D97-AF65-F5344CB8AC3E}">
        <p14:creationId xmlns:p14="http://schemas.microsoft.com/office/powerpoint/2010/main" val="1559428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CC98834-557E-2874-08B0-8FAD05DEC43A}"/>
              </a:ext>
            </a:extLst>
          </p:cNvPr>
          <p:cNvPicPr>
            <a:picLocks noChangeAspect="1"/>
          </p:cNvPicPr>
          <p:nvPr/>
        </p:nvPicPr>
        <p:blipFill>
          <a:blip r:embed="rId3"/>
          <a:stretch>
            <a:fillRect/>
          </a:stretch>
        </p:blipFill>
        <p:spPr>
          <a:xfrm rot="5400000">
            <a:off x="2892649" y="-2874109"/>
            <a:ext cx="6406703" cy="12192002"/>
          </a:xfrm>
          <a:prstGeom prst="rect">
            <a:avLst/>
          </a:prstGeom>
        </p:spPr>
      </p:pic>
      <p:pic>
        <p:nvPicPr>
          <p:cNvPr id="11" name="Picture 10">
            <a:extLst>
              <a:ext uri="{FF2B5EF4-FFF2-40B4-BE49-F238E27FC236}">
                <a16:creationId xmlns:a16="http://schemas.microsoft.com/office/drawing/2014/main" id="{D6A3113B-757A-C3C5-A4A3-F8AC033E0DC5}"/>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5" name="Picture 4">
            <a:extLst>
              <a:ext uri="{FF2B5EF4-FFF2-40B4-BE49-F238E27FC236}">
                <a16:creationId xmlns:a16="http://schemas.microsoft.com/office/drawing/2014/main" id="{975F010F-9E20-BB9D-065F-801045C77E68}"/>
              </a:ext>
            </a:extLst>
          </p:cNvPr>
          <p:cNvPicPr>
            <a:picLocks noChangeAspect="1"/>
          </p:cNvPicPr>
          <p:nvPr/>
        </p:nvPicPr>
        <p:blipFill>
          <a:blip r:embed="rId4"/>
          <a:stretch>
            <a:fillRect/>
          </a:stretch>
        </p:blipFill>
        <p:spPr>
          <a:xfrm>
            <a:off x="6327140" y="379292"/>
            <a:ext cx="5255260" cy="5524230"/>
          </a:xfrm>
          <a:prstGeom prst="rect">
            <a:avLst/>
          </a:prstGeom>
        </p:spPr>
      </p:pic>
      <p:sp>
        <p:nvSpPr>
          <p:cNvPr id="19" name="TextBox 18">
            <a:extLst>
              <a:ext uri="{FF2B5EF4-FFF2-40B4-BE49-F238E27FC236}">
                <a16:creationId xmlns:a16="http://schemas.microsoft.com/office/drawing/2014/main" id="{2F2D3FF2-5718-D5C4-9A89-B9E4AC339813}"/>
              </a:ext>
            </a:extLst>
          </p:cNvPr>
          <p:cNvSpPr txBox="1"/>
          <p:nvPr/>
        </p:nvSpPr>
        <p:spPr>
          <a:xfrm>
            <a:off x="-2" y="1698398"/>
            <a:ext cx="6096000" cy="3046988"/>
          </a:xfrm>
          <a:prstGeom prst="rect">
            <a:avLst/>
          </a:prstGeom>
          <a:noFill/>
        </p:spPr>
        <p:txBody>
          <a:bodyPr wrap="square">
            <a:spAutoFit/>
          </a:bodyPr>
          <a:lstStyle/>
          <a:p>
            <a:pPr algn="ctr"/>
            <a:r>
              <a:rPr lang="en-US" sz="9600" b="1" dirty="0">
                <a:solidFill>
                  <a:schemeClr val="bg1"/>
                </a:solidFill>
                <a:latin typeface="ITC Berkeley Oldstyle Std" panose="02090402050306020404" pitchFamily="18" charset="0"/>
              </a:rPr>
              <a:t>Check</a:t>
            </a:r>
          </a:p>
          <a:p>
            <a:pPr algn="ctr"/>
            <a:r>
              <a:rPr lang="en-US" sz="9600" b="1" dirty="0">
                <a:solidFill>
                  <a:schemeClr val="bg1"/>
                </a:solidFill>
                <a:latin typeface="ITC Berkeley Oldstyle Std" panose="02090402050306020404" pitchFamily="18" charset="0"/>
              </a:rPr>
              <a:t>In:</a:t>
            </a:r>
            <a:endParaRPr lang="en-US" sz="9600" dirty="0"/>
          </a:p>
        </p:txBody>
      </p:sp>
      <p:sp>
        <p:nvSpPr>
          <p:cNvPr id="17" name="Rectangle 16">
            <a:extLst>
              <a:ext uri="{FF2B5EF4-FFF2-40B4-BE49-F238E27FC236}">
                <a16:creationId xmlns:a16="http://schemas.microsoft.com/office/drawing/2014/main" id="{B026F13C-2FBC-A056-5C6D-C55506CE86AC}"/>
              </a:ext>
            </a:extLst>
          </p:cNvPr>
          <p:cNvSpPr/>
          <p:nvPr/>
        </p:nvSpPr>
        <p:spPr>
          <a:xfrm>
            <a:off x="6705600" y="663388"/>
            <a:ext cx="4536141" cy="49485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2667337-DF08-663A-63A9-8E32589927F9}"/>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12" name="Picture 11">
            <a:extLst>
              <a:ext uri="{FF2B5EF4-FFF2-40B4-BE49-F238E27FC236}">
                <a16:creationId xmlns:a16="http://schemas.microsoft.com/office/drawing/2014/main" id="{2D3E3FE8-7C8E-A6F2-D5AE-0482AAD8CC1F}"/>
              </a:ext>
            </a:extLst>
          </p:cNvPr>
          <p:cNvPicPr>
            <a:picLocks noChangeAspect="1"/>
          </p:cNvPicPr>
          <p:nvPr/>
        </p:nvPicPr>
        <p:blipFill>
          <a:blip r:embed="rId5"/>
          <a:stretch>
            <a:fillRect/>
          </a:stretch>
        </p:blipFill>
        <p:spPr>
          <a:xfrm>
            <a:off x="388579" y="6425244"/>
            <a:ext cx="3856294" cy="290327"/>
          </a:xfrm>
          <a:prstGeom prst="rect">
            <a:avLst/>
          </a:prstGeom>
        </p:spPr>
      </p:pic>
      <p:sp>
        <p:nvSpPr>
          <p:cNvPr id="14" name="TextBox 13">
            <a:extLst>
              <a:ext uri="{FF2B5EF4-FFF2-40B4-BE49-F238E27FC236}">
                <a16:creationId xmlns:a16="http://schemas.microsoft.com/office/drawing/2014/main" id="{67BD51CE-8F95-2B11-CC84-1A3F09469F44}"/>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pic>
        <p:nvPicPr>
          <p:cNvPr id="3" name="Picture 2" descr="Qr code&#10;&#10;Description automatically generated">
            <a:extLst>
              <a:ext uri="{FF2B5EF4-FFF2-40B4-BE49-F238E27FC236}">
                <a16:creationId xmlns:a16="http://schemas.microsoft.com/office/drawing/2014/main" id="{90561D04-55A5-9668-F0D9-07D7D5CC7D49}"/>
              </a:ext>
            </a:extLst>
          </p:cNvPr>
          <p:cNvPicPr>
            <a:picLocks noChangeAspect="1"/>
          </p:cNvPicPr>
          <p:nvPr/>
        </p:nvPicPr>
        <p:blipFill>
          <a:blip r:embed="rId6"/>
          <a:stretch>
            <a:fillRect/>
          </a:stretch>
        </p:blipFill>
        <p:spPr>
          <a:xfrm>
            <a:off x="6705600" y="886647"/>
            <a:ext cx="4501999" cy="4501999"/>
          </a:xfrm>
          <a:prstGeom prst="rect">
            <a:avLst/>
          </a:prstGeom>
        </p:spPr>
      </p:pic>
    </p:spTree>
    <p:extLst>
      <p:ext uri="{BB962C8B-B14F-4D97-AF65-F5344CB8AC3E}">
        <p14:creationId xmlns:p14="http://schemas.microsoft.com/office/powerpoint/2010/main" val="2563378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D4B4FA9-014D-88A2-FDC4-0D5D3A5AB8EC}"/>
              </a:ext>
            </a:extLst>
          </p:cNvPr>
          <p:cNvSpPr>
            <a:spLocks noGrp="1"/>
          </p:cNvSpPr>
          <p:nvPr>
            <p:ph type="subTitle" idx="1"/>
          </p:nvPr>
        </p:nvSpPr>
        <p:spPr>
          <a:xfrm>
            <a:off x="1523999" y="3352800"/>
            <a:ext cx="9144000" cy="1655762"/>
          </a:xfrm>
        </p:spPr>
        <p:txBody>
          <a:bodyPr>
            <a:normAutofit/>
          </a:bodyPr>
          <a:lstStyle/>
          <a:p>
            <a:pPr algn="r" rtl="0" fontAlgn="base"/>
            <a:r>
              <a:rPr lang="en-US" b="0" i="0" u="none" strike="noStrike" dirty="0">
                <a:solidFill>
                  <a:srgbClr val="C00000"/>
                </a:solidFill>
                <a:effectLst/>
                <a:latin typeface="Univers" panose="020B0503020202020204" pitchFamily="34" charset="0"/>
              </a:rPr>
              <a:t>Dela Houssou</a:t>
            </a:r>
          </a:p>
          <a:p>
            <a:pPr algn="r" rtl="0" fontAlgn="base"/>
            <a:r>
              <a:rPr lang="en-US" dirty="0">
                <a:solidFill>
                  <a:srgbClr val="C00000"/>
                </a:solidFill>
                <a:latin typeface="Univers" panose="020B0503020202020204" pitchFamily="34" charset="0"/>
              </a:rPr>
              <a:t>Joshua Ylonen</a:t>
            </a:r>
          </a:p>
          <a:p>
            <a:pPr algn="r" rtl="0" fontAlgn="base"/>
            <a:r>
              <a:rPr lang="en-US" b="0" i="0" dirty="0">
                <a:solidFill>
                  <a:srgbClr val="C00000"/>
                </a:solidFill>
                <a:effectLst/>
                <a:latin typeface="Univers" panose="020B0503020202020204" pitchFamily="34" charset="0"/>
              </a:rPr>
              <a:t>Dulce R</a:t>
            </a:r>
            <a:r>
              <a:rPr lang="en-US" dirty="0">
                <a:solidFill>
                  <a:srgbClr val="C00000"/>
                </a:solidFill>
                <a:latin typeface="Univers" panose="020B0503020202020204" pitchFamily="34" charset="0"/>
              </a:rPr>
              <a:t>esendiz</a:t>
            </a:r>
            <a:endParaRPr lang="en-US" b="0" i="0" dirty="0">
              <a:solidFill>
                <a:srgbClr val="000000"/>
              </a:solidFill>
              <a:effectLst/>
              <a:latin typeface="Segoe UI" panose="020B0502040204020203" pitchFamily="34" charset="0"/>
            </a:endParaRPr>
          </a:p>
        </p:txBody>
      </p:sp>
      <p:sp>
        <p:nvSpPr>
          <p:cNvPr id="2" name="Title 1">
            <a:extLst>
              <a:ext uri="{FF2B5EF4-FFF2-40B4-BE49-F238E27FC236}">
                <a16:creationId xmlns:a16="http://schemas.microsoft.com/office/drawing/2014/main" id="{02BFEF25-23C7-6D88-73D0-FC207C14B4F5}"/>
              </a:ext>
            </a:extLst>
          </p:cNvPr>
          <p:cNvSpPr>
            <a:spLocks noGrp="1"/>
          </p:cNvSpPr>
          <p:nvPr>
            <p:ph type="ctrTitle"/>
          </p:nvPr>
        </p:nvSpPr>
        <p:spPr>
          <a:xfrm>
            <a:off x="1523999" y="710402"/>
            <a:ext cx="9144000" cy="2387600"/>
          </a:xfrm>
          <a:solidFill>
            <a:srgbClr val="901E24"/>
          </a:solidFill>
        </p:spPr>
        <p:txBody>
          <a:bodyPr>
            <a:normAutofit/>
          </a:bodyPr>
          <a:lstStyle/>
          <a:p>
            <a:pPr algn="l"/>
            <a:r>
              <a:rPr lang="en-US" sz="4400" b="1" i="0" u="none" strike="noStrike" dirty="0">
                <a:solidFill>
                  <a:srgbClr val="FFFFFF"/>
                </a:solidFill>
                <a:effectLst/>
                <a:latin typeface="ITC Berkeley Oldstyle Std Blk"/>
              </a:rPr>
              <a:t>Influence of Major </a:t>
            </a:r>
            <a:r>
              <a:rPr lang="en-US" sz="4400" b="1" dirty="0">
                <a:solidFill>
                  <a:srgbClr val="FFFFFF"/>
                </a:solidFill>
                <a:latin typeface="ITC Berkeley Oldstyle Std Blk"/>
              </a:rPr>
              <a:t>on t</a:t>
            </a:r>
            <a:r>
              <a:rPr lang="en-US" sz="4400" b="1" i="0" u="none" strike="noStrike" dirty="0">
                <a:solidFill>
                  <a:srgbClr val="FFFFFF"/>
                </a:solidFill>
                <a:effectLst/>
                <a:latin typeface="ITC Berkeley Oldstyle Std Blk"/>
              </a:rPr>
              <a:t>he Pursuit of Graduate Studies</a:t>
            </a:r>
            <a:endParaRPr lang="en-US" sz="102800" b="1" dirty="0">
              <a:solidFill>
                <a:schemeClr val="bg1"/>
              </a:solidFill>
              <a:latin typeface="ITC Berkeley Oldstyle Std" panose="02090402050306020404" pitchFamily="18" charset="0"/>
            </a:endParaRPr>
          </a:p>
        </p:txBody>
      </p:sp>
      <p:pic>
        <p:nvPicPr>
          <p:cNvPr id="4" name="Picture 3" descr="A picture containing tree, dark, sunset, image&#10;&#10;Description automatically generated">
            <a:extLst>
              <a:ext uri="{FF2B5EF4-FFF2-40B4-BE49-F238E27FC236}">
                <a16:creationId xmlns:a16="http://schemas.microsoft.com/office/drawing/2014/main" id="{0B2D6E34-FBFE-DA63-9527-0B9E0D0D0888}"/>
              </a:ext>
            </a:extLst>
          </p:cNvPr>
          <p:cNvPicPr>
            <a:picLocks noChangeAspect="1"/>
          </p:cNvPicPr>
          <p:nvPr/>
        </p:nvPicPr>
        <p:blipFill>
          <a:blip r:embed="rId3"/>
          <a:stretch>
            <a:fillRect/>
          </a:stretch>
        </p:blipFill>
        <p:spPr>
          <a:xfrm rot="10800000">
            <a:off x="0" y="1508627"/>
            <a:ext cx="4810125" cy="4810125"/>
          </a:xfrm>
          <a:prstGeom prst="rect">
            <a:avLst/>
          </a:prstGeom>
        </p:spPr>
      </p:pic>
      <p:pic>
        <p:nvPicPr>
          <p:cNvPr id="5" name="Picture 4">
            <a:extLst>
              <a:ext uri="{FF2B5EF4-FFF2-40B4-BE49-F238E27FC236}">
                <a16:creationId xmlns:a16="http://schemas.microsoft.com/office/drawing/2014/main" id="{11854D70-FBC5-41CB-606C-A1470A948DBE}"/>
              </a:ext>
            </a:extLst>
          </p:cNvPr>
          <p:cNvPicPr>
            <a:picLocks noChangeAspect="1"/>
          </p:cNvPicPr>
          <p:nvPr/>
        </p:nvPicPr>
        <p:blipFill>
          <a:blip r:embed="rId4"/>
          <a:stretch>
            <a:fillRect/>
          </a:stretch>
        </p:blipFill>
        <p:spPr>
          <a:xfrm rot="5400000">
            <a:off x="5808405" y="474407"/>
            <a:ext cx="575188" cy="12192002"/>
          </a:xfrm>
          <a:prstGeom prst="rect">
            <a:avLst/>
          </a:prstGeom>
          <a:solidFill>
            <a:srgbClr val="901E24"/>
          </a:solidFill>
        </p:spPr>
      </p:pic>
      <p:pic>
        <p:nvPicPr>
          <p:cNvPr id="6" name="Picture 5">
            <a:extLst>
              <a:ext uri="{FF2B5EF4-FFF2-40B4-BE49-F238E27FC236}">
                <a16:creationId xmlns:a16="http://schemas.microsoft.com/office/drawing/2014/main" id="{901302DA-4B16-7519-2660-23F78B8CBEC9}"/>
              </a:ext>
            </a:extLst>
          </p:cNvPr>
          <p:cNvPicPr>
            <a:picLocks noChangeAspect="1"/>
          </p:cNvPicPr>
          <p:nvPr/>
        </p:nvPicPr>
        <p:blipFill>
          <a:blip r:embed="rId5"/>
          <a:stretch>
            <a:fillRect/>
          </a:stretch>
        </p:blipFill>
        <p:spPr>
          <a:xfrm>
            <a:off x="388579" y="6425244"/>
            <a:ext cx="3856294" cy="290327"/>
          </a:xfrm>
          <a:prstGeom prst="rect">
            <a:avLst/>
          </a:prstGeom>
        </p:spPr>
      </p:pic>
      <p:sp>
        <p:nvSpPr>
          <p:cNvPr id="8" name="TextBox 7">
            <a:extLst>
              <a:ext uri="{FF2B5EF4-FFF2-40B4-BE49-F238E27FC236}">
                <a16:creationId xmlns:a16="http://schemas.microsoft.com/office/drawing/2014/main" id="{13AEDD27-406A-2C49-5BAE-2C5FCC5C5AA4}"/>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Tree>
    <p:extLst>
      <p:ext uri="{BB962C8B-B14F-4D97-AF65-F5344CB8AC3E}">
        <p14:creationId xmlns:p14="http://schemas.microsoft.com/office/powerpoint/2010/main" val="504932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descr="A picture containing image, silhouette, plant, clouds&#10;&#10;Description automatically generated">
            <a:extLst>
              <a:ext uri="{FF2B5EF4-FFF2-40B4-BE49-F238E27FC236}">
                <a16:creationId xmlns:a16="http://schemas.microsoft.com/office/drawing/2014/main" id="{CA0BCFCE-99F3-2253-39C9-C970988F3108}"/>
              </a:ext>
            </a:extLst>
          </p:cNvPr>
          <p:cNvPicPr>
            <a:picLocks noChangeAspect="1"/>
          </p:cNvPicPr>
          <p:nvPr/>
        </p:nvPicPr>
        <p:blipFill>
          <a:blip r:embed="rId3"/>
          <a:stretch>
            <a:fillRect/>
          </a:stretch>
        </p:blipFill>
        <p:spPr>
          <a:xfrm>
            <a:off x="3795252" y="0"/>
            <a:ext cx="8396748" cy="8396748"/>
          </a:xfrm>
          <a:prstGeom prst="rect">
            <a:avLst/>
          </a:prstGeom>
        </p:spPr>
      </p:pic>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p:txBody>
          <a:bodyPr/>
          <a:lstStyle/>
          <a:p>
            <a:r>
              <a:rPr lang="en-US" b="1" dirty="0">
                <a:solidFill>
                  <a:srgbClr val="C00000"/>
                </a:solidFill>
                <a:latin typeface="ITC Berkeley Oldstyle Std Blk"/>
              </a:rPr>
              <a:t>Introduction</a:t>
            </a:r>
            <a:endParaRPr lang="en-US" b="1" dirty="0">
              <a:solidFill>
                <a:srgbClr val="C00000"/>
              </a:solidFill>
              <a:latin typeface="ITC Berkeley Oldstyle Std Blk" panose="02090402050306020404" pitchFamily="18" charset="0"/>
            </a:endParaRPr>
          </a:p>
        </p:txBody>
      </p:sp>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a:solidFill>
                  <a:schemeClr val="bg1"/>
                </a:solidFill>
                <a:latin typeface="Univers" panose="020B0503020202020204" pitchFamily="34" charset="0"/>
              </a:rPr>
              <a:t>#ISCORE2023</a:t>
            </a:r>
          </a:p>
        </p:txBody>
      </p:sp>
      <p:sp>
        <p:nvSpPr>
          <p:cNvPr id="4" name="TextBox 3">
            <a:extLst>
              <a:ext uri="{FF2B5EF4-FFF2-40B4-BE49-F238E27FC236}">
                <a16:creationId xmlns:a16="http://schemas.microsoft.com/office/drawing/2014/main" id="{4667B019-7CF0-0907-67B7-043075B1D81A}"/>
              </a:ext>
            </a:extLst>
          </p:cNvPr>
          <p:cNvSpPr txBox="1"/>
          <p:nvPr/>
        </p:nvSpPr>
        <p:spPr>
          <a:xfrm>
            <a:off x="838201" y="1987072"/>
            <a:ext cx="10494902" cy="252376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b="1" dirty="0"/>
              <a:t>Social </a:t>
            </a:r>
            <a:r>
              <a:rPr lang="en-US" sz="2800" dirty="0"/>
              <a:t>and </a:t>
            </a:r>
            <a:r>
              <a:rPr lang="en-US" sz="2800" b="1" dirty="0"/>
              <a:t>academic factors </a:t>
            </a:r>
            <a:r>
              <a:rPr lang="en-US" sz="2800" dirty="0"/>
              <a:t>strongly influence graduate school aspirations (</a:t>
            </a:r>
            <a:r>
              <a:rPr lang="en-US" sz="2800" dirty="0" err="1"/>
              <a:t>Shellhouse</a:t>
            </a:r>
            <a:r>
              <a:rPr lang="en-US" sz="2800" dirty="0"/>
              <a:t>, </a:t>
            </a:r>
            <a:r>
              <a:rPr lang="en-US" sz="2800" dirty="0" err="1"/>
              <a:t>Spratley</a:t>
            </a:r>
            <a:r>
              <a:rPr lang="en-US" sz="2800" dirty="0"/>
              <a:t>, &amp; Suarez, 2020).</a:t>
            </a:r>
            <a:endParaRPr lang="en-US" sz="2800" dirty="0">
              <a:cs typeface="Calibri"/>
            </a:endParaRPr>
          </a:p>
          <a:p>
            <a:pPr marL="285750" indent="-285750">
              <a:buFont typeface="Arial" panose="020B0604020202020204" pitchFamily="34" charset="0"/>
              <a:buChar char="•"/>
            </a:pPr>
            <a:endParaRPr lang="en-US" sz="2800" dirty="0">
              <a:cs typeface="Calibri"/>
            </a:endParaRPr>
          </a:p>
          <a:p>
            <a:pPr marL="285750" indent="-285750">
              <a:buFont typeface="Arial,Sans-Serif" panose="020B0604020202020204" pitchFamily="34" charset="0"/>
              <a:buChar char="•"/>
            </a:pPr>
            <a:r>
              <a:rPr lang="en-US" sz="2800" dirty="0">
                <a:ea typeface="+mn-lt"/>
                <a:cs typeface="+mn-lt"/>
              </a:rPr>
              <a:t>Similarities between one’s undergraduate and graduate school pursuit (Mullen, Goyette, &amp; Soares, 2003).</a:t>
            </a:r>
          </a:p>
          <a:p>
            <a:endParaRPr lang="en-US" dirty="0">
              <a:cs typeface="Calibri"/>
            </a:endParaRPr>
          </a:p>
        </p:txBody>
      </p:sp>
    </p:spTree>
    <p:extLst>
      <p:ext uri="{BB962C8B-B14F-4D97-AF65-F5344CB8AC3E}">
        <p14:creationId xmlns:p14="http://schemas.microsoft.com/office/powerpoint/2010/main" val="1968407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3795252" y="0"/>
            <a:ext cx="8396748" cy="8396748"/>
          </a:xfrm>
        </p:spPr>
      </p:pic>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p:txBody>
          <a:bodyPr/>
          <a:lstStyle/>
          <a:p>
            <a:r>
              <a:rPr lang="en-US" b="1" dirty="0">
                <a:solidFill>
                  <a:srgbClr val="C00000"/>
                </a:solidFill>
                <a:latin typeface="ITC Berkeley Oldstyle Std Blk"/>
              </a:rPr>
              <a:t>Research Question</a:t>
            </a:r>
          </a:p>
        </p:txBody>
      </p:sp>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a:solidFill>
                  <a:schemeClr val="bg1"/>
                </a:solidFill>
                <a:latin typeface="Univers" panose="020B0503020202020204" pitchFamily="34" charset="0"/>
              </a:rPr>
              <a:t>#ISCORE2023</a:t>
            </a:r>
          </a:p>
        </p:txBody>
      </p:sp>
      <p:sp>
        <p:nvSpPr>
          <p:cNvPr id="4" name="TextBox 3">
            <a:extLst>
              <a:ext uri="{FF2B5EF4-FFF2-40B4-BE49-F238E27FC236}">
                <a16:creationId xmlns:a16="http://schemas.microsoft.com/office/drawing/2014/main" id="{A2F9EE9E-10AE-AD12-C629-9C418389B42A}"/>
              </a:ext>
            </a:extLst>
          </p:cNvPr>
          <p:cNvSpPr txBox="1"/>
          <p:nvPr/>
        </p:nvSpPr>
        <p:spPr>
          <a:xfrm>
            <a:off x="838200" y="1833118"/>
            <a:ext cx="10683240" cy="3046988"/>
          </a:xfrm>
          <a:prstGeom prst="rect">
            <a:avLst/>
          </a:prstGeom>
          <a:noFill/>
        </p:spPr>
        <p:txBody>
          <a:bodyPr wrap="square" lIns="91440" tIns="45720" rIns="91440" bIns="45720" rtlCol="0" anchor="t">
            <a:spAutoFit/>
          </a:bodyPr>
          <a:lstStyle/>
          <a:p>
            <a:pPr marL="0" lvl="1"/>
            <a:r>
              <a:rPr lang="en-US" sz="2800" dirty="0">
                <a:ea typeface="+mn-lt"/>
                <a:cs typeface="+mn-lt"/>
              </a:rPr>
              <a:t>The purpose of this study was to better understand how specific majors influence students to pursue graduate school. </a:t>
            </a:r>
            <a:endParaRPr lang="en-US" sz="2800" dirty="0">
              <a:cs typeface="Calibri"/>
            </a:endParaRPr>
          </a:p>
          <a:p>
            <a:pPr marL="0" lvl="1"/>
            <a:endParaRPr lang="en-US" sz="2800" dirty="0">
              <a:cs typeface="Calibri"/>
            </a:endParaRPr>
          </a:p>
          <a:p>
            <a:pPr marL="0" lvl="1"/>
            <a:endParaRPr lang="en-US" sz="2800" dirty="0">
              <a:cs typeface="Calibri"/>
            </a:endParaRPr>
          </a:p>
          <a:p>
            <a:pPr marL="0" lvl="1"/>
            <a:r>
              <a:rPr lang="en-US" sz="2800" dirty="0"/>
              <a:t>How do specific majors influence undergraduates’ pursuit of graduate school?</a:t>
            </a:r>
            <a:endParaRPr lang="en-US" sz="2800" dirty="0">
              <a:cs typeface="Calibri"/>
            </a:endParaRPr>
          </a:p>
          <a:p>
            <a:pPr lvl="1"/>
            <a:endParaRPr lang="en-US" sz="2400" dirty="0">
              <a:cs typeface="Calibri"/>
            </a:endParaRPr>
          </a:p>
        </p:txBody>
      </p:sp>
    </p:spTree>
    <p:extLst>
      <p:ext uri="{BB962C8B-B14F-4D97-AF65-F5344CB8AC3E}">
        <p14:creationId xmlns:p14="http://schemas.microsoft.com/office/powerpoint/2010/main" val="1919277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5" descr="A picture containing image, silhouette, plant, clouds&#10;&#10;Description automatically generated">
            <a:extLst>
              <a:ext uri="{FF2B5EF4-FFF2-40B4-BE49-F238E27FC236}">
                <a16:creationId xmlns:a16="http://schemas.microsoft.com/office/drawing/2014/main" id="{F1E59DCD-0413-10D0-7F47-98AA558605F9}"/>
              </a:ext>
            </a:extLst>
          </p:cNvPr>
          <p:cNvPicPr>
            <a:picLocks noChangeAspect="1"/>
          </p:cNvPicPr>
          <p:nvPr/>
        </p:nvPicPr>
        <p:blipFill>
          <a:blip r:embed="rId3"/>
          <a:stretch>
            <a:fillRect/>
          </a:stretch>
        </p:blipFill>
        <p:spPr>
          <a:xfrm>
            <a:off x="3795252" y="0"/>
            <a:ext cx="8396748" cy="8396748"/>
          </a:xfrm>
          <a:prstGeom prst="rect">
            <a:avLst/>
          </a:prstGeom>
        </p:spPr>
      </p:pic>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p:txBody>
          <a:bodyPr/>
          <a:lstStyle/>
          <a:p>
            <a:r>
              <a:rPr lang="en-US" b="1" dirty="0">
                <a:solidFill>
                  <a:srgbClr val="C00000"/>
                </a:solidFill>
                <a:latin typeface="ITC Berkeley Oldstyle Std Blk"/>
              </a:rPr>
              <a:t>Methods</a:t>
            </a:r>
            <a:endParaRPr lang="en-US" b="1" dirty="0">
              <a:solidFill>
                <a:srgbClr val="C00000"/>
              </a:solidFill>
              <a:latin typeface="ITC Berkeley Oldstyle Std Blk" panose="02090402050306020404" pitchFamily="18" charset="0"/>
            </a:endParaRPr>
          </a:p>
        </p:txBody>
      </p:sp>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a:solidFill>
                  <a:schemeClr val="bg1"/>
                </a:solidFill>
                <a:latin typeface="Univers" panose="020B0503020202020204" pitchFamily="34" charset="0"/>
              </a:rPr>
              <a:t>#ISCORE2023</a:t>
            </a:r>
          </a:p>
        </p:txBody>
      </p:sp>
      <p:graphicFrame>
        <p:nvGraphicFramePr>
          <p:cNvPr id="4" name="Diagram 3">
            <a:extLst>
              <a:ext uri="{FF2B5EF4-FFF2-40B4-BE49-F238E27FC236}">
                <a16:creationId xmlns:a16="http://schemas.microsoft.com/office/drawing/2014/main" id="{47A5E3E2-2422-69DC-D797-7DCE049F0515}"/>
              </a:ext>
            </a:extLst>
          </p:cNvPr>
          <p:cNvGraphicFramePr/>
          <p:nvPr>
            <p:extLst>
              <p:ext uri="{D42A27DB-BD31-4B8C-83A1-F6EECF244321}">
                <p14:modId xmlns:p14="http://schemas.microsoft.com/office/powerpoint/2010/main" val="175086553"/>
              </p:ext>
            </p:extLst>
          </p:nvPr>
        </p:nvGraphicFramePr>
        <p:xfrm>
          <a:off x="2286000" y="1690688"/>
          <a:ext cx="7874000" cy="44476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580722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5" descr="A picture containing image, silhouette, plant, clouds&#10;&#10;Description automatically generated">
            <a:extLst>
              <a:ext uri="{FF2B5EF4-FFF2-40B4-BE49-F238E27FC236}">
                <a16:creationId xmlns:a16="http://schemas.microsoft.com/office/drawing/2014/main" id="{5B288DAB-4CB7-8AFD-1594-3296F6153D13}"/>
              </a:ext>
            </a:extLst>
          </p:cNvPr>
          <p:cNvPicPr>
            <a:picLocks noChangeAspect="1"/>
          </p:cNvPicPr>
          <p:nvPr/>
        </p:nvPicPr>
        <p:blipFill>
          <a:blip r:embed="rId3"/>
          <a:stretch>
            <a:fillRect/>
          </a:stretch>
        </p:blipFill>
        <p:spPr>
          <a:xfrm>
            <a:off x="3795252" y="0"/>
            <a:ext cx="8396748" cy="8396748"/>
          </a:xfrm>
          <a:prstGeom prst="rect">
            <a:avLst/>
          </a:prstGeom>
        </p:spPr>
      </p:pic>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p:txBody>
          <a:bodyPr/>
          <a:lstStyle/>
          <a:p>
            <a:r>
              <a:rPr lang="en-US" b="1" dirty="0">
                <a:solidFill>
                  <a:srgbClr val="C00000"/>
                </a:solidFill>
                <a:latin typeface="ITC Berkeley Oldstyle Std Blk"/>
              </a:rPr>
              <a:t>Results</a:t>
            </a:r>
            <a:endParaRPr lang="en-US" b="1" dirty="0">
              <a:solidFill>
                <a:srgbClr val="FF0000"/>
              </a:solidFill>
              <a:latin typeface="ITC Berkeley Oldstyle Std Blk"/>
            </a:endParaRPr>
          </a:p>
        </p:txBody>
      </p:sp>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a:solidFill>
                  <a:schemeClr val="bg1"/>
                </a:solidFill>
                <a:latin typeface="Univers" panose="020B0503020202020204" pitchFamily="34" charset="0"/>
              </a:rPr>
              <a:t>#ISCORE2023</a:t>
            </a:r>
          </a:p>
        </p:txBody>
      </p:sp>
      <p:sp>
        <p:nvSpPr>
          <p:cNvPr id="4" name="TextBox 3">
            <a:extLst>
              <a:ext uri="{FF2B5EF4-FFF2-40B4-BE49-F238E27FC236}">
                <a16:creationId xmlns:a16="http://schemas.microsoft.com/office/drawing/2014/main" id="{B8E2E4D2-34DC-4021-608E-A31EBA981BF4}"/>
              </a:ext>
            </a:extLst>
          </p:cNvPr>
          <p:cNvSpPr txBox="1"/>
          <p:nvPr/>
        </p:nvSpPr>
        <p:spPr>
          <a:xfrm>
            <a:off x="1117600" y="1701006"/>
            <a:ext cx="10368756"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cs typeface="Calibri"/>
              </a:rPr>
              <a:t>Life Sciences: 3 </a:t>
            </a:r>
          </a:p>
          <a:p>
            <a:r>
              <a:rPr lang="en-US" sz="2800" dirty="0">
                <a:cs typeface="Calibri"/>
              </a:rPr>
              <a:t>Engineering: 2 </a:t>
            </a:r>
          </a:p>
          <a:p>
            <a:r>
              <a:rPr lang="en-US" sz="2800" dirty="0">
                <a:cs typeface="Calibri"/>
              </a:rPr>
              <a:t>Social Sciences: 2 </a:t>
            </a:r>
          </a:p>
          <a:p>
            <a:r>
              <a:rPr lang="en-US" sz="2800" dirty="0">
                <a:cs typeface="Calibri"/>
              </a:rPr>
              <a:t>Mathematics:  1 </a:t>
            </a:r>
            <a:endParaRPr lang="en-US" sz="2800" dirty="0">
              <a:ea typeface="+mn-lt"/>
              <a:cs typeface="+mn-lt"/>
            </a:endParaRPr>
          </a:p>
          <a:p>
            <a:endParaRPr lang="en-US" sz="2800" b="1" dirty="0">
              <a:ea typeface="+mn-lt"/>
              <a:cs typeface="+mn-lt"/>
            </a:endParaRPr>
          </a:p>
          <a:p>
            <a:pPr algn="ctr"/>
            <a:endParaRPr lang="en-US" sz="2800" b="1" dirty="0">
              <a:ea typeface="+mn-lt"/>
              <a:cs typeface="+mn-lt"/>
            </a:endParaRPr>
          </a:p>
          <a:p>
            <a:pPr algn="ctr"/>
            <a:r>
              <a:rPr lang="en-US" sz="2800" b="1" dirty="0">
                <a:ea typeface="+mn-lt"/>
                <a:cs typeface="+mn-lt"/>
              </a:rPr>
              <a:t>83.3% of faculty mentors</a:t>
            </a:r>
            <a:r>
              <a:rPr lang="en-US" sz="2800" dirty="0">
                <a:ea typeface="+mn-lt"/>
                <a:cs typeface="+mn-lt"/>
              </a:rPr>
              <a:t> and </a:t>
            </a:r>
            <a:r>
              <a:rPr lang="en-US" sz="2800" b="1" dirty="0">
                <a:ea typeface="+mn-lt"/>
                <a:cs typeface="+mn-lt"/>
              </a:rPr>
              <a:t>75% of graduate mentors</a:t>
            </a:r>
            <a:r>
              <a:rPr lang="en-US" sz="2800" dirty="0">
                <a:ea typeface="+mn-lt"/>
                <a:cs typeface="+mn-lt"/>
              </a:rPr>
              <a:t> said the major had an impact on their decision to pursue graduate studies. </a:t>
            </a:r>
            <a:endParaRPr lang="en-US" dirty="0">
              <a:cs typeface="Calibri" panose="020F0502020204030204"/>
            </a:endParaRPr>
          </a:p>
          <a:p>
            <a:pPr marL="457200" indent="-457200">
              <a:buFont typeface="Arial"/>
              <a:buChar char="•"/>
            </a:pPr>
            <a:endParaRPr lang="en-US" sz="2800" dirty="0">
              <a:ea typeface="+mn-lt"/>
              <a:cs typeface="+mn-lt"/>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3084676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3795252" y="0"/>
            <a:ext cx="8396748" cy="8396748"/>
          </a:xfrm>
        </p:spPr>
      </p:pic>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p:txBody>
          <a:bodyPr/>
          <a:lstStyle/>
          <a:p>
            <a:r>
              <a:rPr lang="en-US" b="1" dirty="0">
                <a:solidFill>
                  <a:srgbClr val="C00000"/>
                </a:solidFill>
                <a:latin typeface="ITC Berkeley Oldstyle Std Blk"/>
              </a:rPr>
              <a:t>Results</a:t>
            </a:r>
          </a:p>
        </p:txBody>
      </p:sp>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a:solidFill>
                  <a:schemeClr val="bg1"/>
                </a:solidFill>
                <a:latin typeface="Univers" panose="020B0503020202020204" pitchFamily="34" charset="0"/>
              </a:rPr>
              <a:t>#ISCORE2023</a:t>
            </a:r>
          </a:p>
        </p:txBody>
      </p:sp>
      <p:sp>
        <p:nvSpPr>
          <p:cNvPr id="4" name="TextBox 3">
            <a:extLst>
              <a:ext uri="{FF2B5EF4-FFF2-40B4-BE49-F238E27FC236}">
                <a16:creationId xmlns:a16="http://schemas.microsoft.com/office/drawing/2014/main" id="{A2F9EE9E-10AE-AD12-C629-9C418389B42A}"/>
              </a:ext>
            </a:extLst>
          </p:cNvPr>
          <p:cNvSpPr txBox="1"/>
          <p:nvPr/>
        </p:nvSpPr>
        <p:spPr>
          <a:xfrm>
            <a:off x="838200" y="1906062"/>
            <a:ext cx="10515600" cy="4570482"/>
          </a:xfrm>
          <a:prstGeom prst="rect">
            <a:avLst/>
          </a:prstGeom>
          <a:noFill/>
        </p:spPr>
        <p:txBody>
          <a:bodyPr wrap="square" lIns="91440" tIns="45720" rIns="91440" bIns="45720" rtlCol="0" anchor="t">
            <a:spAutoFit/>
          </a:bodyPr>
          <a:lstStyle/>
          <a:p>
            <a:pPr marL="457200" indent="-457200">
              <a:buFont typeface="Arial"/>
              <a:buChar char="•"/>
            </a:pPr>
            <a:r>
              <a:rPr lang="en-US" sz="2800" dirty="0">
                <a:ea typeface="+mn-lt"/>
                <a:cs typeface="+mn-lt"/>
              </a:rPr>
              <a:t>Undergraduate research</a:t>
            </a:r>
          </a:p>
          <a:p>
            <a:pPr marL="457200" indent="-457200">
              <a:buFont typeface="Arial"/>
              <a:buChar char="•"/>
            </a:pPr>
            <a:r>
              <a:rPr lang="en-US" sz="2800" dirty="0">
                <a:ea typeface="+mn-lt"/>
                <a:cs typeface="+mn-lt"/>
              </a:rPr>
              <a:t>Relationships with faculty </a:t>
            </a:r>
          </a:p>
          <a:p>
            <a:pPr marL="457200" indent="-457200">
              <a:buFont typeface="Arial"/>
              <a:buChar char="•"/>
            </a:pPr>
            <a:r>
              <a:rPr lang="en-US" sz="2800" dirty="0">
                <a:ea typeface="+mn-lt"/>
                <a:cs typeface="+mn-lt"/>
              </a:rPr>
              <a:t>Encouragement from faculty</a:t>
            </a:r>
          </a:p>
          <a:p>
            <a:pPr marL="457200" indent="-457200">
              <a:buFont typeface="Arial"/>
              <a:buChar char="•"/>
            </a:pPr>
            <a:endParaRPr lang="en-US" sz="2800" dirty="0">
              <a:cs typeface="Calibri"/>
            </a:endParaRPr>
          </a:p>
          <a:p>
            <a:pPr marL="342900" indent="-342900">
              <a:lnSpc>
                <a:spcPct val="90000"/>
              </a:lnSpc>
              <a:spcAft>
                <a:spcPts val="600"/>
              </a:spcAft>
              <a:buFont typeface="Arial,Sans-Serif"/>
              <a:buChar char="•"/>
            </a:pPr>
            <a:r>
              <a:rPr lang="en-US" sz="2800" dirty="0">
                <a:cs typeface="Calibri"/>
              </a:rPr>
              <a:t>The research also found other factors</a:t>
            </a:r>
          </a:p>
          <a:p>
            <a:pPr marL="914400" lvl="1" indent="-457200">
              <a:lnSpc>
                <a:spcPct val="90000"/>
              </a:lnSpc>
              <a:spcAft>
                <a:spcPts val="600"/>
              </a:spcAft>
              <a:buFont typeface="Arial"/>
              <a:buChar char="•"/>
            </a:pPr>
            <a:r>
              <a:rPr lang="en-US" sz="2800" dirty="0">
                <a:cs typeface="Calibri"/>
              </a:rPr>
              <a:t>Student involvement</a:t>
            </a:r>
          </a:p>
          <a:p>
            <a:pPr marL="914400" lvl="1" indent="-457200">
              <a:lnSpc>
                <a:spcPct val="90000"/>
              </a:lnSpc>
              <a:spcAft>
                <a:spcPts val="600"/>
              </a:spcAft>
              <a:buFont typeface="Arial"/>
              <a:buChar char="•"/>
            </a:pPr>
            <a:r>
              <a:rPr lang="en-US" sz="2800" dirty="0">
                <a:cs typeface="Calibri"/>
              </a:rPr>
              <a:t>Family support </a:t>
            </a:r>
          </a:p>
          <a:p>
            <a:pPr marL="914400" lvl="1" indent="-457200">
              <a:lnSpc>
                <a:spcPct val="90000"/>
              </a:lnSpc>
              <a:spcAft>
                <a:spcPts val="600"/>
              </a:spcAft>
              <a:buFont typeface="Arial"/>
              <a:buChar char="•"/>
            </a:pPr>
            <a:r>
              <a:rPr lang="en-US" sz="2800" dirty="0">
                <a:cs typeface="Calibri"/>
              </a:rPr>
              <a:t>Better pay </a:t>
            </a:r>
          </a:p>
          <a:p>
            <a:pPr marL="914400" lvl="1" indent="-457200">
              <a:lnSpc>
                <a:spcPct val="90000"/>
              </a:lnSpc>
              <a:spcAft>
                <a:spcPts val="600"/>
              </a:spcAft>
              <a:buFont typeface="Arial"/>
              <a:buChar char="•"/>
            </a:pPr>
            <a:r>
              <a:rPr lang="en-US" sz="2800" dirty="0">
                <a:cs typeface="Calibri"/>
              </a:rPr>
              <a:t>Availability of funding </a:t>
            </a:r>
          </a:p>
          <a:p>
            <a:pPr marL="742950" lvl="1" indent="-285750">
              <a:buFont typeface="Arial" panose="020B0604020202020204" pitchFamily="34" charset="0"/>
              <a:buChar char="•"/>
            </a:pPr>
            <a:endParaRPr lang="en-US" sz="2800" b="0" i="0" dirty="0">
              <a:solidFill>
                <a:srgbClr val="000000"/>
              </a:solidFill>
              <a:effectLst/>
              <a:latin typeface="Calibri" panose="020F0502020204030204" pitchFamily="34" charset="0"/>
              <a:cs typeface="Calibri"/>
            </a:endParaRPr>
          </a:p>
        </p:txBody>
      </p:sp>
    </p:spTree>
    <p:extLst>
      <p:ext uri="{BB962C8B-B14F-4D97-AF65-F5344CB8AC3E}">
        <p14:creationId xmlns:p14="http://schemas.microsoft.com/office/powerpoint/2010/main" val="2544248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3795252" y="0"/>
            <a:ext cx="8396748" cy="8396748"/>
          </a:xfrm>
        </p:spPr>
      </p:pic>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p:txBody>
          <a:bodyPr/>
          <a:lstStyle/>
          <a:p>
            <a:r>
              <a:rPr lang="en-US" b="1" dirty="0">
                <a:solidFill>
                  <a:srgbClr val="C00000"/>
                </a:solidFill>
                <a:latin typeface="ITC Berkeley Oldstyle Std Blk"/>
              </a:rPr>
              <a:t>Discussion</a:t>
            </a:r>
            <a:endParaRPr lang="en-US" b="1" dirty="0"/>
          </a:p>
        </p:txBody>
      </p:sp>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a:solidFill>
                  <a:schemeClr val="bg1"/>
                </a:solidFill>
                <a:latin typeface="Univers" panose="020B0503020202020204" pitchFamily="34" charset="0"/>
              </a:rPr>
              <a:t>#ISCORE2023</a:t>
            </a:r>
          </a:p>
        </p:txBody>
      </p:sp>
      <p:sp>
        <p:nvSpPr>
          <p:cNvPr id="4" name="TextBox 3">
            <a:extLst>
              <a:ext uri="{FF2B5EF4-FFF2-40B4-BE49-F238E27FC236}">
                <a16:creationId xmlns:a16="http://schemas.microsoft.com/office/drawing/2014/main" id="{A2F9EE9E-10AE-AD12-C629-9C418389B42A}"/>
              </a:ext>
            </a:extLst>
          </p:cNvPr>
          <p:cNvSpPr txBox="1"/>
          <p:nvPr/>
        </p:nvSpPr>
        <p:spPr>
          <a:xfrm>
            <a:off x="838200" y="1688348"/>
            <a:ext cx="10501992" cy="2262158"/>
          </a:xfrm>
          <a:prstGeom prst="rect">
            <a:avLst/>
          </a:prstGeom>
          <a:noFill/>
        </p:spPr>
        <p:txBody>
          <a:bodyPr wrap="square" lIns="91440" tIns="45720" rIns="91440" bIns="45720" rtlCol="0" anchor="t">
            <a:spAutoFit/>
          </a:bodyPr>
          <a:lstStyle/>
          <a:p>
            <a:pPr marL="342900" indent="-342900">
              <a:lnSpc>
                <a:spcPct val="90000"/>
              </a:lnSpc>
              <a:spcAft>
                <a:spcPts val="600"/>
              </a:spcAft>
              <a:buFont typeface="Arial,Sans-Serif" panose="020B0604020202020204" pitchFamily="34" charset="0"/>
              <a:buChar char="•"/>
            </a:pPr>
            <a:r>
              <a:rPr lang="en-US" sz="2800" dirty="0">
                <a:ea typeface="+mn-lt"/>
                <a:cs typeface="+mn-lt"/>
              </a:rPr>
              <a:t>Major</a:t>
            </a:r>
            <a:r>
              <a:rPr lang="en-US" sz="2800" b="0" i="0" dirty="0">
                <a:effectLst/>
                <a:ea typeface="+mn-lt"/>
                <a:cs typeface="+mn-lt"/>
              </a:rPr>
              <a:t> </a:t>
            </a:r>
            <a:r>
              <a:rPr lang="en-US" sz="2800" dirty="0">
                <a:ea typeface="+mn-lt"/>
                <a:cs typeface="+mn-lt"/>
              </a:rPr>
              <a:t>had </a:t>
            </a:r>
            <a:r>
              <a:rPr lang="en-US" sz="2800" b="0" i="0" dirty="0">
                <a:effectLst/>
                <a:ea typeface="+mn-lt"/>
                <a:cs typeface="+mn-lt"/>
              </a:rPr>
              <a:t>an impact on</a:t>
            </a:r>
            <a:r>
              <a:rPr lang="en-US" sz="2800" dirty="0">
                <a:ea typeface="+mn-lt"/>
                <a:cs typeface="+mn-lt"/>
              </a:rPr>
              <a:t> the choice</a:t>
            </a:r>
            <a:r>
              <a:rPr lang="en-US" sz="2800" b="0" i="0" dirty="0">
                <a:effectLst/>
                <a:ea typeface="+mn-lt"/>
                <a:cs typeface="+mn-lt"/>
              </a:rPr>
              <a:t> to pursue graduate</a:t>
            </a:r>
            <a:r>
              <a:rPr lang="en-US" sz="2800" dirty="0">
                <a:ea typeface="+mn-lt"/>
                <a:cs typeface="+mn-lt"/>
              </a:rPr>
              <a:t> degrees</a:t>
            </a:r>
            <a:r>
              <a:rPr lang="en-US" sz="2800" b="0" i="0" dirty="0">
                <a:effectLst/>
                <a:ea typeface="+mn-lt"/>
                <a:cs typeface="+mn-lt"/>
              </a:rPr>
              <a:t>.</a:t>
            </a:r>
            <a:r>
              <a:rPr lang="en-US" sz="2800" dirty="0">
                <a:ea typeface="+mn-lt"/>
                <a:cs typeface="+mn-lt"/>
              </a:rPr>
              <a:t> </a:t>
            </a:r>
            <a:endParaRPr lang="en-US" sz="2800" dirty="0">
              <a:latin typeface="Calibri" panose="020F0502020204030204" pitchFamily="34" charset="0"/>
              <a:ea typeface="+mn-lt"/>
              <a:cs typeface="+mn-lt"/>
            </a:endParaRPr>
          </a:p>
          <a:p>
            <a:pPr marL="342900" indent="-342900">
              <a:lnSpc>
                <a:spcPct val="90000"/>
              </a:lnSpc>
              <a:spcAft>
                <a:spcPts val="600"/>
              </a:spcAft>
              <a:buFont typeface="Arial,Sans-Serif" panose="020B0604020202020204" pitchFamily="34" charset="0"/>
              <a:buChar char="•"/>
            </a:pPr>
            <a:endParaRPr lang="en-US" sz="2800" dirty="0">
              <a:ea typeface="+mn-lt"/>
              <a:cs typeface="+mn-lt"/>
            </a:endParaRPr>
          </a:p>
          <a:p>
            <a:pPr marL="342900" indent="-342900">
              <a:lnSpc>
                <a:spcPct val="90000"/>
              </a:lnSpc>
              <a:spcAft>
                <a:spcPts val="600"/>
              </a:spcAft>
              <a:buFont typeface="Arial,Sans-Serif" panose="020B0604020202020204" pitchFamily="34" charset="0"/>
              <a:buChar char="•"/>
            </a:pPr>
            <a:r>
              <a:rPr lang="en-US" sz="2800" dirty="0">
                <a:ea typeface="+mn-lt"/>
                <a:cs typeface="+mn-lt"/>
              </a:rPr>
              <a:t>The results were consistent with previous research (Estrada et al., 2011; </a:t>
            </a:r>
            <a:r>
              <a:rPr lang="en-US" sz="2800" dirty="0" err="1">
                <a:ea typeface="+mn-lt"/>
                <a:cs typeface="+mn-lt"/>
              </a:rPr>
              <a:t>Monarrez</a:t>
            </a:r>
            <a:r>
              <a:rPr lang="en-US" sz="2800" dirty="0">
                <a:cs typeface="Calibri"/>
              </a:rPr>
              <a:t>, 2022).</a:t>
            </a:r>
            <a:endParaRPr lang="en-US" sz="2800" dirty="0">
              <a:ea typeface="+mn-lt"/>
              <a:cs typeface="+mn-lt"/>
            </a:endParaRPr>
          </a:p>
          <a:p>
            <a:pPr marL="342900" indent="-342900">
              <a:lnSpc>
                <a:spcPct val="90000"/>
              </a:lnSpc>
              <a:spcAft>
                <a:spcPts val="600"/>
              </a:spcAft>
              <a:buFont typeface="Arial,Sans-Serif" panose="020B0604020202020204" pitchFamily="34" charset="0"/>
              <a:buChar char="•"/>
            </a:pPr>
            <a:endParaRPr lang="en-US" sz="2800" dirty="0">
              <a:cs typeface="Calibri"/>
            </a:endParaRPr>
          </a:p>
        </p:txBody>
      </p:sp>
    </p:spTree>
    <p:extLst>
      <p:ext uri="{BB962C8B-B14F-4D97-AF65-F5344CB8AC3E}">
        <p14:creationId xmlns:p14="http://schemas.microsoft.com/office/powerpoint/2010/main" val="1827267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3795252" y="0"/>
            <a:ext cx="8396748" cy="8396748"/>
          </a:xfrm>
        </p:spPr>
      </p:pic>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p:txBody>
          <a:bodyPr/>
          <a:lstStyle/>
          <a:p>
            <a:r>
              <a:rPr lang="en-US" b="1" dirty="0">
                <a:solidFill>
                  <a:srgbClr val="C00000"/>
                </a:solidFill>
                <a:latin typeface="ITC Berkeley Oldstyle Std Blk"/>
              </a:rPr>
              <a:t>Future Research</a:t>
            </a:r>
            <a:endParaRPr lang="en-US" b="1" dirty="0">
              <a:solidFill>
                <a:srgbClr val="C00000"/>
              </a:solidFill>
              <a:cs typeface="Calibri Light"/>
            </a:endParaRPr>
          </a:p>
        </p:txBody>
      </p:sp>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a:solidFill>
                  <a:schemeClr val="bg1"/>
                </a:solidFill>
                <a:latin typeface="Univers" panose="020B0503020202020204" pitchFamily="34" charset="0"/>
              </a:rPr>
              <a:t>#ISCORE2023</a:t>
            </a:r>
          </a:p>
        </p:txBody>
      </p:sp>
      <p:sp>
        <p:nvSpPr>
          <p:cNvPr id="4" name="TextBox 3">
            <a:extLst>
              <a:ext uri="{FF2B5EF4-FFF2-40B4-BE49-F238E27FC236}">
                <a16:creationId xmlns:a16="http://schemas.microsoft.com/office/drawing/2014/main" id="{A2F9EE9E-10AE-AD12-C629-9C418389B42A}"/>
              </a:ext>
            </a:extLst>
          </p:cNvPr>
          <p:cNvSpPr txBox="1"/>
          <p:nvPr/>
        </p:nvSpPr>
        <p:spPr>
          <a:xfrm>
            <a:off x="838200" y="1637548"/>
            <a:ext cx="10686143" cy="3191643"/>
          </a:xfrm>
          <a:prstGeom prst="rect">
            <a:avLst/>
          </a:prstGeom>
          <a:noFill/>
        </p:spPr>
        <p:txBody>
          <a:bodyPr wrap="square" lIns="91440" tIns="45720" rIns="91440" bIns="45720" rtlCol="0" anchor="t">
            <a:spAutoFit/>
          </a:bodyPr>
          <a:lstStyle/>
          <a:p>
            <a:pPr marL="342900" indent="-342900">
              <a:lnSpc>
                <a:spcPct val="90000"/>
              </a:lnSpc>
              <a:spcAft>
                <a:spcPts val="600"/>
              </a:spcAft>
              <a:buFont typeface="Arial,Sans-Serif" panose="020B0604020202020204" pitchFamily="34" charset="0"/>
              <a:buChar char="•"/>
            </a:pPr>
            <a:r>
              <a:rPr lang="en-US" sz="2800" dirty="0">
                <a:ea typeface="+mn-lt"/>
                <a:cs typeface="+mn-lt"/>
              </a:rPr>
              <a:t>Investigate other factors that influence the pursuit of graduate studies: </a:t>
            </a:r>
            <a:endParaRPr lang="en-US" dirty="0"/>
          </a:p>
          <a:p>
            <a:pPr marL="800100" lvl="1" indent="-342900">
              <a:lnSpc>
                <a:spcPct val="90000"/>
              </a:lnSpc>
              <a:spcAft>
                <a:spcPts val="600"/>
              </a:spcAft>
              <a:buFont typeface="Arial,Sans-Serif" panose="020B0604020202020204" pitchFamily="34" charset="0"/>
              <a:buChar char="•"/>
            </a:pPr>
            <a:r>
              <a:rPr lang="en-US" sz="2800" dirty="0">
                <a:cs typeface="Calibri"/>
              </a:rPr>
              <a:t>Financial resources</a:t>
            </a:r>
            <a:endParaRPr lang="en-US" dirty="0">
              <a:cs typeface="Calibri" panose="020F0502020204030204"/>
            </a:endParaRPr>
          </a:p>
          <a:p>
            <a:pPr marL="800100" lvl="1" indent="-342900">
              <a:lnSpc>
                <a:spcPct val="90000"/>
              </a:lnSpc>
              <a:spcAft>
                <a:spcPts val="600"/>
              </a:spcAft>
              <a:buFont typeface="Arial,Sans-Serif" panose="020B0604020202020204" pitchFamily="34" charset="0"/>
              <a:buChar char="•"/>
            </a:pPr>
            <a:r>
              <a:rPr lang="en-US" sz="2800" dirty="0">
                <a:cs typeface="Calibri"/>
              </a:rPr>
              <a:t>Family support</a:t>
            </a:r>
          </a:p>
          <a:p>
            <a:pPr marL="800100" lvl="1" indent="-342900">
              <a:lnSpc>
                <a:spcPct val="90000"/>
              </a:lnSpc>
              <a:spcAft>
                <a:spcPts val="600"/>
              </a:spcAft>
              <a:buFont typeface="Arial,Sans-Serif" panose="020B0604020202020204" pitchFamily="34" charset="0"/>
              <a:buChar char="•"/>
            </a:pPr>
            <a:r>
              <a:rPr lang="en-US" sz="2800" dirty="0">
                <a:cs typeface="Calibri"/>
              </a:rPr>
              <a:t>Potential increase in future pay</a:t>
            </a:r>
          </a:p>
          <a:p>
            <a:pPr>
              <a:lnSpc>
                <a:spcPct val="90000"/>
              </a:lnSpc>
              <a:spcAft>
                <a:spcPts val="600"/>
              </a:spcAft>
            </a:pPr>
            <a:endParaRPr lang="en-US" sz="2800" dirty="0">
              <a:cs typeface="Calibri"/>
            </a:endParaRPr>
          </a:p>
          <a:p>
            <a:pPr marL="342900" indent="-342900">
              <a:lnSpc>
                <a:spcPct val="90000"/>
              </a:lnSpc>
              <a:spcAft>
                <a:spcPts val="600"/>
              </a:spcAft>
              <a:buFont typeface="Arial,Sans-Serif" panose="020B0604020202020204" pitchFamily="34" charset="0"/>
              <a:buChar char="•"/>
            </a:pPr>
            <a:endParaRPr lang="en-US" sz="2800" dirty="0">
              <a:cs typeface="Calibri"/>
            </a:endParaRPr>
          </a:p>
        </p:txBody>
      </p:sp>
    </p:spTree>
    <p:extLst>
      <p:ext uri="{BB962C8B-B14F-4D97-AF65-F5344CB8AC3E}">
        <p14:creationId xmlns:p14="http://schemas.microsoft.com/office/powerpoint/2010/main" val="2808351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D4B4FA9-014D-88A2-FDC4-0D5D3A5AB8EC}"/>
              </a:ext>
            </a:extLst>
          </p:cNvPr>
          <p:cNvSpPr>
            <a:spLocks noGrp="1"/>
          </p:cNvSpPr>
          <p:nvPr>
            <p:ph type="subTitle" idx="1"/>
          </p:nvPr>
        </p:nvSpPr>
        <p:spPr>
          <a:xfrm>
            <a:off x="1523999" y="3352800"/>
            <a:ext cx="9144000" cy="1655762"/>
          </a:xfrm>
        </p:spPr>
        <p:txBody>
          <a:bodyPr>
            <a:normAutofit lnSpcReduction="10000"/>
          </a:bodyPr>
          <a:lstStyle/>
          <a:p>
            <a:pPr algn="r" rtl="0" fontAlgn="base"/>
            <a:r>
              <a:rPr lang="en-US" b="0" i="0" u="none" strike="noStrike" dirty="0">
                <a:solidFill>
                  <a:srgbClr val="C00000"/>
                </a:solidFill>
                <a:effectLst/>
                <a:latin typeface="Univers" panose="020B0503020202020204" pitchFamily="34" charset="0"/>
              </a:rPr>
              <a:t>Rodrigo Romero</a:t>
            </a:r>
          </a:p>
          <a:p>
            <a:pPr algn="r" rtl="0" fontAlgn="base"/>
            <a:r>
              <a:rPr lang="en-US" dirty="0">
                <a:solidFill>
                  <a:srgbClr val="C00000"/>
                </a:solidFill>
                <a:latin typeface="Univers" panose="020B0503020202020204" pitchFamily="34" charset="0"/>
              </a:rPr>
              <a:t>Tayah Lande</a:t>
            </a:r>
          </a:p>
          <a:p>
            <a:pPr algn="r" rtl="0" fontAlgn="base"/>
            <a:r>
              <a:rPr lang="en-US" b="0" i="0" dirty="0">
                <a:solidFill>
                  <a:srgbClr val="C00000"/>
                </a:solidFill>
                <a:effectLst/>
                <a:latin typeface="Univers" panose="020B0503020202020204" pitchFamily="34" charset="0"/>
              </a:rPr>
              <a:t>Pape Ndao</a:t>
            </a:r>
          </a:p>
          <a:p>
            <a:pPr algn="r" rtl="0" fontAlgn="base"/>
            <a:r>
              <a:rPr lang="en-US" dirty="0">
                <a:solidFill>
                  <a:srgbClr val="C00000"/>
                </a:solidFill>
                <a:latin typeface="Univers" panose="020B0503020202020204" pitchFamily="34" charset="0"/>
              </a:rPr>
              <a:t>Tayana Roark</a:t>
            </a:r>
            <a:endParaRPr lang="en-US" b="0" i="0" dirty="0">
              <a:solidFill>
                <a:srgbClr val="000000"/>
              </a:solidFill>
              <a:effectLst/>
              <a:latin typeface="Segoe UI" panose="020B0502040204020203" pitchFamily="34" charset="0"/>
            </a:endParaRPr>
          </a:p>
        </p:txBody>
      </p:sp>
      <p:sp>
        <p:nvSpPr>
          <p:cNvPr id="2" name="Title 1">
            <a:extLst>
              <a:ext uri="{FF2B5EF4-FFF2-40B4-BE49-F238E27FC236}">
                <a16:creationId xmlns:a16="http://schemas.microsoft.com/office/drawing/2014/main" id="{02BFEF25-23C7-6D88-73D0-FC207C14B4F5}"/>
              </a:ext>
            </a:extLst>
          </p:cNvPr>
          <p:cNvSpPr>
            <a:spLocks noGrp="1"/>
          </p:cNvSpPr>
          <p:nvPr>
            <p:ph type="ctrTitle"/>
          </p:nvPr>
        </p:nvSpPr>
        <p:spPr>
          <a:xfrm>
            <a:off x="1523999" y="710402"/>
            <a:ext cx="9144000" cy="2387600"/>
          </a:xfrm>
          <a:solidFill>
            <a:srgbClr val="901E24"/>
          </a:solidFill>
        </p:spPr>
        <p:txBody>
          <a:bodyPr>
            <a:normAutofit/>
          </a:bodyPr>
          <a:lstStyle/>
          <a:p>
            <a:pPr algn="l"/>
            <a:r>
              <a:rPr lang="en-US" sz="4400" b="1" i="0" u="none" strike="noStrike" dirty="0">
                <a:solidFill>
                  <a:srgbClr val="FFFFFF"/>
                </a:solidFill>
                <a:effectLst/>
                <a:latin typeface="ITC Berkeley Oldstyle Std" panose="02090402050306020404"/>
              </a:rPr>
              <a:t>Understanding the Effects of Family Influence on the Pursuit of and Ultimate Success in Grad School</a:t>
            </a:r>
            <a:endParaRPr lang="en-US" sz="13800" b="1" dirty="0">
              <a:solidFill>
                <a:schemeClr val="bg1"/>
              </a:solidFill>
              <a:latin typeface="ITC Berkeley Oldstyle Std" panose="02090402050306020404" pitchFamily="18" charset="0"/>
            </a:endParaRPr>
          </a:p>
        </p:txBody>
      </p:sp>
      <p:pic>
        <p:nvPicPr>
          <p:cNvPr id="4" name="Picture 3" descr="A picture containing tree, dark, sunset, image&#10;&#10;Description automatically generated">
            <a:extLst>
              <a:ext uri="{FF2B5EF4-FFF2-40B4-BE49-F238E27FC236}">
                <a16:creationId xmlns:a16="http://schemas.microsoft.com/office/drawing/2014/main" id="{0B2D6E34-FBFE-DA63-9527-0B9E0D0D0888}"/>
              </a:ext>
            </a:extLst>
          </p:cNvPr>
          <p:cNvPicPr>
            <a:picLocks noChangeAspect="1"/>
          </p:cNvPicPr>
          <p:nvPr/>
        </p:nvPicPr>
        <p:blipFill>
          <a:blip r:embed="rId3"/>
          <a:stretch>
            <a:fillRect/>
          </a:stretch>
        </p:blipFill>
        <p:spPr>
          <a:xfrm rot="10800000">
            <a:off x="0" y="1508627"/>
            <a:ext cx="4810125" cy="4810125"/>
          </a:xfrm>
          <a:prstGeom prst="rect">
            <a:avLst/>
          </a:prstGeom>
        </p:spPr>
      </p:pic>
      <p:pic>
        <p:nvPicPr>
          <p:cNvPr id="5" name="Picture 4">
            <a:extLst>
              <a:ext uri="{FF2B5EF4-FFF2-40B4-BE49-F238E27FC236}">
                <a16:creationId xmlns:a16="http://schemas.microsoft.com/office/drawing/2014/main" id="{11854D70-FBC5-41CB-606C-A1470A948DBE}"/>
              </a:ext>
            </a:extLst>
          </p:cNvPr>
          <p:cNvPicPr>
            <a:picLocks noChangeAspect="1"/>
          </p:cNvPicPr>
          <p:nvPr/>
        </p:nvPicPr>
        <p:blipFill>
          <a:blip r:embed="rId4"/>
          <a:stretch>
            <a:fillRect/>
          </a:stretch>
        </p:blipFill>
        <p:spPr>
          <a:xfrm rot="5400000">
            <a:off x="5808405" y="474407"/>
            <a:ext cx="575188" cy="12192002"/>
          </a:xfrm>
          <a:prstGeom prst="rect">
            <a:avLst/>
          </a:prstGeom>
          <a:solidFill>
            <a:srgbClr val="901E24"/>
          </a:solidFill>
        </p:spPr>
      </p:pic>
      <p:pic>
        <p:nvPicPr>
          <p:cNvPr id="6" name="Picture 5">
            <a:extLst>
              <a:ext uri="{FF2B5EF4-FFF2-40B4-BE49-F238E27FC236}">
                <a16:creationId xmlns:a16="http://schemas.microsoft.com/office/drawing/2014/main" id="{901302DA-4B16-7519-2660-23F78B8CBEC9}"/>
              </a:ext>
            </a:extLst>
          </p:cNvPr>
          <p:cNvPicPr>
            <a:picLocks noChangeAspect="1"/>
          </p:cNvPicPr>
          <p:nvPr/>
        </p:nvPicPr>
        <p:blipFill>
          <a:blip r:embed="rId5"/>
          <a:stretch>
            <a:fillRect/>
          </a:stretch>
        </p:blipFill>
        <p:spPr>
          <a:xfrm>
            <a:off x="388579" y="6425244"/>
            <a:ext cx="3856294" cy="290327"/>
          </a:xfrm>
          <a:prstGeom prst="rect">
            <a:avLst/>
          </a:prstGeom>
        </p:spPr>
      </p:pic>
      <p:sp>
        <p:nvSpPr>
          <p:cNvPr id="8" name="TextBox 7">
            <a:extLst>
              <a:ext uri="{FF2B5EF4-FFF2-40B4-BE49-F238E27FC236}">
                <a16:creationId xmlns:a16="http://schemas.microsoft.com/office/drawing/2014/main" id="{13AEDD27-406A-2C49-5BAE-2C5FCC5C5AA4}"/>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Tree>
    <p:extLst>
      <p:ext uri="{BB962C8B-B14F-4D97-AF65-F5344CB8AC3E}">
        <p14:creationId xmlns:p14="http://schemas.microsoft.com/office/powerpoint/2010/main" val="417602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3795252" y="0"/>
            <a:ext cx="8396748" cy="8396748"/>
          </a:xfrm>
        </p:spPr>
      </p:pic>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595745" y="412386"/>
            <a:ext cx="10515600" cy="1325563"/>
          </a:xfrm>
        </p:spPr>
        <p:txBody>
          <a:bodyPr/>
          <a:lstStyle/>
          <a:p>
            <a:r>
              <a:rPr lang="en-US" b="1" dirty="0">
                <a:solidFill>
                  <a:srgbClr val="C00000"/>
                </a:solidFill>
                <a:latin typeface="ITC Berkeley Oldstyle Std Blk"/>
                <a:ea typeface="Calibri Light"/>
                <a:cs typeface="Calibri Light"/>
              </a:rPr>
              <a:t>Introduction</a:t>
            </a:r>
            <a:endParaRPr lang="en-US" b="1" dirty="0">
              <a:latin typeface="ITC Berkeley Oldstyle Std Blk"/>
              <a:ea typeface="Calibri Light"/>
              <a:cs typeface="Calibri Light"/>
            </a:endParaRPr>
          </a:p>
        </p:txBody>
      </p:sp>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a:solidFill>
                  <a:schemeClr val="bg1"/>
                </a:solidFill>
                <a:latin typeface="Univers" panose="020B0503020202020204" pitchFamily="34" charset="0"/>
              </a:rPr>
              <a:t>#ISCORE2023</a:t>
            </a:r>
          </a:p>
        </p:txBody>
      </p:sp>
      <p:sp>
        <p:nvSpPr>
          <p:cNvPr id="4" name="TextBox 3">
            <a:extLst>
              <a:ext uri="{FF2B5EF4-FFF2-40B4-BE49-F238E27FC236}">
                <a16:creationId xmlns:a16="http://schemas.microsoft.com/office/drawing/2014/main" id="{ACB61562-2F8D-DD72-16D6-EC8FCC774A1D}"/>
              </a:ext>
            </a:extLst>
          </p:cNvPr>
          <p:cNvSpPr txBox="1"/>
          <p:nvPr/>
        </p:nvSpPr>
        <p:spPr>
          <a:xfrm>
            <a:off x="595745" y="1632277"/>
            <a:ext cx="5500255" cy="4955203"/>
          </a:xfrm>
          <a:prstGeom prst="rect">
            <a:avLst/>
          </a:prstGeom>
          <a:noFill/>
        </p:spPr>
        <p:txBody>
          <a:bodyPr wrap="square" lIns="91440" tIns="45720" rIns="91440" bIns="45720" rtlCol="0" anchor="t">
            <a:spAutoFit/>
          </a:bodyPr>
          <a:lstStyle/>
          <a:p>
            <a:pPr marL="342900" indent="-342900">
              <a:buFont typeface="Arial"/>
              <a:buChar char="•"/>
            </a:pPr>
            <a:r>
              <a:rPr lang="en-US" sz="2800" dirty="0">
                <a:ea typeface="+mn-lt"/>
                <a:cs typeface="+mn-lt"/>
              </a:rPr>
              <a:t>Higher education can offer </a:t>
            </a:r>
          </a:p>
          <a:p>
            <a:pPr marL="800100" lvl="1" indent="-342900">
              <a:buFont typeface="Arial"/>
              <a:buChar char="•"/>
            </a:pPr>
            <a:r>
              <a:rPr lang="en-US" sz="2800" b="1" dirty="0">
                <a:ea typeface="+mn-lt"/>
                <a:cs typeface="+mn-lt"/>
              </a:rPr>
              <a:t>greater occupational </a:t>
            </a:r>
            <a:r>
              <a:rPr lang="en-US" sz="2800" dirty="0">
                <a:ea typeface="+mn-lt"/>
                <a:cs typeface="+mn-lt"/>
              </a:rPr>
              <a:t>and</a:t>
            </a:r>
            <a:r>
              <a:rPr lang="en-US" sz="2800" b="1" dirty="0">
                <a:ea typeface="+mn-lt"/>
                <a:cs typeface="+mn-lt"/>
              </a:rPr>
              <a:t> financial stability</a:t>
            </a:r>
          </a:p>
          <a:p>
            <a:pPr marL="800100" lvl="1" indent="-342900">
              <a:buFont typeface="Arial"/>
              <a:buChar char="•"/>
            </a:pPr>
            <a:r>
              <a:rPr lang="en-US" sz="2800" b="1" dirty="0">
                <a:ea typeface="+mn-lt"/>
                <a:cs typeface="+mn-lt"/>
              </a:rPr>
              <a:t>increased socioeconomic mobility</a:t>
            </a:r>
          </a:p>
          <a:p>
            <a:pPr marL="800100" lvl="1" indent="-342900">
              <a:buFont typeface="Arial"/>
              <a:buChar char="•"/>
            </a:pPr>
            <a:r>
              <a:rPr lang="en-US" sz="2800" b="1" dirty="0">
                <a:ea typeface="+mn-lt"/>
                <a:cs typeface="+mn-lt"/>
              </a:rPr>
              <a:t>mental </a:t>
            </a:r>
            <a:r>
              <a:rPr lang="en-US" sz="2800" dirty="0">
                <a:ea typeface="+mn-lt"/>
                <a:cs typeface="+mn-lt"/>
              </a:rPr>
              <a:t>and</a:t>
            </a:r>
            <a:r>
              <a:rPr lang="en-US" sz="2800" b="1" dirty="0">
                <a:ea typeface="+mn-lt"/>
                <a:cs typeface="+mn-lt"/>
              </a:rPr>
              <a:t> physical wellness</a:t>
            </a:r>
          </a:p>
          <a:p>
            <a:pPr marL="800100" lvl="1" indent="-342900">
              <a:buFont typeface="Arial"/>
              <a:buChar char="•"/>
            </a:pPr>
            <a:r>
              <a:rPr lang="en-US" sz="2800" b="1" dirty="0">
                <a:ea typeface="+mn-lt"/>
                <a:cs typeface="+mn-lt"/>
              </a:rPr>
              <a:t>attainment of life goals</a:t>
            </a:r>
            <a:endParaRPr lang="en-US" sz="2800" b="1" dirty="0">
              <a:ea typeface="Calibri" panose="020F0502020204030204"/>
              <a:cs typeface="Calibri" panose="020F0502020204030204"/>
            </a:endParaRPr>
          </a:p>
          <a:p>
            <a:pPr marL="342900" indent="-342900">
              <a:buFont typeface="Arial,Sans-Serif"/>
              <a:buChar char="•"/>
            </a:pPr>
            <a:endParaRPr lang="en-US" sz="2000" dirty="0">
              <a:ea typeface="+mn-lt"/>
              <a:cs typeface="+mn-lt"/>
            </a:endParaRPr>
          </a:p>
          <a:p>
            <a:pPr marL="342900" indent="-342900">
              <a:buFont typeface="Arial"/>
              <a:buChar char="•"/>
            </a:pPr>
            <a:endParaRPr lang="en-US" sz="2000" b="1" dirty="0">
              <a:ea typeface="Calibri" panose="020F0502020204030204"/>
              <a:cs typeface="Calibri" panose="020F0502020204030204"/>
            </a:endParaRPr>
          </a:p>
          <a:p>
            <a:endParaRPr lang="en-US" sz="2000" dirty="0">
              <a:ea typeface="Calibri" panose="020F0502020204030204"/>
              <a:cs typeface="Calibri" panose="020F0502020204030204"/>
            </a:endParaRPr>
          </a:p>
          <a:p>
            <a:pPr marL="342900" indent="-342900">
              <a:buFont typeface="Arial"/>
              <a:buChar char="•"/>
            </a:pPr>
            <a:endParaRPr lang="en-US" sz="2000" dirty="0">
              <a:ea typeface="Calibri" panose="020F0502020204030204"/>
              <a:cs typeface="Calibri" panose="020F0502020204030204"/>
            </a:endParaRPr>
          </a:p>
          <a:p>
            <a:endParaRPr lang="en-US" sz="2000" dirty="0">
              <a:ea typeface="Calibri" panose="020F0502020204030204"/>
              <a:cs typeface="Calibri" panose="020F0502020204030204"/>
            </a:endParaRPr>
          </a:p>
          <a:p>
            <a:pPr marL="285750" indent="-285750">
              <a:buFont typeface="Arial" panose="020B0604020202020204" pitchFamily="34" charset="0"/>
              <a:buChar char="•"/>
            </a:pPr>
            <a:endParaRPr lang="en-US" sz="2000" dirty="0">
              <a:ea typeface="Calibri" panose="020F0502020204030204"/>
              <a:cs typeface="Calibri" panose="020F0502020204030204"/>
            </a:endParaRPr>
          </a:p>
        </p:txBody>
      </p:sp>
      <p:sp>
        <p:nvSpPr>
          <p:cNvPr id="25" name="TextBox 24">
            <a:extLst>
              <a:ext uri="{FF2B5EF4-FFF2-40B4-BE49-F238E27FC236}">
                <a16:creationId xmlns:a16="http://schemas.microsoft.com/office/drawing/2014/main" id="{49375176-9510-1F42-6E68-4A17B6C35E1E}"/>
              </a:ext>
            </a:extLst>
          </p:cNvPr>
          <p:cNvSpPr txBox="1"/>
          <p:nvPr/>
        </p:nvSpPr>
        <p:spPr>
          <a:xfrm>
            <a:off x="1080655" y="4669094"/>
            <a:ext cx="10515600" cy="1631216"/>
          </a:xfrm>
          <a:prstGeom prst="rect">
            <a:avLst/>
          </a:prstGeom>
          <a:noFill/>
        </p:spPr>
        <p:txBody>
          <a:bodyPr wrap="square" lIns="91440" tIns="45720" rIns="91440" bIns="45720" rtlCol="0" anchor="t">
            <a:spAutoFit/>
          </a:bodyPr>
          <a:lstStyle/>
          <a:p>
            <a:endParaRPr lang="en-US" sz="2400" dirty="0">
              <a:cs typeface="Calibri"/>
            </a:endParaRPr>
          </a:p>
          <a:p>
            <a:r>
              <a:rPr lang="en-US" sz="2800" dirty="0">
                <a:ea typeface="+mn-lt"/>
                <a:cs typeface="+mn-lt"/>
              </a:rPr>
              <a:t>The purpose of our study was to explore the specific </a:t>
            </a:r>
            <a:r>
              <a:rPr lang="en-US" sz="2800" b="1" dirty="0">
                <a:ea typeface="+mn-lt"/>
                <a:cs typeface="+mn-lt"/>
              </a:rPr>
              <a:t>influences </a:t>
            </a:r>
            <a:r>
              <a:rPr lang="en-US" sz="2800" dirty="0">
                <a:ea typeface="+mn-lt"/>
                <a:cs typeface="+mn-lt"/>
              </a:rPr>
              <a:t>that </a:t>
            </a:r>
            <a:r>
              <a:rPr lang="en-US" sz="2800" b="1" dirty="0">
                <a:ea typeface="+mn-lt"/>
                <a:cs typeface="+mn-lt"/>
              </a:rPr>
              <a:t>family background</a:t>
            </a:r>
            <a:r>
              <a:rPr lang="en-US" sz="2800" dirty="0">
                <a:ea typeface="+mn-lt"/>
                <a:cs typeface="+mn-lt"/>
              </a:rPr>
              <a:t> has on the decision to pursue grad school. </a:t>
            </a:r>
          </a:p>
          <a:p>
            <a:endParaRPr lang="en-US" sz="2000" dirty="0">
              <a:ea typeface="Calibri" panose="020F0502020204030204"/>
              <a:cs typeface="Calibri" panose="020F0502020204030204"/>
            </a:endParaRPr>
          </a:p>
        </p:txBody>
      </p:sp>
      <p:sp>
        <p:nvSpPr>
          <p:cNvPr id="5" name="TextBox 4">
            <a:extLst>
              <a:ext uri="{FF2B5EF4-FFF2-40B4-BE49-F238E27FC236}">
                <a16:creationId xmlns:a16="http://schemas.microsoft.com/office/drawing/2014/main" id="{E6A97B6C-D493-DEA4-ED15-B4A11317A1A4}"/>
              </a:ext>
            </a:extLst>
          </p:cNvPr>
          <p:cNvSpPr txBox="1"/>
          <p:nvPr/>
        </p:nvSpPr>
        <p:spPr>
          <a:xfrm>
            <a:off x="5853545" y="1632277"/>
            <a:ext cx="6122711" cy="4093428"/>
          </a:xfrm>
          <a:prstGeom prst="rect">
            <a:avLst/>
          </a:prstGeom>
          <a:noFill/>
        </p:spPr>
        <p:txBody>
          <a:bodyPr wrap="square" lIns="91440" tIns="45720" rIns="91440" bIns="45720" rtlCol="0" anchor="t">
            <a:spAutoFit/>
          </a:bodyPr>
          <a:lstStyle/>
          <a:p>
            <a:pPr marL="342900" indent="-342900">
              <a:buFont typeface="Arial,Sans-Serif"/>
              <a:buChar char="•"/>
            </a:pPr>
            <a:r>
              <a:rPr lang="en-US" sz="2800" dirty="0">
                <a:ea typeface="+mn-lt"/>
                <a:cs typeface="+mn-lt"/>
              </a:rPr>
              <a:t>Marginalized communities generally suffer from </a:t>
            </a:r>
          </a:p>
          <a:p>
            <a:pPr marL="800100" lvl="1" indent="-342900">
              <a:buFont typeface="Arial,Sans-Serif"/>
              <a:buChar char="•"/>
            </a:pPr>
            <a:r>
              <a:rPr lang="en-US" sz="2800" b="1" dirty="0">
                <a:ea typeface="+mn-lt"/>
                <a:cs typeface="+mn-lt"/>
              </a:rPr>
              <a:t>discrimination</a:t>
            </a:r>
          </a:p>
          <a:p>
            <a:pPr marL="800100" lvl="1" indent="-342900">
              <a:buFont typeface="Arial,Sans-Serif"/>
              <a:buChar char="•"/>
            </a:pPr>
            <a:r>
              <a:rPr lang="en-US" sz="2800" b="1" dirty="0">
                <a:ea typeface="+mn-lt"/>
                <a:cs typeface="+mn-lt"/>
              </a:rPr>
              <a:t>low income</a:t>
            </a:r>
          </a:p>
          <a:p>
            <a:pPr marL="800100" lvl="1" indent="-342900">
              <a:buFont typeface="Arial,Sans-Serif"/>
              <a:buChar char="•"/>
            </a:pPr>
            <a:r>
              <a:rPr lang="en-US" sz="2800" b="1" dirty="0">
                <a:ea typeface="+mn-lt"/>
                <a:cs typeface="+mn-lt"/>
              </a:rPr>
              <a:t>lower education rates</a:t>
            </a:r>
            <a:endParaRPr lang="en-US" sz="2800" dirty="0">
              <a:ea typeface="+mn-lt"/>
              <a:cs typeface="+mn-lt"/>
            </a:endParaRPr>
          </a:p>
          <a:p>
            <a:pPr marL="342900" indent="-342900">
              <a:buFont typeface="Arial,Sans-Serif"/>
              <a:buChar char="•"/>
            </a:pPr>
            <a:endParaRPr lang="en-US" sz="2000" dirty="0">
              <a:ea typeface="+mn-lt"/>
              <a:cs typeface="+mn-lt"/>
            </a:endParaRPr>
          </a:p>
          <a:p>
            <a:pPr marL="342900" indent="-342900">
              <a:buFont typeface="Arial"/>
              <a:buChar char="•"/>
            </a:pPr>
            <a:endParaRPr lang="en-US" sz="2000" b="1" dirty="0">
              <a:ea typeface="Calibri" panose="020F0502020204030204"/>
              <a:cs typeface="Calibri" panose="020F0502020204030204"/>
            </a:endParaRPr>
          </a:p>
          <a:p>
            <a:endParaRPr lang="en-US" sz="2000" dirty="0">
              <a:ea typeface="Calibri" panose="020F0502020204030204"/>
              <a:cs typeface="Calibri" panose="020F0502020204030204"/>
            </a:endParaRPr>
          </a:p>
          <a:p>
            <a:pPr marL="342900" indent="-342900">
              <a:buFont typeface="Arial"/>
              <a:buChar char="•"/>
            </a:pPr>
            <a:endParaRPr lang="en-US" sz="2000" dirty="0">
              <a:ea typeface="Calibri" panose="020F0502020204030204"/>
              <a:cs typeface="Calibri" panose="020F0502020204030204"/>
            </a:endParaRPr>
          </a:p>
          <a:p>
            <a:endParaRPr lang="en-US" sz="2000" dirty="0">
              <a:ea typeface="Calibri" panose="020F0502020204030204"/>
              <a:cs typeface="Calibri" panose="020F0502020204030204"/>
            </a:endParaRPr>
          </a:p>
          <a:p>
            <a:pPr marL="285750" indent="-285750">
              <a:buFont typeface="Arial" panose="020B0604020202020204" pitchFamily="34" charset="0"/>
              <a:buChar char="•"/>
            </a:pPr>
            <a:endParaRPr lang="en-US" sz="2000" dirty="0">
              <a:ea typeface="Calibri" panose="020F0502020204030204"/>
              <a:cs typeface="Calibri" panose="020F0502020204030204"/>
            </a:endParaRPr>
          </a:p>
        </p:txBody>
      </p:sp>
    </p:spTree>
    <p:extLst>
      <p:ext uri="{BB962C8B-B14F-4D97-AF65-F5344CB8AC3E}">
        <p14:creationId xmlns:p14="http://schemas.microsoft.com/office/powerpoint/2010/main" val="168538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2ABF7D1-006F-5738-80E6-0F18AA258C24}"/>
              </a:ext>
            </a:extLst>
          </p:cNvPr>
          <p:cNvPicPr>
            <a:picLocks noChangeAspect="1"/>
          </p:cNvPicPr>
          <p:nvPr/>
        </p:nvPicPr>
        <p:blipFill>
          <a:blip r:embed="rId3"/>
          <a:stretch>
            <a:fillRect/>
          </a:stretch>
        </p:blipFill>
        <p:spPr>
          <a:xfrm>
            <a:off x="0" y="-544548"/>
            <a:ext cx="12225004" cy="9168753"/>
          </a:xfrm>
          <a:prstGeom prst="rect">
            <a:avLst/>
          </a:prstGeom>
        </p:spPr>
      </p:pic>
      <p:sp>
        <p:nvSpPr>
          <p:cNvPr id="2" name="Title 1">
            <a:extLst>
              <a:ext uri="{FF2B5EF4-FFF2-40B4-BE49-F238E27FC236}">
                <a16:creationId xmlns:a16="http://schemas.microsoft.com/office/drawing/2014/main" id="{BD4F1DE0-EFA6-95F7-E2CB-2CD375115402}"/>
              </a:ext>
            </a:extLst>
          </p:cNvPr>
          <p:cNvSpPr>
            <a:spLocks noGrp="1"/>
          </p:cNvSpPr>
          <p:nvPr>
            <p:ph type="title"/>
          </p:nvPr>
        </p:nvSpPr>
        <p:spPr>
          <a:xfrm>
            <a:off x="838200" y="822325"/>
            <a:ext cx="10515600" cy="1325563"/>
          </a:xfrm>
        </p:spPr>
        <p:txBody>
          <a:bodyPr>
            <a:normAutofit/>
          </a:bodyPr>
          <a:lstStyle/>
          <a:p>
            <a:pPr algn="ctr"/>
            <a:r>
              <a:rPr lang="en-US" sz="5400" b="1" dirty="0">
                <a:solidFill>
                  <a:srgbClr val="901E24"/>
                </a:solidFill>
                <a:latin typeface="ITC Berkeley Oldstyle Std Blk" panose="02090402050306020404" pitchFamily="18" charset="0"/>
              </a:rPr>
              <a:t>NCORE-ISCORE Mission</a:t>
            </a:r>
          </a:p>
        </p:txBody>
      </p:sp>
      <p:sp>
        <p:nvSpPr>
          <p:cNvPr id="15" name="Rectangle 14">
            <a:extLst>
              <a:ext uri="{FF2B5EF4-FFF2-40B4-BE49-F238E27FC236}">
                <a16:creationId xmlns:a16="http://schemas.microsoft.com/office/drawing/2014/main" id="{F6D842AC-F1F7-98F1-95FC-007FBA6C960B}"/>
              </a:ext>
            </a:extLst>
          </p:cNvPr>
          <p:cNvSpPr/>
          <p:nvPr/>
        </p:nvSpPr>
        <p:spPr>
          <a:xfrm>
            <a:off x="959477" y="2484873"/>
            <a:ext cx="10306050" cy="3109912"/>
          </a:xfrm>
          <a:prstGeom prst="rect">
            <a:avLst/>
          </a:prstGeom>
          <a:solidFill>
            <a:srgbClr val="90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E7B6CB9B-345C-5320-B926-03D3819E7371}"/>
              </a:ext>
            </a:extLst>
          </p:cNvPr>
          <p:cNvSpPr>
            <a:spLocks noGrp="1"/>
          </p:cNvSpPr>
          <p:nvPr>
            <p:ph idx="1"/>
          </p:nvPr>
        </p:nvSpPr>
        <p:spPr>
          <a:xfrm>
            <a:off x="1047750" y="2638460"/>
            <a:ext cx="10096500" cy="3232150"/>
          </a:xfrm>
        </p:spPr>
        <p:txBody>
          <a:bodyPr/>
          <a:lstStyle/>
          <a:p>
            <a:pPr marL="0" indent="0" algn="ctr">
              <a:buNone/>
            </a:pPr>
            <a:r>
              <a:rPr lang="en-US" altLang="en-US" sz="2800" b="1" dirty="0">
                <a:solidFill>
                  <a:schemeClr val="bg1"/>
                </a:solidFill>
                <a:latin typeface="ITC Berkeley Oldstyle Std" panose="02090402050306020404" pitchFamily="18" charset="0"/>
                <a:ea typeface="Univers Condensed" panose="020B0506020202050204" pitchFamily="34" charset="0"/>
                <a:cs typeface="Arial" panose="020B0604020202020204" pitchFamily="34" charset="0"/>
              </a:rPr>
              <a:t>The NCORE-ISCORE Project supports Iowa State University’s diversity efforts. The project provides positive interactions  and dialogue regarding race, ethnicity, and multicultural relations through local and national initiatives including participation in two conferences: NCORE (National Conference on Race &amp; Ethnicity) and ISCORE (Iowa State Conference on Race &amp; Ethnicity).</a:t>
            </a:r>
          </a:p>
          <a:p>
            <a:pPr marL="0" indent="0">
              <a:buNone/>
            </a:pPr>
            <a:endParaRPr lang="en-US" dirty="0"/>
          </a:p>
        </p:txBody>
      </p:sp>
      <p:pic>
        <p:nvPicPr>
          <p:cNvPr id="20" name="Picture 19">
            <a:extLst>
              <a:ext uri="{FF2B5EF4-FFF2-40B4-BE49-F238E27FC236}">
                <a16:creationId xmlns:a16="http://schemas.microsoft.com/office/drawing/2014/main" id="{269CADDC-83A1-8ECB-7152-0707F989DDFF}"/>
              </a:ext>
            </a:extLst>
          </p:cNvPr>
          <p:cNvPicPr>
            <a:picLocks noChangeAspect="1"/>
          </p:cNvPicPr>
          <p:nvPr/>
        </p:nvPicPr>
        <p:blipFill>
          <a:blip r:embed="rId4"/>
          <a:stretch>
            <a:fillRect/>
          </a:stretch>
        </p:blipFill>
        <p:spPr>
          <a:xfrm rot="5400000">
            <a:off x="5869194" y="413616"/>
            <a:ext cx="652242" cy="12390638"/>
          </a:xfrm>
          <a:prstGeom prst="rect">
            <a:avLst/>
          </a:prstGeom>
        </p:spPr>
      </p:pic>
      <p:pic>
        <p:nvPicPr>
          <p:cNvPr id="21" name="Picture 20">
            <a:extLst>
              <a:ext uri="{FF2B5EF4-FFF2-40B4-BE49-F238E27FC236}">
                <a16:creationId xmlns:a16="http://schemas.microsoft.com/office/drawing/2014/main" id="{EED0CEF4-8E77-C0A3-9D91-23E770411E64}"/>
              </a:ext>
            </a:extLst>
          </p:cNvPr>
          <p:cNvPicPr>
            <a:picLocks noChangeAspect="1"/>
          </p:cNvPicPr>
          <p:nvPr/>
        </p:nvPicPr>
        <p:blipFill>
          <a:blip r:embed="rId5"/>
          <a:stretch>
            <a:fillRect/>
          </a:stretch>
        </p:blipFill>
        <p:spPr>
          <a:xfrm>
            <a:off x="388579" y="6425244"/>
            <a:ext cx="3856294" cy="290327"/>
          </a:xfrm>
          <a:prstGeom prst="rect">
            <a:avLst/>
          </a:prstGeom>
        </p:spPr>
      </p:pic>
      <p:sp>
        <p:nvSpPr>
          <p:cNvPr id="22" name="TextBox 21">
            <a:extLst>
              <a:ext uri="{FF2B5EF4-FFF2-40B4-BE49-F238E27FC236}">
                <a16:creationId xmlns:a16="http://schemas.microsoft.com/office/drawing/2014/main" id="{D1DE565A-3C75-2679-4BDF-C4E04EE8F106}"/>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Tree>
    <p:extLst>
      <p:ext uri="{BB962C8B-B14F-4D97-AF65-F5344CB8AC3E}">
        <p14:creationId xmlns:p14="http://schemas.microsoft.com/office/powerpoint/2010/main" val="107239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694326" y="257008"/>
            <a:ext cx="10515600" cy="1325563"/>
          </a:xfrm>
        </p:spPr>
        <p:txBody>
          <a:bodyPr>
            <a:normAutofit/>
          </a:bodyPr>
          <a:lstStyle/>
          <a:p>
            <a:r>
              <a:rPr lang="en-US" b="1" dirty="0">
                <a:solidFill>
                  <a:srgbClr val="C00000"/>
                </a:solidFill>
                <a:latin typeface="ITC Berkeley Oldstyle Std Blk"/>
              </a:rPr>
              <a:t>Methods</a:t>
            </a:r>
            <a:endParaRPr lang="en-US" b="1" dirty="0"/>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3795252" y="0"/>
            <a:ext cx="8396748" cy="8396748"/>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a:solidFill>
                  <a:schemeClr val="bg1"/>
                </a:solidFill>
                <a:latin typeface="Univers" panose="020B0503020202020204" pitchFamily="34" charset="0"/>
              </a:rPr>
              <a:t>#ISCORE2023</a:t>
            </a:r>
          </a:p>
        </p:txBody>
      </p:sp>
      <p:graphicFrame>
        <p:nvGraphicFramePr>
          <p:cNvPr id="2319" name="Diagram 2319">
            <a:extLst>
              <a:ext uri="{FF2B5EF4-FFF2-40B4-BE49-F238E27FC236}">
                <a16:creationId xmlns:a16="http://schemas.microsoft.com/office/drawing/2014/main" id="{78924260-6F15-A193-5BCA-188A4FD2BC60}"/>
              </a:ext>
            </a:extLst>
          </p:cNvPr>
          <p:cNvGraphicFramePr/>
          <p:nvPr>
            <p:extLst>
              <p:ext uri="{D42A27DB-BD31-4B8C-83A1-F6EECF244321}">
                <p14:modId xmlns:p14="http://schemas.microsoft.com/office/powerpoint/2010/main" val="733441126"/>
              </p:ext>
            </p:extLst>
          </p:nvPr>
        </p:nvGraphicFramePr>
        <p:xfrm>
          <a:off x="431001" y="-521122"/>
          <a:ext cx="11329995" cy="79002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0193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709863" y="273050"/>
            <a:ext cx="10515600" cy="1325563"/>
          </a:xfrm>
        </p:spPr>
        <p:txBody>
          <a:bodyPr>
            <a:normAutofit/>
          </a:bodyPr>
          <a:lstStyle/>
          <a:p>
            <a:r>
              <a:rPr lang="en-US" b="1" dirty="0">
                <a:solidFill>
                  <a:srgbClr val="C00000"/>
                </a:solidFill>
                <a:latin typeface="ITC Berkeley Oldstyle Std Blk"/>
              </a:rPr>
              <a:t>Methods</a:t>
            </a:r>
            <a:endParaRPr lang="en-US" b="1" dirty="0"/>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5701594" y="-1438"/>
            <a:ext cx="6491748" cy="7268988"/>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a:solidFill>
                  <a:schemeClr val="bg1"/>
                </a:solidFill>
                <a:latin typeface="Univers" panose="020B0503020202020204" pitchFamily="34" charset="0"/>
              </a:rPr>
              <a:t>#ISCORE2023</a:t>
            </a:r>
          </a:p>
        </p:txBody>
      </p:sp>
      <p:graphicFrame>
        <p:nvGraphicFramePr>
          <p:cNvPr id="10" name="Chart 9">
            <a:extLst>
              <a:ext uri="{FF2B5EF4-FFF2-40B4-BE49-F238E27FC236}">
                <a16:creationId xmlns:a16="http://schemas.microsoft.com/office/drawing/2014/main" id="{9B835F82-A520-9B71-F841-981C04845F83}"/>
              </a:ext>
            </a:extLst>
          </p:cNvPr>
          <p:cNvGraphicFramePr>
            <a:graphicFrameLocks/>
          </p:cNvGraphicFramePr>
          <p:nvPr>
            <p:extLst>
              <p:ext uri="{D42A27DB-BD31-4B8C-83A1-F6EECF244321}">
                <p14:modId xmlns:p14="http://schemas.microsoft.com/office/powerpoint/2010/main" val="2788846683"/>
              </p:ext>
            </p:extLst>
          </p:nvPr>
        </p:nvGraphicFramePr>
        <p:xfrm>
          <a:off x="3120459" y="80915"/>
          <a:ext cx="8361678" cy="620694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6910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684693" y="205282"/>
            <a:ext cx="10515600" cy="1325563"/>
          </a:xfrm>
        </p:spPr>
        <p:txBody>
          <a:bodyPr>
            <a:normAutofit/>
          </a:bodyPr>
          <a:lstStyle/>
          <a:p>
            <a:r>
              <a:rPr lang="en-US" b="1" dirty="0">
                <a:solidFill>
                  <a:srgbClr val="C00000"/>
                </a:solidFill>
                <a:latin typeface="ITC Berkeley Oldstyle Std Blk"/>
              </a:rPr>
              <a:t>Methods</a:t>
            </a:r>
            <a:endParaRPr lang="en-US" b="1" dirty="0"/>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3795252" y="0"/>
            <a:ext cx="8396748" cy="8396748"/>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a:solidFill>
                  <a:schemeClr val="bg1"/>
                </a:solidFill>
                <a:latin typeface="Univers" panose="020B0503020202020204" pitchFamily="34" charset="0"/>
              </a:rPr>
              <a:t>#ISCORE2023</a:t>
            </a:r>
          </a:p>
        </p:txBody>
      </p:sp>
      <p:sp>
        <p:nvSpPr>
          <p:cNvPr id="4" name="TextBox 3">
            <a:extLst>
              <a:ext uri="{FF2B5EF4-FFF2-40B4-BE49-F238E27FC236}">
                <a16:creationId xmlns:a16="http://schemas.microsoft.com/office/drawing/2014/main" id="{A40F955E-721D-4F9E-8759-4F91CF6EFA11}"/>
              </a:ext>
            </a:extLst>
          </p:cNvPr>
          <p:cNvSpPr txBox="1"/>
          <p:nvPr/>
        </p:nvSpPr>
        <p:spPr>
          <a:xfrm>
            <a:off x="684693" y="3970413"/>
            <a:ext cx="10584870" cy="301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endParaRPr lang="en-US" sz="2000" dirty="0">
              <a:ea typeface="+mn-lt"/>
              <a:cs typeface="+mn-lt"/>
            </a:endParaRPr>
          </a:p>
          <a:p>
            <a:pPr marL="0" lvl="2"/>
            <a:endParaRPr lang="en-US" sz="2000" b="1" dirty="0">
              <a:ea typeface="+mn-lt"/>
              <a:cs typeface="+mn-lt"/>
            </a:endParaRPr>
          </a:p>
          <a:p>
            <a:pPr marL="0" lvl="2"/>
            <a:r>
              <a:rPr lang="en-US" sz="2000" b="1" dirty="0">
                <a:ea typeface="+mn-lt"/>
                <a:cs typeface="+mn-lt"/>
              </a:rPr>
              <a:t>Interview questions used for analysis:</a:t>
            </a:r>
          </a:p>
          <a:p>
            <a:pPr marL="800100" lvl="3" indent="-342900">
              <a:buFont typeface="Arial"/>
              <a:buChar char="•"/>
            </a:pPr>
            <a:r>
              <a:rPr lang="en-US" sz="2000" dirty="0">
                <a:ea typeface="+mn-lt"/>
                <a:cs typeface="+mn-lt"/>
              </a:rPr>
              <a:t>What helped solidify your decision to go to graduate school?</a:t>
            </a:r>
          </a:p>
          <a:p>
            <a:pPr marL="800100" lvl="3" indent="-342900">
              <a:buFont typeface="Arial"/>
              <a:buChar char="•"/>
            </a:pPr>
            <a:r>
              <a:rPr lang="en-US" sz="2000" dirty="0">
                <a:ea typeface="+mn-lt"/>
                <a:cs typeface="+mn-lt"/>
              </a:rPr>
              <a:t>How would you describe the importance of your cultural background, and what impact has it had on your decision to attend graduate school?</a:t>
            </a:r>
          </a:p>
          <a:p>
            <a:pPr marL="800100" lvl="3" indent="-342900">
              <a:buFont typeface="Arial"/>
              <a:buChar char="•"/>
            </a:pPr>
            <a:r>
              <a:rPr lang="en-US" sz="2000" dirty="0">
                <a:ea typeface="+mn-lt"/>
                <a:cs typeface="+mn-lt"/>
              </a:rPr>
              <a:t>Could you describe the role your family played in your applying/attending graduate school? </a:t>
            </a:r>
          </a:p>
          <a:p>
            <a:pPr marL="342900" indent="-342900">
              <a:lnSpc>
                <a:spcPct val="150000"/>
              </a:lnSpc>
              <a:buFont typeface="Arial"/>
              <a:buChar char="•"/>
            </a:pPr>
            <a:endParaRPr lang="en-US" sz="2000" dirty="0">
              <a:ea typeface="+mn-lt"/>
              <a:cs typeface="+mn-lt"/>
            </a:endParaRPr>
          </a:p>
          <a:p>
            <a:pPr marL="342900" indent="-342900">
              <a:buFont typeface="Arial"/>
              <a:buChar char="•"/>
            </a:pPr>
            <a:endParaRPr lang="en-US" sz="2000" dirty="0">
              <a:ea typeface="+mn-lt"/>
              <a:cs typeface="+mn-lt"/>
            </a:endParaRPr>
          </a:p>
        </p:txBody>
      </p:sp>
      <p:graphicFrame>
        <p:nvGraphicFramePr>
          <p:cNvPr id="5" name="Diagram 2319">
            <a:extLst>
              <a:ext uri="{FF2B5EF4-FFF2-40B4-BE49-F238E27FC236}">
                <a16:creationId xmlns:a16="http://schemas.microsoft.com/office/drawing/2014/main" id="{87C307EC-5A10-B9D4-B490-19BF0579FB70}"/>
              </a:ext>
            </a:extLst>
          </p:cNvPr>
          <p:cNvGraphicFramePr/>
          <p:nvPr>
            <p:extLst>
              <p:ext uri="{D42A27DB-BD31-4B8C-83A1-F6EECF244321}">
                <p14:modId xmlns:p14="http://schemas.microsoft.com/office/powerpoint/2010/main" val="3551770157"/>
              </p:ext>
            </p:extLst>
          </p:nvPr>
        </p:nvGraphicFramePr>
        <p:xfrm>
          <a:off x="277495" y="-521122"/>
          <a:ext cx="11329995" cy="79002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58755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841898" y="208659"/>
            <a:ext cx="10515600" cy="1325563"/>
          </a:xfrm>
        </p:spPr>
        <p:txBody>
          <a:bodyPr>
            <a:normAutofit/>
          </a:bodyPr>
          <a:lstStyle/>
          <a:p>
            <a:r>
              <a:rPr lang="en-US" b="1" dirty="0">
                <a:solidFill>
                  <a:srgbClr val="C00000"/>
                </a:solidFill>
                <a:latin typeface="ITC Berkeley Oldstyle Std Blk"/>
              </a:rPr>
              <a:t>Results</a:t>
            </a:r>
            <a:endParaRPr lang="en-US" b="1" dirty="0"/>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3795252" y="0"/>
            <a:ext cx="8396748" cy="8396748"/>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a:solidFill>
                  <a:schemeClr val="bg1"/>
                </a:solidFill>
                <a:latin typeface="Univers" panose="020B0503020202020204" pitchFamily="34" charset="0"/>
              </a:rPr>
              <a:t>#ISCORE2023</a:t>
            </a:r>
          </a:p>
        </p:txBody>
      </p:sp>
      <p:graphicFrame>
        <p:nvGraphicFramePr>
          <p:cNvPr id="20" name="Diagram 20">
            <a:extLst>
              <a:ext uri="{FF2B5EF4-FFF2-40B4-BE49-F238E27FC236}">
                <a16:creationId xmlns:a16="http://schemas.microsoft.com/office/drawing/2014/main" id="{ACC96E18-361D-A9F7-B599-19A90F4E88E2}"/>
              </a:ext>
            </a:extLst>
          </p:cNvPr>
          <p:cNvGraphicFramePr/>
          <p:nvPr/>
        </p:nvGraphicFramePr>
        <p:xfrm>
          <a:off x="1762126" y="1123950"/>
          <a:ext cx="9129478" cy="504946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799170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p:txBody>
          <a:bodyPr>
            <a:normAutofit/>
          </a:bodyPr>
          <a:lstStyle/>
          <a:p>
            <a:r>
              <a:rPr lang="en-US" b="1" dirty="0">
                <a:solidFill>
                  <a:srgbClr val="C00000"/>
                </a:solidFill>
                <a:latin typeface="ITC Berkeley Oldstyle Std Blk"/>
              </a:rPr>
              <a:t>Discussion</a:t>
            </a:r>
            <a:endParaRPr lang="en-US" b="1" dirty="0"/>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3795252" y="0"/>
            <a:ext cx="8396748" cy="8396748"/>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a:solidFill>
                  <a:schemeClr val="bg1"/>
                </a:solidFill>
                <a:latin typeface="Univers" panose="020B0503020202020204" pitchFamily="34" charset="0"/>
              </a:rPr>
              <a:t>#ISCORE2023</a:t>
            </a:r>
          </a:p>
        </p:txBody>
      </p:sp>
      <p:sp>
        <p:nvSpPr>
          <p:cNvPr id="4" name="TextBox 3">
            <a:extLst>
              <a:ext uri="{FF2B5EF4-FFF2-40B4-BE49-F238E27FC236}">
                <a16:creationId xmlns:a16="http://schemas.microsoft.com/office/drawing/2014/main" id="{A40F955E-721D-4F9E-8759-4F91CF6EFA11}"/>
              </a:ext>
            </a:extLst>
          </p:cNvPr>
          <p:cNvSpPr txBox="1"/>
          <p:nvPr/>
        </p:nvSpPr>
        <p:spPr>
          <a:xfrm>
            <a:off x="984126" y="1497106"/>
            <a:ext cx="10228729" cy="47582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spcAft>
                <a:spcPts val="600"/>
              </a:spcAft>
            </a:pPr>
            <a:r>
              <a:rPr lang="en-US" sz="2800" dirty="0">
                <a:ea typeface="+mn-lt"/>
                <a:cs typeface="+mn-lt"/>
              </a:rPr>
              <a:t>Our results show many consistencies with previous research (Haney, 2015; </a:t>
            </a:r>
            <a:r>
              <a:rPr lang="en-US" sz="2800" dirty="0" err="1">
                <a:ea typeface="+mn-lt"/>
                <a:cs typeface="+mn-lt"/>
              </a:rPr>
              <a:t>Kricorian</a:t>
            </a:r>
            <a:r>
              <a:rPr lang="en-US" sz="2800" dirty="0">
                <a:ea typeface="+mn-lt"/>
                <a:cs typeface="+mn-lt"/>
              </a:rPr>
              <a:t> et al., 2020)</a:t>
            </a:r>
          </a:p>
          <a:p>
            <a:pPr marL="342900" indent="-342900">
              <a:spcBef>
                <a:spcPct val="20000"/>
              </a:spcBef>
              <a:spcAft>
                <a:spcPts val="600"/>
              </a:spcAft>
              <a:buFont typeface="Arial"/>
              <a:buChar char="•"/>
            </a:pPr>
            <a:r>
              <a:rPr lang="en-US" sz="2800" b="1" dirty="0">
                <a:ea typeface="+mn-lt"/>
                <a:cs typeface="+mn-lt"/>
              </a:rPr>
              <a:t>First-generation students</a:t>
            </a:r>
            <a:r>
              <a:rPr lang="en-US" sz="2800" dirty="0">
                <a:ea typeface="+mn-lt"/>
                <a:cs typeface="+mn-lt"/>
              </a:rPr>
              <a:t> worked towards </a:t>
            </a:r>
            <a:r>
              <a:rPr lang="en-US" sz="2800" b="1" dirty="0">
                <a:ea typeface="+mn-lt"/>
                <a:cs typeface="+mn-lt"/>
              </a:rPr>
              <a:t>personal goals</a:t>
            </a:r>
            <a:endParaRPr lang="en-US" sz="2800" dirty="0">
              <a:ea typeface="+mn-lt"/>
              <a:cs typeface="+mn-lt"/>
            </a:endParaRPr>
          </a:p>
          <a:p>
            <a:pPr marL="342900" indent="-342900">
              <a:spcBef>
                <a:spcPct val="20000"/>
              </a:spcBef>
              <a:spcAft>
                <a:spcPts val="600"/>
              </a:spcAft>
              <a:buFont typeface="Arial"/>
              <a:buChar char="•"/>
            </a:pPr>
            <a:r>
              <a:rPr lang="en-US" sz="2800" b="1" dirty="0">
                <a:ea typeface="+mn-lt"/>
                <a:cs typeface="+mn-lt"/>
              </a:rPr>
              <a:t>Non-first-generation students</a:t>
            </a:r>
            <a:r>
              <a:rPr lang="en-US" sz="2800" dirty="0">
                <a:ea typeface="+mn-lt"/>
                <a:cs typeface="+mn-lt"/>
              </a:rPr>
              <a:t> were influenced by </a:t>
            </a:r>
            <a:r>
              <a:rPr lang="en-US" sz="2800" b="1" dirty="0">
                <a:ea typeface="+mn-lt"/>
                <a:cs typeface="+mn-lt"/>
              </a:rPr>
              <a:t>family influences</a:t>
            </a:r>
            <a:r>
              <a:rPr lang="en-US" sz="2800" dirty="0">
                <a:ea typeface="+mn-lt"/>
                <a:cs typeface="+mn-lt"/>
              </a:rPr>
              <a:t> </a:t>
            </a:r>
          </a:p>
          <a:p>
            <a:pPr algn="just">
              <a:spcBef>
                <a:spcPct val="20000"/>
              </a:spcBef>
              <a:spcAft>
                <a:spcPts val="600"/>
              </a:spcAft>
            </a:pPr>
            <a:endParaRPr lang="en-US" sz="2000" dirty="0">
              <a:ea typeface="Calibri"/>
              <a:cs typeface="Calibri"/>
            </a:endParaRPr>
          </a:p>
          <a:p>
            <a:pPr algn="just">
              <a:spcBef>
                <a:spcPct val="20000"/>
              </a:spcBef>
              <a:spcAft>
                <a:spcPts val="600"/>
              </a:spcAft>
            </a:pPr>
            <a:endParaRPr lang="en-US" sz="2000" dirty="0">
              <a:ea typeface="+mn-lt"/>
              <a:cs typeface="+mn-lt"/>
            </a:endParaRPr>
          </a:p>
          <a:p>
            <a:pPr marL="285750" indent="-285750" algn="just">
              <a:spcBef>
                <a:spcPct val="20000"/>
              </a:spcBef>
              <a:spcAft>
                <a:spcPts val="600"/>
              </a:spcAft>
              <a:buFont typeface="Arial"/>
              <a:buChar char="•"/>
            </a:pPr>
            <a:endParaRPr lang="en-US" sz="2000" dirty="0">
              <a:ea typeface="+mn-lt"/>
              <a:cs typeface="+mn-lt"/>
            </a:endParaRPr>
          </a:p>
          <a:p>
            <a:pPr>
              <a:lnSpc>
                <a:spcPct val="150000"/>
              </a:lnSpc>
            </a:pPr>
            <a:endParaRPr lang="en-US" sz="2000" dirty="0">
              <a:ea typeface="+mn-lt"/>
              <a:cs typeface="+mn-lt"/>
            </a:endParaRPr>
          </a:p>
          <a:p>
            <a:endParaRPr lang="en-US" sz="2000" dirty="0">
              <a:ea typeface="+mn-lt"/>
              <a:cs typeface="+mn-lt"/>
            </a:endParaRPr>
          </a:p>
        </p:txBody>
      </p:sp>
      <p:sp>
        <p:nvSpPr>
          <p:cNvPr id="5" name="TextBox 4">
            <a:extLst>
              <a:ext uri="{FF2B5EF4-FFF2-40B4-BE49-F238E27FC236}">
                <a16:creationId xmlns:a16="http://schemas.microsoft.com/office/drawing/2014/main" id="{9AF16833-AD66-7F6A-DAB0-072417892D90}"/>
              </a:ext>
            </a:extLst>
          </p:cNvPr>
          <p:cNvSpPr txBox="1"/>
          <p:nvPr/>
        </p:nvSpPr>
        <p:spPr>
          <a:xfrm>
            <a:off x="979145" y="4279052"/>
            <a:ext cx="9519313" cy="15481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spcAft>
                <a:spcPts val="600"/>
              </a:spcAft>
              <a:buFont typeface="Arial"/>
              <a:buChar char="•"/>
            </a:pPr>
            <a:r>
              <a:rPr lang="en-US" sz="2800" dirty="0">
                <a:ea typeface="+mn-lt"/>
                <a:cs typeface="+mn-lt"/>
              </a:rPr>
              <a:t>Limited by the interviewees we had access to</a:t>
            </a:r>
            <a:endParaRPr lang="en-US" sz="2800" dirty="0"/>
          </a:p>
          <a:p>
            <a:pPr marL="285750" indent="-285750">
              <a:spcBef>
                <a:spcPct val="20000"/>
              </a:spcBef>
              <a:spcAft>
                <a:spcPts val="600"/>
              </a:spcAft>
              <a:buFont typeface="Arial"/>
              <a:buChar char="•"/>
            </a:pPr>
            <a:r>
              <a:rPr lang="en-US" sz="2800" dirty="0">
                <a:ea typeface="+mn-lt"/>
                <a:cs typeface="+mn-lt"/>
              </a:rPr>
              <a:t>Potential to be used as a</a:t>
            </a:r>
            <a:r>
              <a:rPr lang="en-US" sz="2800" b="1" dirty="0">
                <a:ea typeface="+mn-lt"/>
                <a:cs typeface="+mn-lt"/>
              </a:rPr>
              <a:t> </a:t>
            </a:r>
            <a:r>
              <a:rPr lang="en-US" sz="2800" dirty="0">
                <a:ea typeface="+mn-lt"/>
                <a:cs typeface="+mn-lt"/>
              </a:rPr>
              <a:t>motivation</a:t>
            </a:r>
            <a:r>
              <a:rPr lang="en-US" sz="2800" b="1" dirty="0">
                <a:ea typeface="+mn-lt"/>
                <a:cs typeface="+mn-lt"/>
              </a:rPr>
              <a:t> </a:t>
            </a:r>
            <a:r>
              <a:rPr lang="en-US" sz="2800" dirty="0">
                <a:ea typeface="+mn-lt"/>
                <a:cs typeface="+mn-lt"/>
              </a:rPr>
              <a:t>to</a:t>
            </a:r>
            <a:r>
              <a:rPr lang="en-US" sz="2800" b="1" dirty="0">
                <a:ea typeface="+mn-lt"/>
                <a:cs typeface="+mn-lt"/>
              </a:rPr>
              <a:t> create more resources for low-income, first-generation students </a:t>
            </a:r>
            <a:r>
              <a:rPr lang="en-US" sz="2800" dirty="0">
                <a:ea typeface="+mn-lt"/>
                <a:cs typeface="+mn-lt"/>
              </a:rPr>
              <a:t>and</a:t>
            </a:r>
            <a:r>
              <a:rPr lang="en-US" sz="2800" b="1" dirty="0">
                <a:ea typeface="+mn-lt"/>
                <a:cs typeface="+mn-lt"/>
              </a:rPr>
              <a:t> their families</a:t>
            </a:r>
            <a:endParaRPr lang="en-US" sz="2800" dirty="0">
              <a:cs typeface="Calibri" panose="020F0502020204030204"/>
            </a:endParaRPr>
          </a:p>
        </p:txBody>
      </p:sp>
    </p:spTree>
    <p:extLst>
      <p:ext uri="{BB962C8B-B14F-4D97-AF65-F5344CB8AC3E}">
        <p14:creationId xmlns:p14="http://schemas.microsoft.com/office/powerpoint/2010/main" val="11522328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ree, dark, sunset, image&#10;&#10;Description automatically generated">
            <a:extLst>
              <a:ext uri="{FF2B5EF4-FFF2-40B4-BE49-F238E27FC236}">
                <a16:creationId xmlns:a16="http://schemas.microsoft.com/office/drawing/2014/main" id="{A58914A2-0B12-82CB-008E-3F454C3A5279}"/>
              </a:ext>
            </a:extLst>
          </p:cNvPr>
          <p:cNvPicPr>
            <a:picLocks noChangeAspect="1"/>
          </p:cNvPicPr>
          <p:nvPr/>
        </p:nvPicPr>
        <p:blipFill>
          <a:blip r:embed="rId3"/>
          <a:stretch>
            <a:fillRect/>
          </a:stretch>
        </p:blipFill>
        <p:spPr>
          <a:xfrm rot="16200000">
            <a:off x="-1" y="-1"/>
            <a:ext cx="4810125" cy="4810125"/>
          </a:xfrm>
          <a:prstGeom prst="rect">
            <a:avLst/>
          </a:prstGeom>
        </p:spPr>
      </p:pic>
      <p:pic>
        <p:nvPicPr>
          <p:cNvPr id="2" name="Picture 1">
            <a:extLst>
              <a:ext uri="{FF2B5EF4-FFF2-40B4-BE49-F238E27FC236}">
                <a16:creationId xmlns:a16="http://schemas.microsoft.com/office/drawing/2014/main" id="{EDF52F8D-3E66-200A-7C4C-00A60043713E}"/>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4" name="Picture 3">
            <a:extLst>
              <a:ext uri="{FF2B5EF4-FFF2-40B4-BE49-F238E27FC236}">
                <a16:creationId xmlns:a16="http://schemas.microsoft.com/office/drawing/2014/main" id="{27FD8335-BBD9-24F1-6F23-B3CECE80D00B}"/>
              </a:ext>
            </a:extLst>
          </p:cNvPr>
          <p:cNvPicPr>
            <a:picLocks noChangeAspect="1"/>
          </p:cNvPicPr>
          <p:nvPr/>
        </p:nvPicPr>
        <p:blipFill>
          <a:blip r:embed="rId5"/>
          <a:stretch>
            <a:fillRect/>
          </a:stretch>
        </p:blipFill>
        <p:spPr>
          <a:xfrm>
            <a:off x="388579" y="6425244"/>
            <a:ext cx="3856294" cy="290327"/>
          </a:xfrm>
          <a:prstGeom prst="rect">
            <a:avLst/>
          </a:prstGeom>
        </p:spPr>
      </p:pic>
      <p:sp>
        <p:nvSpPr>
          <p:cNvPr id="6" name="TextBox 5">
            <a:extLst>
              <a:ext uri="{FF2B5EF4-FFF2-40B4-BE49-F238E27FC236}">
                <a16:creationId xmlns:a16="http://schemas.microsoft.com/office/drawing/2014/main" id="{3DCAB468-5E5E-DA83-AF47-82A56D4B5475}"/>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10" name="TextBox 9">
            <a:extLst>
              <a:ext uri="{FF2B5EF4-FFF2-40B4-BE49-F238E27FC236}">
                <a16:creationId xmlns:a16="http://schemas.microsoft.com/office/drawing/2014/main" id="{2C3D1098-06DE-6918-B5AB-1EB9C58E34DE}"/>
              </a:ext>
            </a:extLst>
          </p:cNvPr>
          <p:cNvSpPr txBox="1"/>
          <p:nvPr/>
        </p:nvSpPr>
        <p:spPr>
          <a:xfrm>
            <a:off x="2451651" y="2003239"/>
            <a:ext cx="7288696" cy="2123658"/>
          </a:xfrm>
          <a:prstGeom prst="rect">
            <a:avLst/>
          </a:prstGeom>
          <a:noFill/>
        </p:spPr>
        <p:txBody>
          <a:bodyPr wrap="square">
            <a:spAutoFit/>
          </a:bodyPr>
          <a:lstStyle/>
          <a:p>
            <a:pPr algn="ctr" rtl="0" fontAlgn="base"/>
            <a:r>
              <a:rPr lang="en-US" sz="4400" b="1" i="0" u="none" strike="noStrike" dirty="0">
                <a:solidFill>
                  <a:srgbClr val="C00000"/>
                </a:solidFill>
                <a:effectLst/>
                <a:latin typeface="ITC Berkeley Oldstyle Std Blk" panose="02090402050306020404"/>
              </a:rPr>
              <a:t>Thank you!</a:t>
            </a:r>
            <a:r>
              <a:rPr lang="en-US" sz="4400" b="0" i="0" dirty="0">
                <a:solidFill>
                  <a:srgbClr val="000000"/>
                </a:solidFill>
                <a:effectLst/>
                <a:latin typeface="ITC Berkeley Oldstyle Std Blk" panose="02090402050306020404"/>
              </a:rPr>
              <a:t>​</a:t>
            </a:r>
            <a:endParaRPr lang="en-US" sz="4400" b="0" i="0" dirty="0">
              <a:solidFill>
                <a:srgbClr val="000000"/>
              </a:solidFill>
              <a:effectLst/>
              <a:latin typeface="Segoe UI" panose="020B0502040204020203" pitchFamily="34" charset="0"/>
            </a:endParaRPr>
          </a:p>
          <a:p>
            <a:pPr algn="ctr" rtl="0" fontAlgn="base"/>
            <a:r>
              <a:rPr lang="en-US" sz="4400" b="0" i="0" dirty="0">
                <a:solidFill>
                  <a:srgbClr val="000000"/>
                </a:solidFill>
                <a:effectLst/>
                <a:latin typeface="ITC Berkeley Oldstyle Std Blk" panose="02090402050306020404"/>
              </a:rPr>
              <a:t>​</a:t>
            </a:r>
            <a:endParaRPr lang="en-US" sz="4400" b="0" i="0" dirty="0">
              <a:solidFill>
                <a:srgbClr val="000000"/>
              </a:solidFill>
              <a:effectLst/>
              <a:latin typeface="Segoe UI" panose="020B0502040204020203" pitchFamily="34" charset="0"/>
            </a:endParaRPr>
          </a:p>
          <a:p>
            <a:pPr algn="ctr" rtl="0" fontAlgn="base"/>
            <a:r>
              <a:rPr lang="en-US" sz="4400" b="1" i="0" u="none" strike="noStrike" dirty="0">
                <a:solidFill>
                  <a:srgbClr val="C00000"/>
                </a:solidFill>
                <a:effectLst/>
                <a:latin typeface="ITC Berkeley Oldstyle Std Blk" panose="02090402050306020404"/>
              </a:rPr>
              <a:t>We welcome your questions.</a:t>
            </a:r>
            <a:r>
              <a:rPr lang="en-US" sz="4400" b="0" i="0" dirty="0">
                <a:solidFill>
                  <a:srgbClr val="000000"/>
                </a:solidFill>
                <a:effectLst/>
                <a:latin typeface="ITC Berkeley Oldstyle Std Blk" panose="02090402050306020404"/>
              </a:rPr>
              <a:t>​</a:t>
            </a:r>
            <a:endParaRPr lang="en-US" sz="44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800942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p:txBody>
          <a:bodyPr>
            <a:normAutofit/>
          </a:bodyPr>
          <a:lstStyle/>
          <a:p>
            <a:r>
              <a:rPr lang="en-US" b="1" dirty="0">
                <a:solidFill>
                  <a:srgbClr val="C00000"/>
                </a:solidFill>
                <a:latin typeface="ITC Berkeley Oldstyle Std Blk"/>
              </a:rPr>
              <a:t>References</a:t>
            </a:r>
            <a:endParaRPr lang="en-US" dirty="0"/>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3795252" y="0"/>
            <a:ext cx="8396748" cy="8396748"/>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a:solidFill>
                  <a:schemeClr val="bg1"/>
                </a:solidFill>
                <a:latin typeface="Univers" panose="020B0503020202020204" pitchFamily="34" charset="0"/>
              </a:rPr>
              <a:t>#ISCORE2023</a:t>
            </a:r>
          </a:p>
        </p:txBody>
      </p:sp>
      <p:sp>
        <p:nvSpPr>
          <p:cNvPr id="4" name="TextBox 3">
            <a:extLst>
              <a:ext uri="{FF2B5EF4-FFF2-40B4-BE49-F238E27FC236}">
                <a16:creationId xmlns:a16="http://schemas.microsoft.com/office/drawing/2014/main" id="{A40F955E-721D-4F9E-8759-4F91CF6EFA11}"/>
              </a:ext>
            </a:extLst>
          </p:cNvPr>
          <p:cNvSpPr txBox="1"/>
          <p:nvPr/>
        </p:nvSpPr>
        <p:spPr>
          <a:xfrm>
            <a:off x="981634" y="1460382"/>
            <a:ext cx="10821787"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spcAft>
                <a:spcPts val="600"/>
              </a:spcAft>
            </a:pPr>
            <a:r>
              <a:rPr lang="en-US" dirty="0">
                <a:ea typeface="+mn-lt"/>
                <a:cs typeface="+mn-lt"/>
              </a:rPr>
              <a:t>Estrada, M., Woodcock, A., Hernandez, P. R., &amp; Schultz, P. (2011). Toward a model of social influence that explains minority student integration into the scientific community. </a:t>
            </a:r>
            <a:r>
              <a:rPr lang="en-US" i="1" dirty="0">
                <a:ea typeface="+mn-lt"/>
                <a:cs typeface="+mn-lt"/>
              </a:rPr>
              <a:t>Journal of Educational Psychology</a:t>
            </a:r>
            <a:r>
              <a:rPr lang="en-US" dirty="0">
                <a:ea typeface="+mn-lt"/>
                <a:cs typeface="+mn-lt"/>
              </a:rPr>
              <a:t>, 103(1), 206. </a:t>
            </a:r>
            <a:endParaRPr lang="en-US" dirty="0">
              <a:cs typeface="Calibri"/>
            </a:endParaRPr>
          </a:p>
          <a:p>
            <a:pPr>
              <a:spcBef>
                <a:spcPct val="20000"/>
              </a:spcBef>
              <a:spcAft>
                <a:spcPts val="600"/>
              </a:spcAft>
            </a:pPr>
            <a:r>
              <a:rPr lang="en-US" dirty="0">
                <a:ea typeface="+mn-lt"/>
                <a:cs typeface="+mn-lt"/>
              </a:rPr>
              <a:t>Haney, T. J. (2015). Factory to faculty: Socioeconomic difference and the educational experiences of university professors. </a:t>
            </a:r>
            <a:r>
              <a:rPr lang="en-US" i="1" dirty="0">
                <a:ea typeface="+mn-lt"/>
                <a:cs typeface="+mn-lt"/>
              </a:rPr>
              <a:t>Canadian Review of Sociology/Revue Canadienne De </a:t>
            </a:r>
            <a:r>
              <a:rPr lang="en-US" i="1" dirty="0" err="1">
                <a:ea typeface="+mn-lt"/>
                <a:cs typeface="+mn-lt"/>
              </a:rPr>
              <a:t>Sociologie</a:t>
            </a:r>
            <a:r>
              <a:rPr lang="en-US" dirty="0">
                <a:ea typeface="+mn-lt"/>
                <a:cs typeface="+mn-lt"/>
              </a:rPr>
              <a:t>, </a:t>
            </a:r>
            <a:r>
              <a:rPr lang="en-US" i="1" dirty="0">
                <a:ea typeface="+mn-lt"/>
                <a:cs typeface="+mn-lt"/>
              </a:rPr>
              <a:t>52</a:t>
            </a:r>
            <a:r>
              <a:rPr lang="en-US" dirty="0">
                <a:ea typeface="+mn-lt"/>
                <a:cs typeface="+mn-lt"/>
              </a:rPr>
              <a:t>(2), 160–186.</a:t>
            </a:r>
          </a:p>
          <a:p>
            <a:pPr>
              <a:spcBef>
                <a:spcPct val="20000"/>
              </a:spcBef>
              <a:spcAft>
                <a:spcPts val="600"/>
              </a:spcAft>
            </a:pPr>
            <a:r>
              <a:rPr lang="en-US" dirty="0">
                <a:ea typeface="+mn-lt"/>
                <a:cs typeface="+mn-lt"/>
              </a:rPr>
              <a:t>Katherine </a:t>
            </a:r>
            <a:r>
              <a:rPr lang="en-US" dirty="0" err="1">
                <a:ea typeface="+mn-lt"/>
                <a:cs typeface="+mn-lt"/>
              </a:rPr>
              <a:t>Kricorian</a:t>
            </a:r>
            <a:r>
              <a:rPr lang="en-US" dirty="0">
                <a:ea typeface="+mn-lt"/>
                <a:cs typeface="+mn-lt"/>
              </a:rPr>
              <a:t>, Michelle </a:t>
            </a:r>
            <a:r>
              <a:rPr lang="en-US" dirty="0" err="1">
                <a:ea typeface="+mn-lt"/>
                <a:cs typeface="+mn-lt"/>
              </a:rPr>
              <a:t>Seu</a:t>
            </a:r>
            <a:r>
              <a:rPr lang="en-US" dirty="0">
                <a:ea typeface="+mn-lt"/>
                <a:cs typeface="+mn-lt"/>
              </a:rPr>
              <a:t>, Daniel Lopez, Elsie </a:t>
            </a:r>
            <a:r>
              <a:rPr lang="en-US" dirty="0" err="1">
                <a:ea typeface="+mn-lt"/>
                <a:cs typeface="+mn-lt"/>
              </a:rPr>
              <a:t>Ureta</a:t>
            </a:r>
            <a:r>
              <a:rPr lang="en-US" dirty="0">
                <a:ea typeface="+mn-lt"/>
                <a:cs typeface="+mn-lt"/>
              </a:rPr>
              <a:t> and </a:t>
            </a:r>
            <a:r>
              <a:rPr lang="en-US" dirty="0" err="1">
                <a:ea typeface="+mn-lt"/>
                <a:cs typeface="+mn-lt"/>
              </a:rPr>
              <a:t>Ozlem</a:t>
            </a:r>
            <a:r>
              <a:rPr lang="en-US" dirty="0">
                <a:ea typeface="+mn-lt"/>
                <a:cs typeface="+mn-lt"/>
              </a:rPr>
              <a:t> </a:t>
            </a:r>
            <a:r>
              <a:rPr lang="en-US" dirty="0" err="1">
                <a:ea typeface="+mn-lt"/>
                <a:cs typeface="+mn-lt"/>
              </a:rPr>
              <a:t>Equils</a:t>
            </a:r>
            <a:r>
              <a:rPr lang="en-US" dirty="0">
                <a:ea typeface="+mn-lt"/>
                <a:cs typeface="+mn-lt"/>
              </a:rPr>
              <a:t> (2020). Factors influencing participation of underrepresented students in STEM fields: matched mentors and mindsets. </a:t>
            </a:r>
            <a:r>
              <a:rPr lang="en-US" dirty="0" err="1">
                <a:ea typeface="+mn-lt"/>
                <a:cs typeface="+mn-lt"/>
              </a:rPr>
              <a:t>Kricorian</a:t>
            </a:r>
            <a:r>
              <a:rPr lang="en-US" dirty="0">
                <a:ea typeface="+mn-lt"/>
                <a:cs typeface="+mn-lt"/>
              </a:rPr>
              <a:t> et al. International Journal of STEM Education.</a:t>
            </a:r>
          </a:p>
          <a:p>
            <a:pPr>
              <a:spcBef>
                <a:spcPct val="20000"/>
              </a:spcBef>
              <a:spcAft>
                <a:spcPts val="600"/>
              </a:spcAft>
            </a:pPr>
            <a:r>
              <a:rPr lang="en-US" dirty="0" err="1">
                <a:ea typeface="+mn-lt"/>
                <a:cs typeface="+mn-lt"/>
              </a:rPr>
              <a:t>Monarrez</a:t>
            </a:r>
            <a:r>
              <a:rPr lang="en-US" dirty="0">
                <a:ea typeface="+mn-lt"/>
                <a:cs typeface="+mn-lt"/>
              </a:rPr>
              <a:t>, A., Frederick, A., Morales, D. X., </a:t>
            </a:r>
            <a:r>
              <a:rPr lang="en-US" dirty="0" err="1">
                <a:ea typeface="+mn-lt"/>
                <a:cs typeface="+mn-lt"/>
              </a:rPr>
              <a:t>Echegoyen</a:t>
            </a:r>
            <a:r>
              <a:rPr lang="en-US" dirty="0">
                <a:ea typeface="+mn-lt"/>
                <a:cs typeface="+mn-lt"/>
              </a:rPr>
              <a:t>, L. E., &amp;amp; </a:t>
            </a:r>
            <a:r>
              <a:rPr lang="en-US" dirty="0" err="1">
                <a:ea typeface="+mn-lt"/>
                <a:cs typeface="+mn-lt"/>
              </a:rPr>
              <a:t>Wagler</a:t>
            </a:r>
            <a:r>
              <a:rPr lang="en-US" dirty="0">
                <a:ea typeface="+mn-lt"/>
                <a:cs typeface="+mn-lt"/>
              </a:rPr>
              <a:t>, A. (2022). Hispanic/Latinx STEM majors applying to graduate school: The role of family, peers, and undergraduate research programs in facilitating community cultural wealth. </a:t>
            </a:r>
            <a:r>
              <a:rPr lang="en-US" i="1" dirty="0">
                <a:ea typeface="+mn-lt"/>
                <a:cs typeface="+mn-lt"/>
              </a:rPr>
              <a:t>Journal of Latinos and Education</a:t>
            </a:r>
            <a:r>
              <a:rPr lang="en-US" dirty="0">
                <a:ea typeface="+mn-lt"/>
                <a:cs typeface="+mn-lt"/>
              </a:rPr>
              <a:t>, 1–15. </a:t>
            </a:r>
          </a:p>
          <a:p>
            <a:pPr>
              <a:spcBef>
                <a:spcPct val="20000"/>
              </a:spcBef>
              <a:spcAft>
                <a:spcPts val="600"/>
              </a:spcAft>
            </a:pPr>
            <a:r>
              <a:rPr lang="en-US" dirty="0">
                <a:ea typeface="+mn-lt"/>
                <a:cs typeface="+mn-lt"/>
              </a:rPr>
              <a:t>Tate, K. A., Fouad, N. A., Marks, L. R., Young, G., Guzman, E., &amp; Williams, E. G. (2015). Underrepresented First-Generation, Low-Income College Students’ Pursuit of a Graduate Education: Investigating the Influence of Self-Efficacy, Coping Efficacy, and Family Influence. </a:t>
            </a:r>
            <a:r>
              <a:rPr lang="en-US" i="1" dirty="0">
                <a:ea typeface="+mn-lt"/>
                <a:cs typeface="+mn-lt"/>
              </a:rPr>
              <a:t>Journal of Career Assessment</a:t>
            </a:r>
            <a:r>
              <a:rPr lang="en-US" dirty="0">
                <a:ea typeface="+mn-lt"/>
                <a:cs typeface="+mn-lt"/>
              </a:rPr>
              <a:t>, </a:t>
            </a:r>
            <a:r>
              <a:rPr lang="en-US" i="1" dirty="0">
                <a:ea typeface="+mn-lt"/>
                <a:cs typeface="+mn-lt"/>
              </a:rPr>
              <a:t>23</a:t>
            </a:r>
            <a:r>
              <a:rPr lang="en-US" dirty="0">
                <a:ea typeface="+mn-lt"/>
                <a:cs typeface="+mn-lt"/>
              </a:rPr>
              <a:t>(3), 427–441. </a:t>
            </a:r>
            <a:r>
              <a:rPr lang="en-US" dirty="0">
                <a:ea typeface="+mn-lt"/>
                <a:cs typeface="+mn-lt"/>
                <a:hlinkClick r:id="rId6">
                  <a:extLst>
                    <a:ext uri="{A12FA001-AC4F-418D-AE19-62706E023703}">
                      <ahyp:hlinkClr xmlns:ahyp="http://schemas.microsoft.com/office/drawing/2018/hyperlinkcolor" val="tx"/>
                    </a:ext>
                  </a:extLst>
                </a:hlinkClick>
              </a:rPr>
              <a:t>https://doi.org/10.1177/1069072714547498</a:t>
            </a:r>
            <a:endParaRPr lang="en-US" dirty="0">
              <a:ea typeface="Calibri"/>
              <a:cs typeface="Calibri"/>
            </a:endParaRPr>
          </a:p>
          <a:p>
            <a:pPr>
              <a:spcBef>
                <a:spcPct val="20000"/>
              </a:spcBef>
              <a:spcAft>
                <a:spcPts val="600"/>
              </a:spcAft>
            </a:pPr>
            <a:endParaRPr lang="en-US" dirty="0">
              <a:ea typeface="+mn-lt"/>
              <a:cs typeface="+mn-lt"/>
            </a:endParaRPr>
          </a:p>
          <a:p>
            <a:endParaRPr lang="en-US" dirty="0">
              <a:ea typeface="+mn-lt"/>
              <a:cs typeface="+mn-lt"/>
            </a:endParaRPr>
          </a:p>
        </p:txBody>
      </p:sp>
    </p:spTree>
    <p:extLst>
      <p:ext uri="{BB962C8B-B14F-4D97-AF65-F5344CB8AC3E}">
        <p14:creationId xmlns:p14="http://schemas.microsoft.com/office/powerpoint/2010/main" val="36949431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6DB735-3821-9186-2916-985FBD677896}"/>
              </a:ext>
            </a:extLst>
          </p:cNvPr>
          <p:cNvPicPr>
            <a:picLocks noChangeAspect="1"/>
          </p:cNvPicPr>
          <p:nvPr/>
        </p:nvPicPr>
        <p:blipFill>
          <a:blip r:embed="rId3"/>
          <a:stretch>
            <a:fillRect/>
          </a:stretch>
        </p:blipFill>
        <p:spPr>
          <a:xfrm rot="5400000">
            <a:off x="2892648" y="-2954594"/>
            <a:ext cx="6406703" cy="12192002"/>
          </a:xfrm>
          <a:prstGeom prst="rect">
            <a:avLst/>
          </a:prstGeom>
        </p:spPr>
      </p:pic>
      <p:sp>
        <p:nvSpPr>
          <p:cNvPr id="2" name="Title 1">
            <a:extLst>
              <a:ext uri="{FF2B5EF4-FFF2-40B4-BE49-F238E27FC236}">
                <a16:creationId xmlns:a16="http://schemas.microsoft.com/office/drawing/2014/main" id="{AE074E02-9BA5-B2EC-3936-6A437A9FD44B}"/>
              </a:ext>
            </a:extLst>
          </p:cNvPr>
          <p:cNvSpPr>
            <a:spLocks noGrp="1"/>
          </p:cNvSpPr>
          <p:nvPr>
            <p:ph type="title"/>
          </p:nvPr>
        </p:nvSpPr>
        <p:spPr/>
        <p:txBody>
          <a:bodyPr>
            <a:normAutofit/>
          </a:bodyPr>
          <a:lstStyle/>
          <a:p>
            <a:r>
              <a:rPr lang="en-US" sz="4800" b="1" dirty="0">
                <a:solidFill>
                  <a:srgbClr val="FFC000"/>
                </a:solidFill>
                <a:latin typeface="ITC Berkeley Oldstyle Std Blk" panose="02090402050306020404" pitchFamily="18" charset="0"/>
              </a:rPr>
              <a:t>Land </a:t>
            </a:r>
            <a:r>
              <a:rPr lang="en-US" sz="4800" b="1" dirty="0">
                <a:solidFill>
                  <a:schemeClr val="bg1"/>
                </a:solidFill>
                <a:latin typeface="ITC Berkeley Oldstyle Std Blk" panose="02090402050306020404" pitchFamily="18" charset="0"/>
              </a:rPr>
              <a:t>Acknowledgement</a:t>
            </a:r>
          </a:p>
        </p:txBody>
      </p:sp>
      <p:sp>
        <p:nvSpPr>
          <p:cNvPr id="3" name="Content Placeholder 2">
            <a:extLst>
              <a:ext uri="{FF2B5EF4-FFF2-40B4-BE49-F238E27FC236}">
                <a16:creationId xmlns:a16="http://schemas.microsoft.com/office/drawing/2014/main" id="{AD148CA9-8577-6A04-0376-597D02CCFA0E}"/>
              </a:ext>
            </a:extLst>
          </p:cNvPr>
          <p:cNvSpPr>
            <a:spLocks noGrp="1"/>
          </p:cNvSpPr>
          <p:nvPr>
            <p:ph idx="1"/>
          </p:nvPr>
        </p:nvSpPr>
        <p:spPr/>
        <p:txBody>
          <a:bodyPr>
            <a:normAutofit lnSpcReduction="10000"/>
          </a:bodyPr>
          <a:lstStyle/>
          <a:p>
            <a:pPr marL="0" indent="0">
              <a:buNone/>
            </a:pPr>
            <a:r>
              <a:rPr lang="en-US" sz="3600" b="1" kern="1200" dirty="0">
                <a:solidFill>
                  <a:schemeClr val="bg1"/>
                </a:solidFill>
                <a:effectLst/>
                <a:latin typeface="ITC Berkeley Oldstyle Std" panose="02090402050306020404" pitchFamily="18" charset="0"/>
                <a:cs typeface="Arial" panose="020B0604020202020204" pitchFamily="34" charset="0"/>
              </a:rPr>
              <a:t>We would like to begin this event with a land acknowledgment. Iowa State University is located on the ancestral lands and territory of the </a:t>
            </a:r>
            <a:r>
              <a:rPr lang="en-US" sz="3600" b="1" kern="1200" dirty="0" err="1">
                <a:solidFill>
                  <a:schemeClr val="bg1"/>
                </a:solidFill>
                <a:effectLst/>
                <a:latin typeface="ITC Berkeley Oldstyle Std" panose="02090402050306020404" pitchFamily="18" charset="0"/>
                <a:cs typeface="Arial" panose="020B0604020202020204" pitchFamily="34" charset="0"/>
              </a:rPr>
              <a:t>Baxoje</a:t>
            </a:r>
            <a:r>
              <a:rPr lang="en-US" sz="3600" b="1" kern="1200" dirty="0">
                <a:solidFill>
                  <a:schemeClr val="bg1"/>
                </a:solidFill>
                <a:effectLst/>
                <a:latin typeface="ITC Berkeley Oldstyle Std" panose="02090402050306020404" pitchFamily="18" charset="0"/>
                <a:cs typeface="Arial" panose="020B0604020202020204" pitchFamily="34" charset="0"/>
              </a:rPr>
              <a:t> (bah-</a:t>
            </a:r>
            <a:r>
              <a:rPr lang="en-US" sz="3600" b="1" kern="1200" dirty="0" err="1">
                <a:solidFill>
                  <a:schemeClr val="bg1"/>
                </a:solidFill>
                <a:effectLst/>
                <a:latin typeface="ITC Berkeley Oldstyle Std" panose="02090402050306020404" pitchFamily="18" charset="0"/>
                <a:cs typeface="Arial" panose="020B0604020202020204" pitchFamily="34" charset="0"/>
              </a:rPr>
              <a:t>kho</a:t>
            </a:r>
            <a:r>
              <a:rPr lang="en-US" sz="3600" b="1" kern="1200" dirty="0">
                <a:solidFill>
                  <a:schemeClr val="bg1"/>
                </a:solidFill>
                <a:effectLst/>
                <a:latin typeface="ITC Berkeley Oldstyle Std" panose="02090402050306020404" pitchFamily="18" charset="0"/>
                <a:cs typeface="Arial" panose="020B0604020202020204" pitchFamily="34" charset="0"/>
              </a:rPr>
              <a:t>-</a:t>
            </a:r>
            <a:r>
              <a:rPr lang="en-US" sz="3600" b="1" kern="1200" dirty="0" err="1">
                <a:solidFill>
                  <a:schemeClr val="bg1"/>
                </a:solidFill>
                <a:effectLst/>
                <a:latin typeface="ITC Berkeley Oldstyle Std" panose="02090402050306020404" pitchFamily="18" charset="0"/>
                <a:cs typeface="Arial" panose="020B0604020202020204" pitchFamily="34" charset="0"/>
              </a:rPr>
              <a:t>dzhe</a:t>
            </a:r>
            <a:r>
              <a:rPr lang="en-US" sz="3600" b="1" kern="1200" dirty="0">
                <a:solidFill>
                  <a:schemeClr val="bg1"/>
                </a:solidFill>
                <a:effectLst/>
                <a:latin typeface="ITC Berkeley Oldstyle Std" panose="02090402050306020404" pitchFamily="18" charset="0"/>
                <a:cs typeface="Arial" panose="020B0604020202020204" pitchFamily="34" charset="0"/>
              </a:rPr>
              <a:t>), or Ioway Nation. The United States obtained the land from the Meskwaki and Sauk nations in the Treaty of 1842. We wish to recognize our obligations to this land and to the people who took care of it, as well as to the 17,000 Native people who live in Iowa today.</a:t>
            </a:r>
            <a:endParaRPr lang="en-US" sz="3600" b="1" dirty="0">
              <a:solidFill>
                <a:schemeClr val="bg1"/>
              </a:solidFill>
              <a:latin typeface="ITC Berkeley Oldstyle Std" panose="02090402050306020404" pitchFamily="18" charset="0"/>
              <a:cs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03023943-CAE2-B732-DB95-B5118B2A0F45}"/>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7" name="Picture 6">
            <a:extLst>
              <a:ext uri="{FF2B5EF4-FFF2-40B4-BE49-F238E27FC236}">
                <a16:creationId xmlns:a16="http://schemas.microsoft.com/office/drawing/2014/main" id="{DFECCB63-DD5E-B0AE-59E4-4011D3939F5B}"/>
              </a:ext>
            </a:extLst>
          </p:cNvPr>
          <p:cNvPicPr>
            <a:picLocks noChangeAspect="1"/>
          </p:cNvPicPr>
          <p:nvPr/>
        </p:nvPicPr>
        <p:blipFill>
          <a:blip r:embed="rId4"/>
          <a:stretch>
            <a:fillRect/>
          </a:stretch>
        </p:blipFill>
        <p:spPr>
          <a:xfrm>
            <a:off x="388579" y="6425244"/>
            <a:ext cx="3856294" cy="290327"/>
          </a:xfrm>
          <a:prstGeom prst="rect">
            <a:avLst/>
          </a:prstGeom>
        </p:spPr>
      </p:pic>
      <p:sp>
        <p:nvSpPr>
          <p:cNvPr id="8" name="TextBox 7">
            <a:extLst>
              <a:ext uri="{FF2B5EF4-FFF2-40B4-BE49-F238E27FC236}">
                <a16:creationId xmlns:a16="http://schemas.microsoft.com/office/drawing/2014/main" id="{D24B6C8D-DEB6-9DC3-BD83-FD773D751087}"/>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Tree>
    <p:extLst>
      <p:ext uri="{BB962C8B-B14F-4D97-AF65-F5344CB8AC3E}">
        <p14:creationId xmlns:p14="http://schemas.microsoft.com/office/powerpoint/2010/main" val="2052505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6DB735-3821-9186-2916-985FBD677896}"/>
              </a:ext>
            </a:extLst>
          </p:cNvPr>
          <p:cNvPicPr>
            <a:picLocks noChangeAspect="1"/>
          </p:cNvPicPr>
          <p:nvPr/>
        </p:nvPicPr>
        <p:blipFill>
          <a:blip r:embed="rId3"/>
          <a:stretch>
            <a:fillRect/>
          </a:stretch>
        </p:blipFill>
        <p:spPr>
          <a:xfrm rot="5400000">
            <a:off x="2892648" y="-2954594"/>
            <a:ext cx="6406703" cy="12192002"/>
          </a:xfrm>
          <a:prstGeom prst="rect">
            <a:avLst/>
          </a:prstGeom>
        </p:spPr>
      </p:pic>
      <p:pic>
        <p:nvPicPr>
          <p:cNvPr id="6" name="Picture 5">
            <a:extLst>
              <a:ext uri="{FF2B5EF4-FFF2-40B4-BE49-F238E27FC236}">
                <a16:creationId xmlns:a16="http://schemas.microsoft.com/office/drawing/2014/main" id="{03023943-CAE2-B732-DB95-B5118B2A0F45}"/>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7" name="Picture 6">
            <a:extLst>
              <a:ext uri="{FF2B5EF4-FFF2-40B4-BE49-F238E27FC236}">
                <a16:creationId xmlns:a16="http://schemas.microsoft.com/office/drawing/2014/main" id="{DFECCB63-DD5E-B0AE-59E4-4011D3939F5B}"/>
              </a:ext>
            </a:extLst>
          </p:cNvPr>
          <p:cNvPicPr>
            <a:picLocks noChangeAspect="1"/>
          </p:cNvPicPr>
          <p:nvPr/>
        </p:nvPicPr>
        <p:blipFill>
          <a:blip r:embed="rId4"/>
          <a:stretch>
            <a:fillRect/>
          </a:stretch>
        </p:blipFill>
        <p:spPr>
          <a:xfrm>
            <a:off x="388579" y="6425244"/>
            <a:ext cx="3856294" cy="290327"/>
          </a:xfrm>
          <a:prstGeom prst="rect">
            <a:avLst/>
          </a:prstGeom>
        </p:spPr>
      </p:pic>
      <p:sp>
        <p:nvSpPr>
          <p:cNvPr id="8" name="TextBox 7">
            <a:extLst>
              <a:ext uri="{FF2B5EF4-FFF2-40B4-BE49-F238E27FC236}">
                <a16:creationId xmlns:a16="http://schemas.microsoft.com/office/drawing/2014/main" id="{D24B6C8D-DEB6-9DC3-BD83-FD773D751087}"/>
              </a:ext>
            </a:extLst>
          </p:cNvPr>
          <p:cNvSpPr txBox="1"/>
          <p:nvPr/>
        </p:nvSpPr>
        <p:spPr>
          <a:xfrm>
            <a:off x="8486487" y="6201271"/>
            <a:ext cx="3316934"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McNair Scholars Program</a:t>
            </a:r>
          </a:p>
        </p:txBody>
      </p:sp>
      <p:pic>
        <p:nvPicPr>
          <p:cNvPr id="1026" name="Picture 2">
            <a:extLst>
              <a:ext uri="{FF2B5EF4-FFF2-40B4-BE49-F238E27FC236}">
                <a16:creationId xmlns:a16="http://schemas.microsoft.com/office/drawing/2014/main" id="{AE84C95A-1D03-551D-9C92-2210BB611C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8" y="513241"/>
            <a:ext cx="12170643" cy="5404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425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3795252" y="0"/>
            <a:ext cx="8396748" cy="8396748"/>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12" name="TextBox 11">
            <a:extLst>
              <a:ext uri="{FF2B5EF4-FFF2-40B4-BE49-F238E27FC236}">
                <a16:creationId xmlns:a16="http://schemas.microsoft.com/office/drawing/2014/main" id="{4EF9CF34-F383-67DE-E299-06B6A9BBCEAB}"/>
              </a:ext>
            </a:extLst>
          </p:cNvPr>
          <p:cNvSpPr txBox="1"/>
          <p:nvPr/>
        </p:nvSpPr>
        <p:spPr>
          <a:xfrm>
            <a:off x="838200" y="1833118"/>
            <a:ext cx="10515600" cy="2677656"/>
          </a:xfrm>
          <a:prstGeom prst="rect">
            <a:avLst/>
          </a:prstGeom>
          <a:noFill/>
        </p:spPr>
        <p:txBody>
          <a:bodyPr wrap="square">
            <a:spAutoFit/>
          </a:bodyPr>
          <a:lstStyle/>
          <a:p>
            <a:pPr algn="l" rtl="0" fontAlgn="base"/>
            <a:r>
              <a:rPr lang="en-US" sz="2800" b="0" i="0" dirty="0">
                <a:solidFill>
                  <a:srgbClr val="000000"/>
                </a:solidFill>
                <a:effectLst/>
                <a:latin typeface="Calibri" panose="020F0502020204030204" pitchFamily="34" charset="0"/>
              </a:rPr>
              <a:t>​</a:t>
            </a:r>
            <a:endParaRPr lang="en-US" sz="2800" b="0" i="0" dirty="0">
              <a:solidFill>
                <a:srgbClr val="000000"/>
              </a:solidFill>
              <a:effectLst/>
              <a:latin typeface="Arial" panose="020B0604020202020204" pitchFamily="34" charset="0"/>
            </a:endParaRPr>
          </a:p>
          <a:p>
            <a:pPr marL="457200" indent="-457200" algn="l" rtl="0" fontAlgn="base">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What motivated/is motivating you to pursue a graduate degree? </a:t>
            </a:r>
            <a:r>
              <a:rPr lang="en-US" sz="2800" b="0" i="0" dirty="0">
                <a:solidFill>
                  <a:srgbClr val="000000"/>
                </a:solidFill>
                <a:effectLst/>
                <a:latin typeface="Calibri" panose="020F0502020204030204" pitchFamily="34" charset="0"/>
              </a:rPr>
              <a:t>​</a:t>
            </a:r>
            <a:endParaRPr lang="en-US" sz="2800" b="0" i="0" dirty="0">
              <a:solidFill>
                <a:srgbClr val="000000"/>
              </a:solidFill>
              <a:effectLst/>
              <a:latin typeface="Arial" panose="020B0604020202020204" pitchFamily="34" charset="0"/>
            </a:endParaRPr>
          </a:p>
          <a:p>
            <a:pPr marL="457200" indent="-457200" algn="l" rtl="0" fontAlgn="base">
              <a:buFont typeface="Arial" panose="020B0604020202020204" pitchFamily="34" charset="0"/>
              <a:buChar char="•"/>
            </a:pPr>
            <a:endParaRPr lang="en-US" sz="2800" b="0" i="0" u="none" strike="noStrike" dirty="0">
              <a:solidFill>
                <a:srgbClr val="000000"/>
              </a:solidFill>
              <a:effectLst/>
              <a:latin typeface="Calibri" panose="020F0502020204030204" pitchFamily="34" charset="0"/>
            </a:endParaRPr>
          </a:p>
          <a:p>
            <a:pPr marL="457200" indent="-457200" algn="l" rtl="0" fontAlgn="base">
              <a:buFont typeface="Arial" panose="020B0604020202020204" pitchFamily="34" charset="0"/>
              <a:buChar char="•"/>
            </a:pPr>
            <a:endParaRPr lang="en-US" sz="2800" b="0" i="0" u="none" strike="noStrike" dirty="0">
              <a:solidFill>
                <a:srgbClr val="000000"/>
              </a:solidFill>
              <a:effectLst/>
              <a:latin typeface="Calibri" panose="020F0502020204030204" pitchFamily="34" charset="0"/>
            </a:endParaRPr>
          </a:p>
          <a:p>
            <a:pPr marL="457200" indent="-457200" algn="l" rtl="0" fontAlgn="base">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What barriers (if any) have you experienced in considering whether or not to pursue a graduate degree? </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p:txBody>
      </p:sp>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p:txBody>
          <a:bodyPr/>
          <a:lstStyle/>
          <a:p>
            <a:r>
              <a:rPr lang="en-US" b="1" dirty="0">
                <a:solidFill>
                  <a:srgbClr val="C00000"/>
                </a:solidFill>
                <a:latin typeface="ITC Berkeley Oldstyle Std Blk" panose="02090402050306020404" pitchFamily="18" charset="0"/>
              </a:rPr>
              <a:t>What about you?</a:t>
            </a:r>
          </a:p>
        </p:txBody>
      </p:sp>
    </p:spTree>
    <p:extLst>
      <p:ext uri="{BB962C8B-B14F-4D97-AF65-F5344CB8AC3E}">
        <p14:creationId xmlns:p14="http://schemas.microsoft.com/office/powerpoint/2010/main" val="234057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D4B4FA9-014D-88A2-FDC4-0D5D3A5AB8EC}"/>
              </a:ext>
            </a:extLst>
          </p:cNvPr>
          <p:cNvSpPr>
            <a:spLocks noGrp="1"/>
          </p:cNvSpPr>
          <p:nvPr>
            <p:ph type="subTitle" idx="1"/>
          </p:nvPr>
        </p:nvSpPr>
        <p:spPr>
          <a:xfrm>
            <a:off x="1523999" y="3352800"/>
            <a:ext cx="9144000" cy="1655762"/>
          </a:xfrm>
        </p:spPr>
        <p:txBody>
          <a:bodyPr>
            <a:normAutofit lnSpcReduction="10000"/>
          </a:bodyPr>
          <a:lstStyle/>
          <a:p>
            <a:pPr algn="r" rtl="0" fontAlgn="base"/>
            <a:r>
              <a:rPr lang="en-US" b="0" i="0" u="none" strike="noStrike" dirty="0">
                <a:solidFill>
                  <a:srgbClr val="C00000"/>
                </a:solidFill>
                <a:effectLst/>
                <a:latin typeface="Univers" panose="020B0503020202020204" pitchFamily="34" charset="0"/>
              </a:rPr>
              <a:t>Sokhna Khadija Mbacke</a:t>
            </a:r>
          </a:p>
          <a:p>
            <a:pPr algn="r" rtl="0" fontAlgn="base"/>
            <a:r>
              <a:rPr lang="en-US" dirty="0">
                <a:solidFill>
                  <a:srgbClr val="C00000"/>
                </a:solidFill>
                <a:latin typeface="Univers" panose="020B0503020202020204" pitchFamily="34" charset="0"/>
              </a:rPr>
              <a:t>Jimena Mendoza</a:t>
            </a:r>
          </a:p>
          <a:p>
            <a:pPr algn="r" rtl="0" fontAlgn="base"/>
            <a:r>
              <a:rPr lang="en-US" b="0" i="0" dirty="0">
                <a:solidFill>
                  <a:srgbClr val="C00000"/>
                </a:solidFill>
                <a:effectLst/>
                <a:latin typeface="Univers" panose="020B0503020202020204" pitchFamily="34" charset="0"/>
              </a:rPr>
              <a:t>Kaleb Nichols</a:t>
            </a:r>
          </a:p>
          <a:p>
            <a:pPr algn="r" rtl="0" fontAlgn="base"/>
            <a:r>
              <a:rPr lang="en-US" dirty="0">
                <a:solidFill>
                  <a:srgbClr val="C00000"/>
                </a:solidFill>
                <a:latin typeface="Univers" panose="020B0503020202020204" pitchFamily="34" charset="0"/>
              </a:rPr>
              <a:t>Blake Van Der Kamp</a:t>
            </a:r>
            <a:endParaRPr lang="en-US" b="0" i="0" dirty="0">
              <a:solidFill>
                <a:srgbClr val="000000"/>
              </a:solidFill>
              <a:effectLst/>
              <a:latin typeface="Segoe UI" panose="020B0502040204020203" pitchFamily="34" charset="0"/>
            </a:endParaRPr>
          </a:p>
        </p:txBody>
      </p:sp>
      <p:sp>
        <p:nvSpPr>
          <p:cNvPr id="2" name="Title 1">
            <a:extLst>
              <a:ext uri="{FF2B5EF4-FFF2-40B4-BE49-F238E27FC236}">
                <a16:creationId xmlns:a16="http://schemas.microsoft.com/office/drawing/2014/main" id="{02BFEF25-23C7-6D88-73D0-FC207C14B4F5}"/>
              </a:ext>
            </a:extLst>
          </p:cNvPr>
          <p:cNvSpPr>
            <a:spLocks noGrp="1"/>
          </p:cNvSpPr>
          <p:nvPr>
            <p:ph type="ctrTitle"/>
          </p:nvPr>
        </p:nvSpPr>
        <p:spPr>
          <a:xfrm>
            <a:off x="1523999" y="710402"/>
            <a:ext cx="9144000" cy="2387600"/>
          </a:xfrm>
          <a:solidFill>
            <a:srgbClr val="901E24"/>
          </a:solidFill>
        </p:spPr>
        <p:txBody>
          <a:bodyPr>
            <a:normAutofit/>
          </a:bodyPr>
          <a:lstStyle/>
          <a:p>
            <a:pPr algn="l"/>
            <a:r>
              <a:rPr lang="en-US" sz="4400" b="1" i="0" u="none" strike="noStrike" dirty="0">
                <a:solidFill>
                  <a:srgbClr val="FFFFFF"/>
                </a:solidFill>
                <a:effectLst/>
                <a:latin typeface="ITC Berkeley Oldstyle Std" panose="02090402050306020404"/>
              </a:rPr>
              <a:t>The Impact of Socio-Cultural Factors on the Decision to Attend Graduate School</a:t>
            </a:r>
            <a:endParaRPr lang="en-US" sz="13800" b="1" dirty="0">
              <a:solidFill>
                <a:schemeClr val="bg1"/>
              </a:solidFill>
              <a:latin typeface="ITC Berkeley Oldstyle Std" panose="02090402050306020404" pitchFamily="18" charset="0"/>
            </a:endParaRPr>
          </a:p>
        </p:txBody>
      </p:sp>
      <p:pic>
        <p:nvPicPr>
          <p:cNvPr id="4" name="Picture 3" descr="A picture containing tree, dark, sunset, image&#10;&#10;Description automatically generated">
            <a:extLst>
              <a:ext uri="{FF2B5EF4-FFF2-40B4-BE49-F238E27FC236}">
                <a16:creationId xmlns:a16="http://schemas.microsoft.com/office/drawing/2014/main" id="{0B2D6E34-FBFE-DA63-9527-0B9E0D0D0888}"/>
              </a:ext>
            </a:extLst>
          </p:cNvPr>
          <p:cNvPicPr>
            <a:picLocks noChangeAspect="1"/>
          </p:cNvPicPr>
          <p:nvPr/>
        </p:nvPicPr>
        <p:blipFill>
          <a:blip r:embed="rId3"/>
          <a:stretch>
            <a:fillRect/>
          </a:stretch>
        </p:blipFill>
        <p:spPr>
          <a:xfrm rot="10800000">
            <a:off x="0" y="1508627"/>
            <a:ext cx="4810125" cy="4810125"/>
          </a:xfrm>
          <a:prstGeom prst="rect">
            <a:avLst/>
          </a:prstGeom>
        </p:spPr>
      </p:pic>
      <p:pic>
        <p:nvPicPr>
          <p:cNvPr id="5" name="Picture 4">
            <a:extLst>
              <a:ext uri="{FF2B5EF4-FFF2-40B4-BE49-F238E27FC236}">
                <a16:creationId xmlns:a16="http://schemas.microsoft.com/office/drawing/2014/main" id="{11854D70-FBC5-41CB-606C-A1470A948DBE}"/>
              </a:ext>
            </a:extLst>
          </p:cNvPr>
          <p:cNvPicPr>
            <a:picLocks noChangeAspect="1"/>
          </p:cNvPicPr>
          <p:nvPr/>
        </p:nvPicPr>
        <p:blipFill>
          <a:blip r:embed="rId4"/>
          <a:stretch>
            <a:fillRect/>
          </a:stretch>
        </p:blipFill>
        <p:spPr>
          <a:xfrm rot="5400000">
            <a:off x="5808405" y="474407"/>
            <a:ext cx="575188" cy="12192002"/>
          </a:xfrm>
          <a:prstGeom prst="rect">
            <a:avLst/>
          </a:prstGeom>
          <a:solidFill>
            <a:srgbClr val="901E24"/>
          </a:solidFill>
        </p:spPr>
      </p:pic>
      <p:pic>
        <p:nvPicPr>
          <p:cNvPr id="6" name="Picture 5">
            <a:extLst>
              <a:ext uri="{FF2B5EF4-FFF2-40B4-BE49-F238E27FC236}">
                <a16:creationId xmlns:a16="http://schemas.microsoft.com/office/drawing/2014/main" id="{901302DA-4B16-7519-2660-23F78B8CBEC9}"/>
              </a:ext>
            </a:extLst>
          </p:cNvPr>
          <p:cNvPicPr>
            <a:picLocks noChangeAspect="1"/>
          </p:cNvPicPr>
          <p:nvPr/>
        </p:nvPicPr>
        <p:blipFill>
          <a:blip r:embed="rId5"/>
          <a:stretch>
            <a:fillRect/>
          </a:stretch>
        </p:blipFill>
        <p:spPr>
          <a:xfrm>
            <a:off x="388579" y="6425244"/>
            <a:ext cx="3856294" cy="290327"/>
          </a:xfrm>
          <a:prstGeom prst="rect">
            <a:avLst/>
          </a:prstGeom>
        </p:spPr>
      </p:pic>
      <p:sp>
        <p:nvSpPr>
          <p:cNvPr id="8" name="TextBox 7">
            <a:extLst>
              <a:ext uri="{FF2B5EF4-FFF2-40B4-BE49-F238E27FC236}">
                <a16:creationId xmlns:a16="http://schemas.microsoft.com/office/drawing/2014/main" id="{13AEDD27-406A-2C49-5BAE-2C5FCC5C5AA4}"/>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Tree>
    <p:extLst>
      <p:ext uri="{BB962C8B-B14F-4D97-AF65-F5344CB8AC3E}">
        <p14:creationId xmlns:p14="http://schemas.microsoft.com/office/powerpoint/2010/main" val="3556273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5" descr="A picture containing image, silhouette, plant, clouds&#10;&#10;Description automatically generated">
            <a:extLst>
              <a:ext uri="{FF2B5EF4-FFF2-40B4-BE49-F238E27FC236}">
                <a16:creationId xmlns:a16="http://schemas.microsoft.com/office/drawing/2014/main" id="{1279A90F-A37E-B9E2-6170-48A7006B4926}"/>
              </a:ext>
            </a:extLst>
          </p:cNvPr>
          <p:cNvPicPr>
            <a:picLocks noChangeAspect="1"/>
          </p:cNvPicPr>
          <p:nvPr/>
        </p:nvPicPr>
        <p:blipFill>
          <a:blip r:embed="rId3"/>
          <a:stretch>
            <a:fillRect/>
          </a:stretch>
        </p:blipFill>
        <p:spPr>
          <a:xfrm>
            <a:off x="3795252" y="0"/>
            <a:ext cx="8396748" cy="8396748"/>
          </a:xfrm>
          <a:prstGeom prst="rect">
            <a:avLst/>
          </a:prstGeom>
        </p:spPr>
      </p:pic>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p:txBody>
          <a:bodyPr/>
          <a:lstStyle/>
          <a:p>
            <a:r>
              <a:rPr lang="en-US" b="1" dirty="0">
                <a:solidFill>
                  <a:srgbClr val="C00000"/>
                </a:solidFill>
                <a:latin typeface="ITC Berkeley Oldstyle Std Blk"/>
              </a:rPr>
              <a:t>Introduction</a:t>
            </a:r>
            <a:endParaRPr lang="en-US" b="1" dirty="0"/>
          </a:p>
        </p:txBody>
      </p:sp>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a:solidFill>
                  <a:schemeClr val="bg1"/>
                </a:solidFill>
                <a:latin typeface="Univers" panose="020B0503020202020204" pitchFamily="34" charset="0"/>
              </a:rPr>
              <a:t>#ISCORE2023</a:t>
            </a:r>
          </a:p>
        </p:txBody>
      </p:sp>
      <p:sp>
        <p:nvSpPr>
          <p:cNvPr id="4" name="TextBox 3">
            <a:extLst>
              <a:ext uri="{FF2B5EF4-FFF2-40B4-BE49-F238E27FC236}">
                <a16:creationId xmlns:a16="http://schemas.microsoft.com/office/drawing/2014/main" id="{12834401-2ECA-5CAC-C386-ECCE69AE7A14}"/>
              </a:ext>
            </a:extLst>
          </p:cNvPr>
          <p:cNvSpPr txBox="1"/>
          <p:nvPr/>
        </p:nvSpPr>
        <p:spPr>
          <a:xfrm>
            <a:off x="706373" y="1578202"/>
            <a:ext cx="10718509" cy="2677656"/>
          </a:xfrm>
          <a:prstGeom prst="rect">
            <a:avLst/>
          </a:prstGeom>
          <a:noFill/>
        </p:spPr>
        <p:txBody>
          <a:bodyPr wrap="square" lIns="91440" tIns="45720" rIns="91440" bIns="45720" rtlCol="0" anchor="t">
            <a:spAutoFit/>
          </a:bodyPr>
          <a:lstStyle/>
          <a:p>
            <a:pPr marL="342900" indent="-342900">
              <a:lnSpc>
                <a:spcPct val="200000"/>
              </a:lnSpc>
              <a:buFont typeface="Arial"/>
              <a:buChar char="•"/>
            </a:pPr>
            <a:endParaRPr lang="en-US" sz="2400" b="1" dirty="0">
              <a:latin typeface="ITC Berkeley Oldstyle Std Blk"/>
              <a:ea typeface="+mn-lt"/>
              <a:cs typeface="+mn-lt"/>
            </a:endParaRPr>
          </a:p>
          <a:p>
            <a:endParaRPr lang="en-US" sz="2400" b="1" dirty="0">
              <a:latin typeface="ITC Berkeley Oldstyle Std Blk"/>
              <a:ea typeface="+mj-ea"/>
              <a:cs typeface="Calibri" panose="020F0502020204030204"/>
            </a:endParaRPr>
          </a:p>
          <a:p>
            <a:pPr marL="342900" indent="-342900">
              <a:buFont typeface="Arial"/>
              <a:buChar char="•"/>
            </a:pPr>
            <a:endParaRPr lang="en-US" sz="2400" b="1" dirty="0">
              <a:latin typeface="ITC Berkeley Oldstyle Std Blk"/>
              <a:ea typeface="+mj-ea"/>
              <a:cs typeface="Calibri" panose="020F0502020204030204"/>
            </a:endParaRPr>
          </a:p>
          <a:p>
            <a:endParaRPr lang="en-US" sz="2400" b="1" dirty="0">
              <a:latin typeface="ITC Berkeley Oldstyle Std Blk"/>
              <a:ea typeface="+mj-ea"/>
              <a:cs typeface="Calibri" panose="020F0502020204030204"/>
            </a:endParaRPr>
          </a:p>
          <a:p>
            <a:endParaRPr lang="en-US" sz="2400" b="1" dirty="0">
              <a:latin typeface="ITC Berkeley Oldstyle Std Blk"/>
              <a:ea typeface="+mj-ea"/>
              <a:cs typeface="Calibri" panose="020F0502020204030204"/>
            </a:endParaRPr>
          </a:p>
          <a:p>
            <a:endParaRPr lang="en-US" sz="2400" b="1" dirty="0">
              <a:latin typeface="ITC Berkeley Oldstyle Std Blk"/>
              <a:ea typeface="+mj-ea"/>
              <a:cs typeface="Calibri" panose="020F0502020204030204"/>
            </a:endParaRPr>
          </a:p>
        </p:txBody>
      </p:sp>
      <p:sp>
        <p:nvSpPr>
          <p:cNvPr id="9" name="Content Placeholder 8">
            <a:extLst>
              <a:ext uri="{FF2B5EF4-FFF2-40B4-BE49-F238E27FC236}">
                <a16:creationId xmlns:a16="http://schemas.microsoft.com/office/drawing/2014/main" id="{052E4DBF-4F9E-C47F-EF1F-D991B5D5FC26}"/>
              </a:ext>
            </a:extLst>
          </p:cNvPr>
          <p:cNvSpPr>
            <a:spLocks noGrp="1"/>
          </p:cNvSpPr>
          <p:nvPr>
            <p:ph idx="1"/>
          </p:nvPr>
        </p:nvSpPr>
        <p:spPr>
          <a:xfrm>
            <a:off x="873741" y="1654059"/>
            <a:ext cx="10515600" cy="4351338"/>
          </a:xfrm>
        </p:spPr>
        <p:txBody>
          <a:bodyPr/>
          <a:lstStyle/>
          <a:p>
            <a:r>
              <a:rPr lang="en-US" sz="2800" dirty="0">
                <a:latin typeface="ITC Berkeley Oldstyle Std Blk"/>
                <a:ea typeface="+mn-lt"/>
                <a:cs typeface="+mn-lt"/>
              </a:rPr>
              <a:t>The pursuit of an advanced degree is often influenced by social or cultural factors (Tate et al., 2015).</a:t>
            </a:r>
          </a:p>
          <a:p>
            <a:endParaRPr lang="en-US" sz="2800" b="1" dirty="0">
              <a:latin typeface="ITC Berkeley Oldstyle Std Blk"/>
              <a:ea typeface="+mn-lt"/>
              <a:cs typeface="+mn-lt"/>
            </a:endParaRPr>
          </a:p>
          <a:p>
            <a:r>
              <a:rPr lang="en-US" sz="2800" dirty="0">
                <a:latin typeface="ITC Berkeley Oldstyle Std Bk"/>
                <a:ea typeface="+mn-lt"/>
                <a:cs typeface="+mn-lt"/>
              </a:rPr>
              <a:t>To investigate the most influential socio-cultural factors (</a:t>
            </a:r>
            <a:r>
              <a:rPr lang="en-US" sz="2800" dirty="0">
                <a:ea typeface="+mn-lt"/>
                <a:cs typeface="+mn-lt"/>
              </a:rPr>
              <a:t>traditions, family influences, and finances)</a:t>
            </a:r>
            <a:r>
              <a:rPr lang="en-US" sz="2800" dirty="0">
                <a:latin typeface="Calibri"/>
                <a:ea typeface="+mn-lt"/>
                <a:cs typeface="+mn-lt"/>
              </a:rPr>
              <a:t> </a:t>
            </a:r>
            <a:r>
              <a:rPr lang="en-US" sz="2800" dirty="0">
                <a:latin typeface="ITC Berkeley Oldstyle Std Bk"/>
                <a:ea typeface="+mn-lt"/>
                <a:cs typeface="+mn-lt"/>
              </a:rPr>
              <a:t>that impact individuals' decision to go to graduate school. </a:t>
            </a:r>
            <a:endParaRPr lang="en-US" sz="2800" dirty="0">
              <a:latin typeface="ITC Berkeley Oldstyle Std Bk"/>
              <a:ea typeface="+mj-ea"/>
              <a:cs typeface="Calibri"/>
            </a:endParaRPr>
          </a:p>
          <a:p>
            <a:pPr marL="0" indent="0">
              <a:buNone/>
            </a:pPr>
            <a:endParaRPr lang="en-US" sz="2800" b="1" dirty="0">
              <a:latin typeface="ITC Berkeley Oldstyle Std Blk"/>
              <a:ea typeface="+mj-ea"/>
              <a:cs typeface="+mj-cs"/>
            </a:endParaRPr>
          </a:p>
          <a:p>
            <a:pPr marL="0" indent="0">
              <a:buNone/>
            </a:pPr>
            <a:r>
              <a:rPr lang="en-US" sz="2800" b="1" dirty="0">
                <a:latin typeface="ITC Berkeley Oldstyle Std Blk"/>
                <a:ea typeface="+mj-ea"/>
                <a:cs typeface="+mj-cs"/>
              </a:rPr>
              <a:t>Do socio-cultural factors impact the decision to go to graduate school? </a:t>
            </a:r>
            <a:endParaRPr lang="en-US" dirty="0">
              <a:ea typeface="+mj-ea"/>
              <a:cs typeface="Calibri" panose="020F0502020204030204"/>
            </a:endParaRPr>
          </a:p>
          <a:p>
            <a:endParaRPr lang="en-US" dirty="0"/>
          </a:p>
        </p:txBody>
      </p:sp>
    </p:spTree>
    <p:extLst>
      <p:ext uri="{BB962C8B-B14F-4D97-AF65-F5344CB8AC3E}">
        <p14:creationId xmlns:p14="http://schemas.microsoft.com/office/powerpoint/2010/main" val="414710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5" descr="A picture containing image, silhouette, plant, clouds&#10;&#10;Description automatically generated">
            <a:extLst>
              <a:ext uri="{FF2B5EF4-FFF2-40B4-BE49-F238E27FC236}">
                <a16:creationId xmlns:a16="http://schemas.microsoft.com/office/drawing/2014/main" id="{4EF11FE2-2C21-DA2A-D8DF-76A2647EF473}"/>
              </a:ext>
            </a:extLst>
          </p:cNvPr>
          <p:cNvPicPr>
            <a:picLocks noChangeAspect="1"/>
          </p:cNvPicPr>
          <p:nvPr/>
        </p:nvPicPr>
        <p:blipFill>
          <a:blip r:embed="rId3"/>
          <a:stretch>
            <a:fillRect/>
          </a:stretch>
        </p:blipFill>
        <p:spPr>
          <a:xfrm>
            <a:off x="3795252" y="0"/>
            <a:ext cx="8396748" cy="8396748"/>
          </a:xfrm>
          <a:prstGeom prst="rect">
            <a:avLst/>
          </a:prstGeom>
        </p:spPr>
      </p:pic>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p:txBody>
          <a:bodyPr/>
          <a:lstStyle/>
          <a:p>
            <a:r>
              <a:rPr lang="en-US" b="1" dirty="0">
                <a:solidFill>
                  <a:srgbClr val="C00000"/>
                </a:solidFill>
                <a:latin typeface="ITC Berkeley Oldstyle Std Blk"/>
              </a:rPr>
              <a:t>Methods </a:t>
            </a:r>
            <a:endParaRPr lang="en-US" b="1" dirty="0"/>
          </a:p>
        </p:txBody>
      </p:sp>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a:solidFill>
                  <a:schemeClr val="bg1"/>
                </a:solidFill>
                <a:latin typeface="Univers" panose="020B0503020202020204" pitchFamily="34" charset="0"/>
              </a:rPr>
              <a:t>#ISCORE2023</a:t>
            </a:r>
          </a:p>
        </p:txBody>
      </p:sp>
      <p:graphicFrame>
        <p:nvGraphicFramePr>
          <p:cNvPr id="4" name="Diagram 4">
            <a:extLst>
              <a:ext uri="{FF2B5EF4-FFF2-40B4-BE49-F238E27FC236}">
                <a16:creationId xmlns:a16="http://schemas.microsoft.com/office/drawing/2014/main" id="{D2C85164-FAC4-F61C-4E85-56E201B509AD}"/>
              </a:ext>
            </a:extLst>
          </p:cNvPr>
          <p:cNvGraphicFramePr/>
          <p:nvPr>
            <p:extLst>
              <p:ext uri="{D42A27DB-BD31-4B8C-83A1-F6EECF244321}">
                <p14:modId xmlns:p14="http://schemas.microsoft.com/office/powerpoint/2010/main" val="1126863190"/>
              </p:ext>
            </p:extLst>
          </p:nvPr>
        </p:nvGraphicFramePr>
        <p:xfrm>
          <a:off x="388579" y="1347553"/>
          <a:ext cx="11546747" cy="479282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9655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1890</TotalTime>
  <Words>2625</Words>
  <Application>Microsoft Office PowerPoint</Application>
  <PresentationFormat>Widescreen</PresentationFormat>
  <Paragraphs>341</Paragraphs>
  <Slides>36</Slides>
  <Notes>36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Arial</vt:lpstr>
      <vt:lpstr>Arial,Sans-Serif</vt:lpstr>
      <vt:lpstr>Calibri</vt:lpstr>
      <vt:lpstr>Calibri Light</vt:lpstr>
      <vt:lpstr>ITC Berkeley Oldstyle Std</vt:lpstr>
      <vt:lpstr>ITC Berkeley Oldstyle Std Bk</vt:lpstr>
      <vt:lpstr>ITC Berkeley Oldstyle Std Blk</vt:lpstr>
      <vt:lpstr>Oswald</vt:lpstr>
      <vt:lpstr>Segoe UI</vt:lpstr>
      <vt:lpstr>Times New Roman</vt:lpstr>
      <vt:lpstr>Univers</vt:lpstr>
      <vt:lpstr>Office Theme</vt:lpstr>
      <vt:lpstr>The Decision to go to Graduate School:  McNair Scholars’ Research and Preparation for Continuing Education Beyond the Bachelor’s</vt:lpstr>
      <vt:lpstr>PowerPoint Presentation</vt:lpstr>
      <vt:lpstr>NCORE-ISCORE Mission</vt:lpstr>
      <vt:lpstr>Land Acknowledgement</vt:lpstr>
      <vt:lpstr>PowerPoint Presentation</vt:lpstr>
      <vt:lpstr>What about you?</vt:lpstr>
      <vt:lpstr>The Impact of Socio-Cultural Factors on the Decision to Attend Graduate School</vt:lpstr>
      <vt:lpstr>Introduction</vt:lpstr>
      <vt:lpstr>Methods </vt:lpstr>
      <vt:lpstr>PowerPoint Presentation</vt:lpstr>
      <vt:lpstr>Participant Quotes</vt:lpstr>
      <vt:lpstr> Conclusion</vt:lpstr>
      <vt:lpstr>Investigating the Contrast Between STEM and Non-STEM Undergraduate  Discipline's Influence on the Decision to Attend Graduate School</vt:lpstr>
      <vt:lpstr> Introduction</vt:lpstr>
      <vt:lpstr>Purpose</vt:lpstr>
      <vt:lpstr>Methods</vt:lpstr>
      <vt:lpstr> Results</vt:lpstr>
      <vt:lpstr>Discussion</vt:lpstr>
      <vt:lpstr>Conclusion</vt:lpstr>
      <vt:lpstr>Influence of Major on the Pursuit of Graduate Studies</vt:lpstr>
      <vt:lpstr>Introduction</vt:lpstr>
      <vt:lpstr>Research Question</vt:lpstr>
      <vt:lpstr>Methods</vt:lpstr>
      <vt:lpstr>Results</vt:lpstr>
      <vt:lpstr>Results</vt:lpstr>
      <vt:lpstr>Discussion</vt:lpstr>
      <vt:lpstr>Future Research</vt:lpstr>
      <vt:lpstr>Understanding the Effects of Family Influence on the Pursuit of and Ultimate Success in Grad School</vt:lpstr>
      <vt:lpstr>Introduction</vt:lpstr>
      <vt:lpstr>Methods</vt:lpstr>
      <vt:lpstr>Methods</vt:lpstr>
      <vt:lpstr>Methods</vt:lpstr>
      <vt:lpstr>Results</vt:lpstr>
      <vt:lpstr>Discussion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Student Affairs Design</dc:creator>
  <cp:lastModifiedBy>Todey, Erin F [G COL]</cp:lastModifiedBy>
  <cp:revision>38</cp:revision>
  <dcterms:created xsi:type="dcterms:W3CDTF">2022-10-07T13:15:59Z</dcterms:created>
  <dcterms:modified xsi:type="dcterms:W3CDTF">2023-03-03T16:44:40Z</dcterms:modified>
</cp:coreProperties>
</file>