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11_19022FE0.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6" r:id="rId2"/>
    <p:sldId id="283" r:id="rId3"/>
    <p:sldId id="264" r:id="rId4"/>
    <p:sldId id="263" r:id="rId5"/>
    <p:sldId id="257" r:id="rId6"/>
    <p:sldId id="288" r:id="rId7"/>
    <p:sldId id="282" r:id="rId8"/>
    <p:sldId id="267" r:id="rId9"/>
    <p:sldId id="276" r:id="rId10"/>
    <p:sldId id="273" r:id="rId11"/>
    <p:sldId id="278" r:id="rId12"/>
    <p:sldId id="272" r:id="rId13"/>
    <p:sldId id="286" r:id="rId14"/>
    <p:sldId id="281" r:id="rId15"/>
    <p:sldId id="287" r:id="rId16"/>
    <p:sldId id="268" r:id="rId17"/>
    <p:sldId id="275" r:id="rId18"/>
    <p:sldId id="265" r:id="rId19"/>
    <p:sldId id="285" r:id="rId20"/>
    <p:sldId id="284" r:id="rId21"/>
    <p:sldId id="259" r:id="rId22"/>
    <p:sldId id="26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BB04A32-0A7E-93B5-4913-2FD9AA4E2815}" name="Davis-Picou, Aza M" initials="DPAM" userId="S::azadp@iastate.edu::3f794547-4b15-4ce8-bbd0-c72143301f0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415F"/>
    <a:srgbClr val="901E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8EEA08-7B54-2F46-A6CA-67B75991066E}" v="280" dt="2023-03-03T03:12:14.534"/>
    <p1510:client id="{713CC563-7BDF-11BE-61D8-812134384613}" v="16" dt="2023-03-03T16:58:15.916"/>
    <p1510:client id="{A5D2EF4F-14EC-9077-2710-02FD4BB67717}" v="987" dt="2023-03-03T00:45:34.991"/>
    <p1510:client id="{B32299D9-2615-2B9A-0288-53756C680E19}" v="1182" dt="2023-03-02T18:53:54.3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89213"/>
  </p:normalViewPr>
  <p:slideViewPr>
    <p:cSldViewPr snapToGrid="0">
      <p:cViewPr varScale="1">
        <p:scale>
          <a:sx n="97" d="100"/>
          <a:sy n="97" d="100"/>
        </p:scale>
        <p:origin x="624" y="192"/>
      </p:cViewPr>
      <p:guideLst/>
    </p:cSldViewPr>
  </p:slideViewPr>
  <p:notesTextViewPr>
    <p:cViewPr>
      <p:scale>
        <a:sx n="1" d="1"/>
        <a:sy n="1" d="1"/>
      </p:scale>
      <p:origin x="0" y="-104"/>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8/10/relationships/authors" Target="authors.xml"/></Relationships>
</file>

<file path=ppt/comments/modernComment_111_19022FE0.xml><?xml version="1.0" encoding="utf-8"?>
<p188:cmLst xmlns:a="http://schemas.openxmlformats.org/drawingml/2006/main" xmlns:r="http://schemas.openxmlformats.org/officeDocument/2006/relationships" xmlns:p188="http://schemas.microsoft.com/office/powerpoint/2018/8/main">
  <p188:cm id="{8E7589AA-789C-3141-A323-922840371EBB}" authorId="{7BB04A32-0A7E-93B5-4913-2FD9AA4E2815}" status="resolved" created="2023-03-01T17:37:13.510" complete="100000">
    <ac:txMkLst xmlns:ac="http://schemas.microsoft.com/office/drawing/2013/main/command">
      <pc:docMk xmlns:pc="http://schemas.microsoft.com/office/powerpoint/2013/main/command"/>
      <pc:sldMk xmlns:pc="http://schemas.microsoft.com/office/powerpoint/2013/main/command" cId="419573728" sldId="273"/>
      <ac:spMk id="4" creationId="{FE71DCFD-7E9C-8E4B-8191-DB5A9BE209A4}"/>
      <ac:txMk cp="266">
        <ac:context len="974" hash="2584455159"/>
      </ac:txMk>
    </ac:txMkLst>
    <p188:pos x="4592512" y="2015149"/>
    <p188:txBody>
      <a:bodyPr/>
      <a:lstStyle/>
      <a:p>
        <a:r>
          <a:rPr lang="en-US"/>
          <a:t>How?</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D08DE9-1133-794A-B06A-850CE3BFA87D}" type="datetimeFigureOut">
              <a:rPr lang="en-US" smtClean="0"/>
              <a:t>3/7/2023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93F7A4-F8A4-B14E-8920-E41B9F061B0B}" type="slidenum">
              <a:rPr lang="en-US" smtClean="0"/>
              <a:t>‹#›</a:t>
            </a:fld>
            <a:endParaRPr lang="en-US"/>
          </a:p>
        </p:txBody>
      </p:sp>
    </p:spTree>
    <p:extLst>
      <p:ext uri="{BB962C8B-B14F-4D97-AF65-F5344CB8AC3E}">
        <p14:creationId xmlns:p14="http://schemas.microsoft.com/office/powerpoint/2010/main" val="2853005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Insert session title and presenters names on this slide</a:t>
            </a:r>
          </a:p>
        </p:txBody>
      </p:sp>
      <p:sp>
        <p:nvSpPr>
          <p:cNvPr id="4" name="Slide Number Placeholder 3"/>
          <p:cNvSpPr>
            <a:spLocks noGrp="1"/>
          </p:cNvSpPr>
          <p:nvPr>
            <p:ph type="sldNum" sz="quarter" idx="5"/>
          </p:nvPr>
        </p:nvSpPr>
        <p:spPr/>
        <p:txBody>
          <a:bodyPr/>
          <a:lstStyle/>
          <a:p>
            <a:fld id="{6393F7A4-F8A4-B14E-8920-E41B9F061B0B}" type="slidenum">
              <a:rPr lang="en-US" smtClean="0"/>
              <a:t>1</a:t>
            </a:fld>
            <a:endParaRPr lang="en-US"/>
          </a:p>
        </p:txBody>
      </p:sp>
    </p:spTree>
    <p:extLst>
      <p:ext uri="{BB962C8B-B14F-4D97-AF65-F5344CB8AC3E}">
        <p14:creationId xmlns:p14="http://schemas.microsoft.com/office/powerpoint/2010/main" val="7113504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6393F7A4-F8A4-B14E-8920-E41B9F061B0B}" type="slidenum">
              <a:rPr lang="en-US" smtClean="0"/>
              <a:t>10</a:t>
            </a:fld>
            <a:endParaRPr lang="en-US"/>
          </a:p>
        </p:txBody>
      </p:sp>
    </p:spTree>
    <p:extLst>
      <p:ext uri="{BB962C8B-B14F-4D97-AF65-F5344CB8AC3E}">
        <p14:creationId xmlns:p14="http://schemas.microsoft.com/office/powerpoint/2010/main" val="2185463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6393F7A4-F8A4-B14E-8920-E41B9F061B0B}" type="slidenum">
              <a:rPr lang="en-US" smtClean="0"/>
              <a:t>11</a:t>
            </a:fld>
            <a:endParaRPr lang="en-US"/>
          </a:p>
        </p:txBody>
      </p:sp>
    </p:spTree>
    <p:extLst>
      <p:ext uri="{BB962C8B-B14F-4D97-AF65-F5344CB8AC3E}">
        <p14:creationId xmlns:p14="http://schemas.microsoft.com/office/powerpoint/2010/main" val="1822093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ADD CAPTIONS BEFORE PLAYING</a:t>
            </a:r>
          </a:p>
        </p:txBody>
      </p:sp>
      <p:sp>
        <p:nvSpPr>
          <p:cNvPr id="4" name="Slide Number Placeholder 3"/>
          <p:cNvSpPr>
            <a:spLocks noGrp="1"/>
          </p:cNvSpPr>
          <p:nvPr>
            <p:ph type="sldNum" sz="quarter" idx="5"/>
          </p:nvPr>
        </p:nvSpPr>
        <p:spPr/>
        <p:txBody>
          <a:bodyPr/>
          <a:lstStyle/>
          <a:p>
            <a:fld id="{6393F7A4-F8A4-B14E-8920-E41B9F061B0B}" type="slidenum">
              <a:rPr lang="en-US" smtClean="0"/>
              <a:t>12</a:t>
            </a:fld>
            <a:endParaRPr lang="en-US"/>
          </a:p>
        </p:txBody>
      </p:sp>
    </p:spTree>
    <p:extLst>
      <p:ext uri="{BB962C8B-B14F-4D97-AF65-F5344CB8AC3E}">
        <p14:creationId xmlns:p14="http://schemas.microsoft.com/office/powerpoint/2010/main" val="2607405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a:ea typeface="Calibri"/>
                <a:cs typeface="Calibri"/>
              </a:rPr>
              <a:t>Explain "indigenous communities"</a:t>
            </a:r>
          </a:p>
          <a:p>
            <a:pPr marL="171450" indent="-171450">
              <a:buFont typeface="Calibri"/>
              <a:buChar char="-"/>
            </a:pPr>
            <a:r>
              <a:rPr lang="en-US">
                <a:cs typeface="Calibri"/>
              </a:rPr>
              <a:t>As a tangential comm of color, indigenous communities face a lot of those same water issues as black communities (those that are "assimilated" and those that reside in domestic dependent nations</a:t>
            </a:r>
          </a:p>
        </p:txBody>
      </p:sp>
      <p:sp>
        <p:nvSpPr>
          <p:cNvPr id="4" name="Slide Number Placeholder 3"/>
          <p:cNvSpPr>
            <a:spLocks noGrp="1"/>
          </p:cNvSpPr>
          <p:nvPr>
            <p:ph type="sldNum" sz="quarter" idx="5"/>
          </p:nvPr>
        </p:nvSpPr>
        <p:spPr/>
        <p:txBody>
          <a:bodyPr/>
          <a:lstStyle/>
          <a:p>
            <a:fld id="{6393F7A4-F8A4-B14E-8920-E41B9F061B0B}" type="slidenum">
              <a:rPr lang="en-US" smtClean="0"/>
              <a:t>13</a:t>
            </a:fld>
            <a:endParaRPr lang="en-US"/>
          </a:p>
        </p:txBody>
      </p:sp>
    </p:spTree>
    <p:extLst>
      <p:ext uri="{BB962C8B-B14F-4D97-AF65-F5344CB8AC3E}">
        <p14:creationId xmlns:p14="http://schemas.microsoft.com/office/powerpoint/2010/main" val="21184280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393F7A4-F8A4-B14E-8920-E41B9F061B0B}" type="slidenum">
              <a:rPr lang="en-US" smtClean="0"/>
              <a:t>14</a:t>
            </a:fld>
            <a:endParaRPr lang="en-US"/>
          </a:p>
        </p:txBody>
      </p:sp>
    </p:spTree>
    <p:extLst>
      <p:ext uri="{BB962C8B-B14F-4D97-AF65-F5344CB8AC3E}">
        <p14:creationId xmlns:p14="http://schemas.microsoft.com/office/powerpoint/2010/main" val="1668301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6393F7A4-F8A4-B14E-8920-E41B9F061B0B}" type="slidenum">
              <a:rPr lang="en-US" smtClean="0"/>
              <a:t>15</a:t>
            </a:fld>
            <a:endParaRPr lang="en-US"/>
          </a:p>
        </p:txBody>
      </p:sp>
    </p:spTree>
    <p:extLst>
      <p:ext uri="{BB962C8B-B14F-4D97-AF65-F5344CB8AC3E}">
        <p14:creationId xmlns:p14="http://schemas.microsoft.com/office/powerpoint/2010/main" val="337114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5 minutes for groups to discuss assigned questions, </a:t>
            </a:r>
          </a:p>
          <a:p>
            <a:r>
              <a:rPr lang="en-US">
                <a:cs typeface="Calibri"/>
              </a:rPr>
              <a:t>Follow up with giving our own thoughts</a:t>
            </a:r>
          </a:p>
          <a:p>
            <a:r>
              <a:rPr lang="en-US"/>
              <a:t>Issues important</a:t>
            </a:r>
            <a:endParaRPr lang="en-US">
              <a:cs typeface="Calibri"/>
            </a:endParaRPr>
          </a:p>
        </p:txBody>
      </p:sp>
      <p:sp>
        <p:nvSpPr>
          <p:cNvPr id="4" name="Slide Number Placeholder 3"/>
          <p:cNvSpPr>
            <a:spLocks noGrp="1"/>
          </p:cNvSpPr>
          <p:nvPr>
            <p:ph type="sldNum" sz="quarter" idx="5"/>
          </p:nvPr>
        </p:nvSpPr>
        <p:spPr/>
        <p:txBody>
          <a:bodyPr/>
          <a:lstStyle/>
          <a:p>
            <a:fld id="{6393F7A4-F8A4-B14E-8920-E41B9F061B0B}" type="slidenum">
              <a:rPr lang="en-US" smtClean="0"/>
              <a:t>16</a:t>
            </a:fld>
            <a:endParaRPr lang="en-US"/>
          </a:p>
        </p:txBody>
      </p:sp>
    </p:spTree>
    <p:extLst>
      <p:ext uri="{BB962C8B-B14F-4D97-AF65-F5344CB8AC3E}">
        <p14:creationId xmlns:p14="http://schemas.microsoft.com/office/powerpoint/2010/main" val="13848432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C2C2C"/>
                </a:solidFill>
                <a:effectLst/>
                <a:latin typeface="Arial" panose="020B0604020202020204" pitchFamily="34" charset="0"/>
              </a:rPr>
              <a:t>LULAC believes that addressing environmental issues and holding stakeholders accountable will improve the quality of life for Latinos living the US.</a:t>
            </a:r>
            <a:endParaRPr lang="en-US" b="0" i="0" dirty="0">
              <a:solidFill>
                <a:srgbClr val="FF9940"/>
              </a:solidFill>
              <a:effectLst/>
              <a:latin typeface="neuzeit-grotesk"/>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FF9940"/>
                </a:solidFill>
                <a:effectLst/>
                <a:latin typeface="neuzeit-grotesk"/>
              </a:rPr>
              <a:t>IEC's mission is a just, healthy environment and sustainable future for all Iowans.  </a:t>
            </a:r>
            <a:endParaRPr lang="en-US" b="1" i="0" dirty="0">
              <a:solidFill>
                <a:srgbClr val="333333"/>
              </a:solidFill>
              <a:effectLst/>
              <a:latin typeface="neuzeit-grotesk"/>
            </a:endParaRPr>
          </a:p>
          <a:p>
            <a:r>
              <a:rPr lang="en-US" b="1" i="0" dirty="0">
                <a:solidFill>
                  <a:srgbClr val="434343"/>
                </a:solidFill>
                <a:effectLst/>
                <a:latin typeface="Open Sans" panose="020F0502020204030204" pitchFamily="34" charset="0"/>
              </a:rPr>
              <a:t>“Great Plains Action Society addresses the trauma Indigenous Peoples and our Earth have faced and works to prevent further colonial-capitalist violence through education, direct action, cultural revival, mutual aid, and political change.” build </a:t>
            </a:r>
            <a:r>
              <a:rPr lang="en-US" b="1" i="0" dirty="0" err="1">
                <a:solidFill>
                  <a:srgbClr val="434343"/>
                </a:solidFill>
                <a:effectLst/>
                <a:latin typeface="Open Sans" panose="020F0502020204030204" pitchFamily="34" charset="0"/>
              </a:rPr>
              <a:t>bipoc</a:t>
            </a:r>
            <a:r>
              <a:rPr lang="en-US" b="1" i="0">
                <a:solidFill>
                  <a:srgbClr val="434343"/>
                </a:solidFill>
                <a:effectLst/>
                <a:latin typeface="Open Sans" panose="020F0502020204030204" pitchFamily="34" charset="0"/>
              </a:rPr>
              <a:t> solidarity</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6393F7A4-F8A4-B14E-8920-E41B9F061B0B}" type="slidenum">
              <a:rPr lang="en-US" smtClean="0"/>
              <a:t>17</a:t>
            </a:fld>
            <a:endParaRPr lang="en-US"/>
          </a:p>
        </p:txBody>
      </p:sp>
    </p:spTree>
    <p:extLst>
      <p:ext uri="{BB962C8B-B14F-4D97-AF65-F5344CB8AC3E}">
        <p14:creationId xmlns:p14="http://schemas.microsoft.com/office/powerpoint/2010/main" val="31986803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93F7A4-F8A4-B14E-8920-E41B9F061B0B}" type="slidenum">
              <a:rPr lang="en-US" smtClean="0"/>
              <a:t>18</a:t>
            </a:fld>
            <a:endParaRPr lang="en-US"/>
          </a:p>
        </p:txBody>
      </p:sp>
    </p:spTree>
    <p:extLst>
      <p:ext uri="{BB962C8B-B14F-4D97-AF65-F5344CB8AC3E}">
        <p14:creationId xmlns:p14="http://schemas.microsoft.com/office/powerpoint/2010/main" val="27284514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template can be used for a majority of your content. Duplicate as necessary.</a:t>
            </a:r>
          </a:p>
        </p:txBody>
      </p:sp>
      <p:sp>
        <p:nvSpPr>
          <p:cNvPr id="4" name="Slide Number Placeholder 3"/>
          <p:cNvSpPr>
            <a:spLocks noGrp="1"/>
          </p:cNvSpPr>
          <p:nvPr>
            <p:ph type="sldNum" sz="quarter" idx="5"/>
          </p:nvPr>
        </p:nvSpPr>
        <p:spPr/>
        <p:txBody>
          <a:bodyPr/>
          <a:lstStyle/>
          <a:p>
            <a:fld id="{6393F7A4-F8A4-B14E-8920-E41B9F061B0B}" type="slidenum">
              <a:rPr lang="en-US" smtClean="0"/>
              <a:t>19</a:t>
            </a:fld>
            <a:endParaRPr lang="en-US"/>
          </a:p>
        </p:txBody>
      </p:sp>
    </p:spTree>
    <p:extLst>
      <p:ext uri="{BB962C8B-B14F-4D97-AF65-F5344CB8AC3E}">
        <p14:creationId xmlns:p14="http://schemas.microsoft.com/office/powerpoint/2010/main" val="2029255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93F7A4-F8A4-B14E-8920-E41B9F061B0B}" type="slidenum">
              <a:rPr lang="en-US" smtClean="0"/>
              <a:t>2</a:t>
            </a:fld>
            <a:endParaRPr lang="en-US"/>
          </a:p>
        </p:txBody>
      </p:sp>
    </p:spTree>
    <p:extLst>
      <p:ext uri="{BB962C8B-B14F-4D97-AF65-F5344CB8AC3E}">
        <p14:creationId xmlns:p14="http://schemas.microsoft.com/office/powerpoint/2010/main" val="2752745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template can be used for a majority of your content. Duplicate as necessary.</a:t>
            </a:r>
          </a:p>
        </p:txBody>
      </p:sp>
      <p:sp>
        <p:nvSpPr>
          <p:cNvPr id="4" name="Slide Number Placeholder 3"/>
          <p:cNvSpPr>
            <a:spLocks noGrp="1"/>
          </p:cNvSpPr>
          <p:nvPr>
            <p:ph type="sldNum" sz="quarter" idx="5"/>
          </p:nvPr>
        </p:nvSpPr>
        <p:spPr/>
        <p:txBody>
          <a:bodyPr/>
          <a:lstStyle/>
          <a:p>
            <a:fld id="{6393F7A4-F8A4-B14E-8920-E41B9F061B0B}" type="slidenum">
              <a:rPr lang="en-US" smtClean="0"/>
              <a:t>20</a:t>
            </a:fld>
            <a:endParaRPr lang="en-US"/>
          </a:p>
        </p:txBody>
      </p:sp>
    </p:spTree>
    <p:extLst>
      <p:ext uri="{BB962C8B-B14F-4D97-AF65-F5344CB8AC3E}">
        <p14:creationId xmlns:p14="http://schemas.microsoft.com/office/powerpoint/2010/main" val="24180796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graphics and footer can be used as needed throughout your presentation.</a:t>
            </a:r>
          </a:p>
        </p:txBody>
      </p:sp>
      <p:sp>
        <p:nvSpPr>
          <p:cNvPr id="4" name="Slide Number Placeholder 3"/>
          <p:cNvSpPr>
            <a:spLocks noGrp="1"/>
          </p:cNvSpPr>
          <p:nvPr>
            <p:ph type="sldNum" sz="quarter" idx="5"/>
          </p:nvPr>
        </p:nvSpPr>
        <p:spPr/>
        <p:txBody>
          <a:bodyPr/>
          <a:lstStyle/>
          <a:p>
            <a:fld id="{6393F7A4-F8A4-B14E-8920-E41B9F061B0B}" type="slidenum">
              <a:rPr lang="en-US" smtClean="0"/>
              <a:t>21</a:t>
            </a:fld>
            <a:endParaRPr lang="en-US"/>
          </a:p>
        </p:txBody>
      </p:sp>
    </p:spTree>
    <p:extLst>
      <p:ext uri="{BB962C8B-B14F-4D97-AF65-F5344CB8AC3E}">
        <p14:creationId xmlns:p14="http://schemas.microsoft.com/office/powerpoint/2010/main" val="42207393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template can be used for backgrounds of photos during your presentation.</a:t>
            </a:r>
          </a:p>
        </p:txBody>
      </p:sp>
      <p:sp>
        <p:nvSpPr>
          <p:cNvPr id="4" name="Slide Number Placeholder 3"/>
          <p:cNvSpPr>
            <a:spLocks noGrp="1"/>
          </p:cNvSpPr>
          <p:nvPr>
            <p:ph type="sldNum" sz="quarter" idx="5"/>
          </p:nvPr>
        </p:nvSpPr>
        <p:spPr/>
        <p:txBody>
          <a:bodyPr/>
          <a:lstStyle/>
          <a:p>
            <a:fld id="{6393F7A4-F8A4-B14E-8920-E41B9F061B0B}" type="slidenum">
              <a:rPr lang="en-US" smtClean="0"/>
              <a:t>22</a:t>
            </a:fld>
            <a:endParaRPr lang="en-US"/>
          </a:p>
        </p:txBody>
      </p:sp>
    </p:spTree>
    <p:extLst>
      <p:ext uri="{BB962C8B-B14F-4D97-AF65-F5344CB8AC3E}">
        <p14:creationId xmlns:p14="http://schemas.microsoft.com/office/powerpoint/2010/main" val="399382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Brittney</a:t>
            </a:r>
          </a:p>
        </p:txBody>
      </p:sp>
      <p:sp>
        <p:nvSpPr>
          <p:cNvPr id="4" name="Slide Number Placeholder 3"/>
          <p:cNvSpPr>
            <a:spLocks noGrp="1"/>
          </p:cNvSpPr>
          <p:nvPr>
            <p:ph type="sldNum" sz="quarter" idx="5"/>
          </p:nvPr>
        </p:nvSpPr>
        <p:spPr/>
        <p:txBody>
          <a:bodyPr/>
          <a:lstStyle/>
          <a:p>
            <a:fld id="{6393F7A4-F8A4-B14E-8920-E41B9F061B0B}" type="slidenum">
              <a:rPr lang="en-US" smtClean="0"/>
              <a:t>3</a:t>
            </a:fld>
            <a:endParaRPr lang="en-US"/>
          </a:p>
        </p:txBody>
      </p:sp>
    </p:spTree>
    <p:extLst>
      <p:ext uri="{BB962C8B-B14F-4D97-AF65-F5344CB8AC3E}">
        <p14:creationId xmlns:p14="http://schemas.microsoft.com/office/powerpoint/2010/main" val="4148834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Kaleb</a:t>
            </a:r>
          </a:p>
        </p:txBody>
      </p:sp>
      <p:sp>
        <p:nvSpPr>
          <p:cNvPr id="4" name="Slide Number Placeholder 3"/>
          <p:cNvSpPr>
            <a:spLocks noGrp="1"/>
          </p:cNvSpPr>
          <p:nvPr>
            <p:ph type="sldNum" sz="quarter" idx="5"/>
          </p:nvPr>
        </p:nvSpPr>
        <p:spPr/>
        <p:txBody>
          <a:bodyPr/>
          <a:lstStyle/>
          <a:p>
            <a:fld id="{6393F7A4-F8A4-B14E-8920-E41B9F061B0B}" type="slidenum">
              <a:rPr lang="en-US" smtClean="0"/>
              <a:t>4</a:t>
            </a:fld>
            <a:endParaRPr lang="en-US"/>
          </a:p>
        </p:txBody>
      </p:sp>
    </p:spTree>
    <p:extLst>
      <p:ext uri="{BB962C8B-B14F-4D97-AF65-F5344CB8AC3E}">
        <p14:creationId xmlns:p14="http://schemas.microsoft.com/office/powerpoint/2010/main" val="2837360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template can be used for a majority of your content. Duplicate as necessary.</a:t>
            </a:r>
          </a:p>
        </p:txBody>
      </p:sp>
      <p:sp>
        <p:nvSpPr>
          <p:cNvPr id="4" name="Slide Number Placeholder 3"/>
          <p:cNvSpPr>
            <a:spLocks noGrp="1"/>
          </p:cNvSpPr>
          <p:nvPr>
            <p:ph type="sldNum" sz="quarter" idx="5"/>
          </p:nvPr>
        </p:nvSpPr>
        <p:spPr/>
        <p:txBody>
          <a:bodyPr/>
          <a:lstStyle/>
          <a:p>
            <a:fld id="{6393F7A4-F8A4-B14E-8920-E41B9F061B0B}" type="slidenum">
              <a:rPr lang="en-US" smtClean="0"/>
              <a:t>5</a:t>
            </a:fld>
            <a:endParaRPr lang="en-US"/>
          </a:p>
        </p:txBody>
      </p:sp>
    </p:spTree>
    <p:extLst>
      <p:ext uri="{BB962C8B-B14F-4D97-AF65-F5344CB8AC3E}">
        <p14:creationId xmlns:p14="http://schemas.microsoft.com/office/powerpoint/2010/main" val="2438014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93F7A4-F8A4-B14E-8920-E41B9F061B0B}" type="slidenum">
              <a:rPr lang="en-US" smtClean="0"/>
              <a:t>6</a:t>
            </a:fld>
            <a:endParaRPr lang="en-US"/>
          </a:p>
        </p:txBody>
      </p:sp>
    </p:spTree>
    <p:extLst>
      <p:ext uri="{BB962C8B-B14F-4D97-AF65-F5344CB8AC3E}">
        <p14:creationId xmlns:p14="http://schemas.microsoft.com/office/powerpoint/2010/main" val="1893701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6393F7A4-F8A4-B14E-8920-E41B9F061B0B}" type="slidenum">
              <a:rPr lang="en-US" smtClean="0"/>
              <a:t>7</a:t>
            </a:fld>
            <a:endParaRPr lang="en-US"/>
          </a:p>
        </p:txBody>
      </p:sp>
    </p:spTree>
    <p:extLst>
      <p:ext uri="{BB962C8B-B14F-4D97-AF65-F5344CB8AC3E}">
        <p14:creationId xmlns:p14="http://schemas.microsoft.com/office/powerpoint/2010/main" val="3740099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TURN ON CLOSED CAPTIONS!!!!!</a:t>
            </a:r>
          </a:p>
          <a:p>
            <a:r>
              <a:rPr lang="en-US" b="1">
                <a:cs typeface="Calibri"/>
              </a:rPr>
              <a:t>READ: </a:t>
            </a:r>
            <a:r>
              <a:rPr lang="en-US">
                <a:cs typeface="Calibri"/>
              </a:rPr>
              <a:t>This is a video by the NRDC, The </a:t>
            </a:r>
            <a:r>
              <a:rPr lang="en-US" i="1">
                <a:cs typeface="Calibri"/>
              </a:rPr>
              <a:t>Natural Resource Defense Council</a:t>
            </a:r>
            <a:endParaRPr lang="en-US">
              <a:cs typeface="Calibri"/>
            </a:endParaRPr>
          </a:p>
        </p:txBody>
      </p:sp>
      <p:sp>
        <p:nvSpPr>
          <p:cNvPr id="4" name="Slide Number Placeholder 3"/>
          <p:cNvSpPr>
            <a:spLocks noGrp="1"/>
          </p:cNvSpPr>
          <p:nvPr>
            <p:ph type="sldNum" sz="quarter" idx="5"/>
          </p:nvPr>
        </p:nvSpPr>
        <p:spPr/>
        <p:txBody>
          <a:bodyPr/>
          <a:lstStyle/>
          <a:p>
            <a:fld id="{6393F7A4-F8A4-B14E-8920-E41B9F061B0B}" type="slidenum">
              <a:rPr lang="en-US" smtClean="0"/>
              <a:t>8</a:t>
            </a:fld>
            <a:endParaRPr lang="en-US"/>
          </a:p>
        </p:txBody>
      </p:sp>
    </p:spTree>
    <p:extLst>
      <p:ext uri="{BB962C8B-B14F-4D97-AF65-F5344CB8AC3E}">
        <p14:creationId xmlns:p14="http://schemas.microsoft.com/office/powerpoint/2010/main" val="4244519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6393F7A4-F8A4-B14E-8920-E41B9F061B0B}" type="slidenum">
              <a:rPr lang="en-US" smtClean="0"/>
              <a:t>9</a:t>
            </a:fld>
            <a:endParaRPr lang="en-US"/>
          </a:p>
        </p:txBody>
      </p:sp>
    </p:spTree>
    <p:extLst>
      <p:ext uri="{BB962C8B-B14F-4D97-AF65-F5344CB8AC3E}">
        <p14:creationId xmlns:p14="http://schemas.microsoft.com/office/powerpoint/2010/main" val="3456051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D7D41-25C9-680A-6E20-CF255A0BC9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5066C5-13F0-A9ED-A611-392F18CA1A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3F6652-A667-CE93-F4B8-198BF57067CA}"/>
              </a:ext>
            </a:extLst>
          </p:cNvPr>
          <p:cNvSpPr>
            <a:spLocks noGrp="1"/>
          </p:cNvSpPr>
          <p:nvPr>
            <p:ph type="dt" sz="half" idx="10"/>
          </p:nvPr>
        </p:nvSpPr>
        <p:spPr/>
        <p:txBody>
          <a:bodyPr/>
          <a:lstStyle/>
          <a:p>
            <a:fld id="{1DA3CACC-AECD-C44A-8EC6-A37A31F95CDE}" type="datetimeFigureOut">
              <a:rPr lang="en-US" smtClean="0"/>
              <a:t>3/7/2023</a:t>
            </a:fld>
            <a:endParaRPr lang="en-US"/>
          </a:p>
        </p:txBody>
      </p:sp>
      <p:sp>
        <p:nvSpPr>
          <p:cNvPr id="5" name="Footer Placeholder 4">
            <a:extLst>
              <a:ext uri="{FF2B5EF4-FFF2-40B4-BE49-F238E27FC236}">
                <a16:creationId xmlns:a16="http://schemas.microsoft.com/office/drawing/2014/main" id="{C3A848FE-1DC0-8246-4901-3C3F153361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CCA2-60E2-A6DE-46E5-6E8DA71492AF}"/>
              </a:ext>
            </a:extLst>
          </p:cNvPr>
          <p:cNvSpPr>
            <a:spLocks noGrp="1"/>
          </p:cNvSpPr>
          <p:nvPr>
            <p:ph type="sldNum" sz="quarter" idx="12"/>
          </p:nvPr>
        </p:nvSpPr>
        <p:spPr/>
        <p:txBody>
          <a:bodyPr/>
          <a:lstStyle/>
          <a:p>
            <a:fld id="{0C44163B-2FCF-7942-BD69-FAD1E35327D6}" type="slidenum">
              <a:rPr lang="en-US" smtClean="0"/>
              <a:t>‹#›</a:t>
            </a:fld>
            <a:endParaRPr lang="en-US"/>
          </a:p>
        </p:txBody>
      </p:sp>
    </p:spTree>
    <p:extLst>
      <p:ext uri="{BB962C8B-B14F-4D97-AF65-F5344CB8AC3E}">
        <p14:creationId xmlns:p14="http://schemas.microsoft.com/office/powerpoint/2010/main" val="16264339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4C619-AD94-387C-8BFE-391DD12968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5CF6B5-0304-F210-86B1-97D893CAF3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1CC3E4-0710-017A-33D1-9AD5A60C9049}"/>
              </a:ext>
            </a:extLst>
          </p:cNvPr>
          <p:cNvSpPr>
            <a:spLocks noGrp="1"/>
          </p:cNvSpPr>
          <p:nvPr>
            <p:ph type="dt" sz="half" idx="10"/>
          </p:nvPr>
        </p:nvSpPr>
        <p:spPr/>
        <p:txBody>
          <a:bodyPr/>
          <a:lstStyle/>
          <a:p>
            <a:fld id="{1DA3CACC-AECD-C44A-8EC6-A37A31F95CDE}" type="datetimeFigureOut">
              <a:rPr lang="en-US" smtClean="0"/>
              <a:t>3/7/2023</a:t>
            </a:fld>
            <a:endParaRPr lang="en-US"/>
          </a:p>
        </p:txBody>
      </p:sp>
      <p:sp>
        <p:nvSpPr>
          <p:cNvPr id="5" name="Footer Placeholder 4">
            <a:extLst>
              <a:ext uri="{FF2B5EF4-FFF2-40B4-BE49-F238E27FC236}">
                <a16:creationId xmlns:a16="http://schemas.microsoft.com/office/drawing/2014/main" id="{F4888FE2-982F-8107-9EE0-72920B7960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3D187B-2180-CF5F-A98C-16C5F1CBDE07}"/>
              </a:ext>
            </a:extLst>
          </p:cNvPr>
          <p:cNvSpPr>
            <a:spLocks noGrp="1"/>
          </p:cNvSpPr>
          <p:nvPr>
            <p:ph type="sldNum" sz="quarter" idx="12"/>
          </p:nvPr>
        </p:nvSpPr>
        <p:spPr/>
        <p:txBody>
          <a:bodyPr/>
          <a:lstStyle/>
          <a:p>
            <a:fld id="{0C44163B-2FCF-7942-BD69-FAD1E35327D6}" type="slidenum">
              <a:rPr lang="en-US" smtClean="0"/>
              <a:t>‹#›</a:t>
            </a:fld>
            <a:endParaRPr lang="en-US"/>
          </a:p>
        </p:txBody>
      </p:sp>
    </p:spTree>
    <p:extLst>
      <p:ext uri="{BB962C8B-B14F-4D97-AF65-F5344CB8AC3E}">
        <p14:creationId xmlns:p14="http://schemas.microsoft.com/office/powerpoint/2010/main" val="1507966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1B1BD3-B0EE-A06A-3DF9-2A5F1CBF1A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2993EE-7965-6F8F-54C0-B71AAECD25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98DE78-CAB7-8193-E8FE-4171C958BE38}"/>
              </a:ext>
            </a:extLst>
          </p:cNvPr>
          <p:cNvSpPr>
            <a:spLocks noGrp="1"/>
          </p:cNvSpPr>
          <p:nvPr>
            <p:ph type="dt" sz="half" idx="10"/>
          </p:nvPr>
        </p:nvSpPr>
        <p:spPr/>
        <p:txBody>
          <a:bodyPr/>
          <a:lstStyle/>
          <a:p>
            <a:fld id="{1DA3CACC-AECD-C44A-8EC6-A37A31F95CDE}" type="datetimeFigureOut">
              <a:rPr lang="en-US" smtClean="0"/>
              <a:t>3/7/2023</a:t>
            </a:fld>
            <a:endParaRPr lang="en-US"/>
          </a:p>
        </p:txBody>
      </p:sp>
      <p:sp>
        <p:nvSpPr>
          <p:cNvPr id="5" name="Footer Placeholder 4">
            <a:extLst>
              <a:ext uri="{FF2B5EF4-FFF2-40B4-BE49-F238E27FC236}">
                <a16:creationId xmlns:a16="http://schemas.microsoft.com/office/drawing/2014/main" id="{9EE95E24-FC22-AA84-9015-78C628ABD5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83BF9B-221A-C6B9-1A9A-CBFF1F79CFEC}"/>
              </a:ext>
            </a:extLst>
          </p:cNvPr>
          <p:cNvSpPr>
            <a:spLocks noGrp="1"/>
          </p:cNvSpPr>
          <p:nvPr>
            <p:ph type="sldNum" sz="quarter" idx="12"/>
          </p:nvPr>
        </p:nvSpPr>
        <p:spPr/>
        <p:txBody>
          <a:bodyPr/>
          <a:lstStyle/>
          <a:p>
            <a:fld id="{0C44163B-2FCF-7942-BD69-FAD1E35327D6}" type="slidenum">
              <a:rPr lang="en-US" smtClean="0"/>
              <a:t>‹#›</a:t>
            </a:fld>
            <a:endParaRPr lang="en-US"/>
          </a:p>
        </p:txBody>
      </p:sp>
    </p:spTree>
    <p:extLst>
      <p:ext uri="{BB962C8B-B14F-4D97-AF65-F5344CB8AC3E}">
        <p14:creationId xmlns:p14="http://schemas.microsoft.com/office/powerpoint/2010/main" val="1077939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39538-6E94-19A3-48DD-E3414D9200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AB6BF5-93F4-51D9-0607-459A4824F8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49396B-0696-2637-49E7-96C8C172027A}"/>
              </a:ext>
            </a:extLst>
          </p:cNvPr>
          <p:cNvSpPr>
            <a:spLocks noGrp="1"/>
          </p:cNvSpPr>
          <p:nvPr>
            <p:ph type="dt" sz="half" idx="10"/>
          </p:nvPr>
        </p:nvSpPr>
        <p:spPr/>
        <p:txBody>
          <a:bodyPr/>
          <a:lstStyle/>
          <a:p>
            <a:fld id="{1DA3CACC-AECD-C44A-8EC6-A37A31F95CDE}" type="datetimeFigureOut">
              <a:rPr lang="en-US" smtClean="0"/>
              <a:t>3/7/2023</a:t>
            </a:fld>
            <a:endParaRPr lang="en-US"/>
          </a:p>
        </p:txBody>
      </p:sp>
      <p:sp>
        <p:nvSpPr>
          <p:cNvPr id="5" name="Footer Placeholder 4">
            <a:extLst>
              <a:ext uri="{FF2B5EF4-FFF2-40B4-BE49-F238E27FC236}">
                <a16:creationId xmlns:a16="http://schemas.microsoft.com/office/drawing/2014/main" id="{82C3D73F-EDAE-EDFC-2C45-2104C8B53F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E2C95E-A127-827A-CA73-14CDE1388B5E}"/>
              </a:ext>
            </a:extLst>
          </p:cNvPr>
          <p:cNvSpPr>
            <a:spLocks noGrp="1"/>
          </p:cNvSpPr>
          <p:nvPr>
            <p:ph type="sldNum" sz="quarter" idx="12"/>
          </p:nvPr>
        </p:nvSpPr>
        <p:spPr/>
        <p:txBody>
          <a:bodyPr/>
          <a:lstStyle/>
          <a:p>
            <a:fld id="{0C44163B-2FCF-7942-BD69-FAD1E35327D6}" type="slidenum">
              <a:rPr lang="en-US" smtClean="0"/>
              <a:t>‹#›</a:t>
            </a:fld>
            <a:endParaRPr lang="en-US"/>
          </a:p>
        </p:txBody>
      </p:sp>
    </p:spTree>
    <p:extLst>
      <p:ext uri="{BB962C8B-B14F-4D97-AF65-F5344CB8AC3E}">
        <p14:creationId xmlns:p14="http://schemas.microsoft.com/office/powerpoint/2010/main" val="2435486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A347D-08AE-AEAA-943E-212FC47D59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9100BD-9E3D-DEE0-3A6D-2C088D30DF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F52688-8DC9-B730-3CB9-15F2DFBF4739}"/>
              </a:ext>
            </a:extLst>
          </p:cNvPr>
          <p:cNvSpPr>
            <a:spLocks noGrp="1"/>
          </p:cNvSpPr>
          <p:nvPr>
            <p:ph type="dt" sz="half" idx="10"/>
          </p:nvPr>
        </p:nvSpPr>
        <p:spPr/>
        <p:txBody>
          <a:bodyPr/>
          <a:lstStyle/>
          <a:p>
            <a:fld id="{1DA3CACC-AECD-C44A-8EC6-A37A31F95CDE}" type="datetimeFigureOut">
              <a:rPr lang="en-US" smtClean="0"/>
              <a:t>3/7/2023</a:t>
            </a:fld>
            <a:endParaRPr lang="en-US"/>
          </a:p>
        </p:txBody>
      </p:sp>
      <p:sp>
        <p:nvSpPr>
          <p:cNvPr id="5" name="Footer Placeholder 4">
            <a:extLst>
              <a:ext uri="{FF2B5EF4-FFF2-40B4-BE49-F238E27FC236}">
                <a16:creationId xmlns:a16="http://schemas.microsoft.com/office/drawing/2014/main" id="{A459A17C-0F56-A89B-E611-F8ACD0AB20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FF6B5A-7F1E-1517-1453-FEAC95DD852D}"/>
              </a:ext>
            </a:extLst>
          </p:cNvPr>
          <p:cNvSpPr>
            <a:spLocks noGrp="1"/>
          </p:cNvSpPr>
          <p:nvPr>
            <p:ph type="sldNum" sz="quarter" idx="12"/>
          </p:nvPr>
        </p:nvSpPr>
        <p:spPr/>
        <p:txBody>
          <a:bodyPr/>
          <a:lstStyle/>
          <a:p>
            <a:fld id="{0C44163B-2FCF-7942-BD69-FAD1E35327D6}" type="slidenum">
              <a:rPr lang="en-US" smtClean="0"/>
              <a:t>‹#›</a:t>
            </a:fld>
            <a:endParaRPr lang="en-US"/>
          </a:p>
        </p:txBody>
      </p:sp>
    </p:spTree>
    <p:extLst>
      <p:ext uri="{BB962C8B-B14F-4D97-AF65-F5344CB8AC3E}">
        <p14:creationId xmlns:p14="http://schemas.microsoft.com/office/powerpoint/2010/main" val="2984473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76811-1C74-93F8-010D-700F645B26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CA732C-4759-6A83-034E-DCFE54F31E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D778DD-DB64-FC58-9758-76B85073B5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133C74-CF74-A8D8-9B7D-24F825673B41}"/>
              </a:ext>
            </a:extLst>
          </p:cNvPr>
          <p:cNvSpPr>
            <a:spLocks noGrp="1"/>
          </p:cNvSpPr>
          <p:nvPr>
            <p:ph type="dt" sz="half" idx="10"/>
          </p:nvPr>
        </p:nvSpPr>
        <p:spPr/>
        <p:txBody>
          <a:bodyPr/>
          <a:lstStyle/>
          <a:p>
            <a:fld id="{1DA3CACC-AECD-C44A-8EC6-A37A31F95CDE}" type="datetimeFigureOut">
              <a:rPr lang="en-US" smtClean="0"/>
              <a:t>3/7/2023</a:t>
            </a:fld>
            <a:endParaRPr lang="en-US"/>
          </a:p>
        </p:txBody>
      </p:sp>
      <p:sp>
        <p:nvSpPr>
          <p:cNvPr id="6" name="Footer Placeholder 5">
            <a:extLst>
              <a:ext uri="{FF2B5EF4-FFF2-40B4-BE49-F238E27FC236}">
                <a16:creationId xmlns:a16="http://schemas.microsoft.com/office/drawing/2014/main" id="{CC02D158-84F5-36FD-2DC4-F81A59A4B5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C51D7F-E987-8647-512F-BE9727E6D799}"/>
              </a:ext>
            </a:extLst>
          </p:cNvPr>
          <p:cNvSpPr>
            <a:spLocks noGrp="1"/>
          </p:cNvSpPr>
          <p:nvPr>
            <p:ph type="sldNum" sz="quarter" idx="12"/>
          </p:nvPr>
        </p:nvSpPr>
        <p:spPr/>
        <p:txBody>
          <a:bodyPr/>
          <a:lstStyle/>
          <a:p>
            <a:fld id="{0C44163B-2FCF-7942-BD69-FAD1E35327D6}" type="slidenum">
              <a:rPr lang="en-US" smtClean="0"/>
              <a:t>‹#›</a:t>
            </a:fld>
            <a:endParaRPr lang="en-US"/>
          </a:p>
        </p:txBody>
      </p:sp>
    </p:spTree>
    <p:extLst>
      <p:ext uri="{BB962C8B-B14F-4D97-AF65-F5344CB8AC3E}">
        <p14:creationId xmlns:p14="http://schemas.microsoft.com/office/powerpoint/2010/main" val="2360608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25906-28CB-20F8-18AD-649B95FCBD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EE1256-BC64-330E-23A6-23BD509114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F163FB-1E21-F021-9B7C-612AFF6BED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A3A278-9FBC-B6B6-81BD-3D3BD5532E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5A3C5D-F960-F579-AB16-450479C72FF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453660-AE29-9F24-C6F4-93120A562567}"/>
              </a:ext>
            </a:extLst>
          </p:cNvPr>
          <p:cNvSpPr>
            <a:spLocks noGrp="1"/>
          </p:cNvSpPr>
          <p:nvPr>
            <p:ph type="dt" sz="half" idx="10"/>
          </p:nvPr>
        </p:nvSpPr>
        <p:spPr/>
        <p:txBody>
          <a:bodyPr/>
          <a:lstStyle/>
          <a:p>
            <a:fld id="{1DA3CACC-AECD-C44A-8EC6-A37A31F95CDE}" type="datetimeFigureOut">
              <a:rPr lang="en-US" smtClean="0"/>
              <a:t>3/7/2023</a:t>
            </a:fld>
            <a:endParaRPr lang="en-US"/>
          </a:p>
        </p:txBody>
      </p:sp>
      <p:sp>
        <p:nvSpPr>
          <p:cNvPr id="8" name="Footer Placeholder 7">
            <a:extLst>
              <a:ext uri="{FF2B5EF4-FFF2-40B4-BE49-F238E27FC236}">
                <a16:creationId xmlns:a16="http://schemas.microsoft.com/office/drawing/2014/main" id="{E1C9F0D0-E7BB-4755-6BC9-7E21868C52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3C8DDD-5351-0F0B-598A-862E8E3264B0}"/>
              </a:ext>
            </a:extLst>
          </p:cNvPr>
          <p:cNvSpPr>
            <a:spLocks noGrp="1"/>
          </p:cNvSpPr>
          <p:nvPr>
            <p:ph type="sldNum" sz="quarter" idx="12"/>
          </p:nvPr>
        </p:nvSpPr>
        <p:spPr/>
        <p:txBody>
          <a:bodyPr/>
          <a:lstStyle/>
          <a:p>
            <a:fld id="{0C44163B-2FCF-7942-BD69-FAD1E35327D6}" type="slidenum">
              <a:rPr lang="en-US" smtClean="0"/>
              <a:t>‹#›</a:t>
            </a:fld>
            <a:endParaRPr lang="en-US"/>
          </a:p>
        </p:txBody>
      </p:sp>
    </p:spTree>
    <p:extLst>
      <p:ext uri="{BB962C8B-B14F-4D97-AF65-F5344CB8AC3E}">
        <p14:creationId xmlns:p14="http://schemas.microsoft.com/office/powerpoint/2010/main" val="1815189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CAB89-ED03-8A6D-AD38-09A515D7E5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2C3720-E1BD-B7ED-993A-7BAEDD560A08}"/>
              </a:ext>
            </a:extLst>
          </p:cNvPr>
          <p:cNvSpPr>
            <a:spLocks noGrp="1"/>
          </p:cNvSpPr>
          <p:nvPr>
            <p:ph type="dt" sz="half" idx="10"/>
          </p:nvPr>
        </p:nvSpPr>
        <p:spPr/>
        <p:txBody>
          <a:bodyPr/>
          <a:lstStyle/>
          <a:p>
            <a:fld id="{1DA3CACC-AECD-C44A-8EC6-A37A31F95CDE}" type="datetimeFigureOut">
              <a:rPr lang="en-US" smtClean="0"/>
              <a:t>3/7/2023</a:t>
            </a:fld>
            <a:endParaRPr lang="en-US"/>
          </a:p>
        </p:txBody>
      </p:sp>
      <p:sp>
        <p:nvSpPr>
          <p:cNvPr id="4" name="Footer Placeholder 3">
            <a:extLst>
              <a:ext uri="{FF2B5EF4-FFF2-40B4-BE49-F238E27FC236}">
                <a16:creationId xmlns:a16="http://schemas.microsoft.com/office/drawing/2014/main" id="{AC5DBF70-5C74-4FB4-2A82-E358D3E2D5C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68C348-B3CD-5C7C-8E60-EE02B1728268}"/>
              </a:ext>
            </a:extLst>
          </p:cNvPr>
          <p:cNvSpPr>
            <a:spLocks noGrp="1"/>
          </p:cNvSpPr>
          <p:nvPr>
            <p:ph type="sldNum" sz="quarter" idx="12"/>
          </p:nvPr>
        </p:nvSpPr>
        <p:spPr/>
        <p:txBody>
          <a:bodyPr/>
          <a:lstStyle/>
          <a:p>
            <a:fld id="{0C44163B-2FCF-7942-BD69-FAD1E35327D6}" type="slidenum">
              <a:rPr lang="en-US" smtClean="0"/>
              <a:t>‹#›</a:t>
            </a:fld>
            <a:endParaRPr lang="en-US"/>
          </a:p>
        </p:txBody>
      </p:sp>
    </p:spTree>
    <p:extLst>
      <p:ext uri="{BB962C8B-B14F-4D97-AF65-F5344CB8AC3E}">
        <p14:creationId xmlns:p14="http://schemas.microsoft.com/office/powerpoint/2010/main" val="2210956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CF5B7D-967F-5E0E-4341-330E49C229E0}"/>
              </a:ext>
            </a:extLst>
          </p:cNvPr>
          <p:cNvSpPr>
            <a:spLocks noGrp="1"/>
          </p:cNvSpPr>
          <p:nvPr>
            <p:ph type="dt" sz="half" idx="10"/>
          </p:nvPr>
        </p:nvSpPr>
        <p:spPr/>
        <p:txBody>
          <a:bodyPr/>
          <a:lstStyle/>
          <a:p>
            <a:fld id="{1DA3CACC-AECD-C44A-8EC6-A37A31F95CDE}" type="datetimeFigureOut">
              <a:rPr lang="en-US" smtClean="0"/>
              <a:t>3/7/2023</a:t>
            </a:fld>
            <a:endParaRPr lang="en-US"/>
          </a:p>
        </p:txBody>
      </p:sp>
      <p:sp>
        <p:nvSpPr>
          <p:cNvPr id="3" name="Footer Placeholder 2">
            <a:extLst>
              <a:ext uri="{FF2B5EF4-FFF2-40B4-BE49-F238E27FC236}">
                <a16:creationId xmlns:a16="http://schemas.microsoft.com/office/drawing/2014/main" id="{78CB820A-79B1-3AC8-F85B-000EEEE1BC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F01EEB-6957-7D62-DC93-FA7B9C19BF68}"/>
              </a:ext>
            </a:extLst>
          </p:cNvPr>
          <p:cNvSpPr>
            <a:spLocks noGrp="1"/>
          </p:cNvSpPr>
          <p:nvPr>
            <p:ph type="sldNum" sz="quarter" idx="12"/>
          </p:nvPr>
        </p:nvSpPr>
        <p:spPr/>
        <p:txBody>
          <a:bodyPr/>
          <a:lstStyle/>
          <a:p>
            <a:fld id="{0C44163B-2FCF-7942-BD69-FAD1E35327D6}" type="slidenum">
              <a:rPr lang="en-US" smtClean="0"/>
              <a:t>‹#›</a:t>
            </a:fld>
            <a:endParaRPr lang="en-US"/>
          </a:p>
        </p:txBody>
      </p:sp>
    </p:spTree>
    <p:extLst>
      <p:ext uri="{BB962C8B-B14F-4D97-AF65-F5344CB8AC3E}">
        <p14:creationId xmlns:p14="http://schemas.microsoft.com/office/powerpoint/2010/main" val="2931233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89266-CBD7-2D76-8D6E-D1BC30E6E5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D0119B-197A-A3A7-32E6-3DA72605EB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4E30E4-183A-E701-4BE5-4DFAB9AC9F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712C5D-4127-3A2F-B88C-445E464CB004}"/>
              </a:ext>
            </a:extLst>
          </p:cNvPr>
          <p:cNvSpPr>
            <a:spLocks noGrp="1"/>
          </p:cNvSpPr>
          <p:nvPr>
            <p:ph type="dt" sz="half" idx="10"/>
          </p:nvPr>
        </p:nvSpPr>
        <p:spPr/>
        <p:txBody>
          <a:bodyPr/>
          <a:lstStyle/>
          <a:p>
            <a:fld id="{1DA3CACC-AECD-C44A-8EC6-A37A31F95CDE}" type="datetimeFigureOut">
              <a:rPr lang="en-US" smtClean="0"/>
              <a:t>3/7/2023</a:t>
            </a:fld>
            <a:endParaRPr lang="en-US"/>
          </a:p>
        </p:txBody>
      </p:sp>
      <p:sp>
        <p:nvSpPr>
          <p:cNvPr id="6" name="Footer Placeholder 5">
            <a:extLst>
              <a:ext uri="{FF2B5EF4-FFF2-40B4-BE49-F238E27FC236}">
                <a16:creationId xmlns:a16="http://schemas.microsoft.com/office/drawing/2014/main" id="{00564C9B-22AF-7D11-47DF-06F5C14B99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07B5E9-8F23-B3A0-9D60-3D6941CDBA38}"/>
              </a:ext>
            </a:extLst>
          </p:cNvPr>
          <p:cNvSpPr>
            <a:spLocks noGrp="1"/>
          </p:cNvSpPr>
          <p:nvPr>
            <p:ph type="sldNum" sz="quarter" idx="12"/>
          </p:nvPr>
        </p:nvSpPr>
        <p:spPr/>
        <p:txBody>
          <a:bodyPr/>
          <a:lstStyle/>
          <a:p>
            <a:fld id="{0C44163B-2FCF-7942-BD69-FAD1E35327D6}" type="slidenum">
              <a:rPr lang="en-US" smtClean="0"/>
              <a:t>‹#›</a:t>
            </a:fld>
            <a:endParaRPr lang="en-US"/>
          </a:p>
        </p:txBody>
      </p:sp>
    </p:spTree>
    <p:extLst>
      <p:ext uri="{BB962C8B-B14F-4D97-AF65-F5344CB8AC3E}">
        <p14:creationId xmlns:p14="http://schemas.microsoft.com/office/powerpoint/2010/main" val="3464741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59114-2022-28D9-0D27-357BF3773B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78235E-F604-E286-18CE-ACB98D9032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536BCCB-C1A5-3C2C-9C5A-74D0009CD9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720FAC-51E0-2726-63D4-01E1A1182FAD}"/>
              </a:ext>
            </a:extLst>
          </p:cNvPr>
          <p:cNvSpPr>
            <a:spLocks noGrp="1"/>
          </p:cNvSpPr>
          <p:nvPr>
            <p:ph type="dt" sz="half" idx="10"/>
          </p:nvPr>
        </p:nvSpPr>
        <p:spPr/>
        <p:txBody>
          <a:bodyPr/>
          <a:lstStyle/>
          <a:p>
            <a:fld id="{1DA3CACC-AECD-C44A-8EC6-A37A31F95CDE}" type="datetimeFigureOut">
              <a:rPr lang="en-US" smtClean="0"/>
              <a:t>3/7/2023</a:t>
            </a:fld>
            <a:endParaRPr lang="en-US"/>
          </a:p>
        </p:txBody>
      </p:sp>
      <p:sp>
        <p:nvSpPr>
          <p:cNvPr id="6" name="Footer Placeholder 5">
            <a:extLst>
              <a:ext uri="{FF2B5EF4-FFF2-40B4-BE49-F238E27FC236}">
                <a16:creationId xmlns:a16="http://schemas.microsoft.com/office/drawing/2014/main" id="{5B4B60F5-551F-72A9-1622-BB343E2A44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F597AD-6702-9E3F-6206-860508C5CF8F}"/>
              </a:ext>
            </a:extLst>
          </p:cNvPr>
          <p:cNvSpPr>
            <a:spLocks noGrp="1"/>
          </p:cNvSpPr>
          <p:nvPr>
            <p:ph type="sldNum" sz="quarter" idx="12"/>
          </p:nvPr>
        </p:nvSpPr>
        <p:spPr/>
        <p:txBody>
          <a:bodyPr/>
          <a:lstStyle/>
          <a:p>
            <a:fld id="{0C44163B-2FCF-7942-BD69-FAD1E35327D6}" type="slidenum">
              <a:rPr lang="en-US" smtClean="0"/>
              <a:t>‹#›</a:t>
            </a:fld>
            <a:endParaRPr lang="en-US"/>
          </a:p>
        </p:txBody>
      </p:sp>
    </p:spTree>
    <p:extLst>
      <p:ext uri="{BB962C8B-B14F-4D97-AF65-F5344CB8AC3E}">
        <p14:creationId xmlns:p14="http://schemas.microsoft.com/office/powerpoint/2010/main" val="646662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2D6443-2CBA-D6B7-05BF-3F6752E685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53E9D7-0E1F-57F2-4B9F-D747250E80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0BBAD-7C4D-E667-D5C5-0BC9753308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A3CACC-AECD-C44A-8EC6-A37A31F95CDE}" type="datetimeFigureOut">
              <a:rPr lang="en-US" smtClean="0"/>
              <a:t>3/7/2023</a:t>
            </a:fld>
            <a:endParaRPr lang="en-US"/>
          </a:p>
        </p:txBody>
      </p:sp>
      <p:sp>
        <p:nvSpPr>
          <p:cNvPr id="5" name="Footer Placeholder 4">
            <a:extLst>
              <a:ext uri="{FF2B5EF4-FFF2-40B4-BE49-F238E27FC236}">
                <a16:creationId xmlns:a16="http://schemas.microsoft.com/office/drawing/2014/main" id="{498ED70B-7478-AAD3-7B08-CDACEB34B7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45026D-3461-26BE-C714-8FB1758AF3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44163B-2FCF-7942-BD69-FAD1E35327D6}" type="slidenum">
              <a:rPr lang="en-US" smtClean="0"/>
              <a:t>‹#›</a:t>
            </a:fld>
            <a:endParaRPr lang="en-US"/>
          </a:p>
        </p:txBody>
      </p:sp>
    </p:spTree>
    <p:extLst>
      <p:ext uri="{BB962C8B-B14F-4D97-AF65-F5344CB8AC3E}">
        <p14:creationId xmlns:p14="http://schemas.microsoft.com/office/powerpoint/2010/main" val="5808851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microsoft.com/office/2018/10/relationships/comments" Target="../comments/modernComment_111_19022FE0.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3.emf"/><Relationship Id="rId4" Type="http://schemas.openxmlformats.org/officeDocument/2006/relationships/image" Target="../media/image2.emf"/></Relationships>
</file>

<file path=ppt/slides/_rels/slide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3.e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ideo" Target="https://www.youtube.com/embed/YtxUeNZEyJA?feature=oembed" TargetMode="External"/><Relationship Id="rId6" Type="http://schemas.openxmlformats.org/officeDocument/2006/relationships/image" Target="../media/image13.jpeg"/><Relationship Id="rId5" Type="http://schemas.openxmlformats.org/officeDocument/2006/relationships/image" Target="../media/image3.emf"/><Relationship Id="rId4" Type="http://schemas.openxmlformats.org/officeDocument/2006/relationships/image" Target="../media/image2.emf"/></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3.emf"/></Relationships>
</file>

<file path=ppt/slides/_rels/slide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emf"/></Relationships>
</file>

<file path=ppt/slides/_rels/slide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16.xml.rels><?xml version="1.0" encoding="UTF-8" standalone="yes"?>
<Relationships xmlns="http://schemas.openxmlformats.org/package/2006/relationships"><Relationship Id="rId8" Type="http://schemas.openxmlformats.org/officeDocument/2006/relationships/hyperlink" Target="https://civicservicedesign.com/talk-with-people-4bc083fc40fc" TargetMode="External"/><Relationship Id="rId3" Type="http://schemas.openxmlformats.org/officeDocument/2006/relationships/image" Target="../media/image17.emf"/><Relationship Id="rId7" Type="http://schemas.microsoft.com/office/2007/relationships/hdphoto" Target="../media/hdphoto2.wdp"/><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3.emf"/><Relationship Id="rId4" Type="http://schemas.openxmlformats.org/officeDocument/2006/relationships/image" Target="../media/image2.emf"/></Relationships>
</file>

<file path=ppt/slides/_rels/slide17.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2.emf"/><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hyperlink" Target="https://www.michaelalthouse.com/2019/04/ill-think-about-it.html" TargetMode="External"/><Relationship Id="rId5" Type="http://schemas.microsoft.com/office/2007/relationships/hdphoto" Target="../media/hdphoto3.wdp"/><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8" Type="http://schemas.openxmlformats.org/officeDocument/2006/relationships/hyperlink" Target="https://www.nytimes.com/2009/09/13/us/13water.html" TargetMode="External"/><Relationship Id="rId3" Type="http://schemas.openxmlformats.org/officeDocument/2006/relationships/image" Target="../media/image8.png"/><Relationship Id="rId7" Type="http://schemas.openxmlformats.org/officeDocument/2006/relationships/hyperlink" Target="https://www.scientificamerican.com/article/pollution-michigan-tribe-battle-global-corp/"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doi.org/10.1177/0896920517708339" TargetMode="External"/><Relationship Id="rId5" Type="http://schemas.openxmlformats.org/officeDocument/2006/relationships/image" Target="../media/image3.emf"/><Relationship Id="rId4" Type="http://schemas.openxmlformats.org/officeDocument/2006/relationships/image" Target="../media/image2.emf"/><Relationship Id="rId9" Type="http://schemas.openxmlformats.org/officeDocument/2006/relationships/hyperlink" Target="https://eelp.law.harvard.edu/2017/10/dakota-access-pipelin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https://www.americanrivers.org/2022/09/climate-and-environmental-injustice-thousands-without-water-in-jackson-mississippi/?gclid=CjwKCAjwwL6aBhBlEiwADycBIEtQFwf1uDFJDSCC3uTqYAGkY5dUBaBYnFG2CDZoADuOasDcyQjgBxoCaIsQAvD_BwE"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doi.org/10.1257/jep.33.4.51" TargetMode="External"/><Relationship Id="rId5" Type="http://schemas.openxmlformats.org/officeDocument/2006/relationships/image" Target="../media/image3.emf"/><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emf"/><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8" Type="http://schemas.openxmlformats.org/officeDocument/2006/relationships/hyperlink" Target="https://www.latimes.com/world-nation/story/2021-06-26/native-americans-clean-water" TargetMode="External"/><Relationship Id="rId3" Type="http://schemas.openxmlformats.org/officeDocument/2006/relationships/image" Target="../media/image8.png"/><Relationship Id="rId7" Type="http://schemas.openxmlformats.org/officeDocument/2006/relationships/hyperlink" Target="https://doi.org/10.1515/reveh.2001.16.3.203"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doi.org/10.1186/s12940-021-00801-3" TargetMode="External"/><Relationship Id="rId5" Type="http://schemas.openxmlformats.org/officeDocument/2006/relationships/image" Target="../media/image3.emf"/><Relationship Id="rId4" Type="http://schemas.openxmlformats.org/officeDocument/2006/relationships/image" Target="../media/image2.emf"/><Relationship Id="rId9" Type="http://schemas.openxmlformats.org/officeDocument/2006/relationships/hyperlink" Target="https://doi.org/10.1111/anti.12425"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mailto:bcuevas@iastate.edu" TargetMode="External"/><Relationship Id="rId3" Type="http://schemas.openxmlformats.org/officeDocument/2006/relationships/image" Target="../media/image20.png"/><Relationship Id="rId7" Type="http://schemas.openxmlformats.org/officeDocument/2006/relationships/image" Target="../media/image3.emf"/><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emf"/><Relationship Id="rId5" Type="http://schemas.openxmlformats.org/officeDocument/2006/relationships/image" Target="../media/image1.png"/><Relationship Id="rId4" Type="http://schemas.openxmlformats.org/officeDocument/2006/relationships/image" Target="../media/image21.png"/><Relationship Id="rId9" Type="http://schemas.openxmlformats.org/officeDocument/2006/relationships/hyperlink" Target="mailto:kjn1212@iastate.edu"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emf"/><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emf"/></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emf"/></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video" Target="https://www.youtube.com/embed/Wfthu7PLFcE?feature=oembed" TargetMode="Externa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hyperlink" Target="https://www.apha.org/-/media/files/pdf/topics/climate/apha_climate_equity_introduction.ashx?la=en&amp;hash=B40A6A0109D9C5474B7C7362176BEA9E9DFC16CC" TargetMode="External"/><Relationship Id="rId4"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FEF25-23C7-6D88-73D0-FC207C14B4F5}"/>
              </a:ext>
            </a:extLst>
          </p:cNvPr>
          <p:cNvSpPr>
            <a:spLocks noGrp="1"/>
          </p:cNvSpPr>
          <p:nvPr>
            <p:ph type="ctrTitle"/>
          </p:nvPr>
        </p:nvSpPr>
        <p:spPr>
          <a:xfrm>
            <a:off x="1523999" y="710402"/>
            <a:ext cx="9144000" cy="2387600"/>
          </a:xfrm>
          <a:solidFill>
            <a:srgbClr val="901E24"/>
          </a:solidFill>
        </p:spPr>
        <p:txBody>
          <a:bodyPr>
            <a:noAutofit/>
          </a:bodyPr>
          <a:lstStyle/>
          <a:p>
            <a:pPr algn="l"/>
            <a:r>
              <a:rPr lang="en-US" sz="5400" b="1">
                <a:solidFill>
                  <a:schemeClr val="bg1"/>
                </a:solidFill>
                <a:latin typeface="ITC Berkeley Oldstyle Std" panose="02090402050306020404" pitchFamily="18" charset="0"/>
              </a:rPr>
              <a:t>The Hazardous Climate of Environmental Racism</a:t>
            </a:r>
          </a:p>
        </p:txBody>
      </p:sp>
      <p:pic>
        <p:nvPicPr>
          <p:cNvPr id="4" name="Picture 3" descr="A picture containing tree, dark, sunset, image&#10;&#10;Description automatically generated">
            <a:extLst>
              <a:ext uri="{FF2B5EF4-FFF2-40B4-BE49-F238E27FC236}">
                <a16:creationId xmlns:a16="http://schemas.microsoft.com/office/drawing/2014/main" id="{0B2D6E34-FBFE-DA63-9527-0B9E0D0D0888}"/>
              </a:ext>
            </a:extLst>
          </p:cNvPr>
          <p:cNvPicPr>
            <a:picLocks noChangeAspect="1"/>
          </p:cNvPicPr>
          <p:nvPr/>
        </p:nvPicPr>
        <p:blipFill>
          <a:blip r:embed="rId3"/>
          <a:stretch>
            <a:fillRect/>
          </a:stretch>
        </p:blipFill>
        <p:spPr>
          <a:xfrm rot="10800000">
            <a:off x="0" y="1508627"/>
            <a:ext cx="4810125" cy="4810125"/>
          </a:xfrm>
          <a:prstGeom prst="rect">
            <a:avLst/>
          </a:prstGeom>
        </p:spPr>
      </p:pic>
      <p:pic>
        <p:nvPicPr>
          <p:cNvPr id="5" name="Picture 4">
            <a:extLst>
              <a:ext uri="{FF2B5EF4-FFF2-40B4-BE49-F238E27FC236}">
                <a16:creationId xmlns:a16="http://schemas.microsoft.com/office/drawing/2014/main" id="{11854D70-FBC5-41CB-606C-A1470A948DBE}"/>
              </a:ext>
            </a:extLst>
          </p:cNvPr>
          <p:cNvPicPr>
            <a:picLocks noChangeAspect="1"/>
          </p:cNvPicPr>
          <p:nvPr/>
        </p:nvPicPr>
        <p:blipFill>
          <a:blip r:embed="rId4"/>
          <a:stretch>
            <a:fillRect/>
          </a:stretch>
        </p:blipFill>
        <p:spPr>
          <a:xfrm rot="5400000">
            <a:off x="5808405" y="474407"/>
            <a:ext cx="575188" cy="12192002"/>
          </a:xfrm>
          <a:prstGeom prst="rect">
            <a:avLst/>
          </a:prstGeom>
          <a:solidFill>
            <a:srgbClr val="901E24"/>
          </a:solidFill>
        </p:spPr>
      </p:pic>
      <p:pic>
        <p:nvPicPr>
          <p:cNvPr id="6" name="Picture 5">
            <a:extLst>
              <a:ext uri="{FF2B5EF4-FFF2-40B4-BE49-F238E27FC236}">
                <a16:creationId xmlns:a16="http://schemas.microsoft.com/office/drawing/2014/main" id="{901302DA-4B16-7519-2660-23F78B8CBEC9}"/>
              </a:ext>
            </a:extLst>
          </p:cNvPr>
          <p:cNvPicPr>
            <a:picLocks noChangeAspect="1"/>
          </p:cNvPicPr>
          <p:nvPr/>
        </p:nvPicPr>
        <p:blipFill>
          <a:blip r:embed="rId5"/>
          <a:stretch>
            <a:fillRect/>
          </a:stretch>
        </p:blipFill>
        <p:spPr>
          <a:xfrm>
            <a:off x="388579" y="6425244"/>
            <a:ext cx="3856294" cy="290327"/>
          </a:xfrm>
          <a:prstGeom prst="rect">
            <a:avLst/>
          </a:prstGeom>
        </p:spPr>
      </p:pic>
      <p:sp>
        <p:nvSpPr>
          <p:cNvPr id="8" name="TextBox 7">
            <a:extLst>
              <a:ext uri="{FF2B5EF4-FFF2-40B4-BE49-F238E27FC236}">
                <a16:creationId xmlns:a16="http://schemas.microsoft.com/office/drawing/2014/main" id="{13AEDD27-406A-2C49-5BAE-2C5FCC5C5AA4}"/>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sp>
        <p:nvSpPr>
          <p:cNvPr id="9" name="Subtitle 8">
            <a:extLst>
              <a:ext uri="{FF2B5EF4-FFF2-40B4-BE49-F238E27FC236}">
                <a16:creationId xmlns:a16="http://schemas.microsoft.com/office/drawing/2014/main" id="{6B31891D-B485-ED2D-0A60-A42F759B3551}"/>
              </a:ext>
            </a:extLst>
          </p:cNvPr>
          <p:cNvSpPr>
            <a:spLocks noGrp="1"/>
          </p:cNvSpPr>
          <p:nvPr>
            <p:ph type="subTitle" idx="1"/>
          </p:nvPr>
        </p:nvSpPr>
        <p:spPr>
          <a:xfrm>
            <a:off x="7046258" y="3602038"/>
            <a:ext cx="3621741" cy="1180632"/>
          </a:xfrm>
        </p:spPr>
        <p:txBody>
          <a:bodyPr vert="horz" lIns="91440" tIns="45720" rIns="91440" bIns="45720" rtlCol="0" anchor="t">
            <a:normAutofit fontScale="70000" lnSpcReduction="20000"/>
          </a:bodyPr>
          <a:lstStyle/>
          <a:p>
            <a:pPr algn="r"/>
            <a:r>
              <a:rPr lang="en-US" sz="3600" dirty="0"/>
              <a:t>Brittney Cuevas</a:t>
            </a:r>
            <a:endParaRPr lang="en-US" dirty="0">
              <a:cs typeface="Calibri" panose="020F0502020204030204"/>
            </a:endParaRPr>
          </a:p>
          <a:p>
            <a:pPr algn="r"/>
            <a:r>
              <a:rPr lang="en-US" sz="3600" dirty="0"/>
              <a:t>Aza Davis-Picou</a:t>
            </a:r>
            <a:endParaRPr lang="en-US" dirty="0">
              <a:cs typeface="Calibri"/>
            </a:endParaRPr>
          </a:p>
          <a:p>
            <a:pPr algn="r"/>
            <a:r>
              <a:rPr lang="en-US" sz="3600" dirty="0"/>
              <a:t>Kaleb Nichols</a:t>
            </a:r>
            <a:endParaRPr lang="en-US" dirty="0">
              <a:cs typeface="Calibri" panose="020F0502020204030204"/>
            </a:endParaRPr>
          </a:p>
          <a:p>
            <a:pPr algn="r"/>
            <a:endParaRPr lang="en-US">
              <a:cs typeface="Calibri" panose="020F0502020204030204"/>
            </a:endParaRPr>
          </a:p>
        </p:txBody>
      </p:sp>
    </p:spTree>
    <p:extLst>
      <p:ext uri="{BB962C8B-B14F-4D97-AF65-F5344CB8AC3E}">
        <p14:creationId xmlns:p14="http://schemas.microsoft.com/office/powerpoint/2010/main" val="28782739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E80200-3565-547A-D385-BC17CFFD8CBA}"/>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6" name="Picture 5">
            <a:extLst>
              <a:ext uri="{FF2B5EF4-FFF2-40B4-BE49-F238E27FC236}">
                <a16:creationId xmlns:a16="http://schemas.microsoft.com/office/drawing/2014/main" id="{402AC2AC-D795-C767-A9E3-3F9BBA625DCD}"/>
              </a:ext>
            </a:extLst>
          </p:cNvPr>
          <p:cNvPicPr>
            <a:picLocks noChangeAspect="1"/>
          </p:cNvPicPr>
          <p:nvPr/>
        </p:nvPicPr>
        <p:blipFill>
          <a:blip r:embed="rId5"/>
          <a:stretch>
            <a:fillRect/>
          </a:stretch>
        </p:blipFill>
        <p:spPr>
          <a:xfrm>
            <a:off x="388579" y="6425244"/>
            <a:ext cx="3856294" cy="290327"/>
          </a:xfrm>
          <a:prstGeom prst="rect">
            <a:avLst/>
          </a:prstGeom>
        </p:spPr>
      </p:pic>
      <p:sp>
        <p:nvSpPr>
          <p:cNvPr id="7" name="TextBox 6">
            <a:extLst>
              <a:ext uri="{FF2B5EF4-FFF2-40B4-BE49-F238E27FC236}">
                <a16:creationId xmlns:a16="http://schemas.microsoft.com/office/drawing/2014/main" id="{96DA1D0A-FB1C-5AF0-F0B3-DB1AA715E7EB}"/>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sp>
        <p:nvSpPr>
          <p:cNvPr id="2" name="TextBox 1">
            <a:extLst>
              <a:ext uri="{FF2B5EF4-FFF2-40B4-BE49-F238E27FC236}">
                <a16:creationId xmlns:a16="http://schemas.microsoft.com/office/drawing/2014/main" id="{C306114D-5818-AF47-8083-3364C88BFDAD}"/>
              </a:ext>
            </a:extLst>
          </p:cNvPr>
          <p:cNvSpPr txBox="1"/>
          <p:nvPr/>
        </p:nvSpPr>
        <p:spPr>
          <a:xfrm>
            <a:off x="388579" y="350209"/>
            <a:ext cx="12345288" cy="707886"/>
          </a:xfrm>
          <a:prstGeom prst="rect">
            <a:avLst/>
          </a:prstGeom>
          <a:noFill/>
        </p:spPr>
        <p:txBody>
          <a:bodyPr wrap="square" lIns="91440" tIns="45720" rIns="91440" bIns="45720" rtlCol="0" anchor="t">
            <a:spAutoFit/>
          </a:bodyPr>
          <a:lstStyle/>
          <a:p>
            <a:r>
              <a:rPr lang="en-US" sz="4000" b="1">
                <a:solidFill>
                  <a:srgbClr val="C00000"/>
                </a:solidFill>
                <a:ea typeface="Calibri"/>
                <a:cs typeface="Calibri"/>
              </a:rPr>
              <a:t>Further Insight on Water Issues in Black Communities</a:t>
            </a:r>
          </a:p>
        </p:txBody>
      </p:sp>
      <p:sp>
        <p:nvSpPr>
          <p:cNvPr id="4" name="TextBox 3">
            <a:extLst>
              <a:ext uri="{FF2B5EF4-FFF2-40B4-BE49-F238E27FC236}">
                <a16:creationId xmlns:a16="http://schemas.microsoft.com/office/drawing/2014/main" id="{FE71DCFD-7E9C-8E4B-8191-DB5A9BE209A4}"/>
              </a:ext>
            </a:extLst>
          </p:cNvPr>
          <p:cNvSpPr txBox="1"/>
          <p:nvPr/>
        </p:nvSpPr>
        <p:spPr>
          <a:xfrm>
            <a:off x="388579" y="804235"/>
            <a:ext cx="11535179" cy="5355312"/>
          </a:xfrm>
          <a:prstGeom prst="rect">
            <a:avLst/>
          </a:prstGeom>
          <a:noFill/>
        </p:spPr>
        <p:txBody>
          <a:bodyPr wrap="square" lIns="91440" tIns="45720" rIns="91440" bIns="45720" rtlCol="0" anchor="t">
            <a:spAutoFit/>
          </a:bodyPr>
          <a:lstStyle/>
          <a:p>
            <a:endParaRPr lang="en-US">
              <a:ea typeface="Calibri"/>
              <a:cs typeface="Calibri"/>
            </a:endParaRPr>
          </a:p>
          <a:p>
            <a:pPr marL="0" indent="0">
              <a:lnSpc>
                <a:spcPct val="100000"/>
              </a:lnSpc>
              <a:buNone/>
            </a:pPr>
            <a:r>
              <a:rPr lang="en-US"/>
              <a:t>Environmental Racism can be seen within the Black community through many modern-day examples</a:t>
            </a:r>
            <a:endParaRPr lang="en-US">
              <a:cs typeface="Calibri"/>
            </a:endParaRPr>
          </a:p>
          <a:p>
            <a:pPr>
              <a:lnSpc>
                <a:spcPct val="100000"/>
              </a:lnSpc>
            </a:pPr>
            <a:endParaRPr lang="en-US"/>
          </a:p>
          <a:p>
            <a:pPr marL="0" indent="0">
              <a:lnSpc>
                <a:spcPct val="100000"/>
              </a:lnSpc>
              <a:buNone/>
            </a:pPr>
            <a:r>
              <a:rPr lang="en-US" b="1" u="sng"/>
              <a:t>Jackson, Mississippi. (Water Pollution)</a:t>
            </a:r>
            <a:endParaRPr lang="en-US" b="1" u="sng">
              <a:cs typeface="Calibri"/>
            </a:endParaRPr>
          </a:p>
          <a:p>
            <a:pPr marL="285750" indent="-285750">
              <a:buFont typeface="Arial" panose="020B0604020202020204" pitchFamily="34" charset="0"/>
              <a:buChar char="•"/>
            </a:pPr>
            <a:r>
              <a:rPr lang="en-US"/>
              <a:t>The water crisis in Jackson has left the city without clean, usable water </a:t>
            </a:r>
            <a:endParaRPr lang="en-US">
              <a:cs typeface="Calibri"/>
            </a:endParaRPr>
          </a:p>
          <a:p>
            <a:pPr marL="285750" indent="-285750">
              <a:buFont typeface="Arial" panose="020B0604020202020204" pitchFamily="34" charset="0"/>
              <a:buChar char="•"/>
            </a:pPr>
            <a:r>
              <a:rPr lang="en-US">
                <a:cs typeface="Calibri"/>
              </a:rPr>
              <a:t>24.5% of residents live below the national poverty line</a:t>
            </a:r>
          </a:p>
          <a:p>
            <a:pPr marL="285750" indent="-285750">
              <a:lnSpc>
                <a:spcPct val="100000"/>
              </a:lnSpc>
              <a:buFont typeface="Arial" panose="020B0604020202020204" pitchFamily="34" charset="0"/>
              <a:buChar char="•"/>
            </a:pPr>
            <a:r>
              <a:rPr lang="en-US"/>
              <a:t>83% of Jackson’s population is Black</a:t>
            </a:r>
            <a:endParaRPr lang="en-US">
              <a:cs typeface="Calibri"/>
            </a:endParaRPr>
          </a:p>
          <a:p>
            <a:pPr marL="285750" indent="-285750">
              <a:buFont typeface="Arial" panose="020B0604020202020204" pitchFamily="34" charset="0"/>
              <a:buChar char="•"/>
            </a:pPr>
            <a:r>
              <a:rPr lang="en-US"/>
              <a:t>Political leadership within the city has not taken charge to the situation                                    </a:t>
            </a:r>
            <a:endParaRPr lang="en-US">
              <a:cs typeface="Calibri"/>
            </a:endParaRPr>
          </a:p>
          <a:p>
            <a:pPr>
              <a:lnSpc>
                <a:spcPct val="100000"/>
              </a:lnSpc>
            </a:pPr>
            <a:endParaRPr lang="en-US"/>
          </a:p>
          <a:p>
            <a:pPr marL="0" indent="0">
              <a:lnSpc>
                <a:spcPct val="100000"/>
              </a:lnSpc>
              <a:buNone/>
            </a:pPr>
            <a:r>
              <a:rPr lang="en-US" b="1" u="sng"/>
              <a:t>Flint, Michigan. (Water Pollution)</a:t>
            </a:r>
            <a:endParaRPr lang="en-US" b="1" u="sng">
              <a:cs typeface="Calibri"/>
            </a:endParaRPr>
          </a:p>
          <a:p>
            <a:pPr marL="285750" indent="-285750">
              <a:lnSpc>
                <a:spcPct val="100000"/>
              </a:lnSpc>
              <a:buFont typeface="Arial" panose="020B0604020202020204" pitchFamily="34" charset="0"/>
              <a:buChar char="•"/>
            </a:pPr>
            <a:r>
              <a:rPr lang="en-US"/>
              <a:t>Original problem occurred in 2013. </a:t>
            </a:r>
            <a:endParaRPr lang="en-US">
              <a:cs typeface="Calibri"/>
            </a:endParaRPr>
          </a:p>
          <a:p>
            <a:pPr marL="285750" indent="-285750">
              <a:lnSpc>
                <a:spcPct val="100000"/>
              </a:lnSpc>
              <a:buFont typeface="Arial" panose="020B0604020202020204" pitchFamily="34" charset="0"/>
              <a:buChar char="•"/>
            </a:pPr>
            <a:r>
              <a:rPr lang="en-US"/>
              <a:t>City still has not recovered, no trust in EPA or Flint city government.</a:t>
            </a:r>
            <a:endParaRPr lang="en-US">
              <a:cs typeface="Calibri"/>
            </a:endParaRPr>
          </a:p>
          <a:p>
            <a:pPr marL="285750" indent="-285750">
              <a:lnSpc>
                <a:spcPct val="100000"/>
              </a:lnSpc>
              <a:buFont typeface="Arial" panose="020B0604020202020204" pitchFamily="34" charset="0"/>
              <a:buChar char="•"/>
            </a:pPr>
            <a:r>
              <a:rPr lang="en-US" b="0" i="0">
                <a:solidFill>
                  <a:srgbClr val="353535"/>
                </a:solidFill>
                <a:effectLst/>
              </a:rPr>
              <a:t>Since July 2016, the city of Flint's water system has tested below action levels of the federal Lead and Copper Rule (LCR)- (Michigan.gov)</a:t>
            </a: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Water Pollution has been a reoccurring environmental issue that hurts the Black community</a:t>
            </a:r>
            <a:endParaRPr lang="en-US">
              <a:cs typeface="Calibri"/>
            </a:endParaRPr>
          </a:p>
          <a:p>
            <a:pPr marL="285750" indent="-285750">
              <a:buFont typeface="Arial" panose="020B0604020202020204" pitchFamily="34" charset="0"/>
              <a:buChar char="•"/>
            </a:pPr>
            <a:r>
              <a:rPr lang="en-US"/>
              <a:t>Numerous attempts at protesting unsafe water and implementing new policies </a:t>
            </a:r>
            <a:endParaRPr lang="en-US">
              <a:cs typeface="Calibri"/>
            </a:endParaRPr>
          </a:p>
          <a:p>
            <a:endParaRPr lang="en-US"/>
          </a:p>
          <a:p>
            <a:r>
              <a:rPr lang="en-US"/>
              <a:t>Further problems: Health concerns, prioritizing importance of education, money, and lifestyle, broken trust </a:t>
            </a:r>
            <a:endParaRPr lang="en-US">
              <a:cs typeface="Calibri"/>
            </a:endParaRPr>
          </a:p>
        </p:txBody>
      </p:sp>
      <p:pic>
        <p:nvPicPr>
          <p:cNvPr id="1028" name="Picture 4" descr="Obama Drinks Filtered Flint Tap Water to Show It's Safe | Time">
            <a:extLst>
              <a:ext uri="{FF2B5EF4-FFF2-40B4-BE49-F238E27FC236}">
                <a16:creationId xmlns:a16="http://schemas.microsoft.com/office/drawing/2014/main" id="{9221E735-6340-9F40-ACEA-C3763D00DF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78464" y="1630249"/>
            <a:ext cx="3492500" cy="232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573728"/>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E80200-3565-547A-D385-BC17CFFD8CBA}"/>
              </a:ext>
            </a:extLst>
          </p:cNvPr>
          <p:cNvPicPr>
            <a:picLocks noChangeAspect="1"/>
          </p:cNvPicPr>
          <p:nvPr/>
        </p:nvPicPr>
        <p:blipFill>
          <a:blip r:embed="rId3"/>
          <a:stretch>
            <a:fillRect/>
          </a:stretch>
        </p:blipFill>
        <p:spPr>
          <a:xfrm rot="5400000">
            <a:off x="5808405" y="474407"/>
            <a:ext cx="575188" cy="12192002"/>
          </a:xfrm>
          <a:prstGeom prst="rect">
            <a:avLst/>
          </a:prstGeom>
        </p:spPr>
      </p:pic>
      <p:pic>
        <p:nvPicPr>
          <p:cNvPr id="6" name="Picture 5">
            <a:extLst>
              <a:ext uri="{FF2B5EF4-FFF2-40B4-BE49-F238E27FC236}">
                <a16:creationId xmlns:a16="http://schemas.microsoft.com/office/drawing/2014/main" id="{402AC2AC-D795-C767-A9E3-3F9BBA625DCD}"/>
              </a:ext>
            </a:extLst>
          </p:cNvPr>
          <p:cNvPicPr>
            <a:picLocks noChangeAspect="1"/>
          </p:cNvPicPr>
          <p:nvPr/>
        </p:nvPicPr>
        <p:blipFill>
          <a:blip r:embed="rId4"/>
          <a:stretch>
            <a:fillRect/>
          </a:stretch>
        </p:blipFill>
        <p:spPr>
          <a:xfrm>
            <a:off x="388579" y="6425244"/>
            <a:ext cx="3856294" cy="290327"/>
          </a:xfrm>
          <a:prstGeom prst="rect">
            <a:avLst/>
          </a:prstGeom>
        </p:spPr>
      </p:pic>
      <p:sp>
        <p:nvSpPr>
          <p:cNvPr id="7" name="TextBox 6">
            <a:extLst>
              <a:ext uri="{FF2B5EF4-FFF2-40B4-BE49-F238E27FC236}">
                <a16:creationId xmlns:a16="http://schemas.microsoft.com/office/drawing/2014/main" id="{96DA1D0A-FB1C-5AF0-F0B3-DB1AA715E7EB}"/>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pic>
        <p:nvPicPr>
          <p:cNvPr id="2050" name="Picture 2" descr="Flint, Michigan, Declares State of Emergency Amid Lead in Drinking Water  Scare">
            <a:extLst>
              <a:ext uri="{FF2B5EF4-FFF2-40B4-BE49-F238E27FC236}">
                <a16:creationId xmlns:a16="http://schemas.microsoft.com/office/drawing/2014/main" id="{2D19FA7F-1119-3341-A8F2-CC59AB762C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15941" y="3390980"/>
            <a:ext cx="34925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ississippi capital's water disaster developed over decades | AP News">
            <a:extLst>
              <a:ext uri="{FF2B5EF4-FFF2-40B4-BE49-F238E27FC236}">
                <a16:creationId xmlns:a16="http://schemas.microsoft.com/office/drawing/2014/main" id="{77C3D4F0-9D17-0646-A04C-0EE3F2D154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71118" y="587421"/>
            <a:ext cx="3492500" cy="23241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6D9CEF3-FADE-4C4B-A6F5-47678BB1EDEF}"/>
              </a:ext>
            </a:extLst>
          </p:cNvPr>
          <p:cNvSpPr txBox="1"/>
          <p:nvPr/>
        </p:nvSpPr>
        <p:spPr>
          <a:xfrm>
            <a:off x="388579" y="1470164"/>
            <a:ext cx="7874888" cy="203132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dirty="0"/>
              <a:t>Protests</a:t>
            </a:r>
          </a:p>
          <a:p>
            <a:endParaRPr lang="en-US" dirty="0"/>
          </a:p>
          <a:p>
            <a:pPr marL="285750" indent="-285750">
              <a:buFont typeface="Arial" panose="020B0604020202020204" pitchFamily="34" charset="0"/>
              <a:buChar char="•"/>
            </a:pPr>
            <a:r>
              <a:rPr lang="en-US" dirty="0"/>
              <a:t>Community efforts often outweigh assistance from governmental agencies </a:t>
            </a:r>
            <a:endParaRPr lang="en-US" dirty="0">
              <a:cs typeface="Calibri"/>
            </a:endParaRPr>
          </a:p>
          <a:p>
            <a:r>
              <a:rPr lang="en-US" dirty="0"/>
              <a:t>      or organizations</a:t>
            </a:r>
            <a:endParaRPr lang="en-US" dirty="0">
              <a:cs typeface="Calibri"/>
            </a:endParaRPr>
          </a:p>
          <a:p>
            <a:endParaRPr lang="en-US" b="1" dirty="0"/>
          </a:p>
          <a:p>
            <a:pPr algn="ctr"/>
            <a:endParaRPr lang="en-US" b="1" dirty="0">
              <a:solidFill>
                <a:srgbClr val="C00000"/>
              </a:solidFill>
            </a:endParaRPr>
          </a:p>
          <a:p>
            <a:r>
              <a:rPr lang="en-US" b="1" dirty="0">
                <a:solidFill>
                  <a:srgbClr val="C00000"/>
                </a:solidFill>
              </a:rPr>
              <a:t>Important to understand and value the strength of Black Communities.</a:t>
            </a:r>
            <a:endParaRPr lang="en-US" b="1" dirty="0">
              <a:solidFill>
                <a:srgbClr val="C00000"/>
              </a:solidFill>
              <a:cs typeface="Calibri"/>
            </a:endParaRPr>
          </a:p>
        </p:txBody>
      </p:sp>
      <p:sp>
        <p:nvSpPr>
          <p:cNvPr id="9" name="TextBox 8">
            <a:extLst>
              <a:ext uri="{FF2B5EF4-FFF2-40B4-BE49-F238E27FC236}">
                <a16:creationId xmlns:a16="http://schemas.microsoft.com/office/drawing/2014/main" id="{61C76135-3F74-8F4A-8C2F-1C86443C4587}"/>
              </a:ext>
            </a:extLst>
          </p:cNvPr>
          <p:cNvSpPr txBox="1"/>
          <p:nvPr/>
        </p:nvSpPr>
        <p:spPr>
          <a:xfrm>
            <a:off x="388579" y="363925"/>
            <a:ext cx="8310921" cy="769441"/>
          </a:xfrm>
          <a:prstGeom prst="rect">
            <a:avLst/>
          </a:prstGeom>
          <a:noFill/>
        </p:spPr>
        <p:txBody>
          <a:bodyPr wrap="square" lIns="91440" tIns="45720" rIns="91440" bIns="45720" rtlCol="0" anchor="t">
            <a:spAutoFit/>
          </a:bodyPr>
          <a:lstStyle/>
          <a:p>
            <a:r>
              <a:rPr lang="en-US" sz="4400" b="1">
                <a:solidFill>
                  <a:srgbClr val="C00000"/>
                </a:solidFill>
              </a:rPr>
              <a:t>Responses to Water Pollution</a:t>
            </a:r>
          </a:p>
        </p:txBody>
      </p:sp>
    </p:spTree>
    <p:extLst>
      <p:ext uri="{BB962C8B-B14F-4D97-AF65-F5344CB8AC3E}">
        <p14:creationId xmlns:p14="http://schemas.microsoft.com/office/powerpoint/2010/main" val="31438648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pic>
        <p:nvPicPr>
          <p:cNvPr id="6" name="Online Media 11" descr="Water Protest">
            <a:hlinkClick r:id="" action="ppaction://media"/>
            <a:extLst>
              <a:ext uri="{FF2B5EF4-FFF2-40B4-BE49-F238E27FC236}">
                <a16:creationId xmlns:a16="http://schemas.microsoft.com/office/drawing/2014/main" id="{46674759-1F25-8ACC-7EBB-7BF19A8A04C1}"/>
              </a:ext>
            </a:extLst>
          </p:cNvPr>
          <p:cNvPicPr>
            <a:picLocks noRot="1" noChangeAspect="1"/>
          </p:cNvPicPr>
          <p:nvPr>
            <a:videoFile r:link="rId1"/>
          </p:nvPr>
        </p:nvPicPr>
        <p:blipFill>
          <a:blip r:embed="rId6"/>
          <a:stretch>
            <a:fillRect/>
          </a:stretch>
        </p:blipFill>
        <p:spPr>
          <a:xfrm flipH="1">
            <a:off x="2386900" y="637981"/>
            <a:ext cx="7509772" cy="5086949"/>
          </a:xfrm>
          <a:prstGeom prst="rect">
            <a:avLst/>
          </a:prstGeom>
        </p:spPr>
      </p:pic>
    </p:spTree>
    <p:extLst>
      <p:ext uri="{BB962C8B-B14F-4D97-AF65-F5344CB8AC3E}">
        <p14:creationId xmlns:p14="http://schemas.microsoft.com/office/powerpoint/2010/main" val="2063304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E80200-3565-547A-D385-BC17CFFD8CBA}"/>
              </a:ext>
            </a:extLst>
          </p:cNvPr>
          <p:cNvPicPr>
            <a:picLocks noChangeAspect="1"/>
          </p:cNvPicPr>
          <p:nvPr/>
        </p:nvPicPr>
        <p:blipFill>
          <a:blip r:embed="rId3"/>
          <a:stretch>
            <a:fillRect/>
          </a:stretch>
        </p:blipFill>
        <p:spPr>
          <a:xfrm rot="5400000">
            <a:off x="5808405" y="474407"/>
            <a:ext cx="575188" cy="12192002"/>
          </a:xfrm>
          <a:prstGeom prst="rect">
            <a:avLst/>
          </a:prstGeom>
        </p:spPr>
      </p:pic>
      <p:pic>
        <p:nvPicPr>
          <p:cNvPr id="6" name="Picture 5">
            <a:extLst>
              <a:ext uri="{FF2B5EF4-FFF2-40B4-BE49-F238E27FC236}">
                <a16:creationId xmlns:a16="http://schemas.microsoft.com/office/drawing/2014/main" id="{402AC2AC-D795-C767-A9E3-3F9BBA625DCD}"/>
              </a:ext>
            </a:extLst>
          </p:cNvPr>
          <p:cNvPicPr>
            <a:picLocks noChangeAspect="1"/>
          </p:cNvPicPr>
          <p:nvPr/>
        </p:nvPicPr>
        <p:blipFill>
          <a:blip r:embed="rId4"/>
          <a:stretch>
            <a:fillRect/>
          </a:stretch>
        </p:blipFill>
        <p:spPr>
          <a:xfrm>
            <a:off x="388579" y="6425244"/>
            <a:ext cx="3856294" cy="290327"/>
          </a:xfrm>
          <a:prstGeom prst="rect">
            <a:avLst/>
          </a:prstGeom>
        </p:spPr>
      </p:pic>
      <p:sp>
        <p:nvSpPr>
          <p:cNvPr id="7" name="TextBox 6">
            <a:extLst>
              <a:ext uri="{FF2B5EF4-FFF2-40B4-BE49-F238E27FC236}">
                <a16:creationId xmlns:a16="http://schemas.microsoft.com/office/drawing/2014/main" id="{96DA1D0A-FB1C-5AF0-F0B3-DB1AA715E7EB}"/>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sp>
        <p:nvSpPr>
          <p:cNvPr id="2" name="TextBox 1">
            <a:extLst>
              <a:ext uri="{FF2B5EF4-FFF2-40B4-BE49-F238E27FC236}">
                <a16:creationId xmlns:a16="http://schemas.microsoft.com/office/drawing/2014/main" id="{C306114D-5818-AF47-8083-3364C88BFDAD}"/>
              </a:ext>
            </a:extLst>
          </p:cNvPr>
          <p:cNvSpPr txBox="1"/>
          <p:nvPr/>
        </p:nvSpPr>
        <p:spPr>
          <a:xfrm>
            <a:off x="331909" y="420926"/>
            <a:ext cx="11471512" cy="769441"/>
          </a:xfrm>
          <a:prstGeom prst="rect">
            <a:avLst/>
          </a:prstGeom>
          <a:noFill/>
        </p:spPr>
        <p:txBody>
          <a:bodyPr wrap="square" lIns="91440" tIns="45720" rIns="91440" bIns="45720" rtlCol="0" anchor="t">
            <a:spAutoFit/>
          </a:bodyPr>
          <a:lstStyle/>
          <a:p>
            <a:r>
              <a:rPr lang="en-US" sz="4400" b="1">
                <a:solidFill>
                  <a:srgbClr val="C00000"/>
                </a:solidFill>
                <a:ea typeface="Calibri"/>
                <a:cs typeface="Calibri"/>
              </a:rPr>
              <a:t> Indigenous Communities and the Environment</a:t>
            </a:r>
          </a:p>
        </p:txBody>
      </p:sp>
      <p:sp>
        <p:nvSpPr>
          <p:cNvPr id="4" name="TextBox 3">
            <a:extLst>
              <a:ext uri="{FF2B5EF4-FFF2-40B4-BE49-F238E27FC236}">
                <a16:creationId xmlns:a16="http://schemas.microsoft.com/office/drawing/2014/main" id="{FE71DCFD-7E9C-8E4B-8191-DB5A9BE209A4}"/>
              </a:ext>
            </a:extLst>
          </p:cNvPr>
          <p:cNvSpPr txBox="1"/>
          <p:nvPr/>
        </p:nvSpPr>
        <p:spPr>
          <a:xfrm>
            <a:off x="822100" y="1593439"/>
            <a:ext cx="10547797" cy="4697183"/>
          </a:xfrm>
          <a:prstGeom prst="rect">
            <a:avLst/>
          </a:prstGeom>
          <a:noFill/>
        </p:spPr>
        <p:txBody>
          <a:bodyPr wrap="square" lIns="91440" tIns="45720" rIns="91440" bIns="45720" rtlCol="0" anchor="t">
            <a:spAutoFit/>
          </a:bodyPr>
          <a:lstStyle/>
          <a:p>
            <a:pPr marL="285750" indent="-285750">
              <a:lnSpc>
                <a:spcPct val="110000"/>
              </a:lnSpc>
              <a:spcBef>
                <a:spcPts val="1000"/>
              </a:spcBef>
              <a:buFont typeface="Arial" panose="020B0604020202020204" pitchFamily="34" charset="0"/>
              <a:buChar char="•"/>
            </a:pPr>
            <a:r>
              <a:rPr lang="en-US" sz="2000" dirty="0">
                <a:ea typeface="+mn-lt"/>
                <a:cs typeface="+mn-lt"/>
              </a:rPr>
              <a:t>United Nations: "Indigenous Peoples are inheritors and practitioners of unique cultures and ways of relating to people and the environment. They have retained social, cultural, economic and political characteristics that are distinct from those of the dominant societies in which they live."</a:t>
            </a:r>
            <a:endParaRPr lang="en-US" sz="2000" dirty="0">
              <a:cs typeface="Calibri"/>
            </a:endParaRPr>
          </a:p>
          <a:p>
            <a:pPr marL="285750" indent="-285750">
              <a:lnSpc>
                <a:spcPct val="110000"/>
              </a:lnSpc>
              <a:spcBef>
                <a:spcPts val="1000"/>
              </a:spcBef>
              <a:buFont typeface="Arial" panose="020B0604020202020204" pitchFamily="34" charset="0"/>
              <a:buChar char="•"/>
            </a:pPr>
            <a:r>
              <a:rPr lang="en-US" sz="2000" dirty="0">
                <a:ea typeface="Calibri" panose="020F0502020204030204"/>
                <a:cs typeface="Calibri" panose="020F0502020204030204"/>
              </a:rPr>
              <a:t>We’re fighting for soil, land, food, trees, water, birds. We’re fighting for life.” - Gregorio Mirabal ( Coordinator of Indigenous Organizations at the Amazon Basin)</a:t>
            </a:r>
          </a:p>
          <a:p>
            <a:pPr>
              <a:lnSpc>
                <a:spcPct val="110000"/>
              </a:lnSpc>
              <a:spcBef>
                <a:spcPts val="1000"/>
              </a:spcBef>
            </a:pPr>
            <a:endParaRPr lang="en-US" sz="2000" dirty="0">
              <a:ea typeface="Calibri" panose="020F0502020204030204"/>
              <a:cs typeface="Calibri" panose="020F0502020204030204"/>
            </a:endParaRPr>
          </a:p>
          <a:p>
            <a:pPr marL="285750" indent="-285750">
              <a:lnSpc>
                <a:spcPct val="110000"/>
              </a:lnSpc>
              <a:spcBef>
                <a:spcPts val="1000"/>
              </a:spcBef>
              <a:buFont typeface="Arial" panose="020B0604020202020204" pitchFamily="34" charset="0"/>
              <a:buChar char="•"/>
            </a:pPr>
            <a:r>
              <a:rPr lang="en-US" sz="2000" dirty="0">
                <a:ea typeface="Calibri" panose="020F0502020204030204"/>
                <a:cs typeface="Calibri" panose="020F0502020204030204"/>
              </a:rPr>
              <a:t>Communities vs Corporations</a:t>
            </a:r>
          </a:p>
          <a:p>
            <a:pPr marL="742950" lvl="1" indent="-285750">
              <a:lnSpc>
                <a:spcPct val="110000"/>
              </a:lnSpc>
              <a:spcBef>
                <a:spcPts val="1000"/>
              </a:spcBef>
              <a:buFont typeface="Arial" panose="020B0604020202020204" pitchFamily="34" charset="0"/>
              <a:buChar char="•"/>
            </a:pPr>
            <a:r>
              <a:rPr lang="en-US" sz="2000" dirty="0">
                <a:ea typeface="Calibri" panose="020F0502020204030204"/>
                <a:cs typeface="Calibri" panose="020F0502020204030204"/>
              </a:rPr>
              <a:t>Indigenous Communities vs Big Oil &amp; Gas</a:t>
            </a:r>
          </a:p>
          <a:p>
            <a:pPr marL="742950" lvl="1" indent="-285750">
              <a:lnSpc>
                <a:spcPct val="110000"/>
              </a:lnSpc>
              <a:spcBef>
                <a:spcPts val="1000"/>
              </a:spcBef>
              <a:buFont typeface="Arial" panose="020B0604020202020204" pitchFamily="34" charset="0"/>
              <a:buChar char="•"/>
            </a:pPr>
            <a:r>
              <a:rPr lang="en-US" sz="2000" dirty="0">
                <a:ea typeface="Calibri" panose="020F0502020204030204"/>
                <a:cs typeface="Calibri" panose="020F0502020204030204"/>
              </a:rPr>
              <a:t>Indigenous Communities vs Local &amp; Federal Gov.</a:t>
            </a:r>
            <a:endParaRPr lang="en-US" dirty="0">
              <a:cs typeface="Calibri" panose="020F0502020204030204"/>
            </a:endParaRPr>
          </a:p>
          <a:p>
            <a:pPr marL="742950" lvl="1" indent="-285750">
              <a:lnSpc>
                <a:spcPct val="110000"/>
              </a:lnSpc>
              <a:spcBef>
                <a:spcPts val="1000"/>
              </a:spcBef>
              <a:buFont typeface="Arial" panose="020B0604020202020204" pitchFamily="34" charset="0"/>
              <a:buChar char="•"/>
            </a:pPr>
            <a:endParaRPr lang="en-US" sz="2000" dirty="0">
              <a:ea typeface="Calibri" panose="020F0502020204030204"/>
              <a:cs typeface="Calibri" panose="020F0502020204030204"/>
            </a:endParaRPr>
          </a:p>
          <a:p>
            <a:pPr marL="742950" lvl="1" indent="-285750">
              <a:lnSpc>
                <a:spcPct val="110000"/>
              </a:lnSpc>
              <a:spcBef>
                <a:spcPts val="1000"/>
              </a:spcBef>
              <a:buFont typeface="Arial" panose="020B0604020202020204" pitchFamily="34" charset="0"/>
              <a:buChar char="•"/>
            </a:pPr>
            <a:endParaRPr lang="en-US" sz="2000" dirty="0">
              <a:ea typeface="Calibri" panose="020F0502020204030204"/>
              <a:cs typeface="Calibri" panose="020F0502020204030204"/>
            </a:endParaRPr>
          </a:p>
        </p:txBody>
      </p:sp>
      <p:pic>
        <p:nvPicPr>
          <p:cNvPr id="3" name="Picture 7" descr="A picture containing logo&#10;&#10;Description automatically generated">
            <a:extLst>
              <a:ext uri="{FF2B5EF4-FFF2-40B4-BE49-F238E27FC236}">
                <a16:creationId xmlns:a16="http://schemas.microsoft.com/office/drawing/2014/main" id="{5FC11AD6-29FD-B859-53CF-29F6749BA02B}"/>
              </a:ext>
            </a:extLst>
          </p:cNvPr>
          <p:cNvPicPr>
            <a:picLocks noChangeAspect="1"/>
          </p:cNvPicPr>
          <p:nvPr/>
        </p:nvPicPr>
        <p:blipFill>
          <a:blip r:embed="rId5"/>
          <a:stretch>
            <a:fillRect/>
          </a:stretch>
        </p:blipFill>
        <p:spPr>
          <a:xfrm>
            <a:off x="7234518" y="3834093"/>
            <a:ext cx="3662082" cy="2058520"/>
          </a:xfrm>
          <a:prstGeom prst="rect">
            <a:avLst/>
          </a:prstGeom>
        </p:spPr>
      </p:pic>
    </p:spTree>
    <p:extLst>
      <p:ext uri="{BB962C8B-B14F-4D97-AF65-F5344CB8AC3E}">
        <p14:creationId xmlns:p14="http://schemas.microsoft.com/office/powerpoint/2010/main" val="7666937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3"/>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4"/>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sp>
        <p:nvSpPr>
          <p:cNvPr id="2" name="TextBox 1">
            <a:extLst>
              <a:ext uri="{FF2B5EF4-FFF2-40B4-BE49-F238E27FC236}">
                <a16:creationId xmlns:a16="http://schemas.microsoft.com/office/drawing/2014/main" id="{F3535C06-237B-A7FC-445C-DF082100C7B0}"/>
              </a:ext>
            </a:extLst>
          </p:cNvPr>
          <p:cNvSpPr txBox="1"/>
          <p:nvPr/>
        </p:nvSpPr>
        <p:spPr>
          <a:xfrm>
            <a:off x="869580" y="371035"/>
            <a:ext cx="10927291"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C00000"/>
                </a:solidFill>
                <a:ea typeface="Calibri"/>
                <a:cs typeface="Calibri"/>
              </a:rPr>
              <a:t>Impacts on Community Capitals</a:t>
            </a:r>
          </a:p>
        </p:txBody>
      </p:sp>
      <p:pic>
        <p:nvPicPr>
          <p:cNvPr id="4" name="Picture 4" descr="Diagram&#10;&#10;Description automatically generated">
            <a:extLst>
              <a:ext uri="{FF2B5EF4-FFF2-40B4-BE49-F238E27FC236}">
                <a16:creationId xmlns:a16="http://schemas.microsoft.com/office/drawing/2014/main" id="{1F86328D-FD69-F212-8A1E-D10BCD9281B7}"/>
              </a:ext>
            </a:extLst>
          </p:cNvPr>
          <p:cNvPicPr>
            <a:picLocks noChangeAspect="1"/>
          </p:cNvPicPr>
          <p:nvPr/>
        </p:nvPicPr>
        <p:blipFill>
          <a:blip r:embed="rId5"/>
          <a:stretch>
            <a:fillRect/>
          </a:stretch>
        </p:blipFill>
        <p:spPr>
          <a:xfrm>
            <a:off x="382438" y="1582034"/>
            <a:ext cx="5287992" cy="3808951"/>
          </a:xfrm>
          <a:prstGeom prst="rect">
            <a:avLst/>
          </a:prstGeom>
        </p:spPr>
      </p:pic>
      <p:pic>
        <p:nvPicPr>
          <p:cNvPr id="6" name="Picture 8" descr="Diagram&#10;&#10;Description automatically generated">
            <a:extLst>
              <a:ext uri="{FF2B5EF4-FFF2-40B4-BE49-F238E27FC236}">
                <a16:creationId xmlns:a16="http://schemas.microsoft.com/office/drawing/2014/main" id="{A4942E0E-D94C-8EAF-4E2B-D17052A4915D}"/>
              </a:ext>
            </a:extLst>
          </p:cNvPr>
          <p:cNvPicPr>
            <a:picLocks noChangeAspect="1"/>
          </p:cNvPicPr>
          <p:nvPr/>
        </p:nvPicPr>
        <p:blipFill>
          <a:blip r:embed="rId6"/>
          <a:stretch>
            <a:fillRect/>
          </a:stretch>
        </p:blipFill>
        <p:spPr>
          <a:xfrm>
            <a:off x="6837872" y="1137249"/>
            <a:ext cx="4885426" cy="4842293"/>
          </a:xfrm>
          <a:prstGeom prst="rect">
            <a:avLst/>
          </a:prstGeom>
        </p:spPr>
      </p:pic>
      <p:sp>
        <p:nvSpPr>
          <p:cNvPr id="9" name="TextBox 8">
            <a:extLst>
              <a:ext uri="{FF2B5EF4-FFF2-40B4-BE49-F238E27FC236}">
                <a16:creationId xmlns:a16="http://schemas.microsoft.com/office/drawing/2014/main" id="{8F9DDF56-2339-1E53-BFC1-44FFB9120E4A}"/>
              </a:ext>
            </a:extLst>
          </p:cNvPr>
          <p:cNvSpPr txBox="1"/>
          <p:nvPr/>
        </p:nvSpPr>
        <p:spPr>
          <a:xfrm>
            <a:off x="378304" y="5730799"/>
            <a:ext cx="602546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Source: </a:t>
            </a:r>
            <a:r>
              <a:rPr lang="en-US" sz="1400" i="1">
                <a:cs typeface="Calibri"/>
              </a:rPr>
              <a:t>Community Capitals Framework &amp; Sustainable Communities</a:t>
            </a:r>
            <a:r>
              <a:rPr lang="en-US" sz="1400">
                <a:cs typeface="Calibri"/>
              </a:rPr>
              <a:t>,</a:t>
            </a:r>
          </a:p>
          <a:p>
            <a:r>
              <a:rPr lang="en-US" sz="1400" b="1">
                <a:cs typeface="Calibri"/>
              </a:rPr>
              <a:t>Cornelia Butler Flora</a:t>
            </a:r>
          </a:p>
        </p:txBody>
      </p:sp>
      <p:sp>
        <p:nvSpPr>
          <p:cNvPr id="10" name="TextBox 9">
            <a:extLst>
              <a:ext uri="{FF2B5EF4-FFF2-40B4-BE49-F238E27FC236}">
                <a16:creationId xmlns:a16="http://schemas.microsoft.com/office/drawing/2014/main" id="{E2360D05-464D-4F81-68A0-FA96BC3A1B1D}"/>
              </a:ext>
            </a:extLst>
          </p:cNvPr>
          <p:cNvSpPr txBox="1"/>
          <p:nvPr/>
        </p:nvSpPr>
        <p:spPr>
          <a:xfrm>
            <a:off x="7257767" y="5721928"/>
            <a:ext cx="442515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Source: </a:t>
            </a:r>
            <a:r>
              <a:rPr lang="en-US" sz="1400" i="1">
                <a:cs typeface="Calibri"/>
              </a:rPr>
              <a:t>Capitalism As If The World Matters</a:t>
            </a:r>
            <a:r>
              <a:rPr lang="en-US" sz="1400">
                <a:cs typeface="Calibri"/>
              </a:rPr>
              <a:t>,</a:t>
            </a:r>
          </a:p>
          <a:p>
            <a:r>
              <a:rPr lang="en-US" sz="1400">
                <a:cs typeface="Calibri"/>
              </a:rPr>
              <a:t>Jonathon Porritt</a:t>
            </a:r>
          </a:p>
        </p:txBody>
      </p:sp>
    </p:spTree>
    <p:extLst>
      <p:ext uri="{BB962C8B-B14F-4D97-AF65-F5344CB8AC3E}">
        <p14:creationId xmlns:p14="http://schemas.microsoft.com/office/powerpoint/2010/main" val="2145316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E80200-3565-547A-D385-BC17CFFD8CBA}"/>
              </a:ext>
            </a:extLst>
          </p:cNvPr>
          <p:cNvPicPr>
            <a:picLocks noChangeAspect="1"/>
          </p:cNvPicPr>
          <p:nvPr/>
        </p:nvPicPr>
        <p:blipFill>
          <a:blip r:embed="rId3"/>
          <a:stretch>
            <a:fillRect/>
          </a:stretch>
        </p:blipFill>
        <p:spPr>
          <a:xfrm rot="5400000">
            <a:off x="5808405" y="474407"/>
            <a:ext cx="575188" cy="12192002"/>
          </a:xfrm>
          <a:prstGeom prst="rect">
            <a:avLst/>
          </a:prstGeom>
        </p:spPr>
      </p:pic>
      <p:pic>
        <p:nvPicPr>
          <p:cNvPr id="6" name="Picture 5">
            <a:extLst>
              <a:ext uri="{FF2B5EF4-FFF2-40B4-BE49-F238E27FC236}">
                <a16:creationId xmlns:a16="http://schemas.microsoft.com/office/drawing/2014/main" id="{402AC2AC-D795-C767-A9E3-3F9BBA625DCD}"/>
              </a:ext>
            </a:extLst>
          </p:cNvPr>
          <p:cNvPicPr>
            <a:picLocks noChangeAspect="1"/>
          </p:cNvPicPr>
          <p:nvPr/>
        </p:nvPicPr>
        <p:blipFill>
          <a:blip r:embed="rId4"/>
          <a:stretch>
            <a:fillRect/>
          </a:stretch>
        </p:blipFill>
        <p:spPr>
          <a:xfrm>
            <a:off x="388579" y="6425244"/>
            <a:ext cx="3856294" cy="290327"/>
          </a:xfrm>
          <a:prstGeom prst="rect">
            <a:avLst/>
          </a:prstGeom>
        </p:spPr>
      </p:pic>
      <p:sp>
        <p:nvSpPr>
          <p:cNvPr id="7" name="TextBox 6">
            <a:extLst>
              <a:ext uri="{FF2B5EF4-FFF2-40B4-BE49-F238E27FC236}">
                <a16:creationId xmlns:a16="http://schemas.microsoft.com/office/drawing/2014/main" id="{96DA1D0A-FB1C-5AF0-F0B3-DB1AA715E7EB}"/>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sp>
        <p:nvSpPr>
          <p:cNvPr id="2" name="TextBox 1">
            <a:extLst>
              <a:ext uri="{FF2B5EF4-FFF2-40B4-BE49-F238E27FC236}">
                <a16:creationId xmlns:a16="http://schemas.microsoft.com/office/drawing/2014/main" id="{C306114D-5818-AF47-8083-3364C88BFDAD}"/>
              </a:ext>
            </a:extLst>
          </p:cNvPr>
          <p:cNvSpPr txBox="1"/>
          <p:nvPr/>
        </p:nvSpPr>
        <p:spPr>
          <a:xfrm>
            <a:off x="791984" y="420926"/>
            <a:ext cx="11011437" cy="769441"/>
          </a:xfrm>
          <a:prstGeom prst="rect">
            <a:avLst/>
          </a:prstGeom>
          <a:noFill/>
        </p:spPr>
        <p:txBody>
          <a:bodyPr wrap="square" lIns="91440" tIns="45720" rIns="91440" bIns="45720" rtlCol="0" anchor="t">
            <a:spAutoFit/>
          </a:bodyPr>
          <a:lstStyle/>
          <a:p>
            <a:r>
              <a:rPr lang="en-US" sz="4400" b="1">
                <a:solidFill>
                  <a:srgbClr val="C00000"/>
                </a:solidFill>
                <a:ea typeface="Calibri"/>
                <a:cs typeface="Calibri"/>
              </a:rPr>
              <a:t>Water Issues and their Impacts</a:t>
            </a:r>
          </a:p>
        </p:txBody>
      </p:sp>
      <p:sp>
        <p:nvSpPr>
          <p:cNvPr id="4" name="TextBox 3">
            <a:extLst>
              <a:ext uri="{FF2B5EF4-FFF2-40B4-BE49-F238E27FC236}">
                <a16:creationId xmlns:a16="http://schemas.microsoft.com/office/drawing/2014/main" id="{FE71DCFD-7E9C-8E4B-8191-DB5A9BE209A4}"/>
              </a:ext>
            </a:extLst>
          </p:cNvPr>
          <p:cNvSpPr txBox="1"/>
          <p:nvPr/>
        </p:nvSpPr>
        <p:spPr>
          <a:xfrm>
            <a:off x="807723" y="1593439"/>
            <a:ext cx="10562174" cy="1814343"/>
          </a:xfrm>
          <a:prstGeom prst="rect">
            <a:avLst/>
          </a:prstGeom>
          <a:noFill/>
        </p:spPr>
        <p:txBody>
          <a:bodyPr wrap="square" lIns="91440" tIns="45720" rIns="91440" bIns="45720" rtlCol="0" anchor="t">
            <a:spAutoFit/>
          </a:bodyPr>
          <a:lstStyle/>
          <a:p>
            <a:pPr marL="285750" indent="-285750">
              <a:lnSpc>
                <a:spcPct val="110000"/>
              </a:lnSpc>
              <a:spcBef>
                <a:spcPts val="1000"/>
              </a:spcBef>
              <a:buFont typeface="Arial" panose="020B0604020202020204" pitchFamily="34" charset="0"/>
              <a:buChar char="•"/>
            </a:pPr>
            <a:r>
              <a:rPr lang="en-US" sz="2000">
                <a:ea typeface="+mn-lt"/>
                <a:cs typeface="+mn-lt"/>
              </a:rPr>
              <a:t>Environmental Injustices → Economic Disadvantages → Intergenerational Effects</a:t>
            </a:r>
            <a:endParaRPr lang="en-US" sz="2000">
              <a:ea typeface="Calibri"/>
              <a:cs typeface="Calibri"/>
            </a:endParaRPr>
          </a:p>
          <a:p>
            <a:pPr marL="285750" indent="-285750">
              <a:lnSpc>
                <a:spcPct val="110000"/>
              </a:lnSpc>
              <a:spcBef>
                <a:spcPts val="1000"/>
              </a:spcBef>
              <a:buFont typeface="Arial" panose="020B0604020202020204" pitchFamily="34" charset="0"/>
              <a:buChar char="•"/>
            </a:pPr>
            <a:r>
              <a:rPr lang="en-US" sz="2000">
                <a:ea typeface="Calibri"/>
                <a:cs typeface="Calibri"/>
              </a:rPr>
              <a:t>Health Concerns: safe drinking water and basic sanitation</a:t>
            </a:r>
          </a:p>
          <a:p>
            <a:pPr marL="285750" indent="-285750">
              <a:lnSpc>
                <a:spcPct val="110000"/>
              </a:lnSpc>
              <a:spcBef>
                <a:spcPts val="1000"/>
              </a:spcBef>
              <a:buFont typeface="Arial" panose="020B0604020202020204" pitchFamily="34" charset="0"/>
              <a:buChar char="•"/>
            </a:pPr>
            <a:endParaRPr lang="en-US" sz="2000">
              <a:ea typeface="Calibri"/>
              <a:cs typeface="Calibri"/>
            </a:endParaRPr>
          </a:p>
          <a:p>
            <a:pPr algn="ctr">
              <a:lnSpc>
                <a:spcPct val="110000"/>
              </a:lnSpc>
              <a:spcBef>
                <a:spcPts val="1000"/>
              </a:spcBef>
            </a:pPr>
            <a:endParaRPr lang="en-US" sz="2000" b="1">
              <a:ea typeface="Calibri"/>
              <a:cs typeface="Calibri"/>
            </a:endParaRPr>
          </a:p>
        </p:txBody>
      </p:sp>
      <p:sp>
        <p:nvSpPr>
          <p:cNvPr id="3" name="TextBox 2">
            <a:extLst>
              <a:ext uri="{FF2B5EF4-FFF2-40B4-BE49-F238E27FC236}">
                <a16:creationId xmlns:a16="http://schemas.microsoft.com/office/drawing/2014/main" id="{0A80A702-96FE-6C69-C15F-E23914C5343B}"/>
              </a:ext>
            </a:extLst>
          </p:cNvPr>
          <p:cNvSpPr txBox="1"/>
          <p:nvPr/>
        </p:nvSpPr>
        <p:spPr>
          <a:xfrm>
            <a:off x="793176" y="3409700"/>
            <a:ext cx="10601739" cy="19852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10000"/>
              </a:lnSpc>
              <a:spcBef>
                <a:spcPts val="1000"/>
              </a:spcBef>
            </a:pPr>
            <a:r>
              <a:rPr lang="en-US" b="1">
                <a:cs typeface="Calibri"/>
              </a:rPr>
              <a:t>REFLECT</a:t>
            </a:r>
            <a:endParaRPr lang="en-US">
              <a:ea typeface="+mn-lt"/>
              <a:cs typeface="+mn-lt"/>
            </a:endParaRPr>
          </a:p>
          <a:p>
            <a:pPr algn="ctr">
              <a:lnSpc>
                <a:spcPct val="110000"/>
              </a:lnSpc>
              <a:spcBef>
                <a:spcPts val="1000"/>
              </a:spcBef>
            </a:pPr>
            <a:r>
              <a:rPr lang="en-US">
                <a:cs typeface="Calibri"/>
              </a:rPr>
              <a:t>Do you drink the tap water in your home? Do your children?</a:t>
            </a:r>
            <a:endParaRPr lang="en-US">
              <a:ea typeface="+mn-lt"/>
              <a:cs typeface="+mn-lt"/>
            </a:endParaRPr>
          </a:p>
          <a:p>
            <a:pPr algn="ctr">
              <a:lnSpc>
                <a:spcPct val="110000"/>
              </a:lnSpc>
              <a:spcBef>
                <a:spcPts val="1000"/>
              </a:spcBef>
            </a:pPr>
            <a:r>
              <a:rPr lang="en-US">
                <a:cs typeface="Calibri"/>
              </a:rPr>
              <a:t>How often do you shower? How long does it take you to do so?</a:t>
            </a:r>
            <a:endParaRPr lang="en-US">
              <a:ea typeface="+mn-lt"/>
              <a:cs typeface="+mn-lt"/>
            </a:endParaRPr>
          </a:p>
          <a:p>
            <a:pPr algn="ctr">
              <a:lnSpc>
                <a:spcPct val="110000"/>
              </a:lnSpc>
              <a:spcBef>
                <a:spcPts val="1000"/>
              </a:spcBef>
            </a:pPr>
            <a:r>
              <a:rPr lang="en-US">
                <a:cs typeface="Calibri"/>
              </a:rPr>
              <a:t>Could you allocate $200-$500 per month for water expenses? How would such an expenditure effect your current lifestyle? Daily routine?</a:t>
            </a:r>
            <a:endParaRPr lang="en-US"/>
          </a:p>
        </p:txBody>
      </p:sp>
    </p:spTree>
    <p:extLst>
      <p:ext uri="{BB962C8B-B14F-4D97-AF65-F5344CB8AC3E}">
        <p14:creationId xmlns:p14="http://schemas.microsoft.com/office/powerpoint/2010/main" val="1829821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05CDC6C-15E5-FF0E-99D0-95E575F5F277}"/>
              </a:ext>
            </a:extLst>
          </p:cNvPr>
          <p:cNvPicPr>
            <a:picLocks noChangeAspect="1"/>
          </p:cNvPicPr>
          <p:nvPr/>
        </p:nvPicPr>
        <p:blipFill>
          <a:blip r:embed="rId3"/>
          <a:stretch>
            <a:fillRect/>
          </a:stretch>
        </p:blipFill>
        <p:spPr>
          <a:xfrm>
            <a:off x="-21217" y="-146167"/>
            <a:ext cx="12348683" cy="13203186"/>
          </a:xfrm>
          <a:prstGeom prst="rect">
            <a:avLst/>
          </a:prstGeom>
        </p:spPr>
      </p:pic>
      <p:grpSp>
        <p:nvGrpSpPr>
          <p:cNvPr id="12" name="Group 11">
            <a:extLst>
              <a:ext uri="{FF2B5EF4-FFF2-40B4-BE49-F238E27FC236}">
                <a16:creationId xmlns:a16="http://schemas.microsoft.com/office/drawing/2014/main" id="{4F65557C-227A-401C-089C-80C55648C539}"/>
              </a:ext>
            </a:extLst>
          </p:cNvPr>
          <p:cNvGrpSpPr/>
          <p:nvPr/>
        </p:nvGrpSpPr>
        <p:grpSpPr>
          <a:xfrm>
            <a:off x="-2" y="142429"/>
            <a:ext cx="12192002" cy="6715573"/>
            <a:chOff x="-2" y="142429"/>
            <a:chExt cx="12192002" cy="6715573"/>
          </a:xfrm>
        </p:grpSpPr>
        <p:pic>
          <p:nvPicPr>
            <p:cNvPr id="5" name="Picture 4">
              <a:extLst>
                <a:ext uri="{FF2B5EF4-FFF2-40B4-BE49-F238E27FC236}">
                  <a16:creationId xmlns:a16="http://schemas.microsoft.com/office/drawing/2014/main" id="{B6E80200-3565-547A-D385-BC17CFFD8CBA}"/>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6" name="Picture 5">
              <a:extLst>
                <a:ext uri="{FF2B5EF4-FFF2-40B4-BE49-F238E27FC236}">
                  <a16:creationId xmlns:a16="http://schemas.microsoft.com/office/drawing/2014/main" id="{402AC2AC-D795-C767-A9E3-3F9BBA625DCD}"/>
                </a:ext>
              </a:extLst>
            </p:cNvPr>
            <p:cNvPicPr>
              <a:picLocks noChangeAspect="1"/>
            </p:cNvPicPr>
            <p:nvPr/>
          </p:nvPicPr>
          <p:blipFill>
            <a:blip r:embed="rId5"/>
            <a:stretch>
              <a:fillRect/>
            </a:stretch>
          </p:blipFill>
          <p:spPr>
            <a:xfrm>
              <a:off x="388579" y="6425244"/>
              <a:ext cx="3856294" cy="290327"/>
            </a:xfrm>
            <a:prstGeom prst="rect">
              <a:avLst/>
            </a:prstGeom>
          </p:spPr>
        </p:pic>
        <p:sp>
          <p:nvSpPr>
            <p:cNvPr id="7" name="TextBox 6">
              <a:extLst>
                <a:ext uri="{FF2B5EF4-FFF2-40B4-BE49-F238E27FC236}">
                  <a16:creationId xmlns:a16="http://schemas.microsoft.com/office/drawing/2014/main" id="{96DA1D0A-FB1C-5AF0-F0B3-DB1AA715E7EB}"/>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sp>
          <p:nvSpPr>
            <p:cNvPr id="4" name="Rectangle 3">
              <a:extLst>
                <a:ext uri="{FF2B5EF4-FFF2-40B4-BE49-F238E27FC236}">
                  <a16:creationId xmlns:a16="http://schemas.microsoft.com/office/drawing/2014/main" id="{32C45C0F-363F-F4A5-A298-A7E023653B89}"/>
                </a:ext>
              </a:extLst>
            </p:cNvPr>
            <p:cNvSpPr/>
            <p:nvPr/>
          </p:nvSpPr>
          <p:spPr>
            <a:xfrm>
              <a:off x="254001" y="142429"/>
              <a:ext cx="11683998" cy="599795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 name="Picture 2" descr="Bubble chart&#10;&#10;Description automatically generated with medium confidence">
              <a:extLst>
                <a:ext uri="{FF2B5EF4-FFF2-40B4-BE49-F238E27FC236}">
                  <a16:creationId xmlns:a16="http://schemas.microsoft.com/office/drawing/2014/main" id="{F0637015-C9BD-468D-B552-83B0C6D9C91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837473B0-CC2E-450A-ABE3-18F120FF3D39}">
                  <a1611:picAttrSrcUrl xmlns:a1611="http://schemas.microsoft.com/office/drawing/2016/11/main" r:id="rId8"/>
                </a:ext>
              </a:extLst>
            </a:blip>
            <a:stretch>
              <a:fillRect/>
            </a:stretch>
          </p:blipFill>
          <p:spPr>
            <a:xfrm rot="21197700">
              <a:off x="9106780" y="1309475"/>
              <a:ext cx="2757459" cy="1425003"/>
            </a:xfrm>
            <a:prstGeom prst="rect">
              <a:avLst/>
            </a:prstGeom>
          </p:spPr>
        </p:pic>
        <p:sp>
          <p:nvSpPr>
            <p:cNvPr id="9" name="TextBox 8">
              <a:extLst>
                <a:ext uri="{FF2B5EF4-FFF2-40B4-BE49-F238E27FC236}">
                  <a16:creationId xmlns:a16="http://schemas.microsoft.com/office/drawing/2014/main" id="{5D497414-3AB5-92F2-18F0-144F4959AE0C}"/>
                </a:ext>
              </a:extLst>
            </p:cNvPr>
            <p:cNvSpPr txBox="1"/>
            <p:nvPr/>
          </p:nvSpPr>
          <p:spPr>
            <a:xfrm>
              <a:off x="439432" y="1295803"/>
              <a:ext cx="11176835" cy="4619854"/>
            </a:xfrm>
            <a:prstGeom prst="rect">
              <a:avLst/>
            </a:prstGeom>
            <a:noFill/>
          </p:spPr>
          <p:txBody>
            <a:bodyPr wrap="square" rtlCol="0">
              <a:spAutoFit/>
            </a:bodyPr>
            <a:lstStyle/>
            <a:p>
              <a:pPr marL="342900" indent="-342900">
                <a:lnSpc>
                  <a:spcPct val="150000"/>
                </a:lnSpc>
                <a:buFont typeface="+mj-lt"/>
                <a:buAutoNum type="arabicPeriod"/>
              </a:pPr>
              <a:r>
                <a:rPr lang="en-US" b="0" i="0" dirty="0">
                  <a:effectLst/>
                </a:rPr>
                <a:t>What are some injustices that you know of regarding either Indigenous or Black</a:t>
              </a:r>
              <a:br>
                <a:rPr lang="en-US" b="0" i="0" dirty="0">
                  <a:effectLst/>
                </a:rPr>
              </a:br>
              <a:r>
                <a:rPr lang="en-US" b="0" i="0" dirty="0">
                  <a:effectLst/>
                </a:rPr>
                <a:t>communities? What impact do you think those have had over time or will have in the</a:t>
              </a:r>
              <a:br>
                <a:rPr lang="en-US" b="0" i="0" dirty="0">
                  <a:effectLst/>
                </a:rPr>
              </a:br>
              <a:r>
                <a:rPr lang="en-US" b="0" i="0" dirty="0">
                  <a:effectLst/>
                </a:rPr>
                <a:t>future?</a:t>
              </a:r>
              <a:endParaRPr lang="en-US" dirty="0"/>
            </a:p>
            <a:p>
              <a:pPr marL="342900" indent="-342900">
                <a:lnSpc>
                  <a:spcPct val="150000"/>
                </a:lnSpc>
                <a:buFont typeface="+mj-lt"/>
                <a:buAutoNum type="arabicPeriod"/>
              </a:pPr>
              <a:r>
                <a:rPr lang="en-US" b="0" i="0" dirty="0">
                  <a:effectLst/>
                </a:rPr>
                <a:t>Do you believe that there is a way to remedy the environmental injustices faced</a:t>
              </a:r>
              <a:br>
                <a:rPr lang="en-US" b="0" i="0" dirty="0">
                  <a:effectLst/>
                </a:rPr>
              </a:br>
              <a:r>
                <a:rPr lang="en-US" b="0" i="0" dirty="0">
                  <a:effectLst/>
                </a:rPr>
                <a:t>by both groups? Why or why not?</a:t>
              </a:r>
              <a:endParaRPr lang="en-US" dirty="0"/>
            </a:p>
            <a:p>
              <a:pPr marL="342900" indent="-342900">
                <a:lnSpc>
                  <a:spcPct val="150000"/>
                </a:lnSpc>
                <a:buFont typeface="+mj-lt"/>
                <a:buAutoNum type="arabicPeriod"/>
              </a:pPr>
              <a:r>
                <a:rPr lang="en-US" b="0" i="0" dirty="0">
                  <a:effectLst/>
                </a:rPr>
                <a:t>Do you </a:t>
              </a:r>
              <a:r>
                <a:rPr lang="en-US" dirty="0"/>
                <a:t>believe value can </a:t>
              </a:r>
              <a:r>
                <a:rPr lang="en-US" b="0" i="0" dirty="0">
                  <a:effectLst/>
                </a:rPr>
                <a:t>be </a:t>
              </a:r>
              <a:r>
                <a:rPr lang="en-US" dirty="0"/>
                <a:t>added to the</a:t>
              </a:r>
              <a:br>
                <a:rPr lang="en-US" dirty="0"/>
              </a:br>
              <a:r>
                <a:rPr lang="en-US" dirty="0"/>
                <a:t>environmental justice movement by </a:t>
              </a:r>
              <a:r>
                <a:rPr lang="en-US" b="0" i="0" dirty="0">
                  <a:effectLst/>
                </a:rPr>
                <a:t>centering Indigenous and Black peoples’ voices and experience/ knowledge? Why or why not? Do you think that’ll ever happen?</a:t>
              </a:r>
            </a:p>
            <a:p>
              <a:pPr marL="342900" indent="-342900">
                <a:lnSpc>
                  <a:spcPct val="150000"/>
                </a:lnSpc>
                <a:buFont typeface="+mj-lt"/>
                <a:buAutoNum type="arabicPeriod"/>
              </a:pPr>
              <a:r>
                <a:rPr lang="en-US" b="0" i="0" dirty="0">
                  <a:effectLst/>
                </a:rPr>
                <a:t>Taking into account the things you have learned here today and your own personal knowledge, do you think the government would have the same response for predominately White communities facing water </a:t>
              </a:r>
              <a:r>
                <a:rPr lang="en-US" dirty="0"/>
                <a:t>quality issues? </a:t>
              </a:r>
              <a:r>
                <a:rPr lang="en-US" b="0" i="0" dirty="0">
                  <a:effectLst/>
                </a:rPr>
                <a:t>Why or why not? </a:t>
              </a:r>
              <a:endParaRPr lang="en-US" dirty="0"/>
            </a:p>
          </p:txBody>
        </p:sp>
        <p:sp>
          <p:nvSpPr>
            <p:cNvPr id="10" name="Title 1">
              <a:extLst>
                <a:ext uri="{FF2B5EF4-FFF2-40B4-BE49-F238E27FC236}">
                  <a16:creationId xmlns:a16="http://schemas.microsoft.com/office/drawing/2014/main" id="{728B5807-AA68-6EA2-4C09-C55C4A66D47D}"/>
                </a:ext>
              </a:extLst>
            </p:cNvPr>
            <p:cNvSpPr txBox="1">
              <a:spLocks/>
            </p:cNvSpPr>
            <p:nvPr/>
          </p:nvSpPr>
          <p:spPr>
            <a:xfrm>
              <a:off x="439432" y="463307"/>
              <a:ext cx="8433611" cy="83249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C00000"/>
                  </a:solidFill>
                  <a:latin typeface="ITC Berkeley Oldstyle Std Blk" panose="02090402050306020404" pitchFamily="18" charset="0"/>
                </a:rPr>
                <a:t>Let’s Talk: Discussion</a:t>
              </a:r>
            </a:p>
          </p:txBody>
        </p:sp>
      </p:grpSp>
    </p:spTree>
    <p:extLst>
      <p:ext uri="{BB962C8B-B14F-4D97-AF65-F5344CB8AC3E}">
        <p14:creationId xmlns:p14="http://schemas.microsoft.com/office/powerpoint/2010/main" val="20317343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4DF55BE-B4AB-4BA1-BDE1-E9F7FB3F11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16">
            <a:extLst>
              <a:ext uri="{FF2B5EF4-FFF2-40B4-BE49-F238E27FC236}">
                <a16:creationId xmlns:a16="http://schemas.microsoft.com/office/drawing/2014/main" id="{F2BB0FC5-780F-C5AB-505A-F02733FC65C4}"/>
              </a:ext>
            </a:extLst>
          </p:cNvPr>
          <p:cNvSpPr txBox="1">
            <a:spLocks/>
          </p:cNvSpPr>
          <p:nvPr/>
        </p:nvSpPr>
        <p:spPr>
          <a:xfrm>
            <a:off x="438491" y="1859692"/>
            <a:ext cx="8066593" cy="31386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t>Invest in environmental justice efforts</a:t>
            </a:r>
          </a:p>
          <a:p>
            <a:pPr lvl="2"/>
            <a:r>
              <a:rPr lang="en-US" sz="2400" dirty="0"/>
              <a:t>Research</a:t>
            </a:r>
          </a:p>
          <a:p>
            <a:pPr lvl="2"/>
            <a:r>
              <a:rPr lang="en-US" sz="2400" dirty="0"/>
              <a:t>Local Organizations</a:t>
            </a:r>
          </a:p>
          <a:p>
            <a:pPr lvl="3"/>
            <a:r>
              <a:rPr lang="en-US" sz="2400" b="1" dirty="0"/>
              <a:t>Ex.  </a:t>
            </a:r>
            <a:r>
              <a:rPr lang="en-US" sz="2400" dirty="0"/>
              <a:t>The Iowa League of United Latin American Citizens (LULAC) climate and environmental justice committee of Iowa, Iowa environmental council, and Great Plains Action Society </a:t>
            </a:r>
          </a:p>
          <a:p>
            <a:pPr lvl="2"/>
            <a:r>
              <a:rPr lang="en-US" sz="2400" dirty="0"/>
              <a:t>Policy makers </a:t>
            </a:r>
          </a:p>
          <a:p>
            <a:pPr marL="3657600" lvl="8" indent="0">
              <a:buNone/>
            </a:pPr>
            <a:endParaRPr lang="en-US" sz="2400" dirty="0"/>
          </a:p>
          <a:p>
            <a:pPr lvl="2"/>
            <a:endParaRPr lang="en-US" sz="2400" dirty="0"/>
          </a:p>
          <a:p>
            <a:pPr marL="914400" lvl="2"/>
            <a:endParaRPr lang="en-US" sz="2400" dirty="0"/>
          </a:p>
          <a:p>
            <a:pPr lvl="2"/>
            <a:endParaRPr lang="en-US" sz="2400" dirty="0"/>
          </a:p>
        </p:txBody>
      </p:sp>
      <p:pic>
        <p:nvPicPr>
          <p:cNvPr id="6" name="Picture 5">
            <a:extLst>
              <a:ext uri="{FF2B5EF4-FFF2-40B4-BE49-F238E27FC236}">
                <a16:creationId xmlns:a16="http://schemas.microsoft.com/office/drawing/2014/main" id="{402AC2AC-D795-C767-A9E3-3F9BBA625DCD}"/>
              </a:ext>
            </a:extLst>
          </p:cNvPr>
          <p:cNvPicPr>
            <a:picLocks noChangeAspect="1"/>
          </p:cNvPicPr>
          <p:nvPr/>
        </p:nvPicPr>
        <p:blipFill>
          <a:blip r:embed="rId3"/>
          <a:stretch>
            <a:fillRect/>
          </a:stretch>
        </p:blipFill>
        <p:spPr>
          <a:xfrm>
            <a:off x="7187524" y="1306375"/>
            <a:ext cx="4810874" cy="356990"/>
          </a:xfrm>
          <a:prstGeom prst="rect">
            <a:avLst/>
          </a:prstGeom>
        </p:spPr>
      </p:pic>
      <p:pic>
        <p:nvPicPr>
          <p:cNvPr id="3" name="Content Placeholder 12" descr="Icon&#10;&#10;Description automatically generated">
            <a:extLst>
              <a:ext uri="{FF2B5EF4-FFF2-40B4-BE49-F238E27FC236}">
                <a16:creationId xmlns:a16="http://schemas.microsoft.com/office/drawing/2014/main" id="{E1FE5ED0-39D6-6596-B8E3-BB35FE494CA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448" b="90747" l="10000" r="90000">
                        <a14:foregroundMark x1="31200" y1="8185" x2="39800" y2="8363"/>
                        <a14:foregroundMark x1="39800" y1="8363" x2="43400" y2="8185"/>
                        <a14:foregroundMark x1="35000" y1="4626" x2="38000" y2="4982"/>
                        <a14:foregroundMark x1="34400" y1="77046" x2="26200" y2="75089"/>
                        <a14:foregroundMark x1="26200" y1="75089" x2="26200" y2="74733"/>
                        <a14:foregroundMark x1="56600" y1="90747" x2="54000" y2="89680"/>
                      </a14:backgroundRemoval>
                    </a14:imgEffect>
                  </a14:imgLayer>
                </a14:imgProps>
              </a:ext>
              <a:ext uri="{837473B0-CC2E-450A-ABE3-18F120FF3D39}">
                <a1611:picAttrSrcUrl xmlns:a1611="http://schemas.microsoft.com/office/drawing/2016/11/main" r:id="rId6"/>
              </a:ext>
            </a:extLst>
          </a:blip>
          <a:srcRect t="3244" r="3" b="5533"/>
          <a:stretch/>
        </p:blipFill>
        <p:spPr>
          <a:xfrm>
            <a:off x="8691471" y="1663365"/>
            <a:ext cx="3062038" cy="3138616"/>
          </a:xfrm>
          <a:prstGeom prst="rect">
            <a:avLst/>
          </a:prstGeom>
        </p:spPr>
      </p:pic>
      <p:pic>
        <p:nvPicPr>
          <p:cNvPr id="5" name="Picture 4">
            <a:extLst>
              <a:ext uri="{FF2B5EF4-FFF2-40B4-BE49-F238E27FC236}">
                <a16:creationId xmlns:a16="http://schemas.microsoft.com/office/drawing/2014/main" id="{B6E80200-3565-547A-D385-BC17CFFD8CBA}"/>
              </a:ext>
            </a:extLst>
          </p:cNvPr>
          <p:cNvPicPr>
            <a:picLocks noChangeAspect="1"/>
          </p:cNvPicPr>
          <p:nvPr/>
        </p:nvPicPr>
        <p:blipFill>
          <a:blip r:embed="rId7"/>
          <a:stretch>
            <a:fillRect/>
          </a:stretch>
        </p:blipFill>
        <p:spPr>
          <a:xfrm rot="5400000">
            <a:off x="5808405" y="474407"/>
            <a:ext cx="575188" cy="12192002"/>
          </a:xfrm>
          <a:prstGeom prst="rect">
            <a:avLst/>
          </a:prstGeom>
        </p:spPr>
      </p:pic>
      <p:sp>
        <p:nvSpPr>
          <p:cNvPr id="7" name="TextBox 6">
            <a:extLst>
              <a:ext uri="{FF2B5EF4-FFF2-40B4-BE49-F238E27FC236}">
                <a16:creationId xmlns:a16="http://schemas.microsoft.com/office/drawing/2014/main" id="{96DA1D0A-FB1C-5AF0-F0B3-DB1AA715E7EB}"/>
              </a:ext>
            </a:extLst>
          </p:cNvPr>
          <p:cNvSpPr txBox="1"/>
          <p:nvPr/>
        </p:nvSpPr>
        <p:spPr>
          <a:xfrm>
            <a:off x="9964456" y="6376975"/>
            <a:ext cx="1838965" cy="400110"/>
          </a:xfrm>
          <a:prstGeom prst="rect">
            <a:avLst/>
          </a:prstGeom>
          <a:noFill/>
        </p:spPr>
        <p:txBody>
          <a:bodyPr wrap="none" rtlCol="0">
            <a:spAutoFit/>
          </a:bodyPr>
          <a:lstStyle/>
          <a:p>
            <a:pPr>
              <a:spcAft>
                <a:spcPts val="600"/>
              </a:spcAft>
            </a:pPr>
            <a:r>
              <a:rPr lang="en-US" sz="2000" b="1">
                <a:solidFill>
                  <a:schemeClr val="bg1"/>
                </a:solidFill>
                <a:latin typeface="Univers" panose="020B0503020202020204" pitchFamily="34" charset="0"/>
              </a:rPr>
              <a:t>#ISCORE2023</a:t>
            </a:r>
          </a:p>
        </p:txBody>
      </p:sp>
      <p:sp>
        <p:nvSpPr>
          <p:cNvPr id="9" name="Title 1">
            <a:extLst>
              <a:ext uri="{FF2B5EF4-FFF2-40B4-BE49-F238E27FC236}">
                <a16:creationId xmlns:a16="http://schemas.microsoft.com/office/drawing/2014/main" id="{F4B3CF8F-98F1-2377-E03E-ED68EAF1999F}"/>
              </a:ext>
            </a:extLst>
          </p:cNvPr>
          <p:cNvSpPr txBox="1">
            <a:spLocks/>
          </p:cNvSpPr>
          <p:nvPr/>
        </p:nvSpPr>
        <p:spPr>
          <a:xfrm>
            <a:off x="422499" y="652374"/>
            <a:ext cx="8433611" cy="83249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C00000"/>
                </a:solidFill>
                <a:latin typeface="ITC Berkeley Oldstyle Std Blk" panose="02090402050306020404" pitchFamily="18" charset="0"/>
              </a:rPr>
              <a:t>What to Do?</a:t>
            </a:r>
          </a:p>
        </p:txBody>
      </p:sp>
    </p:spTree>
    <p:extLst>
      <p:ext uri="{BB962C8B-B14F-4D97-AF65-F5344CB8AC3E}">
        <p14:creationId xmlns:p14="http://schemas.microsoft.com/office/powerpoint/2010/main" val="6650381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388579" y="80915"/>
            <a:ext cx="10515600" cy="1325563"/>
          </a:xfrm>
        </p:spPr>
        <p:txBody>
          <a:bodyPr/>
          <a:lstStyle/>
          <a:p>
            <a:r>
              <a:rPr lang="en-US" b="1">
                <a:solidFill>
                  <a:srgbClr val="C00000"/>
                </a:solidFill>
                <a:latin typeface="ITC Berkeley Oldstyle Std Blk" panose="02090402050306020404" pitchFamily="18" charset="0"/>
              </a:rPr>
              <a:t>References</a:t>
            </a:r>
          </a:p>
        </p:txBody>
      </p:sp>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5252" y="0"/>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sp>
        <p:nvSpPr>
          <p:cNvPr id="11" name="TextBox 10">
            <a:extLst>
              <a:ext uri="{FF2B5EF4-FFF2-40B4-BE49-F238E27FC236}">
                <a16:creationId xmlns:a16="http://schemas.microsoft.com/office/drawing/2014/main" id="{0AB37A8A-708C-5163-798F-65EEEFC789DE}"/>
              </a:ext>
            </a:extLst>
          </p:cNvPr>
          <p:cNvSpPr txBox="1"/>
          <p:nvPr/>
        </p:nvSpPr>
        <p:spPr>
          <a:xfrm>
            <a:off x="388579" y="1115851"/>
            <a:ext cx="11566354" cy="5866350"/>
          </a:xfrm>
          <a:prstGeom prst="rect">
            <a:avLst/>
          </a:prstGeom>
          <a:noFill/>
        </p:spPr>
        <p:txBody>
          <a:bodyPr wrap="square">
            <a:spAutoFit/>
          </a:bodyPr>
          <a:lstStyle/>
          <a:p>
            <a:pPr marL="457200" marR="0" indent="-457200">
              <a:lnSpc>
                <a:spcPct val="150000"/>
              </a:lnSpc>
              <a:spcBef>
                <a:spcPts val="0"/>
              </a:spcBef>
              <a:spcAft>
                <a:spcPts val="0"/>
              </a:spcAft>
              <a:buFont typeface="Arial" panose="020B0604020202020204" pitchFamily="34" charset="0"/>
              <a:buChar char="•"/>
            </a:pPr>
            <a:r>
              <a:rPr lang="en-US"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Adisa</a:t>
            </a:r>
            <a:r>
              <a:rPr lang="en-US">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-Farrar, T. (2021, March 30). </a:t>
            </a:r>
            <a:r>
              <a:rPr lang="en-US"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How 600 years of environmental violence is still harming  black communities</a:t>
            </a:r>
            <a:r>
              <a:rPr lang="en-US">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Earthjustice. Retrieved October 26, 2022, from </a:t>
            </a:r>
            <a:r>
              <a:rPr lang="en-US" u="sng">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https://</a:t>
            </a:r>
            <a:r>
              <a:rPr lang="en-US" u="sng"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earthjustice.org</a:t>
            </a:r>
            <a:r>
              <a:rPr lang="en-US" u="sng">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/blog/2021-march/overlooked-connections-between-black-injustice and-environmentalism</a:t>
            </a:r>
            <a:r>
              <a:rPr lang="en-US">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nSpc>
                <a:spcPct val="150000"/>
              </a:lnSpc>
              <a:spcBef>
                <a:spcPts val="0"/>
              </a:spcBef>
              <a:spcAft>
                <a:spcPts val="0"/>
              </a:spcAft>
              <a:buFont typeface="Arial" panose="020B0604020202020204" pitchFamily="34" charset="0"/>
              <a:buChar char="•"/>
            </a:pPr>
            <a:r>
              <a:rPr lang="en-US">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Benz, T. A. (2017). Toxic cities: Neoliberalism and environmental racism in Flint and  Detroit Michigan. </a:t>
            </a:r>
            <a:r>
              <a:rPr lang="en-US"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Critical Sociology</a:t>
            </a:r>
            <a:r>
              <a:rPr lang="en-US">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a:t>
            </a:r>
            <a:r>
              <a:rPr lang="en-US">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 49–62. </a:t>
            </a:r>
            <a:r>
              <a:rPr lang="en-US" u="sng">
                <a:solidFill>
                  <a:srgbClr val="0070C0"/>
                </a:solidFill>
                <a:effectLst/>
                <a:latin typeface="Calibri" panose="020F0502020204030204" pitchFamily="34" charset="0"/>
                <a:ea typeface="Times New Roman" panose="02020603050405020304" pitchFamily="18" charset="0"/>
                <a:cs typeface="Calibri" panose="020F0502020204030204" pitchFamily="34" charset="0"/>
                <a:hlinkClick r:id="rId6">
                  <a:extLst>
                    <a:ext uri="{A12FA001-AC4F-418D-AE19-62706E023703}">
                      <ahyp:hlinkClr xmlns:ahyp="http://schemas.microsoft.com/office/drawing/2018/hyperlinkcolor" val="tx"/>
                    </a:ext>
                  </a:extLst>
                </a:hlinkClick>
              </a:rPr>
              <a:t>https://doi.org/10.1177/0896920517708339</a:t>
            </a:r>
            <a:endParaRPr lang="en-US">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nSpc>
                <a:spcPct val="150000"/>
              </a:lnSpc>
              <a:spcBef>
                <a:spcPts val="0"/>
              </a:spcBef>
              <a:spcAft>
                <a:spcPts val="0"/>
              </a:spcAft>
              <a:buFont typeface="Arial" panose="020B0604020202020204" pitchFamily="34" charset="0"/>
              <a:buChar char="•"/>
            </a:pPr>
            <a:r>
              <a:rPr lang="en-US" err="1">
                <a:solidFill>
                  <a:srgbClr val="3A3A3A"/>
                </a:solidFill>
                <a:effectLst/>
                <a:latin typeface="Calibri" panose="020F0502020204030204" pitchFamily="34" charset="0"/>
                <a:ea typeface="Calibri" panose="020F0502020204030204" pitchFamily="34" charset="0"/>
                <a:cs typeface="Calibri" panose="020F0502020204030204" pitchFamily="34" charset="0"/>
              </a:rPr>
              <a:t>Bienkowski</a:t>
            </a:r>
            <a:r>
              <a:rPr lang="en-US">
                <a:solidFill>
                  <a:srgbClr val="3A3A3A"/>
                </a:solidFill>
                <a:effectLst/>
                <a:latin typeface="Calibri" panose="020F0502020204030204" pitchFamily="34" charset="0"/>
                <a:ea typeface="Calibri" panose="020F0502020204030204" pitchFamily="34" charset="0"/>
                <a:cs typeface="Calibri" panose="020F0502020204030204" pitchFamily="34" charset="0"/>
              </a:rPr>
              <a:t>, B. (2012, June 12). Pollution, poverty and people of color: A Michigan tribe battles a global corporation. Retrieved October 22, 2022, from </a:t>
            </a:r>
            <a:r>
              <a:rPr lang="en-US" u="sng">
                <a:solidFill>
                  <a:srgbClr val="3A3A3A"/>
                </a:solidFill>
                <a:effectLst/>
                <a:latin typeface="Calibri" panose="020F0502020204030204" pitchFamily="34" charset="0"/>
                <a:ea typeface="Calibri" panose="020F0502020204030204" pitchFamily="34" charset="0"/>
                <a:cs typeface="Calibri" panose="020F0502020204030204" pitchFamily="34" charset="0"/>
                <a:hlinkClick r:id="rId7"/>
              </a:rPr>
              <a:t>https://www.scientificamerican.com/article/pollution-michigan-tribe-battle-global-corp/</a:t>
            </a:r>
            <a:endParaRPr lang="en-US">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nSpc>
                <a:spcPct val="150000"/>
              </a:lnSpc>
              <a:spcBef>
                <a:spcPts val="0"/>
              </a:spcBef>
              <a:spcAft>
                <a:spcPts val="0"/>
              </a:spcAft>
              <a:buFont typeface="Arial" panose="020B0604020202020204" pitchFamily="34" charset="0"/>
              <a:buChar char="•"/>
            </a:pPr>
            <a:r>
              <a:rPr lang="en-US">
                <a:solidFill>
                  <a:srgbClr val="000000"/>
                </a:solidFill>
                <a:effectLst/>
                <a:latin typeface="Calibri" panose="020F0502020204030204" pitchFamily="34" charset="0"/>
                <a:ea typeface="Calibri" panose="020F0502020204030204" pitchFamily="34" charset="0"/>
                <a:cs typeface="Calibri" panose="020F0502020204030204" pitchFamily="34" charset="0"/>
              </a:rPr>
              <a:t>Duhigg, C. (2009, September 12). </a:t>
            </a:r>
            <a:r>
              <a:rPr lang="en-US" i="1">
                <a:effectLst/>
                <a:latin typeface="Calibri" panose="020F0502020204030204" pitchFamily="34" charset="0"/>
                <a:ea typeface="Calibri" panose="020F0502020204030204" pitchFamily="34" charset="0"/>
                <a:cs typeface="Times New Roman" panose="02020603050405020304" pitchFamily="18" charset="0"/>
              </a:rPr>
              <a:t>Clean water laws are neglected, at a cost in suffering</a:t>
            </a:r>
            <a:r>
              <a:rPr lang="en-US">
                <a:effectLst/>
                <a:latin typeface="Calibri" panose="020F0502020204030204" pitchFamily="34" charset="0"/>
                <a:ea typeface="Calibri" panose="020F0502020204030204" pitchFamily="34" charset="0"/>
                <a:cs typeface="Times New Roman" panose="02020603050405020304" pitchFamily="18" charset="0"/>
              </a:rPr>
              <a:t>. The New York Times. Retrieved October 18, 2022, from </a:t>
            </a:r>
            <a:r>
              <a:rPr lang="en-US" u="sng">
                <a:solidFill>
                  <a:srgbClr val="1155CC"/>
                </a:solidFill>
                <a:effectLst/>
                <a:latin typeface="Calibri" panose="020F0502020204030204" pitchFamily="34" charset="0"/>
                <a:ea typeface="Calibri" panose="020F0502020204030204" pitchFamily="34" charset="0"/>
                <a:cs typeface="Calibri" panose="020F0502020204030204" pitchFamily="34" charset="0"/>
                <a:hlinkClick r:id="rId8"/>
              </a:rPr>
              <a:t>https://www.nytimes.com/2009/09/13/us/13water.html</a:t>
            </a:r>
            <a:endParaRPr lang="en-US" u="sng">
              <a:solidFill>
                <a:srgbClr val="1155CC"/>
              </a:solidFill>
              <a:effectLst/>
              <a:latin typeface="Calibri" panose="020F0502020204030204" pitchFamily="34" charset="0"/>
              <a:ea typeface="Calibri" panose="020F0502020204030204" pitchFamily="34" charset="0"/>
              <a:cs typeface="Calibri" panose="020F0502020204030204" pitchFamily="34" charset="0"/>
            </a:endParaRPr>
          </a:p>
          <a:p>
            <a:pPr marL="457200" marR="0" indent="-457200">
              <a:lnSpc>
                <a:spcPct val="150000"/>
              </a:lnSpc>
              <a:spcBef>
                <a:spcPts val="0"/>
              </a:spcBef>
              <a:spcAft>
                <a:spcPts val="0"/>
              </a:spcAft>
              <a:buFont typeface="Arial" panose="020B0604020202020204" pitchFamily="34" charset="0"/>
              <a:buChar char="•"/>
            </a:pPr>
            <a:r>
              <a:rPr lang="en-US"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Fitterman</a:t>
            </a:r>
            <a:r>
              <a:rPr lang="en-US">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S. T. (2022, July 29). </a:t>
            </a:r>
            <a:r>
              <a:rPr lang="en-US"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Dakota Access Pipeline - Environmental &amp; Energy Law  Program</a:t>
            </a:r>
            <a:r>
              <a:rPr lang="en-US">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Harvard Law School. Retrieved October 26, 2022, from </a:t>
            </a:r>
            <a:r>
              <a:rPr lang="en-US"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9"/>
              </a:rPr>
              <a:t>https://eelp.law.harvard.edu/2017/10/dakota-access-pipeline/</a:t>
            </a:r>
            <a:endParaRPr lang="en-US">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nSpc>
                <a:spcPct val="150000"/>
              </a:lnSpc>
              <a:spcBef>
                <a:spcPts val="0"/>
              </a:spcBef>
              <a:spcAft>
                <a:spcPts val="0"/>
              </a:spcAft>
            </a:pPr>
            <a:r>
              <a:rPr lang="en-US">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nSpc>
                <a:spcPct val="150000"/>
              </a:lnSpc>
              <a:spcBef>
                <a:spcPts val="0"/>
              </a:spcBef>
              <a:spcAft>
                <a:spcPts val="0"/>
              </a:spcAft>
            </a:pP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662972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368338" y="80915"/>
            <a:ext cx="10515600" cy="1325563"/>
          </a:xfrm>
        </p:spPr>
        <p:txBody>
          <a:bodyPr/>
          <a:lstStyle/>
          <a:p>
            <a:r>
              <a:rPr lang="en-US" b="1">
                <a:solidFill>
                  <a:srgbClr val="C00000"/>
                </a:solidFill>
                <a:latin typeface="ITC Berkeley Oldstyle Std Blk" panose="02090402050306020404" pitchFamily="18" charset="0"/>
              </a:rPr>
              <a:t>References </a:t>
            </a:r>
            <a:r>
              <a:rPr lang="en-US" b="1" err="1">
                <a:solidFill>
                  <a:srgbClr val="C00000"/>
                </a:solidFill>
                <a:latin typeface="ITC Berkeley Oldstyle Std Blk" panose="02090402050306020404" pitchFamily="18" charset="0"/>
              </a:rPr>
              <a:t>cont</a:t>
            </a:r>
            <a:r>
              <a:rPr lang="en-US" b="1">
                <a:solidFill>
                  <a:srgbClr val="C00000"/>
                </a:solidFill>
                <a:latin typeface="ITC Berkeley Oldstyle Std Blk" panose="02090402050306020404" pitchFamily="18" charset="0"/>
              </a:rPr>
              <a:t>…</a:t>
            </a:r>
          </a:p>
        </p:txBody>
      </p:sp>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5252" y="0"/>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sp>
        <p:nvSpPr>
          <p:cNvPr id="5" name="TextBox 4">
            <a:extLst>
              <a:ext uri="{FF2B5EF4-FFF2-40B4-BE49-F238E27FC236}">
                <a16:creationId xmlns:a16="http://schemas.microsoft.com/office/drawing/2014/main" id="{858B5A98-E383-0586-1B59-B84BC3A06FD8}"/>
              </a:ext>
            </a:extLst>
          </p:cNvPr>
          <p:cNvSpPr txBox="1"/>
          <p:nvPr/>
        </p:nvSpPr>
        <p:spPr>
          <a:xfrm>
            <a:off x="368337" y="1070383"/>
            <a:ext cx="11455324" cy="5035353"/>
          </a:xfrm>
          <a:prstGeom prst="rect">
            <a:avLst/>
          </a:prstGeom>
          <a:noFill/>
        </p:spPr>
        <p:txBody>
          <a:bodyPr wrap="square">
            <a:spAutoFit/>
          </a:bodyPr>
          <a:lstStyle/>
          <a:p>
            <a:pPr marL="457200" indent="-457200">
              <a:lnSpc>
                <a:spcPct val="150000"/>
              </a:lnSpc>
              <a:buFont typeface="Arial" panose="020B0604020202020204" pitchFamily="34" charset="0"/>
              <a:buChar char="•"/>
            </a:pPr>
            <a:r>
              <a:rPr lang="en-US" err="1">
                <a:solidFill>
                  <a:srgbClr val="000000"/>
                </a:solidFill>
                <a:effectLst/>
                <a:latin typeface="Calibri" panose="020F0502020204030204" pitchFamily="34" charset="0"/>
                <a:ea typeface="Calibri" panose="020F0502020204030204" pitchFamily="34" charset="0"/>
                <a:cs typeface="Calibri" panose="020F0502020204030204" pitchFamily="34" charset="0"/>
              </a:rPr>
              <a:t>Hersher</a:t>
            </a:r>
            <a:r>
              <a:rPr lang="en-US">
                <a:solidFill>
                  <a:srgbClr val="000000"/>
                </a:solidFill>
                <a:effectLst/>
                <a:latin typeface="Calibri" panose="020F0502020204030204" pitchFamily="34" charset="0"/>
                <a:ea typeface="Calibri" panose="020F0502020204030204" pitchFamily="34" charset="0"/>
                <a:cs typeface="Calibri" panose="020F0502020204030204" pitchFamily="34" charset="0"/>
              </a:rPr>
              <a:t>, R. (2017, February 22). </a:t>
            </a:r>
            <a:r>
              <a:rPr lang="en-US" i="1">
                <a:effectLst/>
                <a:latin typeface="Calibri" panose="020F0502020204030204" pitchFamily="34" charset="0"/>
                <a:ea typeface="Calibri" panose="020F0502020204030204" pitchFamily="34" charset="0"/>
                <a:cs typeface="Times New Roman" panose="02020603050405020304" pitchFamily="18" charset="0"/>
              </a:rPr>
              <a:t>Key moments in the Dakota Access Pipeline Fight</a:t>
            </a:r>
            <a:r>
              <a:rPr lang="en-US">
                <a:effectLst/>
                <a:latin typeface="Calibri" panose="020F0502020204030204" pitchFamily="34" charset="0"/>
                <a:ea typeface="Calibri" panose="020F0502020204030204" pitchFamily="34" charset="0"/>
                <a:cs typeface="Times New Roman" panose="02020603050405020304" pitchFamily="18" charset="0"/>
              </a:rPr>
              <a:t>. NPR. Retrieved October 26, 2022, from </a:t>
            </a:r>
            <a:r>
              <a:rPr lang="en-US" u="sng">
                <a:solidFill>
                  <a:srgbClr val="0070C0"/>
                </a:solidFill>
                <a:effectLst/>
                <a:latin typeface="Calibri" panose="020F0502020204030204" pitchFamily="34" charset="0"/>
                <a:ea typeface="Calibri" panose="020F0502020204030204" pitchFamily="34" charset="0"/>
                <a:cs typeface="Calibri" panose="020F0502020204030204" pitchFamily="34" charset="0"/>
              </a:rPr>
              <a:t>https://</a:t>
            </a:r>
            <a:r>
              <a:rPr lang="en-US" u="sng" err="1">
                <a:solidFill>
                  <a:srgbClr val="0070C0"/>
                </a:solidFill>
                <a:effectLst/>
                <a:latin typeface="Calibri" panose="020F0502020204030204" pitchFamily="34" charset="0"/>
                <a:ea typeface="Calibri" panose="020F0502020204030204" pitchFamily="34" charset="0"/>
                <a:cs typeface="Calibri" panose="020F0502020204030204" pitchFamily="34" charset="0"/>
              </a:rPr>
              <a:t>www.npr.org</a:t>
            </a:r>
            <a:r>
              <a:rPr lang="en-US" u="sng">
                <a:solidFill>
                  <a:srgbClr val="0070C0"/>
                </a:solidFill>
                <a:effectLst/>
                <a:latin typeface="Calibri" panose="020F0502020204030204" pitchFamily="34" charset="0"/>
                <a:ea typeface="Calibri" panose="020F0502020204030204" pitchFamily="34" charset="0"/>
                <a:cs typeface="Calibri" panose="020F0502020204030204" pitchFamily="34" charset="0"/>
              </a:rPr>
              <a:t>/sections/</a:t>
            </a:r>
            <a:r>
              <a:rPr lang="en-US" u="sng" err="1">
                <a:solidFill>
                  <a:srgbClr val="0070C0"/>
                </a:solidFill>
                <a:effectLst/>
                <a:latin typeface="Calibri" panose="020F0502020204030204" pitchFamily="34" charset="0"/>
                <a:ea typeface="Calibri" panose="020F0502020204030204" pitchFamily="34" charset="0"/>
                <a:cs typeface="Calibri" panose="020F0502020204030204" pitchFamily="34" charset="0"/>
              </a:rPr>
              <a:t>thetwo</a:t>
            </a:r>
            <a:r>
              <a:rPr lang="en-US" u="sng">
                <a:solidFill>
                  <a:srgbClr val="0070C0"/>
                </a:solidFill>
                <a:effectLst/>
                <a:latin typeface="Calibri" panose="020F0502020204030204" pitchFamily="34" charset="0"/>
                <a:ea typeface="Calibri" panose="020F0502020204030204" pitchFamily="34" charset="0"/>
                <a:cs typeface="Calibri" panose="020F0502020204030204" pitchFamily="34" charset="0"/>
              </a:rPr>
              <a:t> way/2017/02/22/514988040/key-moments-in-the-</a:t>
            </a:r>
            <a:r>
              <a:rPr lang="en-US" u="sng" err="1">
                <a:solidFill>
                  <a:srgbClr val="0070C0"/>
                </a:solidFill>
                <a:effectLst/>
                <a:latin typeface="Calibri" panose="020F0502020204030204" pitchFamily="34" charset="0"/>
                <a:ea typeface="Calibri" panose="020F0502020204030204" pitchFamily="34" charset="0"/>
                <a:cs typeface="Calibri" panose="020F0502020204030204" pitchFamily="34" charset="0"/>
              </a:rPr>
              <a:t>dakota</a:t>
            </a:r>
            <a:r>
              <a:rPr lang="en-US" u="sng">
                <a:solidFill>
                  <a:srgbClr val="0070C0"/>
                </a:solidFill>
                <a:effectLst/>
                <a:latin typeface="Calibri" panose="020F0502020204030204" pitchFamily="34" charset="0"/>
                <a:ea typeface="Calibri" panose="020F0502020204030204" pitchFamily="34" charset="0"/>
                <a:cs typeface="Calibri" panose="020F0502020204030204" pitchFamily="34" charset="0"/>
              </a:rPr>
              <a:t>-access-pipeline-fight</a:t>
            </a:r>
            <a:r>
              <a:rPr lang="en-US">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p>
          <a:p>
            <a:pPr marL="457200" marR="0" indent="-457200">
              <a:lnSpc>
                <a:spcPct val="150000"/>
              </a:lnSpc>
              <a:spcBef>
                <a:spcPts val="0"/>
              </a:spcBef>
              <a:spcAft>
                <a:spcPts val="0"/>
              </a:spcAft>
              <a:buFont typeface="Arial" panose="020B0604020202020204" pitchFamily="34" charset="0"/>
              <a:buChar char="•"/>
            </a:pPr>
            <a:r>
              <a:rPr lang="en-US">
                <a:solidFill>
                  <a:srgbClr val="000000"/>
                </a:solidFill>
                <a:effectLst/>
                <a:latin typeface="Calibri" panose="020F0502020204030204" pitchFamily="34" charset="0"/>
                <a:ea typeface="Calibri" panose="020F0502020204030204" pitchFamily="34" charset="0"/>
                <a:cs typeface="Calibri" panose="020F0502020204030204" pitchFamily="34" charset="0"/>
              </a:rPr>
              <a:t>Keiser, D. A., &amp; Shapiro, J. S. (2019). US Water Pollution Regulation over the Past Half Century: Burning waters to Crystal Springs? </a:t>
            </a:r>
            <a:r>
              <a:rPr lang="en-US" i="1">
                <a:effectLst/>
                <a:latin typeface="Calibri" panose="020F0502020204030204" pitchFamily="34" charset="0"/>
                <a:ea typeface="Calibri" panose="020F0502020204030204" pitchFamily="34" charset="0"/>
                <a:cs typeface="Times New Roman" panose="02020603050405020304" pitchFamily="18" charset="0"/>
              </a:rPr>
              <a:t>Journal of Economic Perspectives</a:t>
            </a:r>
            <a:r>
              <a:rPr lang="en-US">
                <a:effectLst/>
                <a:latin typeface="Calibri" panose="020F0502020204030204" pitchFamily="34" charset="0"/>
                <a:ea typeface="Calibri" panose="020F0502020204030204" pitchFamily="34" charset="0"/>
                <a:cs typeface="Times New Roman" panose="02020603050405020304" pitchFamily="18" charset="0"/>
              </a:rPr>
              <a:t>, </a:t>
            </a:r>
            <a:r>
              <a:rPr lang="en-US" i="1">
                <a:effectLst/>
                <a:latin typeface="Calibri" panose="020F0502020204030204" pitchFamily="34" charset="0"/>
                <a:ea typeface="Calibri" panose="020F0502020204030204" pitchFamily="34" charset="0"/>
                <a:cs typeface="Times New Roman" panose="02020603050405020304" pitchFamily="18" charset="0"/>
              </a:rPr>
              <a:t>33</a:t>
            </a:r>
            <a:r>
              <a:rPr lang="en-US">
                <a:effectLst/>
                <a:latin typeface="Calibri" panose="020F0502020204030204" pitchFamily="34" charset="0"/>
                <a:ea typeface="Calibri" panose="020F0502020204030204" pitchFamily="34" charset="0"/>
                <a:cs typeface="Times New Roman" panose="02020603050405020304" pitchFamily="18" charset="0"/>
              </a:rPr>
              <a:t>(4), 51–75. </a:t>
            </a:r>
            <a:r>
              <a:rPr lang="en-US" u="sng">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6"/>
              </a:rPr>
              <a:t>https://doi.org/10.1257/jep.33.4.51</a:t>
            </a:r>
            <a:endParaRPr lang="en-US">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nSpc>
                <a:spcPct val="150000"/>
              </a:lnSpc>
              <a:spcBef>
                <a:spcPts val="0"/>
              </a:spcBef>
              <a:spcAft>
                <a:spcPts val="0"/>
              </a:spcAft>
              <a:buFont typeface="Arial" panose="020B0604020202020204" pitchFamily="34" charset="0"/>
              <a:buChar char="•"/>
            </a:pPr>
            <a:r>
              <a:rPr lang="en-US">
                <a:solidFill>
                  <a:srgbClr val="3A3A3A"/>
                </a:solidFill>
                <a:effectLst/>
                <a:latin typeface="Calibri" panose="020F0502020204030204" pitchFamily="34" charset="0"/>
                <a:ea typeface="Calibri" panose="020F0502020204030204" pitchFamily="34" charset="0"/>
                <a:cs typeface="Calibri" panose="020F0502020204030204" pitchFamily="34" charset="0"/>
              </a:rPr>
              <a:t>Lewis, D. (2022, September 26). Climate and environmental injustice: Thousands without water in Jackson, Mississippi. Retrieved October 19, 2022, from </a:t>
            </a:r>
            <a:r>
              <a:rPr lang="en-US" u="sng">
                <a:solidFill>
                  <a:srgbClr val="3A3A3A"/>
                </a:solidFill>
                <a:effectLst/>
                <a:latin typeface="Calibri" panose="020F0502020204030204" pitchFamily="34" charset="0"/>
                <a:ea typeface="Calibri" panose="020F0502020204030204" pitchFamily="34" charset="0"/>
                <a:cs typeface="Calibri" panose="020F0502020204030204" pitchFamily="34" charset="0"/>
                <a:hlinkClick r:id="rId7"/>
              </a:rPr>
              <a:t>https://www.americanrivers.org/2022/09/climate-and-environmental-injustice-thousands-without-water-in-jackson-mississippi/?gclid=CjwKCAjwwL6aBhBlEiwADycBIEtQFwf1uDFJDSCC3uTqYAGkY5dUBaBYnFG2CDZoADuOasDcyQjgBxoCaIsQAvD_BwE</a:t>
            </a:r>
            <a:endParaRPr lang="en-US">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nSpc>
                <a:spcPct val="150000"/>
              </a:lnSpc>
              <a:spcBef>
                <a:spcPts val="0"/>
              </a:spcBef>
              <a:spcAft>
                <a:spcPts val="0"/>
              </a:spcAft>
              <a:buFont typeface="Arial" panose="020B0604020202020204" pitchFamily="34" charset="0"/>
              <a:buChar char="•"/>
            </a:pPr>
            <a:r>
              <a:rPr lang="en-US">
                <a:solidFill>
                  <a:srgbClr val="3A3A3A"/>
                </a:solidFill>
                <a:effectLst/>
                <a:latin typeface="Calibri" panose="020F0502020204030204" pitchFamily="34" charset="0"/>
                <a:ea typeface="Calibri" panose="020F0502020204030204" pitchFamily="34" charset="0"/>
                <a:cs typeface="Calibri" panose="020F0502020204030204" pitchFamily="34" charset="0"/>
              </a:rPr>
              <a:t>McCoy. (2022). Critical infrastructure, environmental racism, and protest: A case study in Cancer Alley, Louisiana. </a:t>
            </a:r>
            <a:r>
              <a:rPr lang="en-US" i="1">
                <a:effectLst/>
                <a:latin typeface="Calibri" panose="020F0502020204030204" pitchFamily="34" charset="0"/>
                <a:ea typeface="Calibri" panose="020F0502020204030204" pitchFamily="34" charset="0"/>
                <a:cs typeface="Times New Roman" panose="02020603050405020304" pitchFamily="18" charset="0"/>
              </a:rPr>
              <a:t>Columbia Human Rights Law Review</a:t>
            </a:r>
            <a:r>
              <a:rPr lang="en-US">
                <a:effectLst/>
                <a:latin typeface="Calibri" panose="020F0502020204030204" pitchFamily="34" charset="0"/>
                <a:ea typeface="Calibri" panose="020F0502020204030204" pitchFamily="34" charset="0"/>
                <a:cs typeface="Times New Roman" panose="02020603050405020304" pitchFamily="18" charset="0"/>
              </a:rPr>
              <a:t>, </a:t>
            </a:r>
            <a:r>
              <a:rPr lang="en-US" i="1">
                <a:effectLst/>
                <a:latin typeface="Calibri" panose="020F0502020204030204" pitchFamily="34" charset="0"/>
                <a:ea typeface="Calibri" panose="020F0502020204030204" pitchFamily="34" charset="0"/>
                <a:cs typeface="Times New Roman" panose="02020603050405020304" pitchFamily="18" charset="0"/>
              </a:rPr>
              <a:t>53</a:t>
            </a:r>
            <a:r>
              <a:rPr lang="en-US">
                <a:effectLst/>
                <a:latin typeface="Calibri" panose="020F0502020204030204" pitchFamily="34" charset="0"/>
                <a:ea typeface="Calibri" panose="020F0502020204030204" pitchFamily="34" charset="0"/>
                <a:cs typeface="Times New Roman" panose="02020603050405020304" pitchFamily="18" charset="0"/>
              </a:rPr>
              <a:t>(2), 582–623.</a:t>
            </a:r>
          </a:p>
        </p:txBody>
      </p:sp>
    </p:spTree>
    <p:extLst>
      <p:ext uri="{BB962C8B-B14F-4D97-AF65-F5344CB8AC3E}">
        <p14:creationId xmlns:p14="http://schemas.microsoft.com/office/powerpoint/2010/main" val="4154782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1A073F4-12E4-B907-500D-22946D8835B4}"/>
              </a:ext>
            </a:extLst>
          </p:cNvPr>
          <p:cNvSpPr/>
          <p:nvPr/>
        </p:nvSpPr>
        <p:spPr>
          <a:xfrm>
            <a:off x="-2" y="0"/>
            <a:ext cx="12192000" cy="6858000"/>
          </a:xfrm>
          <a:prstGeom prst="rect">
            <a:avLst/>
          </a:prstGeom>
          <a:solidFill>
            <a:srgbClr val="901E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F28561A-9F7B-9EE7-2535-745900CF823E}"/>
              </a:ext>
            </a:extLst>
          </p:cNvPr>
          <p:cNvSpPr/>
          <p:nvPr/>
        </p:nvSpPr>
        <p:spPr>
          <a:xfrm>
            <a:off x="751535" y="469550"/>
            <a:ext cx="2364260" cy="2364260"/>
          </a:xfrm>
          <a:prstGeom prst="rect">
            <a:avLst/>
          </a:prstGeom>
          <a:no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977884F-13FC-DFE4-B8E7-9649B546DEA8}"/>
              </a:ext>
            </a:extLst>
          </p:cNvPr>
          <p:cNvSpPr/>
          <p:nvPr/>
        </p:nvSpPr>
        <p:spPr>
          <a:xfrm>
            <a:off x="646667" y="374821"/>
            <a:ext cx="2364260" cy="2364260"/>
          </a:xfrm>
          <a:prstGeom prst="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887A3F7-64D9-3286-B64D-B19A0802BC8F}"/>
              </a:ext>
            </a:extLst>
          </p:cNvPr>
          <p:cNvSpPr/>
          <p:nvPr/>
        </p:nvSpPr>
        <p:spPr>
          <a:xfrm>
            <a:off x="6414709" y="465429"/>
            <a:ext cx="2364260" cy="2364260"/>
          </a:xfrm>
          <a:prstGeom prst="rect">
            <a:avLst/>
          </a:prstGeom>
          <a:no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9D65F2A-12DB-0C72-1E02-ADA434544914}"/>
              </a:ext>
            </a:extLst>
          </p:cNvPr>
          <p:cNvSpPr/>
          <p:nvPr/>
        </p:nvSpPr>
        <p:spPr>
          <a:xfrm>
            <a:off x="6305721" y="366580"/>
            <a:ext cx="2364260" cy="2364260"/>
          </a:xfrm>
          <a:prstGeom prst="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CC1C96A-6CD9-449D-908B-8CF1F99D2008}"/>
              </a:ext>
            </a:extLst>
          </p:cNvPr>
          <p:cNvSpPr txBox="1"/>
          <p:nvPr/>
        </p:nvSpPr>
        <p:spPr>
          <a:xfrm>
            <a:off x="3165223" y="438206"/>
            <a:ext cx="2184509" cy="2585323"/>
          </a:xfrm>
          <a:prstGeom prst="rect">
            <a:avLst/>
          </a:prstGeom>
          <a:noFill/>
        </p:spPr>
        <p:txBody>
          <a:bodyPr wrap="square">
            <a:spAutoFit/>
          </a:bodyPr>
          <a:lstStyle/>
          <a:p>
            <a:r>
              <a:rPr lang="en-US" altLang="en-US" sz="1800" b="1">
                <a:solidFill>
                  <a:schemeClr val="bg1"/>
                </a:solidFill>
                <a:latin typeface="ITC Berkeley Oldstyle Std" panose="02090402050306020404" pitchFamily="18" charset="0"/>
                <a:ea typeface="Univers Condensed" panose="020B0506020202050204" pitchFamily="34" charset="0"/>
                <a:cs typeface="Arial" panose="020B0604020202020204" pitchFamily="34" charset="0"/>
              </a:rPr>
              <a:t>Brittney Cuevas</a:t>
            </a:r>
          </a:p>
          <a:p>
            <a:r>
              <a:rPr lang="en-US">
                <a:solidFill>
                  <a:schemeClr val="bg1"/>
                </a:solidFill>
                <a:latin typeface="ITC Berkeley Oldstyle Std" panose="02090402050306020404" pitchFamily="18" charset="0"/>
                <a:cs typeface="Arial" panose="020B0604020202020204" pitchFamily="34" charset="0"/>
              </a:rPr>
              <a:t>Major: Economics</a:t>
            </a:r>
          </a:p>
          <a:p>
            <a:r>
              <a:rPr lang="en-US">
                <a:solidFill>
                  <a:schemeClr val="bg1"/>
                </a:solidFill>
                <a:latin typeface="ITC Berkeley Oldstyle Std" panose="02090402050306020404" pitchFamily="18" charset="0"/>
                <a:cs typeface="Arial" panose="020B0604020202020204" pitchFamily="34" charset="0"/>
              </a:rPr>
              <a:t>Minor: Sociology</a:t>
            </a:r>
          </a:p>
          <a:p>
            <a:r>
              <a:rPr lang="en-US">
                <a:solidFill>
                  <a:schemeClr val="bg1"/>
                </a:solidFill>
                <a:latin typeface="ITC Berkeley Oldstyle Std" panose="02090402050306020404" pitchFamily="18" charset="0"/>
                <a:cs typeface="Arial" panose="020B0604020202020204" pitchFamily="34" charset="0"/>
              </a:rPr>
              <a:t>4</a:t>
            </a:r>
            <a:r>
              <a:rPr lang="en-US" baseline="30000">
                <a:solidFill>
                  <a:schemeClr val="bg1"/>
                </a:solidFill>
                <a:latin typeface="ITC Berkeley Oldstyle Std" panose="02090402050306020404" pitchFamily="18" charset="0"/>
                <a:cs typeface="Arial" panose="020B0604020202020204" pitchFamily="34" charset="0"/>
              </a:rPr>
              <a:t>th</a:t>
            </a:r>
            <a:r>
              <a:rPr lang="en-US">
                <a:solidFill>
                  <a:schemeClr val="bg1"/>
                </a:solidFill>
                <a:latin typeface="ITC Berkeley Oldstyle Std" panose="02090402050306020404" pitchFamily="18" charset="0"/>
                <a:cs typeface="Arial" panose="020B0604020202020204" pitchFamily="34" charset="0"/>
              </a:rPr>
              <a:t> year Student/Concurrent MSE Student</a:t>
            </a:r>
          </a:p>
          <a:p>
            <a:r>
              <a:rPr lang="en-US">
                <a:solidFill>
                  <a:schemeClr val="bg1"/>
                </a:solidFill>
                <a:latin typeface="ITC Berkeley Oldstyle Std" panose="02090402050306020404" pitchFamily="18" charset="0"/>
                <a:cs typeface="Arial" panose="020B0604020202020204" pitchFamily="34" charset="0"/>
              </a:rPr>
              <a:t>Economics Club President</a:t>
            </a:r>
          </a:p>
          <a:p>
            <a:endParaRPr lang="en-US"/>
          </a:p>
        </p:txBody>
      </p:sp>
      <p:pic>
        <p:nvPicPr>
          <p:cNvPr id="10" name="Picture 9">
            <a:extLst>
              <a:ext uri="{FF2B5EF4-FFF2-40B4-BE49-F238E27FC236}">
                <a16:creationId xmlns:a16="http://schemas.microsoft.com/office/drawing/2014/main" id="{DD62E775-4BDF-23D3-3F0A-FD8957CA4312}"/>
              </a:ext>
            </a:extLst>
          </p:cNvPr>
          <p:cNvPicPr>
            <a:picLocks noChangeAspect="1"/>
          </p:cNvPicPr>
          <p:nvPr/>
        </p:nvPicPr>
        <p:blipFill>
          <a:blip r:embed="rId3"/>
          <a:stretch>
            <a:fillRect/>
          </a:stretch>
        </p:blipFill>
        <p:spPr>
          <a:xfrm rot="5400000">
            <a:off x="5808405" y="474407"/>
            <a:ext cx="575188" cy="12192002"/>
          </a:xfrm>
          <a:prstGeom prst="rect">
            <a:avLst/>
          </a:prstGeom>
        </p:spPr>
      </p:pic>
      <p:pic>
        <p:nvPicPr>
          <p:cNvPr id="11" name="Picture 10">
            <a:extLst>
              <a:ext uri="{FF2B5EF4-FFF2-40B4-BE49-F238E27FC236}">
                <a16:creationId xmlns:a16="http://schemas.microsoft.com/office/drawing/2014/main" id="{1E6A5476-FBE0-8E04-7BEE-BD5FF867834D}"/>
              </a:ext>
            </a:extLst>
          </p:cNvPr>
          <p:cNvPicPr>
            <a:picLocks noChangeAspect="1"/>
          </p:cNvPicPr>
          <p:nvPr/>
        </p:nvPicPr>
        <p:blipFill>
          <a:blip r:embed="rId4"/>
          <a:stretch>
            <a:fillRect/>
          </a:stretch>
        </p:blipFill>
        <p:spPr>
          <a:xfrm>
            <a:off x="388579" y="6425244"/>
            <a:ext cx="3856294" cy="290327"/>
          </a:xfrm>
          <a:prstGeom prst="rect">
            <a:avLst/>
          </a:prstGeom>
        </p:spPr>
      </p:pic>
      <p:sp>
        <p:nvSpPr>
          <p:cNvPr id="12" name="TextBox 11">
            <a:extLst>
              <a:ext uri="{FF2B5EF4-FFF2-40B4-BE49-F238E27FC236}">
                <a16:creationId xmlns:a16="http://schemas.microsoft.com/office/drawing/2014/main" id="{B6B7115E-8A2F-3B19-2FB6-B9FA7EFDE901}"/>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sp>
        <p:nvSpPr>
          <p:cNvPr id="16" name="Rectangle 15">
            <a:extLst>
              <a:ext uri="{FF2B5EF4-FFF2-40B4-BE49-F238E27FC236}">
                <a16:creationId xmlns:a16="http://schemas.microsoft.com/office/drawing/2014/main" id="{6635EA95-4298-7D77-9091-2CED7262E7C4}"/>
              </a:ext>
            </a:extLst>
          </p:cNvPr>
          <p:cNvSpPr/>
          <p:nvPr/>
        </p:nvSpPr>
        <p:spPr>
          <a:xfrm>
            <a:off x="751535" y="3427667"/>
            <a:ext cx="2364260" cy="2364260"/>
          </a:xfrm>
          <a:prstGeom prst="rect">
            <a:avLst/>
          </a:prstGeom>
          <a:no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0B54681-FE5C-AB3C-0FD1-D1D6E00A403F}"/>
              </a:ext>
            </a:extLst>
          </p:cNvPr>
          <p:cNvSpPr/>
          <p:nvPr/>
        </p:nvSpPr>
        <p:spPr>
          <a:xfrm>
            <a:off x="646667" y="3332938"/>
            <a:ext cx="2364260" cy="2364260"/>
          </a:xfrm>
          <a:prstGeom prst="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769C7EF1-E793-A997-2C54-FAE6E2BBA35E}"/>
              </a:ext>
            </a:extLst>
          </p:cNvPr>
          <p:cNvSpPr txBox="1"/>
          <p:nvPr/>
        </p:nvSpPr>
        <p:spPr>
          <a:xfrm>
            <a:off x="3220663" y="3427667"/>
            <a:ext cx="2364260" cy="1477328"/>
          </a:xfrm>
          <a:prstGeom prst="rect">
            <a:avLst/>
          </a:prstGeom>
          <a:noFill/>
        </p:spPr>
        <p:txBody>
          <a:bodyPr wrap="square">
            <a:spAutoFit/>
          </a:bodyPr>
          <a:lstStyle/>
          <a:p>
            <a:r>
              <a:rPr lang="en-US" altLang="en-US" sz="1800" b="1">
                <a:solidFill>
                  <a:schemeClr val="bg1"/>
                </a:solidFill>
                <a:latin typeface="ITC Berkeley Oldstyle Std" panose="02090402050306020404" pitchFamily="18" charset="0"/>
                <a:ea typeface="Univers Condensed" panose="020B0506020202050204" pitchFamily="34" charset="0"/>
                <a:cs typeface="Arial" panose="020B0604020202020204" pitchFamily="34" charset="0"/>
              </a:rPr>
              <a:t>Aza Davis-Picou</a:t>
            </a:r>
          </a:p>
          <a:p>
            <a:r>
              <a:rPr lang="en-US">
                <a:solidFill>
                  <a:schemeClr val="bg1"/>
                </a:solidFill>
                <a:latin typeface="ITC Berkeley Oldstyle Std" panose="02090402050306020404" pitchFamily="18" charset="0"/>
                <a:cs typeface="Arial" panose="020B0604020202020204" pitchFamily="34" charset="0"/>
              </a:rPr>
              <a:t>Major: Human Development &amp; Family Studies</a:t>
            </a:r>
          </a:p>
          <a:p>
            <a:r>
              <a:rPr lang="en-US">
                <a:solidFill>
                  <a:schemeClr val="bg1"/>
                </a:solidFill>
                <a:latin typeface="ITC Berkeley Oldstyle Std" panose="02090402050306020404" pitchFamily="18" charset="0"/>
                <a:cs typeface="Arial" panose="020B0604020202020204" pitchFamily="34" charset="0"/>
              </a:rPr>
              <a:t>Senior</a:t>
            </a:r>
            <a:endParaRPr lang="en-US"/>
          </a:p>
        </p:txBody>
      </p:sp>
      <p:sp>
        <p:nvSpPr>
          <p:cNvPr id="22" name="TextBox 21">
            <a:extLst>
              <a:ext uri="{FF2B5EF4-FFF2-40B4-BE49-F238E27FC236}">
                <a16:creationId xmlns:a16="http://schemas.microsoft.com/office/drawing/2014/main" id="{A1C69CAD-4D02-5EB4-4A29-EA6CDE20E875}"/>
              </a:ext>
            </a:extLst>
          </p:cNvPr>
          <p:cNvSpPr txBox="1"/>
          <p:nvPr/>
        </p:nvSpPr>
        <p:spPr>
          <a:xfrm>
            <a:off x="8999099" y="533047"/>
            <a:ext cx="1569309" cy="2031325"/>
          </a:xfrm>
          <a:prstGeom prst="rect">
            <a:avLst/>
          </a:prstGeom>
          <a:noFill/>
        </p:spPr>
        <p:txBody>
          <a:bodyPr wrap="square">
            <a:spAutoFit/>
          </a:bodyPr>
          <a:lstStyle/>
          <a:p>
            <a:r>
              <a:rPr lang="en-US" altLang="en-US" sz="1800" b="1">
                <a:solidFill>
                  <a:schemeClr val="bg1"/>
                </a:solidFill>
                <a:latin typeface="ITC Berkeley Oldstyle Std" panose="02090402050306020404" pitchFamily="18" charset="0"/>
                <a:ea typeface="Univers Condensed" panose="020B0506020202050204" pitchFamily="34" charset="0"/>
                <a:cs typeface="Arial" panose="020B0604020202020204" pitchFamily="34" charset="0"/>
              </a:rPr>
              <a:t>Kaleb Nichols</a:t>
            </a:r>
          </a:p>
          <a:p>
            <a:r>
              <a:rPr lang="en-US">
                <a:solidFill>
                  <a:schemeClr val="bg1"/>
                </a:solidFill>
                <a:latin typeface="ITC Berkeley Oldstyle Std" panose="02090402050306020404" pitchFamily="18" charset="0"/>
                <a:cs typeface="Arial" panose="020B0604020202020204" pitchFamily="34" charset="0"/>
              </a:rPr>
              <a:t>Major: Liberal Studies</a:t>
            </a:r>
          </a:p>
          <a:p>
            <a:r>
              <a:rPr lang="en-US">
                <a:solidFill>
                  <a:schemeClr val="bg1"/>
                </a:solidFill>
                <a:latin typeface="ITC Berkeley Oldstyle Std" panose="02090402050306020404" pitchFamily="18" charset="0"/>
                <a:cs typeface="Arial" panose="020B0604020202020204" pitchFamily="34" charset="0"/>
              </a:rPr>
              <a:t>Minor: Double minor</a:t>
            </a:r>
          </a:p>
          <a:p>
            <a:r>
              <a:rPr lang="en-US">
                <a:solidFill>
                  <a:schemeClr val="bg1"/>
                </a:solidFill>
                <a:latin typeface="ITC Berkeley Oldstyle Std" panose="02090402050306020404" pitchFamily="18" charset="0"/>
                <a:cs typeface="Arial" panose="020B0604020202020204" pitchFamily="34" charset="0"/>
              </a:rPr>
              <a:t>2</a:t>
            </a:r>
            <a:r>
              <a:rPr lang="en-US" baseline="30000">
                <a:solidFill>
                  <a:schemeClr val="bg1"/>
                </a:solidFill>
                <a:latin typeface="ITC Berkeley Oldstyle Std" panose="02090402050306020404" pitchFamily="18" charset="0"/>
                <a:cs typeface="Arial" panose="020B0604020202020204" pitchFamily="34" charset="0"/>
              </a:rPr>
              <a:t>nd</a:t>
            </a:r>
            <a:r>
              <a:rPr lang="en-US">
                <a:solidFill>
                  <a:schemeClr val="bg1"/>
                </a:solidFill>
                <a:latin typeface="ITC Berkeley Oldstyle Std" panose="02090402050306020404" pitchFamily="18" charset="0"/>
                <a:cs typeface="Arial" panose="020B0604020202020204" pitchFamily="34" charset="0"/>
              </a:rPr>
              <a:t> Year Student</a:t>
            </a:r>
            <a:endParaRPr lang="en-US"/>
          </a:p>
        </p:txBody>
      </p:sp>
      <p:pic>
        <p:nvPicPr>
          <p:cNvPr id="2" name="Picture 4">
            <a:extLst>
              <a:ext uri="{FF2B5EF4-FFF2-40B4-BE49-F238E27FC236}">
                <a16:creationId xmlns:a16="http://schemas.microsoft.com/office/drawing/2014/main" id="{D8E9560B-DB7C-2400-FCDC-97C2A916B6D2}"/>
              </a:ext>
            </a:extLst>
          </p:cNvPr>
          <p:cNvPicPr>
            <a:picLocks noChangeAspect="1"/>
          </p:cNvPicPr>
          <p:nvPr/>
        </p:nvPicPr>
        <p:blipFill>
          <a:blip r:embed="rId5"/>
          <a:stretch>
            <a:fillRect/>
          </a:stretch>
        </p:blipFill>
        <p:spPr>
          <a:xfrm rot="5400000">
            <a:off x="625592" y="668730"/>
            <a:ext cx="2351287" cy="1763465"/>
          </a:xfrm>
          <a:prstGeom prst="rect">
            <a:avLst/>
          </a:prstGeom>
        </p:spPr>
      </p:pic>
      <p:pic>
        <p:nvPicPr>
          <p:cNvPr id="9" name="Picture 8" descr="A picture containing person&#10;&#10;Description automatically generated">
            <a:extLst>
              <a:ext uri="{FF2B5EF4-FFF2-40B4-BE49-F238E27FC236}">
                <a16:creationId xmlns:a16="http://schemas.microsoft.com/office/drawing/2014/main" id="{9116F431-F2D7-0656-BB6C-5457633900A7}"/>
              </a:ext>
            </a:extLst>
          </p:cNvPr>
          <p:cNvPicPr>
            <a:picLocks noChangeAspect="1"/>
          </p:cNvPicPr>
          <p:nvPr/>
        </p:nvPicPr>
        <p:blipFill>
          <a:blip r:embed="rId6"/>
          <a:stretch>
            <a:fillRect/>
          </a:stretch>
        </p:blipFill>
        <p:spPr>
          <a:xfrm>
            <a:off x="6285280" y="792140"/>
            <a:ext cx="2384701" cy="1590205"/>
          </a:xfrm>
          <a:prstGeom prst="rect">
            <a:avLst/>
          </a:prstGeom>
          <a:scene3d>
            <a:camera prst="orthographicFront"/>
            <a:lightRig rig="threePt" dir="t"/>
          </a:scene3d>
          <a:sp3d>
            <a:bevelT prst="angle"/>
          </a:sp3d>
        </p:spPr>
      </p:pic>
      <p:sp>
        <p:nvSpPr>
          <p:cNvPr id="13" name="TextBox 12">
            <a:extLst>
              <a:ext uri="{FF2B5EF4-FFF2-40B4-BE49-F238E27FC236}">
                <a16:creationId xmlns:a16="http://schemas.microsoft.com/office/drawing/2014/main" id="{28B25F2B-1133-AD9A-0DA1-D9C78A0F2FF0}"/>
              </a:ext>
            </a:extLst>
          </p:cNvPr>
          <p:cNvSpPr txBox="1"/>
          <p:nvPr/>
        </p:nvSpPr>
        <p:spPr>
          <a:xfrm>
            <a:off x="5906434" y="4225076"/>
            <a:ext cx="7250733" cy="769441"/>
          </a:xfrm>
          <a:prstGeom prst="rect">
            <a:avLst/>
          </a:prstGeom>
          <a:noFill/>
        </p:spPr>
        <p:txBody>
          <a:bodyPr wrap="square">
            <a:spAutoFit/>
          </a:bodyPr>
          <a:lstStyle/>
          <a:p>
            <a:r>
              <a:rPr lang="en-US" sz="4400" b="1">
                <a:solidFill>
                  <a:schemeClr val="bg1"/>
                </a:solidFill>
                <a:latin typeface="ITC Berkeley Oldstyle Std" panose="02090402050306020404" pitchFamily="18" charset="0"/>
                <a:cs typeface="Arial" panose="020B0604020202020204" pitchFamily="34" charset="0"/>
              </a:rPr>
              <a:t>NCORE/ISCORE Scholars</a:t>
            </a:r>
            <a:endParaRPr lang="en-US" sz="4400"/>
          </a:p>
        </p:txBody>
      </p:sp>
      <p:pic>
        <p:nvPicPr>
          <p:cNvPr id="25" name="Picture 24">
            <a:extLst>
              <a:ext uri="{FF2B5EF4-FFF2-40B4-BE49-F238E27FC236}">
                <a16:creationId xmlns:a16="http://schemas.microsoft.com/office/drawing/2014/main" id="{A7B8D90A-B43C-BF89-0CB5-199409077802}"/>
              </a:ext>
            </a:extLst>
          </p:cNvPr>
          <p:cNvPicPr>
            <a:picLocks noChangeAspect="1"/>
          </p:cNvPicPr>
          <p:nvPr/>
        </p:nvPicPr>
        <p:blipFill>
          <a:blip r:embed="rId7">
            <a:alphaModFix/>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646667" y="3332938"/>
            <a:ext cx="2364260" cy="2364260"/>
          </a:xfrm>
          <a:prstGeom prst="rect">
            <a:avLst/>
          </a:prstGeom>
        </p:spPr>
      </p:pic>
    </p:spTree>
    <p:extLst>
      <p:ext uri="{BB962C8B-B14F-4D97-AF65-F5344CB8AC3E}">
        <p14:creationId xmlns:p14="http://schemas.microsoft.com/office/powerpoint/2010/main" val="13182807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388579" y="80915"/>
            <a:ext cx="10515600" cy="1325563"/>
          </a:xfrm>
        </p:spPr>
        <p:txBody>
          <a:bodyPr/>
          <a:lstStyle/>
          <a:p>
            <a:r>
              <a:rPr lang="en-US" b="1">
                <a:solidFill>
                  <a:srgbClr val="C00000"/>
                </a:solidFill>
                <a:latin typeface="ITC Berkeley Oldstyle Std Blk" panose="02090402050306020404" pitchFamily="18" charset="0"/>
              </a:rPr>
              <a:t>References </a:t>
            </a:r>
            <a:r>
              <a:rPr lang="en-US" b="1" err="1">
                <a:solidFill>
                  <a:srgbClr val="C00000"/>
                </a:solidFill>
                <a:latin typeface="ITC Berkeley Oldstyle Std Blk" panose="02090402050306020404" pitchFamily="18" charset="0"/>
              </a:rPr>
              <a:t>cont</a:t>
            </a:r>
            <a:r>
              <a:rPr lang="en-US" b="1">
                <a:solidFill>
                  <a:srgbClr val="C00000"/>
                </a:solidFill>
                <a:latin typeface="ITC Berkeley Oldstyle Std Blk" panose="02090402050306020404" pitchFamily="18" charset="0"/>
              </a:rPr>
              <a:t>…</a:t>
            </a:r>
          </a:p>
        </p:txBody>
      </p:sp>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5252" y="0"/>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sp>
        <p:nvSpPr>
          <p:cNvPr id="5" name="TextBox 4">
            <a:extLst>
              <a:ext uri="{FF2B5EF4-FFF2-40B4-BE49-F238E27FC236}">
                <a16:creationId xmlns:a16="http://schemas.microsoft.com/office/drawing/2014/main" id="{06A29456-F7EC-2F8F-340D-4F070256B740}"/>
              </a:ext>
            </a:extLst>
          </p:cNvPr>
          <p:cNvSpPr txBox="1"/>
          <p:nvPr/>
        </p:nvSpPr>
        <p:spPr>
          <a:xfrm>
            <a:off x="388579" y="1166543"/>
            <a:ext cx="11126088" cy="5035353"/>
          </a:xfrm>
          <a:prstGeom prst="rect">
            <a:avLst/>
          </a:prstGeom>
          <a:noFill/>
        </p:spPr>
        <p:txBody>
          <a:bodyPr wrap="square">
            <a:spAutoFit/>
          </a:bodyPr>
          <a:lstStyle/>
          <a:p>
            <a:pPr marL="457200" marR="0" indent="-457200">
              <a:lnSpc>
                <a:spcPct val="150000"/>
              </a:lnSpc>
              <a:spcBef>
                <a:spcPts val="0"/>
              </a:spcBef>
              <a:spcAft>
                <a:spcPts val="0"/>
              </a:spcAft>
              <a:buFont typeface="Arial" panose="020B0604020202020204" pitchFamily="34" charset="0"/>
              <a:buChar char="•"/>
            </a:pPr>
            <a:r>
              <a:rPr lang="en-US">
                <a:solidFill>
                  <a:srgbClr val="3A3A3A"/>
                </a:solidFill>
                <a:effectLst/>
                <a:latin typeface="Calibri" panose="020F0502020204030204" pitchFamily="34" charset="0"/>
                <a:ea typeface="Calibri" panose="020F0502020204030204" pitchFamily="34" charset="0"/>
                <a:cs typeface="Calibri" panose="020F0502020204030204" pitchFamily="34" charset="0"/>
              </a:rPr>
              <a:t>Perry, Arrington, S., </a:t>
            </a:r>
            <a:r>
              <a:rPr lang="en-US" err="1">
                <a:solidFill>
                  <a:srgbClr val="3A3A3A"/>
                </a:solidFill>
                <a:effectLst/>
                <a:latin typeface="Calibri" panose="020F0502020204030204" pitchFamily="34" charset="0"/>
                <a:ea typeface="Calibri" panose="020F0502020204030204" pitchFamily="34" charset="0"/>
                <a:cs typeface="Calibri" panose="020F0502020204030204" pitchFamily="34" charset="0"/>
              </a:rPr>
              <a:t>Freisthler</a:t>
            </a:r>
            <a:r>
              <a:rPr lang="en-US">
                <a:solidFill>
                  <a:srgbClr val="3A3A3A"/>
                </a:solidFill>
                <a:effectLst/>
                <a:latin typeface="Calibri" panose="020F0502020204030204" pitchFamily="34" charset="0"/>
                <a:ea typeface="Calibri" panose="020F0502020204030204" pitchFamily="34" charset="0"/>
                <a:cs typeface="Calibri" panose="020F0502020204030204" pitchFamily="34" charset="0"/>
              </a:rPr>
              <a:t>, M. S., Ibe, I. N., McCray, N. L., Neumann, L. M., </a:t>
            </a:r>
            <a:r>
              <a:rPr lang="en-US" err="1">
                <a:solidFill>
                  <a:srgbClr val="3A3A3A"/>
                </a:solidFill>
                <a:effectLst/>
                <a:latin typeface="Calibri" panose="020F0502020204030204" pitchFamily="34" charset="0"/>
                <a:ea typeface="Calibri" panose="020F0502020204030204" pitchFamily="34" charset="0"/>
                <a:cs typeface="Calibri" panose="020F0502020204030204" pitchFamily="34" charset="0"/>
              </a:rPr>
              <a:t>Tajanlangit</a:t>
            </a:r>
            <a:r>
              <a:rPr lang="en-US">
                <a:solidFill>
                  <a:srgbClr val="3A3A3A"/>
                </a:solidFill>
                <a:effectLst/>
                <a:latin typeface="Calibri" panose="020F0502020204030204" pitchFamily="34" charset="0"/>
                <a:ea typeface="Calibri" panose="020F0502020204030204" pitchFamily="34" charset="0"/>
                <a:cs typeface="Calibri" panose="020F0502020204030204" pitchFamily="34" charset="0"/>
              </a:rPr>
              <a:t>, P., &amp; Trejo Rosas, B. M. (2021). Pervasive structural racism in environmental epidemiology. </a:t>
            </a:r>
            <a:r>
              <a:rPr lang="en-US" i="1">
                <a:effectLst/>
                <a:latin typeface="Calibri" panose="020F0502020204030204" pitchFamily="34" charset="0"/>
                <a:ea typeface="Calibri" panose="020F0502020204030204" pitchFamily="34" charset="0"/>
                <a:cs typeface="Times New Roman" panose="02020603050405020304" pitchFamily="18" charset="0"/>
              </a:rPr>
              <a:t>Environmental Health</a:t>
            </a:r>
            <a:r>
              <a:rPr lang="en-US">
                <a:effectLst/>
                <a:latin typeface="Calibri" panose="020F0502020204030204" pitchFamily="34" charset="0"/>
                <a:ea typeface="Calibri" panose="020F0502020204030204" pitchFamily="34" charset="0"/>
                <a:cs typeface="Times New Roman" panose="02020603050405020304" pitchFamily="18" charset="0"/>
              </a:rPr>
              <a:t>, </a:t>
            </a:r>
            <a:r>
              <a:rPr lang="en-US" i="1">
                <a:effectLst/>
                <a:latin typeface="Calibri" panose="020F0502020204030204" pitchFamily="34" charset="0"/>
                <a:ea typeface="Calibri" panose="020F0502020204030204" pitchFamily="34" charset="0"/>
                <a:cs typeface="Times New Roman" panose="02020603050405020304" pitchFamily="18" charset="0"/>
              </a:rPr>
              <a:t>20</a:t>
            </a:r>
            <a:r>
              <a:rPr lang="en-US">
                <a:effectLst/>
                <a:latin typeface="Calibri" panose="020F0502020204030204" pitchFamily="34" charset="0"/>
                <a:ea typeface="Calibri" panose="020F0502020204030204" pitchFamily="34" charset="0"/>
                <a:cs typeface="Times New Roman" panose="02020603050405020304" pitchFamily="18" charset="0"/>
              </a:rPr>
              <a:t>(1), 119–13. </a:t>
            </a:r>
            <a:r>
              <a:rPr lang="en-US" u="sng">
                <a:solidFill>
                  <a:srgbClr val="1155CC"/>
                </a:solidFill>
                <a:effectLst/>
                <a:latin typeface="Calibri" panose="020F0502020204030204" pitchFamily="34" charset="0"/>
                <a:ea typeface="Calibri" panose="020F0502020204030204" pitchFamily="34" charset="0"/>
                <a:cs typeface="Calibri" panose="020F0502020204030204" pitchFamily="34" charset="0"/>
                <a:hlinkClick r:id="rId6"/>
              </a:rPr>
              <a:t>https://doi.org/10.1186/s12940-021-00801-3</a:t>
            </a:r>
            <a:endParaRPr lang="en-US">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nSpc>
                <a:spcPct val="150000"/>
              </a:lnSpc>
              <a:spcBef>
                <a:spcPts val="0"/>
              </a:spcBef>
              <a:spcAft>
                <a:spcPts val="0"/>
              </a:spcAft>
              <a:buFont typeface="Arial" panose="020B0604020202020204" pitchFamily="34" charset="0"/>
              <a:buChar char="•"/>
            </a:pPr>
            <a:r>
              <a:rPr lang="en-US" err="1">
                <a:solidFill>
                  <a:srgbClr val="000000"/>
                </a:solidFill>
                <a:effectLst/>
                <a:latin typeface="Calibri" panose="020F0502020204030204" pitchFamily="34" charset="0"/>
                <a:ea typeface="Calibri" panose="020F0502020204030204" pitchFamily="34" charset="0"/>
                <a:cs typeface="Calibri" panose="020F0502020204030204" pitchFamily="34" charset="0"/>
              </a:rPr>
              <a:t>Tchounwou</a:t>
            </a:r>
            <a:r>
              <a:rPr lang="en-US">
                <a:solidFill>
                  <a:srgbClr val="000000"/>
                </a:solidFill>
                <a:effectLst/>
                <a:latin typeface="Calibri" panose="020F0502020204030204" pitchFamily="34" charset="0"/>
                <a:ea typeface="Calibri" panose="020F0502020204030204" pitchFamily="34" charset="0"/>
                <a:cs typeface="Calibri" panose="020F0502020204030204" pitchFamily="34" charset="0"/>
              </a:rPr>
              <a:t>, P. B., &amp; Warren, M. (2001). Physicochemical and Bacteriological Assessment of water quality at the Ross Barnett Reservoir in Central Mississippi, U.S.A. </a:t>
            </a:r>
            <a:r>
              <a:rPr lang="en-US" i="1">
                <a:effectLst/>
                <a:latin typeface="Calibri" panose="020F0502020204030204" pitchFamily="34" charset="0"/>
                <a:ea typeface="Calibri" panose="020F0502020204030204" pitchFamily="34" charset="0"/>
                <a:cs typeface="Times New Roman" panose="02020603050405020304" pitchFamily="18" charset="0"/>
              </a:rPr>
              <a:t>Reviews on Environmental Health</a:t>
            </a:r>
            <a:r>
              <a:rPr lang="en-US">
                <a:effectLst/>
                <a:latin typeface="Calibri" panose="020F0502020204030204" pitchFamily="34" charset="0"/>
                <a:ea typeface="Calibri" panose="020F0502020204030204" pitchFamily="34" charset="0"/>
                <a:cs typeface="Times New Roman" panose="02020603050405020304" pitchFamily="18" charset="0"/>
              </a:rPr>
              <a:t>, </a:t>
            </a:r>
            <a:r>
              <a:rPr lang="en-US" i="1">
                <a:effectLst/>
                <a:latin typeface="Calibri" panose="020F0502020204030204" pitchFamily="34" charset="0"/>
                <a:ea typeface="Calibri" panose="020F0502020204030204" pitchFamily="34" charset="0"/>
                <a:cs typeface="Times New Roman" panose="02020603050405020304" pitchFamily="18" charset="0"/>
              </a:rPr>
              <a:t>16</a:t>
            </a:r>
            <a:r>
              <a:rPr lang="en-US">
                <a:effectLst/>
                <a:latin typeface="Calibri" panose="020F0502020204030204" pitchFamily="34" charset="0"/>
                <a:ea typeface="Calibri" panose="020F0502020204030204" pitchFamily="34" charset="0"/>
                <a:cs typeface="Times New Roman" panose="02020603050405020304" pitchFamily="18" charset="0"/>
              </a:rPr>
              <a:t>(3). </a:t>
            </a:r>
            <a:r>
              <a:rPr lang="en-US" u="sng">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7"/>
              </a:rPr>
              <a:t>https://doi.org/10.1515/reveh.2001.16.3.203</a:t>
            </a:r>
            <a:endParaRPr lang="en-US">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nSpc>
                <a:spcPct val="150000"/>
              </a:lnSpc>
              <a:spcBef>
                <a:spcPts val="0"/>
              </a:spcBef>
              <a:spcAft>
                <a:spcPts val="0"/>
              </a:spcAft>
              <a:buFont typeface="Arial" panose="020B0604020202020204" pitchFamily="34" charset="0"/>
              <a:buChar char="•"/>
            </a:pPr>
            <a:r>
              <a:rPr lang="en-US" err="1">
                <a:solidFill>
                  <a:srgbClr val="000000"/>
                </a:solidFill>
                <a:effectLst/>
                <a:latin typeface="Calibri" panose="020F0502020204030204" pitchFamily="34" charset="0"/>
                <a:ea typeface="Calibri" panose="020F0502020204030204" pitchFamily="34" charset="0"/>
                <a:cs typeface="Calibri" panose="020F0502020204030204" pitchFamily="34" charset="0"/>
              </a:rPr>
              <a:t>Tebor</a:t>
            </a:r>
            <a:r>
              <a:rPr lang="en-US">
                <a:solidFill>
                  <a:srgbClr val="000000"/>
                </a:solidFill>
                <a:effectLst/>
                <a:latin typeface="Calibri" panose="020F0502020204030204" pitchFamily="34" charset="0"/>
                <a:ea typeface="Calibri" panose="020F0502020204030204" pitchFamily="34" charset="0"/>
                <a:cs typeface="Calibri" panose="020F0502020204030204" pitchFamily="34" charset="0"/>
              </a:rPr>
              <a:t>, C. (2021, June 26). </a:t>
            </a:r>
            <a:r>
              <a:rPr lang="en-US" i="1">
                <a:effectLst/>
                <a:latin typeface="Calibri" panose="020F0502020204030204" pitchFamily="34" charset="0"/>
                <a:ea typeface="Calibri" panose="020F0502020204030204" pitchFamily="34" charset="0"/>
                <a:cs typeface="Times New Roman" panose="02020603050405020304" pitchFamily="18" charset="0"/>
              </a:rPr>
              <a:t>On Native American reservations, the push for more clean water and Sanitation</a:t>
            </a:r>
            <a:r>
              <a:rPr lang="en-US">
                <a:effectLst/>
                <a:latin typeface="Calibri" panose="020F0502020204030204" pitchFamily="34" charset="0"/>
                <a:ea typeface="Calibri" panose="020F0502020204030204" pitchFamily="34" charset="0"/>
                <a:cs typeface="Times New Roman" panose="02020603050405020304" pitchFamily="18" charset="0"/>
              </a:rPr>
              <a:t>. Los Angeles Times. Retrieved October 20, 2022, from </a:t>
            </a:r>
            <a:r>
              <a:rPr lang="en-US" u="sng">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8"/>
              </a:rPr>
              <a:t>https://www.latimes.com/world-nation/story/2021-06-26/native-americans-clean-water</a:t>
            </a:r>
            <a:endParaRPr lang="en-US">
              <a:solidFill>
                <a:srgbClr val="3A3A3A"/>
              </a:solidFill>
              <a:effectLst/>
              <a:latin typeface="Calibri" panose="020F0502020204030204" pitchFamily="34" charset="0"/>
              <a:ea typeface="Calibri" panose="020F0502020204030204" pitchFamily="34" charset="0"/>
              <a:cs typeface="Calibri" panose="020F0502020204030204" pitchFamily="34" charset="0"/>
            </a:endParaRPr>
          </a:p>
          <a:p>
            <a:pPr marL="457200" marR="0" indent="-457200">
              <a:lnSpc>
                <a:spcPct val="150000"/>
              </a:lnSpc>
              <a:spcBef>
                <a:spcPts val="0"/>
              </a:spcBef>
              <a:spcAft>
                <a:spcPts val="0"/>
              </a:spcAft>
              <a:buFont typeface="Arial" panose="020B0604020202020204" pitchFamily="34" charset="0"/>
              <a:buChar char="•"/>
            </a:pPr>
            <a:r>
              <a:rPr lang="en-US">
                <a:solidFill>
                  <a:srgbClr val="3A3A3A"/>
                </a:solidFill>
                <a:effectLst/>
                <a:latin typeface="Calibri" panose="020F0502020204030204" pitchFamily="34" charset="0"/>
                <a:ea typeface="Calibri" panose="020F0502020204030204" pitchFamily="34" charset="0"/>
                <a:cs typeface="Calibri" panose="020F0502020204030204" pitchFamily="34" charset="0"/>
              </a:rPr>
              <a:t>Wright. (2021). As Above, So Below: Anti‐Black Violence as Environmental Racism. </a:t>
            </a:r>
            <a:r>
              <a:rPr lang="en-US" i="1">
                <a:effectLst/>
                <a:latin typeface="Calibri" panose="020F0502020204030204" pitchFamily="34" charset="0"/>
                <a:ea typeface="Calibri" panose="020F0502020204030204" pitchFamily="34" charset="0"/>
                <a:cs typeface="Times New Roman" panose="02020603050405020304" pitchFamily="18" charset="0"/>
              </a:rPr>
              <a:t>Antipode</a:t>
            </a:r>
            <a:r>
              <a:rPr lang="en-US">
                <a:effectLst/>
                <a:latin typeface="Calibri" panose="020F0502020204030204" pitchFamily="34" charset="0"/>
                <a:ea typeface="Calibri" panose="020F0502020204030204" pitchFamily="34" charset="0"/>
                <a:cs typeface="Times New Roman" panose="02020603050405020304" pitchFamily="18" charset="0"/>
              </a:rPr>
              <a:t>, </a:t>
            </a:r>
            <a:r>
              <a:rPr lang="en-US" i="1">
                <a:effectLst/>
                <a:latin typeface="Calibri" panose="020F0502020204030204" pitchFamily="34" charset="0"/>
                <a:ea typeface="Calibri" panose="020F0502020204030204" pitchFamily="34" charset="0"/>
                <a:cs typeface="Times New Roman" panose="02020603050405020304" pitchFamily="18" charset="0"/>
              </a:rPr>
              <a:t>53</a:t>
            </a:r>
            <a:r>
              <a:rPr lang="en-US">
                <a:effectLst/>
                <a:latin typeface="Calibri" panose="020F0502020204030204" pitchFamily="34" charset="0"/>
                <a:ea typeface="Calibri" panose="020F0502020204030204" pitchFamily="34" charset="0"/>
                <a:cs typeface="Times New Roman" panose="02020603050405020304" pitchFamily="18" charset="0"/>
              </a:rPr>
              <a:t>(3), 791–809. </a:t>
            </a:r>
            <a:r>
              <a:rPr lang="en-US" u="sng">
                <a:solidFill>
                  <a:srgbClr val="1155CC"/>
                </a:solidFill>
                <a:effectLst/>
                <a:latin typeface="Calibri" panose="020F0502020204030204" pitchFamily="34" charset="0"/>
                <a:ea typeface="Calibri" panose="020F0502020204030204" pitchFamily="34" charset="0"/>
                <a:cs typeface="Calibri" panose="020F0502020204030204" pitchFamily="34" charset="0"/>
                <a:hlinkClick r:id="rId9"/>
              </a:rPr>
              <a:t>https://doi.org/10.1111/anti.12425</a:t>
            </a:r>
            <a:endParaRPr lang="en-US">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nSpc>
                <a:spcPct val="150000"/>
              </a:lnSpc>
              <a:spcBef>
                <a:spcPts val="0"/>
              </a:spcBef>
              <a:spcAft>
                <a:spcPts val="0"/>
              </a:spcAft>
            </a:pPr>
            <a:r>
              <a:rPr lang="en-US">
                <a:effectLst/>
                <a:latin typeface="Calibri" panose="020F0502020204030204" pitchFamily="34" charset="0"/>
                <a:ea typeface="Times New Roman" panose="02020603050405020304" pitchFamily="18" charset="0"/>
                <a:cs typeface="Calibri" panose="020F0502020204030204" pitchFamily="34" charset="0"/>
              </a:rPr>
              <a:t> </a:t>
            </a: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547722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63779097-CF27-D29F-B635-A9D188F57EC1}"/>
              </a:ext>
            </a:extLst>
          </p:cNvPr>
          <p:cNvPicPr>
            <a:picLocks noChangeAspect="1"/>
          </p:cNvPicPr>
          <p:nvPr/>
        </p:nvPicPr>
        <p:blipFill>
          <a:blip r:embed="rId3"/>
          <a:stretch>
            <a:fillRect/>
          </a:stretch>
        </p:blipFill>
        <p:spPr>
          <a:xfrm>
            <a:off x="-6827142" y="2363532"/>
            <a:ext cx="3251200" cy="3251200"/>
          </a:xfrm>
          <a:prstGeom prst="rect">
            <a:avLst/>
          </a:prstGeom>
        </p:spPr>
      </p:pic>
      <p:pic>
        <p:nvPicPr>
          <p:cNvPr id="5" name="Picture 4" descr="Diagram&#10;&#10;Description automatically generated">
            <a:extLst>
              <a:ext uri="{FF2B5EF4-FFF2-40B4-BE49-F238E27FC236}">
                <a16:creationId xmlns:a16="http://schemas.microsoft.com/office/drawing/2014/main" id="{4E188865-0FAD-D677-9242-7E7192BED276}"/>
              </a:ext>
            </a:extLst>
          </p:cNvPr>
          <p:cNvPicPr>
            <a:picLocks noChangeAspect="1"/>
          </p:cNvPicPr>
          <p:nvPr/>
        </p:nvPicPr>
        <p:blipFill>
          <a:blip r:embed="rId4"/>
          <a:stretch>
            <a:fillRect/>
          </a:stretch>
        </p:blipFill>
        <p:spPr>
          <a:xfrm>
            <a:off x="8932471" y="3207326"/>
            <a:ext cx="2870950" cy="2762250"/>
          </a:xfrm>
          <a:prstGeom prst="rect">
            <a:avLst/>
          </a:prstGeom>
        </p:spPr>
      </p:pic>
      <p:pic>
        <p:nvPicPr>
          <p:cNvPr id="11" name="Picture 10" descr="A picture containing tree, dark, sunset, image&#10;&#10;Description automatically generated">
            <a:extLst>
              <a:ext uri="{FF2B5EF4-FFF2-40B4-BE49-F238E27FC236}">
                <a16:creationId xmlns:a16="http://schemas.microsoft.com/office/drawing/2014/main" id="{A58914A2-0B12-82CB-008E-3F454C3A5279}"/>
              </a:ext>
            </a:extLst>
          </p:cNvPr>
          <p:cNvPicPr>
            <a:picLocks noChangeAspect="1"/>
          </p:cNvPicPr>
          <p:nvPr/>
        </p:nvPicPr>
        <p:blipFill>
          <a:blip r:embed="rId5"/>
          <a:stretch>
            <a:fillRect/>
          </a:stretch>
        </p:blipFill>
        <p:spPr>
          <a:xfrm rot="16200000">
            <a:off x="-2" y="0"/>
            <a:ext cx="4810125" cy="4810125"/>
          </a:xfrm>
          <a:prstGeom prst="rect">
            <a:avLst/>
          </a:prstGeom>
        </p:spPr>
      </p:pic>
      <p:pic>
        <p:nvPicPr>
          <p:cNvPr id="2" name="Picture 1">
            <a:extLst>
              <a:ext uri="{FF2B5EF4-FFF2-40B4-BE49-F238E27FC236}">
                <a16:creationId xmlns:a16="http://schemas.microsoft.com/office/drawing/2014/main" id="{EDF52F8D-3E66-200A-7C4C-00A60043713E}"/>
              </a:ext>
            </a:extLst>
          </p:cNvPr>
          <p:cNvPicPr>
            <a:picLocks noChangeAspect="1"/>
          </p:cNvPicPr>
          <p:nvPr/>
        </p:nvPicPr>
        <p:blipFill>
          <a:blip r:embed="rId6"/>
          <a:stretch>
            <a:fillRect/>
          </a:stretch>
        </p:blipFill>
        <p:spPr>
          <a:xfrm rot="5400000">
            <a:off x="5808405" y="474407"/>
            <a:ext cx="575188" cy="12192002"/>
          </a:xfrm>
          <a:prstGeom prst="rect">
            <a:avLst/>
          </a:prstGeom>
        </p:spPr>
      </p:pic>
      <p:pic>
        <p:nvPicPr>
          <p:cNvPr id="4" name="Picture 3">
            <a:extLst>
              <a:ext uri="{FF2B5EF4-FFF2-40B4-BE49-F238E27FC236}">
                <a16:creationId xmlns:a16="http://schemas.microsoft.com/office/drawing/2014/main" id="{27FD8335-BBD9-24F1-6F23-B3CECE80D00B}"/>
              </a:ext>
            </a:extLst>
          </p:cNvPr>
          <p:cNvPicPr>
            <a:picLocks noChangeAspect="1"/>
          </p:cNvPicPr>
          <p:nvPr/>
        </p:nvPicPr>
        <p:blipFill>
          <a:blip r:embed="rId7"/>
          <a:stretch>
            <a:fillRect/>
          </a:stretch>
        </p:blipFill>
        <p:spPr>
          <a:xfrm>
            <a:off x="388579" y="6425244"/>
            <a:ext cx="3856294" cy="290327"/>
          </a:xfrm>
          <a:prstGeom prst="rect">
            <a:avLst/>
          </a:prstGeom>
        </p:spPr>
      </p:pic>
      <p:sp>
        <p:nvSpPr>
          <p:cNvPr id="6" name="TextBox 5">
            <a:extLst>
              <a:ext uri="{FF2B5EF4-FFF2-40B4-BE49-F238E27FC236}">
                <a16:creationId xmlns:a16="http://schemas.microsoft.com/office/drawing/2014/main" id="{3DCAB468-5E5E-DA83-AF47-82A56D4B5475}"/>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sp>
        <p:nvSpPr>
          <p:cNvPr id="7" name="Title 1">
            <a:extLst>
              <a:ext uri="{FF2B5EF4-FFF2-40B4-BE49-F238E27FC236}">
                <a16:creationId xmlns:a16="http://schemas.microsoft.com/office/drawing/2014/main" id="{A6BFD5A4-481D-6011-DE18-39E392D56E38}"/>
              </a:ext>
            </a:extLst>
          </p:cNvPr>
          <p:cNvSpPr txBox="1">
            <a:spLocks/>
          </p:cNvSpPr>
          <p:nvPr/>
        </p:nvSpPr>
        <p:spPr>
          <a:xfrm>
            <a:off x="4380580" y="1302036"/>
            <a:ext cx="4917206" cy="821291"/>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a:solidFill>
                  <a:srgbClr val="C00000"/>
                </a:solidFill>
                <a:latin typeface="ITC Berkeley Oldstyle Std Blk"/>
              </a:rPr>
              <a:t>Thank you!</a:t>
            </a:r>
          </a:p>
        </p:txBody>
      </p:sp>
      <p:sp>
        <p:nvSpPr>
          <p:cNvPr id="8" name="TextBox 7">
            <a:extLst>
              <a:ext uri="{FF2B5EF4-FFF2-40B4-BE49-F238E27FC236}">
                <a16:creationId xmlns:a16="http://schemas.microsoft.com/office/drawing/2014/main" id="{EA05A7AA-084A-336A-4CA5-6067F54DC87A}"/>
              </a:ext>
            </a:extLst>
          </p:cNvPr>
          <p:cNvSpPr txBox="1"/>
          <p:nvPr/>
        </p:nvSpPr>
        <p:spPr>
          <a:xfrm>
            <a:off x="3989631" y="3100789"/>
            <a:ext cx="4167230" cy="1292662"/>
          </a:xfrm>
          <a:prstGeom prst="rect">
            <a:avLst/>
          </a:prstGeom>
          <a:noFill/>
        </p:spPr>
        <p:txBody>
          <a:bodyPr wrap="none" lIns="91440" tIns="45720" rIns="91440" bIns="45720" rtlCol="0" anchor="t">
            <a:spAutoFit/>
          </a:bodyPr>
          <a:lstStyle/>
          <a:p>
            <a:pPr algn="ctr"/>
            <a:r>
              <a:rPr lang="en-US" sz="2000"/>
              <a:t>Brittney Cuevas: </a:t>
            </a:r>
            <a:r>
              <a:rPr lang="en-US" sz="2000">
                <a:hlinkClick r:id="rId8"/>
              </a:rPr>
              <a:t>bcuevas@iastate.edu</a:t>
            </a:r>
            <a:endParaRPr lang="en-US">
              <a:cs typeface="Calibri" panose="020F0502020204030204"/>
            </a:endParaRPr>
          </a:p>
          <a:p>
            <a:pPr algn="ctr"/>
            <a:endParaRPr lang="en-US">
              <a:cs typeface="Calibri" panose="020F0502020204030204"/>
            </a:endParaRPr>
          </a:p>
          <a:p>
            <a:pPr algn="ctr"/>
            <a:r>
              <a:rPr lang="en-US" sz="2000"/>
              <a:t>Kaleb Nichols: </a:t>
            </a:r>
            <a:r>
              <a:rPr lang="en-US" sz="2000">
                <a:hlinkClick r:id="rId9"/>
              </a:rPr>
              <a:t>kjn1212@iastate.edu</a:t>
            </a:r>
            <a:endParaRPr lang="en-US">
              <a:cs typeface="Calibri"/>
            </a:endParaRPr>
          </a:p>
          <a:p>
            <a:pPr algn="ctr"/>
            <a:endParaRPr lang="en-US" sz="2000">
              <a:cs typeface="Calibri"/>
            </a:endParaRPr>
          </a:p>
        </p:txBody>
      </p:sp>
    </p:spTree>
    <p:extLst>
      <p:ext uri="{BB962C8B-B14F-4D97-AF65-F5344CB8AC3E}">
        <p14:creationId xmlns:p14="http://schemas.microsoft.com/office/powerpoint/2010/main" val="18009422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05CDC6C-15E5-FF0E-99D0-95E575F5F277}"/>
              </a:ext>
            </a:extLst>
          </p:cNvPr>
          <p:cNvPicPr>
            <a:picLocks noChangeAspect="1"/>
          </p:cNvPicPr>
          <p:nvPr/>
        </p:nvPicPr>
        <p:blipFill>
          <a:blip r:embed="rId3"/>
          <a:stretch>
            <a:fillRect/>
          </a:stretch>
        </p:blipFill>
        <p:spPr>
          <a:xfrm>
            <a:off x="0" y="-68330"/>
            <a:ext cx="12213217" cy="13852660"/>
          </a:xfrm>
          <a:prstGeom prst="rect">
            <a:avLst/>
          </a:prstGeom>
        </p:spPr>
      </p:pic>
      <p:pic>
        <p:nvPicPr>
          <p:cNvPr id="5" name="Picture 4">
            <a:extLst>
              <a:ext uri="{FF2B5EF4-FFF2-40B4-BE49-F238E27FC236}">
                <a16:creationId xmlns:a16="http://schemas.microsoft.com/office/drawing/2014/main" id="{B6E80200-3565-547A-D385-BC17CFFD8CBA}"/>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6" name="Picture 5">
            <a:extLst>
              <a:ext uri="{FF2B5EF4-FFF2-40B4-BE49-F238E27FC236}">
                <a16:creationId xmlns:a16="http://schemas.microsoft.com/office/drawing/2014/main" id="{402AC2AC-D795-C767-A9E3-3F9BBA625DCD}"/>
              </a:ext>
            </a:extLst>
          </p:cNvPr>
          <p:cNvPicPr>
            <a:picLocks noChangeAspect="1"/>
          </p:cNvPicPr>
          <p:nvPr/>
        </p:nvPicPr>
        <p:blipFill>
          <a:blip r:embed="rId5"/>
          <a:stretch>
            <a:fillRect/>
          </a:stretch>
        </p:blipFill>
        <p:spPr>
          <a:xfrm>
            <a:off x="388579" y="6425244"/>
            <a:ext cx="3856294" cy="290327"/>
          </a:xfrm>
          <a:prstGeom prst="rect">
            <a:avLst/>
          </a:prstGeom>
        </p:spPr>
      </p:pic>
      <p:sp>
        <p:nvSpPr>
          <p:cNvPr id="7" name="TextBox 6">
            <a:extLst>
              <a:ext uri="{FF2B5EF4-FFF2-40B4-BE49-F238E27FC236}">
                <a16:creationId xmlns:a16="http://schemas.microsoft.com/office/drawing/2014/main" id="{96DA1D0A-FB1C-5AF0-F0B3-DB1AA715E7EB}"/>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spTree>
    <p:extLst>
      <p:ext uri="{BB962C8B-B14F-4D97-AF65-F5344CB8AC3E}">
        <p14:creationId xmlns:p14="http://schemas.microsoft.com/office/powerpoint/2010/main" val="10032316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6DB735-3821-9186-2916-985FBD677896}"/>
              </a:ext>
            </a:extLst>
          </p:cNvPr>
          <p:cNvPicPr>
            <a:picLocks noChangeAspect="1"/>
          </p:cNvPicPr>
          <p:nvPr/>
        </p:nvPicPr>
        <p:blipFill>
          <a:blip r:embed="rId3"/>
          <a:stretch>
            <a:fillRect/>
          </a:stretch>
        </p:blipFill>
        <p:spPr>
          <a:xfrm rot="5400000">
            <a:off x="2892648" y="-2954594"/>
            <a:ext cx="6406703" cy="12192002"/>
          </a:xfrm>
          <a:prstGeom prst="rect">
            <a:avLst/>
          </a:prstGeom>
        </p:spPr>
      </p:pic>
      <p:sp>
        <p:nvSpPr>
          <p:cNvPr id="2" name="Title 1">
            <a:extLst>
              <a:ext uri="{FF2B5EF4-FFF2-40B4-BE49-F238E27FC236}">
                <a16:creationId xmlns:a16="http://schemas.microsoft.com/office/drawing/2014/main" id="{AE074E02-9BA5-B2EC-3936-6A437A9FD44B}"/>
              </a:ext>
            </a:extLst>
          </p:cNvPr>
          <p:cNvSpPr>
            <a:spLocks noGrp="1"/>
          </p:cNvSpPr>
          <p:nvPr>
            <p:ph type="title"/>
          </p:nvPr>
        </p:nvSpPr>
        <p:spPr/>
        <p:txBody>
          <a:bodyPr>
            <a:normAutofit/>
          </a:bodyPr>
          <a:lstStyle/>
          <a:p>
            <a:r>
              <a:rPr lang="en-US" sz="4800" b="1">
                <a:solidFill>
                  <a:srgbClr val="FFC000"/>
                </a:solidFill>
                <a:latin typeface="ITC Berkeley Oldstyle Std Blk" panose="02090402050306020404" pitchFamily="18" charset="0"/>
              </a:rPr>
              <a:t>Land </a:t>
            </a:r>
            <a:r>
              <a:rPr lang="en-US" sz="4800" b="1">
                <a:solidFill>
                  <a:schemeClr val="bg1"/>
                </a:solidFill>
                <a:latin typeface="ITC Berkeley Oldstyle Std Blk" panose="02090402050306020404" pitchFamily="18" charset="0"/>
              </a:rPr>
              <a:t>Acknowledgement</a:t>
            </a:r>
          </a:p>
        </p:txBody>
      </p:sp>
      <p:sp>
        <p:nvSpPr>
          <p:cNvPr id="3" name="Content Placeholder 2">
            <a:extLst>
              <a:ext uri="{FF2B5EF4-FFF2-40B4-BE49-F238E27FC236}">
                <a16:creationId xmlns:a16="http://schemas.microsoft.com/office/drawing/2014/main" id="{AD148CA9-8577-6A04-0376-597D02CCFA0E}"/>
              </a:ext>
            </a:extLst>
          </p:cNvPr>
          <p:cNvSpPr>
            <a:spLocks noGrp="1"/>
          </p:cNvSpPr>
          <p:nvPr>
            <p:ph idx="1"/>
          </p:nvPr>
        </p:nvSpPr>
        <p:spPr/>
        <p:txBody>
          <a:bodyPr>
            <a:normAutofit lnSpcReduction="10000"/>
          </a:bodyPr>
          <a:lstStyle/>
          <a:p>
            <a:pPr marL="0" indent="0">
              <a:buNone/>
            </a:pPr>
            <a:r>
              <a:rPr lang="en-US" sz="3600" b="1" kern="1200">
                <a:solidFill>
                  <a:schemeClr val="bg1"/>
                </a:solidFill>
                <a:effectLst/>
                <a:latin typeface="ITC Berkeley Oldstyle Std" panose="02090402050306020404" pitchFamily="18" charset="0"/>
                <a:cs typeface="Arial" panose="020B0604020202020204" pitchFamily="34" charset="0"/>
              </a:rPr>
              <a:t>We would like to begin this event with a land acknowledgment. Iowa State University is located on the ancestral lands and territory of the </a:t>
            </a:r>
            <a:r>
              <a:rPr lang="en-US" sz="3600" b="1" kern="1200" err="1">
                <a:solidFill>
                  <a:schemeClr val="bg1"/>
                </a:solidFill>
                <a:effectLst/>
                <a:latin typeface="ITC Berkeley Oldstyle Std" panose="02090402050306020404" pitchFamily="18" charset="0"/>
                <a:cs typeface="Arial" panose="020B0604020202020204" pitchFamily="34" charset="0"/>
              </a:rPr>
              <a:t>Baxoje</a:t>
            </a:r>
            <a:r>
              <a:rPr lang="en-US" sz="3600" b="1" kern="1200">
                <a:solidFill>
                  <a:schemeClr val="bg1"/>
                </a:solidFill>
                <a:effectLst/>
                <a:latin typeface="ITC Berkeley Oldstyle Std" panose="02090402050306020404" pitchFamily="18" charset="0"/>
                <a:cs typeface="Arial" panose="020B0604020202020204" pitchFamily="34" charset="0"/>
              </a:rPr>
              <a:t> (bah-</a:t>
            </a:r>
            <a:r>
              <a:rPr lang="en-US" sz="3600" b="1" kern="1200" err="1">
                <a:solidFill>
                  <a:schemeClr val="bg1"/>
                </a:solidFill>
                <a:effectLst/>
                <a:latin typeface="ITC Berkeley Oldstyle Std" panose="02090402050306020404" pitchFamily="18" charset="0"/>
                <a:cs typeface="Arial" panose="020B0604020202020204" pitchFamily="34" charset="0"/>
              </a:rPr>
              <a:t>kho</a:t>
            </a:r>
            <a:r>
              <a:rPr lang="en-US" sz="3600" b="1" kern="1200">
                <a:solidFill>
                  <a:schemeClr val="bg1"/>
                </a:solidFill>
                <a:effectLst/>
                <a:latin typeface="ITC Berkeley Oldstyle Std" panose="02090402050306020404" pitchFamily="18" charset="0"/>
                <a:cs typeface="Arial" panose="020B0604020202020204" pitchFamily="34" charset="0"/>
              </a:rPr>
              <a:t>-</a:t>
            </a:r>
            <a:r>
              <a:rPr lang="en-US" sz="3600" b="1" kern="1200" err="1">
                <a:solidFill>
                  <a:schemeClr val="bg1"/>
                </a:solidFill>
                <a:effectLst/>
                <a:latin typeface="ITC Berkeley Oldstyle Std" panose="02090402050306020404" pitchFamily="18" charset="0"/>
                <a:cs typeface="Arial" panose="020B0604020202020204" pitchFamily="34" charset="0"/>
              </a:rPr>
              <a:t>dzhe</a:t>
            </a:r>
            <a:r>
              <a:rPr lang="en-US" sz="3600" b="1" kern="1200">
                <a:solidFill>
                  <a:schemeClr val="bg1"/>
                </a:solidFill>
                <a:effectLst/>
                <a:latin typeface="ITC Berkeley Oldstyle Std" panose="02090402050306020404" pitchFamily="18" charset="0"/>
                <a:cs typeface="Arial" panose="020B0604020202020204" pitchFamily="34" charset="0"/>
              </a:rPr>
              <a:t>), or Ioway Nation. The United States obtained the land from the Meskwaki and Sauk nations in the Treaty of 1842. We wish to recognize our obligations to this land and to the people who took care of it, as well as to the 17,000 Native people who live in Iowa today.</a:t>
            </a:r>
            <a:endParaRPr lang="en-US" sz="3600" b="1">
              <a:solidFill>
                <a:schemeClr val="bg1"/>
              </a:solidFill>
              <a:latin typeface="ITC Berkeley Oldstyle Std" panose="02090402050306020404" pitchFamily="18" charset="0"/>
              <a:cs typeface="Arial" panose="020B0604020202020204" pitchFamily="34" charset="0"/>
            </a:endParaRPr>
          </a:p>
          <a:p>
            <a:endParaRPr lang="en-US"/>
          </a:p>
        </p:txBody>
      </p:sp>
      <p:pic>
        <p:nvPicPr>
          <p:cNvPr id="6" name="Picture 5">
            <a:extLst>
              <a:ext uri="{FF2B5EF4-FFF2-40B4-BE49-F238E27FC236}">
                <a16:creationId xmlns:a16="http://schemas.microsoft.com/office/drawing/2014/main" id="{03023943-CAE2-B732-DB95-B5118B2A0F45}"/>
              </a:ext>
            </a:extLst>
          </p:cNvPr>
          <p:cNvPicPr>
            <a:picLocks noChangeAspect="1"/>
          </p:cNvPicPr>
          <p:nvPr/>
        </p:nvPicPr>
        <p:blipFill>
          <a:blip r:embed="rId3"/>
          <a:stretch>
            <a:fillRect/>
          </a:stretch>
        </p:blipFill>
        <p:spPr>
          <a:xfrm rot="5400000">
            <a:off x="5808405" y="474407"/>
            <a:ext cx="575188" cy="12192002"/>
          </a:xfrm>
          <a:prstGeom prst="rect">
            <a:avLst/>
          </a:prstGeom>
        </p:spPr>
      </p:pic>
      <p:pic>
        <p:nvPicPr>
          <p:cNvPr id="7" name="Picture 6">
            <a:extLst>
              <a:ext uri="{FF2B5EF4-FFF2-40B4-BE49-F238E27FC236}">
                <a16:creationId xmlns:a16="http://schemas.microsoft.com/office/drawing/2014/main" id="{DFECCB63-DD5E-B0AE-59E4-4011D3939F5B}"/>
              </a:ext>
            </a:extLst>
          </p:cNvPr>
          <p:cNvPicPr>
            <a:picLocks noChangeAspect="1"/>
          </p:cNvPicPr>
          <p:nvPr/>
        </p:nvPicPr>
        <p:blipFill>
          <a:blip r:embed="rId4"/>
          <a:stretch>
            <a:fillRect/>
          </a:stretch>
        </p:blipFill>
        <p:spPr>
          <a:xfrm>
            <a:off x="388579" y="6425244"/>
            <a:ext cx="3856294" cy="290327"/>
          </a:xfrm>
          <a:prstGeom prst="rect">
            <a:avLst/>
          </a:prstGeom>
        </p:spPr>
      </p:pic>
      <p:sp>
        <p:nvSpPr>
          <p:cNvPr id="8" name="TextBox 7">
            <a:extLst>
              <a:ext uri="{FF2B5EF4-FFF2-40B4-BE49-F238E27FC236}">
                <a16:creationId xmlns:a16="http://schemas.microsoft.com/office/drawing/2014/main" id="{D24B6C8D-DEB6-9DC3-BD83-FD773D751087}"/>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spTree>
    <p:extLst>
      <p:ext uri="{BB962C8B-B14F-4D97-AF65-F5344CB8AC3E}">
        <p14:creationId xmlns:p14="http://schemas.microsoft.com/office/powerpoint/2010/main" val="2052505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2ABF7D1-006F-5738-80E6-0F18AA258C24}"/>
              </a:ext>
            </a:extLst>
          </p:cNvPr>
          <p:cNvPicPr>
            <a:picLocks noChangeAspect="1"/>
          </p:cNvPicPr>
          <p:nvPr/>
        </p:nvPicPr>
        <p:blipFill>
          <a:blip r:embed="rId3"/>
          <a:stretch>
            <a:fillRect/>
          </a:stretch>
        </p:blipFill>
        <p:spPr>
          <a:xfrm>
            <a:off x="0" y="-544548"/>
            <a:ext cx="12225004" cy="9168753"/>
          </a:xfrm>
          <a:prstGeom prst="rect">
            <a:avLst/>
          </a:prstGeom>
        </p:spPr>
      </p:pic>
      <p:sp>
        <p:nvSpPr>
          <p:cNvPr id="2" name="Title 1">
            <a:extLst>
              <a:ext uri="{FF2B5EF4-FFF2-40B4-BE49-F238E27FC236}">
                <a16:creationId xmlns:a16="http://schemas.microsoft.com/office/drawing/2014/main" id="{BD4F1DE0-EFA6-95F7-E2CB-2CD375115402}"/>
              </a:ext>
            </a:extLst>
          </p:cNvPr>
          <p:cNvSpPr>
            <a:spLocks noGrp="1"/>
          </p:cNvSpPr>
          <p:nvPr>
            <p:ph type="title"/>
          </p:nvPr>
        </p:nvSpPr>
        <p:spPr>
          <a:xfrm>
            <a:off x="838200" y="822325"/>
            <a:ext cx="10515600" cy="1325563"/>
          </a:xfrm>
        </p:spPr>
        <p:txBody>
          <a:bodyPr>
            <a:normAutofit/>
          </a:bodyPr>
          <a:lstStyle/>
          <a:p>
            <a:pPr algn="ctr"/>
            <a:r>
              <a:rPr lang="en-US" sz="5400" b="1">
                <a:solidFill>
                  <a:srgbClr val="901E24"/>
                </a:solidFill>
                <a:latin typeface="ITC Berkeley Oldstyle Std Blk" panose="02090402050306020404" pitchFamily="18" charset="0"/>
              </a:rPr>
              <a:t>NCORE-ISCORE Mission</a:t>
            </a:r>
          </a:p>
        </p:txBody>
      </p:sp>
      <p:sp>
        <p:nvSpPr>
          <p:cNvPr id="15" name="Rectangle 14">
            <a:extLst>
              <a:ext uri="{FF2B5EF4-FFF2-40B4-BE49-F238E27FC236}">
                <a16:creationId xmlns:a16="http://schemas.microsoft.com/office/drawing/2014/main" id="{F6D842AC-F1F7-98F1-95FC-007FBA6C960B}"/>
              </a:ext>
            </a:extLst>
          </p:cNvPr>
          <p:cNvSpPr/>
          <p:nvPr/>
        </p:nvSpPr>
        <p:spPr>
          <a:xfrm>
            <a:off x="959477" y="2484873"/>
            <a:ext cx="10306050" cy="3109912"/>
          </a:xfrm>
          <a:prstGeom prst="rect">
            <a:avLst/>
          </a:prstGeom>
          <a:solidFill>
            <a:srgbClr val="901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2">
            <a:extLst>
              <a:ext uri="{FF2B5EF4-FFF2-40B4-BE49-F238E27FC236}">
                <a16:creationId xmlns:a16="http://schemas.microsoft.com/office/drawing/2014/main" id="{E7B6CB9B-345C-5320-B926-03D3819E7371}"/>
              </a:ext>
            </a:extLst>
          </p:cNvPr>
          <p:cNvSpPr>
            <a:spLocks noGrp="1"/>
          </p:cNvSpPr>
          <p:nvPr>
            <p:ph idx="1"/>
          </p:nvPr>
        </p:nvSpPr>
        <p:spPr>
          <a:xfrm>
            <a:off x="1047750" y="2638460"/>
            <a:ext cx="10096500" cy="3232150"/>
          </a:xfrm>
        </p:spPr>
        <p:txBody>
          <a:bodyPr/>
          <a:lstStyle/>
          <a:p>
            <a:pPr marL="0" indent="0" algn="ctr">
              <a:buNone/>
            </a:pPr>
            <a:r>
              <a:rPr lang="en-US" altLang="en-US" sz="2800" b="1">
                <a:solidFill>
                  <a:schemeClr val="bg1"/>
                </a:solidFill>
                <a:latin typeface="ITC Berkeley Oldstyle Std" panose="02090402050306020404" pitchFamily="18" charset="0"/>
                <a:ea typeface="Univers Condensed" panose="020B0506020202050204" pitchFamily="34" charset="0"/>
                <a:cs typeface="Arial" panose="020B0604020202020204" pitchFamily="34" charset="0"/>
              </a:rPr>
              <a:t>The NCORE-ISCORE Project supports Iowa State University’s diversity efforts. The project provides positive interactions  and dialogue regarding race, ethnicity, and multicultural relations through local and national initiatives including participation in two conferences: NCORE (National Conference on Race &amp; Ethnicity) and ISCORE (Iowa State Conference on Race &amp; Ethnicity).</a:t>
            </a:r>
          </a:p>
          <a:p>
            <a:pPr marL="0" indent="0">
              <a:buNone/>
            </a:pPr>
            <a:endParaRPr lang="en-US"/>
          </a:p>
        </p:txBody>
      </p:sp>
      <p:pic>
        <p:nvPicPr>
          <p:cNvPr id="20" name="Picture 19">
            <a:extLst>
              <a:ext uri="{FF2B5EF4-FFF2-40B4-BE49-F238E27FC236}">
                <a16:creationId xmlns:a16="http://schemas.microsoft.com/office/drawing/2014/main" id="{269CADDC-83A1-8ECB-7152-0707F989DDFF}"/>
              </a:ext>
            </a:extLst>
          </p:cNvPr>
          <p:cNvPicPr>
            <a:picLocks noChangeAspect="1"/>
          </p:cNvPicPr>
          <p:nvPr/>
        </p:nvPicPr>
        <p:blipFill>
          <a:blip r:embed="rId4"/>
          <a:stretch>
            <a:fillRect/>
          </a:stretch>
        </p:blipFill>
        <p:spPr>
          <a:xfrm rot="5400000">
            <a:off x="5869194" y="413616"/>
            <a:ext cx="652242" cy="12390638"/>
          </a:xfrm>
          <a:prstGeom prst="rect">
            <a:avLst/>
          </a:prstGeom>
        </p:spPr>
      </p:pic>
      <p:pic>
        <p:nvPicPr>
          <p:cNvPr id="21" name="Picture 20">
            <a:extLst>
              <a:ext uri="{FF2B5EF4-FFF2-40B4-BE49-F238E27FC236}">
                <a16:creationId xmlns:a16="http://schemas.microsoft.com/office/drawing/2014/main" id="{EED0CEF4-8E77-C0A3-9D91-23E770411E64}"/>
              </a:ext>
            </a:extLst>
          </p:cNvPr>
          <p:cNvPicPr>
            <a:picLocks noChangeAspect="1"/>
          </p:cNvPicPr>
          <p:nvPr/>
        </p:nvPicPr>
        <p:blipFill>
          <a:blip r:embed="rId5"/>
          <a:stretch>
            <a:fillRect/>
          </a:stretch>
        </p:blipFill>
        <p:spPr>
          <a:xfrm>
            <a:off x="388579" y="6425244"/>
            <a:ext cx="3856294" cy="290327"/>
          </a:xfrm>
          <a:prstGeom prst="rect">
            <a:avLst/>
          </a:prstGeom>
        </p:spPr>
      </p:pic>
      <p:sp>
        <p:nvSpPr>
          <p:cNvPr id="22" name="TextBox 21">
            <a:extLst>
              <a:ext uri="{FF2B5EF4-FFF2-40B4-BE49-F238E27FC236}">
                <a16:creationId xmlns:a16="http://schemas.microsoft.com/office/drawing/2014/main" id="{D1DE565A-3C75-2679-4BDF-C4E04EE8F106}"/>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spTree>
    <p:extLst>
      <p:ext uri="{BB962C8B-B14F-4D97-AF65-F5344CB8AC3E}">
        <p14:creationId xmlns:p14="http://schemas.microsoft.com/office/powerpoint/2010/main" val="1072395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1022887" y="2688381"/>
            <a:ext cx="10611173" cy="2069886"/>
          </a:xfrm>
        </p:spPr>
        <p:txBody>
          <a:bodyPr>
            <a:normAutofit fontScale="90000"/>
          </a:bodyPr>
          <a:lstStyle/>
          <a:p>
            <a:pPr>
              <a:lnSpc>
                <a:spcPct val="150000"/>
              </a:lnSpc>
            </a:pPr>
            <a:r>
              <a:rPr lang="en-US" sz="2800" b="1">
                <a:solidFill>
                  <a:srgbClr val="C00000"/>
                </a:solidFill>
                <a:effectLst/>
                <a:latin typeface="Arial" panose="020B0604020202020204" pitchFamily="34" charset="0"/>
              </a:rPr>
              <a:t>Research Statement: </a:t>
            </a:r>
            <a:r>
              <a:rPr lang="en-US" sz="2800">
                <a:effectLst/>
                <a:latin typeface="Arial" panose="020B0604020202020204" pitchFamily="34" charset="0"/>
              </a:rPr>
              <a:t>We seek to highlight water conditions amongst Black Communities and</a:t>
            </a:r>
            <a:r>
              <a:rPr lang="en-US" sz="2800">
                <a:latin typeface="inherit"/>
              </a:rPr>
              <a:t> </a:t>
            </a:r>
            <a:r>
              <a:rPr lang="en-US" sz="2800">
                <a:effectLst/>
                <a:latin typeface="Arial" panose="020B0604020202020204" pitchFamily="34" charset="0"/>
              </a:rPr>
              <a:t>Indigenous communities in the United States. Water conditions include water</a:t>
            </a:r>
            <a:r>
              <a:rPr lang="en-US" sz="2800">
                <a:latin typeface="inherit"/>
              </a:rPr>
              <a:t> </a:t>
            </a:r>
            <a:r>
              <a:rPr lang="en-US" sz="2800">
                <a:effectLst/>
                <a:latin typeface="Arial" panose="020B0604020202020204" pitchFamily="34" charset="0"/>
              </a:rPr>
              <a:t>quality, management, infrastructure, and accessibility.</a:t>
            </a:r>
            <a:br>
              <a:rPr lang="en-US" sz="2800">
                <a:effectLst/>
                <a:latin typeface="inherit"/>
              </a:rPr>
            </a:br>
            <a:br>
              <a:rPr lang="en-US" sz="2800">
                <a:effectLst/>
                <a:latin typeface="inherit"/>
              </a:rPr>
            </a:br>
            <a:br>
              <a:rPr lang="en-US" sz="2800">
                <a:effectLst/>
                <a:latin typeface="inherit"/>
              </a:rPr>
            </a:br>
            <a:endParaRPr lang="en-US" sz="2800" b="1">
              <a:solidFill>
                <a:srgbClr val="C00000"/>
              </a:solidFill>
              <a:latin typeface="ITC Berkeley Oldstyle Std Blk" panose="02090402050306020404" pitchFamily="18" charset="0"/>
            </a:endParaRPr>
          </a:p>
        </p:txBody>
      </p:sp>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3"/>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4"/>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spTree>
    <p:extLst>
      <p:ext uri="{BB962C8B-B14F-4D97-AF65-F5344CB8AC3E}">
        <p14:creationId xmlns:p14="http://schemas.microsoft.com/office/powerpoint/2010/main" val="23405728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388579" y="80915"/>
            <a:ext cx="10515600" cy="1325563"/>
          </a:xfrm>
        </p:spPr>
        <p:txBody>
          <a:bodyPr/>
          <a:lstStyle/>
          <a:p>
            <a:r>
              <a:rPr lang="en-US" b="1" dirty="0">
                <a:solidFill>
                  <a:srgbClr val="C00000"/>
                </a:solidFill>
                <a:latin typeface="ITC Berkeley Oldstyle Std Blk" panose="02090402050306020404" pitchFamily="18" charset="0"/>
              </a:rPr>
              <a:t>Agenda</a:t>
            </a:r>
          </a:p>
        </p:txBody>
      </p:sp>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5252" y="0"/>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sp>
        <p:nvSpPr>
          <p:cNvPr id="11" name="TextBox 10">
            <a:extLst>
              <a:ext uri="{FF2B5EF4-FFF2-40B4-BE49-F238E27FC236}">
                <a16:creationId xmlns:a16="http://schemas.microsoft.com/office/drawing/2014/main" id="{0AB37A8A-708C-5163-798F-65EEEFC789DE}"/>
              </a:ext>
            </a:extLst>
          </p:cNvPr>
          <p:cNvSpPr txBox="1"/>
          <p:nvPr/>
        </p:nvSpPr>
        <p:spPr>
          <a:xfrm>
            <a:off x="388579" y="1742468"/>
            <a:ext cx="11566354" cy="4204356"/>
          </a:xfrm>
          <a:prstGeom prst="rect">
            <a:avLst/>
          </a:prstGeom>
          <a:noFill/>
        </p:spPr>
        <p:txBody>
          <a:bodyPr wrap="square">
            <a:spAutoFit/>
          </a:bodyPr>
          <a:lstStyle/>
          <a:p>
            <a:pPr marL="457200" marR="0" indent="-457200">
              <a:lnSpc>
                <a:spcPct val="150000"/>
              </a:lnSpc>
              <a:spcBef>
                <a:spcPts val="0"/>
              </a:spcBef>
              <a:spcAft>
                <a:spcPts val="0"/>
              </a:spcAft>
              <a:buFont typeface="Arial" panose="020B0604020202020204" pitchFamily="34" charset="0"/>
              <a:buChar char="•"/>
            </a:pP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Key Terms</a:t>
            </a:r>
          </a:p>
          <a:p>
            <a:pPr marL="457200" marR="0" indent="-457200">
              <a:lnSpc>
                <a:spcPct val="150000"/>
              </a:lnSpc>
              <a:spcBef>
                <a:spcPts val="0"/>
              </a:spcBef>
              <a:spcAft>
                <a:spcPts val="0"/>
              </a:spcAft>
              <a:buFont typeface="Arial" panose="020B0604020202020204" pitchFamily="34" charset="0"/>
              <a:buChar char="•"/>
            </a:pP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Historical Data and Ba</a:t>
            </a: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ckground on Black Communities</a:t>
            </a:r>
          </a:p>
          <a:p>
            <a:pPr marL="457200" marR="0" indent="-457200">
              <a:lnSpc>
                <a:spcPct val="150000"/>
              </a:lnSpc>
              <a:spcBef>
                <a:spcPts val="0"/>
              </a:spcBef>
              <a:spcAft>
                <a:spcPts val="0"/>
              </a:spcAft>
              <a:buFont typeface="Arial" panose="020B0604020202020204" pitchFamily="34" charset="0"/>
              <a:buChar char="•"/>
            </a:pP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Insi</a:t>
            </a: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ght on Water Issues in Black Communities</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&amp; Responses to Water Pollution</a:t>
            </a:r>
          </a:p>
          <a:p>
            <a:pPr marL="457200" marR="0" indent="-457200">
              <a:lnSpc>
                <a:spcPct val="150000"/>
              </a:lnSpc>
              <a:spcBef>
                <a:spcPts val="0"/>
              </a:spcBef>
              <a:spcAft>
                <a:spcPts val="0"/>
              </a:spcAft>
              <a:buFont typeface="Arial" panose="020B0604020202020204" pitchFamily="34" charset="0"/>
              <a:buChar char="•"/>
            </a:pP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Indigenous Communities and The Environment</a:t>
            </a:r>
          </a:p>
          <a:p>
            <a:pPr marL="457200" marR="0" indent="-457200">
              <a:lnSpc>
                <a:spcPct val="150000"/>
              </a:lnSpc>
              <a:spcBef>
                <a:spcPts val="0"/>
              </a:spcBef>
              <a:spcAft>
                <a:spcPts val="0"/>
              </a:spcAft>
              <a:buFont typeface="Arial" panose="020B0604020202020204" pitchFamily="34" charset="0"/>
              <a:buChar char="•"/>
            </a:pP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Impacts on Community Capitals</a:t>
            </a:r>
          </a:p>
          <a:p>
            <a:pPr marL="457200" marR="0" indent="-457200">
              <a:lnSpc>
                <a:spcPct val="150000"/>
              </a:lnSpc>
              <a:spcBef>
                <a:spcPts val="0"/>
              </a:spcBef>
              <a:spcAft>
                <a:spcPts val="0"/>
              </a:spcAft>
              <a:buFont typeface="Arial" panose="020B0604020202020204" pitchFamily="34" charset="0"/>
              <a:buChar char="•"/>
            </a:pP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Water Issues and their Impacts</a:t>
            </a:r>
          </a:p>
          <a:p>
            <a:pPr marL="457200" marR="0" indent="-457200">
              <a:lnSpc>
                <a:spcPct val="150000"/>
              </a:lnSpc>
              <a:spcBef>
                <a:spcPts val="0"/>
              </a:spcBef>
              <a:spcAft>
                <a:spcPts val="0"/>
              </a:spcAft>
              <a:buFont typeface="Arial" panose="020B0604020202020204" pitchFamily="34" charset="0"/>
              <a:buChar char="•"/>
            </a:pP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Discussion</a:t>
            </a:r>
          </a:p>
          <a:p>
            <a:pPr marL="457200" marR="0" indent="-457200">
              <a:lnSpc>
                <a:spcPct val="150000"/>
              </a:lnSpc>
              <a:spcBef>
                <a:spcPts val="0"/>
              </a:spcBef>
              <a:spcAft>
                <a:spcPts val="0"/>
              </a:spcAft>
              <a:buFont typeface="Arial" panose="020B0604020202020204" pitchFamily="34" charset="0"/>
              <a:buChar char="•"/>
            </a:pP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What to do?</a:t>
            </a:r>
            <a:endPar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457200" marR="0" indent="-457200">
              <a:lnSpc>
                <a:spcPct val="150000"/>
              </a:lnSpc>
              <a:spcBef>
                <a:spcPts val="0"/>
              </a:spcBef>
              <a:spcAft>
                <a:spcPts val="0"/>
              </a:spcAft>
              <a:buFont typeface="Arial" panose="020B0604020202020204" pitchFamily="34" charset="0"/>
              <a:buChar char="•"/>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nSpc>
                <a:spcPct val="150000"/>
              </a:lnSpc>
              <a:spcBef>
                <a:spcPts val="0"/>
              </a:spcBef>
              <a:spcAft>
                <a:spcPts val="0"/>
              </a:spcAft>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841663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E80200-3565-547A-D385-BC17CFFD8CBA}"/>
              </a:ext>
            </a:extLst>
          </p:cNvPr>
          <p:cNvPicPr>
            <a:picLocks noChangeAspect="1"/>
          </p:cNvPicPr>
          <p:nvPr/>
        </p:nvPicPr>
        <p:blipFill>
          <a:blip r:embed="rId3"/>
          <a:stretch>
            <a:fillRect/>
          </a:stretch>
        </p:blipFill>
        <p:spPr>
          <a:xfrm rot="5400000">
            <a:off x="5808405" y="474407"/>
            <a:ext cx="575188" cy="12192002"/>
          </a:xfrm>
          <a:prstGeom prst="rect">
            <a:avLst/>
          </a:prstGeom>
        </p:spPr>
      </p:pic>
      <p:pic>
        <p:nvPicPr>
          <p:cNvPr id="6" name="Picture 5">
            <a:extLst>
              <a:ext uri="{FF2B5EF4-FFF2-40B4-BE49-F238E27FC236}">
                <a16:creationId xmlns:a16="http://schemas.microsoft.com/office/drawing/2014/main" id="{402AC2AC-D795-C767-A9E3-3F9BBA625DCD}"/>
              </a:ext>
            </a:extLst>
          </p:cNvPr>
          <p:cNvPicPr>
            <a:picLocks noChangeAspect="1"/>
          </p:cNvPicPr>
          <p:nvPr/>
        </p:nvPicPr>
        <p:blipFill>
          <a:blip r:embed="rId4"/>
          <a:stretch>
            <a:fillRect/>
          </a:stretch>
        </p:blipFill>
        <p:spPr>
          <a:xfrm>
            <a:off x="388579" y="6425244"/>
            <a:ext cx="3856294" cy="290327"/>
          </a:xfrm>
          <a:prstGeom prst="rect">
            <a:avLst/>
          </a:prstGeom>
        </p:spPr>
      </p:pic>
      <p:sp>
        <p:nvSpPr>
          <p:cNvPr id="7" name="TextBox 6">
            <a:extLst>
              <a:ext uri="{FF2B5EF4-FFF2-40B4-BE49-F238E27FC236}">
                <a16:creationId xmlns:a16="http://schemas.microsoft.com/office/drawing/2014/main" id="{96DA1D0A-FB1C-5AF0-F0B3-DB1AA715E7EB}"/>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sp>
        <p:nvSpPr>
          <p:cNvPr id="4" name="TextBox 3">
            <a:extLst>
              <a:ext uri="{FF2B5EF4-FFF2-40B4-BE49-F238E27FC236}">
                <a16:creationId xmlns:a16="http://schemas.microsoft.com/office/drawing/2014/main" id="{FE71DCFD-7E9C-8E4B-8191-DB5A9BE209A4}"/>
              </a:ext>
            </a:extLst>
          </p:cNvPr>
          <p:cNvSpPr txBox="1"/>
          <p:nvPr/>
        </p:nvSpPr>
        <p:spPr>
          <a:xfrm>
            <a:off x="388579" y="1339431"/>
            <a:ext cx="3056347" cy="4385816"/>
          </a:xfrm>
          <a:prstGeom prst="rect">
            <a:avLst/>
          </a:prstGeom>
          <a:noFill/>
        </p:spPr>
        <p:txBody>
          <a:bodyPr wrap="square" rtlCol="0">
            <a:spAutoFit/>
          </a:bodyPr>
          <a:lstStyle/>
          <a:p>
            <a:pPr>
              <a:lnSpc>
                <a:spcPct val="150000"/>
              </a:lnSpc>
            </a:pPr>
            <a:r>
              <a:rPr lang="en-US" u="sng"/>
              <a:t>Water Quality:</a:t>
            </a:r>
          </a:p>
          <a:p>
            <a:pPr>
              <a:lnSpc>
                <a:spcPct val="150000"/>
              </a:lnSpc>
            </a:pPr>
            <a:endParaRPr lang="en-US" u="sng"/>
          </a:p>
          <a:p>
            <a:pPr>
              <a:lnSpc>
                <a:spcPct val="150000"/>
              </a:lnSpc>
            </a:pPr>
            <a:r>
              <a:rPr lang="en-US" u="sng"/>
              <a:t>Water Impairment:</a:t>
            </a:r>
          </a:p>
          <a:p>
            <a:pPr>
              <a:lnSpc>
                <a:spcPct val="150000"/>
              </a:lnSpc>
            </a:pPr>
            <a:endParaRPr lang="en-US" u="sng"/>
          </a:p>
          <a:p>
            <a:pPr>
              <a:lnSpc>
                <a:spcPct val="150000"/>
              </a:lnSpc>
            </a:pPr>
            <a:r>
              <a:rPr lang="en-US" u="sng"/>
              <a:t>Environmental Racism:</a:t>
            </a:r>
          </a:p>
          <a:p>
            <a:pPr>
              <a:lnSpc>
                <a:spcPct val="150000"/>
              </a:lnSpc>
            </a:pPr>
            <a:endParaRPr lang="en-US" u="sng"/>
          </a:p>
          <a:p>
            <a:pPr>
              <a:lnSpc>
                <a:spcPct val="150000"/>
              </a:lnSpc>
            </a:pPr>
            <a:r>
              <a:rPr lang="en-US" u="sng"/>
              <a:t>Environmental Justice:</a:t>
            </a:r>
          </a:p>
          <a:p>
            <a:pPr>
              <a:lnSpc>
                <a:spcPct val="150000"/>
              </a:lnSpc>
            </a:pPr>
            <a:endParaRPr lang="en-US" u="sng"/>
          </a:p>
          <a:p>
            <a:pPr>
              <a:lnSpc>
                <a:spcPct val="150000"/>
              </a:lnSpc>
            </a:pPr>
            <a:r>
              <a:rPr lang="en-US" u="sng"/>
              <a:t>Cumulative Impact:</a:t>
            </a:r>
          </a:p>
          <a:p>
            <a:endParaRPr lang="en-US"/>
          </a:p>
          <a:p>
            <a:endParaRPr lang="en-US"/>
          </a:p>
        </p:txBody>
      </p:sp>
      <p:sp>
        <p:nvSpPr>
          <p:cNvPr id="8" name="TextBox 7">
            <a:extLst>
              <a:ext uri="{FF2B5EF4-FFF2-40B4-BE49-F238E27FC236}">
                <a16:creationId xmlns:a16="http://schemas.microsoft.com/office/drawing/2014/main" id="{60A97779-CB34-467E-AC42-B0E05DDD0F0F}"/>
              </a:ext>
            </a:extLst>
          </p:cNvPr>
          <p:cNvSpPr txBox="1"/>
          <p:nvPr/>
        </p:nvSpPr>
        <p:spPr>
          <a:xfrm>
            <a:off x="388579" y="1422510"/>
            <a:ext cx="11011437" cy="369332"/>
          </a:xfrm>
          <a:prstGeom prst="rect">
            <a:avLst/>
          </a:prstGeom>
          <a:noFill/>
        </p:spPr>
        <p:txBody>
          <a:bodyPr wrap="square" lIns="91440" tIns="45720" rIns="91440" bIns="45720" anchor="t">
            <a:spAutoFit/>
          </a:bodyPr>
          <a:lstStyle/>
          <a:p>
            <a:r>
              <a:rPr lang="en-US" b="1" u="sng"/>
              <a:t>Water Quality:</a:t>
            </a:r>
            <a:r>
              <a:rPr lang="en-US"/>
              <a:t> </a:t>
            </a:r>
            <a:r>
              <a:rPr lang="en-US" i="0">
                <a:effectLst/>
              </a:rPr>
              <a:t>Water quality refers to the physical, chemical, biological and taste-related properties of water</a:t>
            </a:r>
            <a:r>
              <a:rPr lang="en-US" b="0" i="0">
                <a:solidFill>
                  <a:srgbClr val="BDC1C6"/>
                </a:solidFill>
                <a:effectLst/>
              </a:rPr>
              <a:t>.</a:t>
            </a:r>
            <a:endParaRPr lang="en-US" u="sng"/>
          </a:p>
        </p:txBody>
      </p:sp>
      <p:sp>
        <p:nvSpPr>
          <p:cNvPr id="10" name="TextBox 9">
            <a:extLst>
              <a:ext uri="{FF2B5EF4-FFF2-40B4-BE49-F238E27FC236}">
                <a16:creationId xmlns:a16="http://schemas.microsoft.com/office/drawing/2014/main" id="{8D6FA898-C581-6FD0-1898-86A20E35A43B}"/>
              </a:ext>
            </a:extLst>
          </p:cNvPr>
          <p:cNvSpPr txBox="1"/>
          <p:nvPr/>
        </p:nvSpPr>
        <p:spPr>
          <a:xfrm>
            <a:off x="590280" y="181338"/>
            <a:ext cx="11011437" cy="1015663"/>
          </a:xfrm>
          <a:prstGeom prst="rect">
            <a:avLst/>
          </a:prstGeom>
          <a:noFill/>
        </p:spPr>
        <p:txBody>
          <a:bodyPr wrap="square" rtlCol="0">
            <a:spAutoFit/>
          </a:bodyPr>
          <a:lstStyle/>
          <a:p>
            <a:r>
              <a:rPr lang="en-US" sz="4400" b="1">
                <a:solidFill>
                  <a:srgbClr val="C00000"/>
                </a:solidFill>
              </a:rPr>
              <a:t>Activity: Key Terms </a:t>
            </a:r>
          </a:p>
          <a:p>
            <a:r>
              <a:rPr lang="en-US" sz="1600" b="1">
                <a:solidFill>
                  <a:srgbClr val="C00000"/>
                </a:solidFill>
              </a:rPr>
              <a:t>Important terms to remember when thinking of Environmental Racism. </a:t>
            </a:r>
          </a:p>
        </p:txBody>
      </p:sp>
      <p:sp>
        <p:nvSpPr>
          <p:cNvPr id="12" name="TextBox 11">
            <a:extLst>
              <a:ext uri="{FF2B5EF4-FFF2-40B4-BE49-F238E27FC236}">
                <a16:creationId xmlns:a16="http://schemas.microsoft.com/office/drawing/2014/main" id="{4332C928-D70F-998E-BEEA-EF59676F44B0}"/>
              </a:ext>
            </a:extLst>
          </p:cNvPr>
          <p:cNvSpPr txBox="1"/>
          <p:nvPr/>
        </p:nvSpPr>
        <p:spPr>
          <a:xfrm>
            <a:off x="388579" y="2246241"/>
            <a:ext cx="6392332" cy="369332"/>
          </a:xfrm>
          <a:prstGeom prst="rect">
            <a:avLst/>
          </a:prstGeom>
          <a:noFill/>
        </p:spPr>
        <p:txBody>
          <a:bodyPr wrap="square">
            <a:spAutoFit/>
          </a:bodyPr>
          <a:lstStyle/>
          <a:p>
            <a:r>
              <a:rPr lang="en-US" b="1" u="sng"/>
              <a:t>Water Impairment: </a:t>
            </a:r>
            <a:r>
              <a:rPr lang="en-US" i="0">
                <a:effectLst/>
              </a:rPr>
              <a:t>When water is contaminated by pollutants</a:t>
            </a:r>
            <a:endParaRPr lang="en-US" u="sng"/>
          </a:p>
        </p:txBody>
      </p:sp>
      <p:sp>
        <p:nvSpPr>
          <p:cNvPr id="14" name="TextBox 13">
            <a:extLst>
              <a:ext uri="{FF2B5EF4-FFF2-40B4-BE49-F238E27FC236}">
                <a16:creationId xmlns:a16="http://schemas.microsoft.com/office/drawing/2014/main" id="{28105FEC-4DE6-2719-B8AA-6A3B07EEAEA6}"/>
              </a:ext>
            </a:extLst>
          </p:cNvPr>
          <p:cNvSpPr txBox="1"/>
          <p:nvPr/>
        </p:nvSpPr>
        <p:spPr>
          <a:xfrm>
            <a:off x="388579" y="3080467"/>
            <a:ext cx="10330221" cy="1200329"/>
          </a:xfrm>
          <a:prstGeom prst="rect">
            <a:avLst/>
          </a:prstGeom>
          <a:noFill/>
        </p:spPr>
        <p:txBody>
          <a:bodyPr wrap="square">
            <a:spAutoFit/>
          </a:bodyPr>
          <a:lstStyle/>
          <a:p>
            <a:r>
              <a:rPr lang="en-US" b="1" u="sng"/>
              <a:t>Environmental Racism: </a:t>
            </a:r>
            <a:r>
              <a:rPr lang="en-US"/>
              <a:t>Ra</a:t>
            </a:r>
            <a:r>
              <a:rPr lang="en-US">
                <a:ea typeface="+mn-lt"/>
                <a:cs typeface="+mn-lt"/>
              </a:rPr>
              <a:t>cial discrimination in environmental policy-making and enforcement of regulations and laws, the deliberate targeting of communities of color for toxic waste facilities, the official sanctioning of the presence of life-threatening poisons and pollutants for communities of color.</a:t>
            </a:r>
          </a:p>
          <a:p>
            <a:endParaRPr lang="en-US" u="sng"/>
          </a:p>
        </p:txBody>
      </p:sp>
      <p:sp>
        <p:nvSpPr>
          <p:cNvPr id="16" name="TextBox 15">
            <a:extLst>
              <a:ext uri="{FF2B5EF4-FFF2-40B4-BE49-F238E27FC236}">
                <a16:creationId xmlns:a16="http://schemas.microsoft.com/office/drawing/2014/main" id="{355B4E58-0B60-8273-FA32-E34AB5127624}"/>
              </a:ext>
            </a:extLst>
          </p:cNvPr>
          <p:cNvSpPr txBox="1"/>
          <p:nvPr/>
        </p:nvSpPr>
        <p:spPr>
          <a:xfrm>
            <a:off x="388578" y="4260810"/>
            <a:ext cx="10567289" cy="646331"/>
          </a:xfrm>
          <a:prstGeom prst="rect">
            <a:avLst/>
          </a:prstGeom>
          <a:noFill/>
        </p:spPr>
        <p:txBody>
          <a:bodyPr wrap="square">
            <a:spAutoFit/>
          </a:bodyPr>
          <a:lstStyle/>
          <a:p>
            <a:r>
              <a:rPr lang="en-US" b="1" u="sng"/>
              <a:t>Environmental Justice:</a:t>
            </a:r>
            <a:r>
              <a:rPr lang="en-US" b="1"/>
              <a:t> </a:t>
            </a:r>
            <a:r>
              <a:rPr lang="en-US"/>
              <a:t>The fair treatment/involvement of all people regardless of race, color, or income, with respect to the development, implementation, and enforcement of environmental laws and regulations.</a:t>
            </a:r>
            <a:endParaRPr lang="en-US" u="sng"/>
          </a:p>
        </p:txBody>
      </p:sp>
      <p:sp>
        <p:nvSpPr>
          <p:cNvPr id="18" name="TextBox 17">
            <a:extLst>
              <a:ext uri="{FF2B5EF4-FFF2-40B4-BE49-F238E27FC236}">
                <a16:creationId xmlns:a16="http://schemas.microsoft.com/office/drawing/2014/main" id="{F15B0C31-1216-C58D-4185-0EC0BDFBDFDA}"/>
              </a:ext>
            </a:extLst>
          </p:cNvPr>
          <p:cNvSpPr txBox="1"/>
          <p:nvPr/>
        </p:nvSpPr>
        <p:spPr>
          <a:xfrm>
            <a:off x="396707" y="5197425"/>
            <a:ext cx="10322092" cy="646331"/>
          </a:xfrm>
          <a:prstGeom prst="rect">
            <a:avLst/>
          </a:prstGeom>
          <a:noFill/>
        </p:spPr>
        <p:txBody>
          <a:bodyPr wrap="square">
            <a:spAutoFit/>
          </a:bodyPr>
          <a:lstStyle/>
          <a:p>
            <a:r>
              <a:rPr lang="en-US" b="1" u="sng"/>
              <a:t>Cumulative Impact:</a:t>
            </a:r>
            <a:r>
              <a:rPr lang="en-US" b="1"/>
              <a:t> </a:t>
            </a:r>
            <a:r>
              <a:rPr lang="en-US">
                <a:solidFill>
                  <a:srgbClr val="000000"/>
                </a:solidFill>
              </a:rPr>
              <a:t>C</a:t>
            </a:r>
            <a:r>
              <a:rPr lang="en-US" b="0" i="0">
                <a:solidFill>
                  <a:srgbClr val="000000"/>
                </a:solidFill>
                <a:effectLst/>
              </a:rPr>
              <a:t>ombination of different pollution exposures and effects, public health stressors, and socioeconomic vulnerabilities that are affecting a community. </a:t>
            </a:r>
            <a:endParaRPr lang="en-US"/>
          </a:p>
        </p:txBody>
      </p:sp>
    </p:spTree>
    <p:extLst>
      <p:ext uri="{BB962C8B-B14F-4D97-AF65-F5344CB8AC3E}">
        <p14:creationId xmlns:p14="http://schemas.microsoft.com/office/powerpoint/2010/main" val="261588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4">
                                            <p:txEl>
                                              <p:pRg st="6" end="6"/>
                                            </p:txEl>
                                          </p:spTgt>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4">
                                            <p:txEl>
                                              <p:pRg st="8" end="8"/>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4" grpId="0"/>
      <p:bldP spid="16"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4"/>
          <a:stretch>
            <a:fillRect/>
          </a:stretch>
        </p:blipFill>
        <p:spPr>
          <a:xfrm>
            <a:off x="3795252" y="0"/>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5"/>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6"/>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pic>
        <p:nvPicPr>
          <p:cNvPr id="5" name="Online Media 4" descr="SAFE DRINKING WATER IS A RIGHT">
            <a:hlinkClick r:id="" action="ppaction://media"/>
            <a:extLst>
              <a:ext uri="{FF2B5EF4-FFF2-40B4-BE49-F238E27FC236}">
                <a16:creationId xmlns:a16="http://schemas.microsoft.com/office/drawing/2014/main" id="{85A046AA-E94F-CE84-82D0-7A9C53BAC184}"/>
              </a:ext>
            </a:extLst>
          </p:cNvPr>
          <p:cNvPicPr>
            <a:picLocks noRot="1" noChangeAspect="1"/>
          </p:cNvPicPr>
          <p:nvPr>
            <a:videoFile r:link="rId1"/>
          </p:nvPr>
        </p:nvPicPr>
        <p:blipFill>
          <a:blip r:embed="rId7"/>
          <a:stretch>
            <a:fillRect/>
          </a:stretch>
        </p:blipFill>
        <p:spPr>
          <a:xfrm>
            <a:off x="783789" y="165260"/>
            <a:ext cx="10684310" cy="6036636"/>
          </a:xfrm>
          <a:prstGeom prst="rect">
            <a:avLst/>
          </a:prstGeom>
        </p:spPr>
      </p:pic>
    </p:spTree>
    <p:extLst>
      <p:ext uri="{BB962C8B-B14F-4D97-AF65-F5344CB8AC3E}">
        <p14:creationId xmlns:p14="http://schemas.microsoft.com/office/powerpoint/2010/main" val="29131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E80200-3565-547A-D385-BC17CFFD8CBA}"/>
              </a:ext>
            </a:extLst>
          </p:cNvPr>
          <p:cNvPicPr>
            <a:picLocks noChangeAspect="1"/>
          </p:cNvPicPr>
          <p:nvPr/>
        </p:nvPicPr>
        <p:blipFill>
          <a:blip r:embed="rId3"/>
          <a:stretch>
            <a:fillRect/>
          </a:stretch>
        </p:blipFill>
        <p:spPr>
          <a:xfrm rot="5400000">
            <a:off x="5808405" y="474407"/>
            <a:ext cx="575188" cy="12192002"/>
          </a:xfrm>
          <a:prstGeom prst="rect">
            <a:avLst/>
          </a:prstGeom>
        </p:spPr>
      </p:pic>
      <p:pic>
        <p:nvPicPr>
          <p:cNvPr id="6" name="Picture 5">
            <a:extLst>
              <a:ext uri="{FF2B5EF4-FFF2-40B4-BE49-F238E27FC236}">
                <a16:creationId xmlns:a16="http://schemas.microsoft.com/office/drawing/2014/main" id="{402AC2AC-D795-C767-A9E3-3F9BBA625DCD}"/>
              </a:ext>
            </a:extLst>
          </p:cNvPr>
          <p:cNvPicPr>
            <a:picLocks noChangeAspect="1"/>
          </p:cNvPicPr>
          <p:nvPr/>
        </p:nvPicPr>
        <p:blipFill>
          <a:blip r:embed="rId4"/>
          <a:stretch>
            <a:fillRect/>
          </a:stretch>
        </p:blipFill>
        <p:spPr>
          <a:xfrm>
            <a:off x="388579" y="6425244"/>
            <a:ext cx="3856294" cy="290327"/>
          </a:xfrm>
          <a:prstGeom prst="rect">
            <a:avLst/>
          </a:prstGeom>
        </p:spPr>
      </p:pic>
      <p:sp>
        <p:nvSpPr>
          <p:cNvPr id="7" name="TextBox 6">
            <a:extLst>
              <a:ext uri="{FF2B5EF4-FFF2-40B4-BE49-F238E27FC236}">
                <a16:creationId xmlns:a16="http://schemas.microsoft.com/office/drawing/2014/main" id="{96DA1D0A-FB1C-5AF0-F0B3-DB1AA715E7EB}"/>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sp>
        <p:nvSpPr>
          <p:cNvPr id="2" name="TextBox 1">
            <a:extLst>
              <a:ext uri="{FF2B5EF4-FFF2-40B4-BE49-F238E27FC236}">
                <a16:creationId xmlns:a16="http://schemas.microsoft.com/office/drawing/2014/main" id="{C306114D-5818-AF47-8083-3364C88BFDAD}"/>
              </a:ext>
            </a:extLst>
          </p:cNvPr>
          <p:cNvSpPr txBox="1"/>
          <p:nvPr/>
        </p:nvSpPr>
        <p:spPr>
          <a:xfrm>
            <a:off x="721100" y="325226"/>
            <a:ext cx="11352367" cy="1446550"/>
          </a:xfrm>
          <a:prstGeom prst="rect">
            <a:avLst/>
          </a:prstGeom>
          <a:noFill/>
        </p:spPr>
        <p:txBody>
          <a:bodyPr wrap="square" lIns="91440" tIns="45720" rIns="91440" bIns="45720" rtlCol="0" anchor="t">
            <a:spAutoFit/>
          </a:bodyPr>
          <a:lstStyle/>
          <a:p>
            <a:r>
              <a:rPr lang="en-US" sz="4400" b="1">
                <a:solidFill>
                  <a:srgbClr val="C00000"/>
                </a:solidFill>
                <a:ea typeface="Calibri"/>
                <a:cs typeface="Calibri"/>
              </a:rPr>
              <a:t>Historical Data and Background On Black Communities</a:t>
            </a:r>
          </a:p>
        </p:txBody>
      </p:sp>
      <p:sp>
        <p:nvSpPr>
          <p:cNvPr id="4" name="TextBox 3">
            <a:extLst>
              <a:ext uri="{FF2B5EF4-FFF2-40B4-BE49-F238E27FC236}">
                <a16:creationId xmlns:a16="http://schemas.microsoft.com/office/drawing/2014/main" id="{FE71DCFD-7E9C-8E4B-8191-DB5A9BE209A4}"/>
              </a:ext>
            </a:extLst>
          </p:cNvPr>
          <p:cNvSpPr txBox="1"/>
          <p:nvPr/>
        </p:nvSpPr>
        <p:spPr>
          <a:xfrm>
            <a:off x="721100" y="1771776"/>
            <a:ext cx="10511373" cy="4985980"/>
          </a:xfrm>
          <a:prstGeom prst="rect">
            <a:avLst/>
          </a:prstGeom>
          <a:noFill/>
        </p:spPr>
        <p:txBody>
          <a:bodyPr wrap="square" lIns="91440" tIns="45720" rIns="91440" bIns="45720" rtlCol="0" anchor="t">
            <a:spAutoFit/>
          </a:bodyPr>
          <a:lstStyle/>
          <a:p>
            <a:endParaRPr lang="en-US">
              <a:ea typeface="Calibri"/>
              <a:cs typeface="Calibri"/>
            </a:endParaRPr>
          </a:p>
          <a:p>
            <a:r>
              <a:rPr lang="en-US" sz="2000"/>
              <a:t>Historical Black Americans have been disproportionately impacted by severe environmental issues, pertaining to water pollution, air pollution, and chemical waste</a:t>
            </a:r>
          </a:p>
          <a:p>
            <a:endParaRPr lang="en-US" sz="2000"/>
          </a:p>
          <a:p>
            <a:r>
              <a:rPr lang="en-US" sz="2000" b="0" i="0">
                <a:effectLst/>
              </a:rPr>
              <a:t>“The economic power, social policies, and political influences differ by place, race, and income </a:t>
            </a:r>
            <a:r>
              <a:rPr lang="en-US" sz="2000" b="0" i="0" u="sng" strike="noStrike">
                <a:effectLst/>
                <a:hlinkClick r:id="rId5">
                  <a:extLst>
                    <a:ext uri="{A12FA001-AC4F-418D-AE19-62706E023703}">
                      <ahyp:hlinkClr xmlns:ahyp="http://schemas.microsoft.com/office/drawing/2018/hyperlinkcolor" val="tx"/>
                    </a:ext>
                  </a:extLst>
                </a:hlinkClick>
              </a:rPr>
              <a:t>as a result</a:t>
            </a:r>
            <a:r>
              <a:rPr lang="en-US" sz="2000" b="0" i="0">
                <a:effectLst/>
              </a:rPr>
              <a:t> of historical disinvestment, discriminatory practices and policies over time, structural racism, higher pollution burdens, and inadequate access to healthcare resources.” – </a:t>
            </a:r>
            <a:r>
              <a:rPr lang="en-US" sz="2000" b="0" i="0" err="1">
                <a:effectLst/>
              </a:rPr>
              <a:t>Princeton.edu</a:t>
            </a:r>
            <a:endParaRPr lang="en-US" sz="2000" b="0" i="0">
              <a:effectLst/>
            </a:endParaRPr>
          </a:p>
          <a:p>
            <a:endParaRPr lang="en-US" sz="2000"/>
          </a:p>
          <a:p>
            <a:r>
              <a:rPr lang="en-US" sz="2000" b="1" u="sng"/>
              <a:t>Data:  </a:t>
            </a:r>
            <a:r>
              <a:rPr lang="en-US" sz="2000" b="0" i="0">
                <a:effectLst/>
              </a:rPr>
              <a:t>“Drinking water systems that constantly violated the law for years were 40 percent more likely to occur in places with higher percentages of residents who were people of color, according to EPA data from 2016-2019 analyzed in the report.” –</a:t>
            </a:r>
            <a:r>
              <a:rPr lang="en-US" sz="2000" b="0" i="0" err="1">
                <a:effectLst/>
              </a:rPr>
              <a:t>NRDC.org</a:t>
            </a:r>
            <a:endParaRPr lang="en-US" sz="2000" b="0" i="0">
              <a:effectLst/>
            </a:endParaRPr>
          </a:p>
          <a:p>
            <a:endParaRPr lang="en-US" sz="2000" u="sng"/>
          </a:p>
          <a:p>
            <a:r>
              <a:rPr lang="en-US" sz="2000" b="1" u="sng"/>
              <a:t>Why does Water Pollution Happen in Black </a:t>
            </a:r>
            <a:r>
              <a:rPr lang="en-US" sz="2000" b="1" u="sng" err="1"/>
              <a:t>Communtites</a:t>
            </a:r>
            <a:r>
              <a:rPr lang="en-US" sz="2000" b="1" u="sng"/>
              <a:t>?</a:t>
            </a:r>
          </a:p>
          <a:p>
            <a:endParaRPr lang="en-US" sz="2000" b="1" u="sng"/>
          </a:p>
          <a:p>
            <a:endParaRPr lang="en-US" sz="2000"/>
          </a:p>
          <a:p>
            <a:endParaRPr lang="en-US" sz="2000"/>
          </a:p>
        </p:txBody>
      </p:sp>
    </p:spTree>
    <p:extLst>
      <p:ext uri="{BB962C8B-B14F-4D97-AF65-F5344CB8AC3E}">
        <p14:creationId xmlns:p14="http://schemas.microsoft.com/office/powerpoint/2010/main" val="8641635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2112</Words>
  <Application>Microsoft Office PowerPoint</Application>
  <PresentationFormat>Widescreen</PresentationFormat>
  <Paragraphs>199</Paragraphs>
  <Slides>22</Slides>
  <Notes>22</Notes>
  <HiddenSlides>0</HiddenSlides>
  <MMClips>2</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The Hazardous Climate of Environmental Racism</vt:lpstr>
      <vt:lpstr>PowerPoint Presentation</vt:lpstr>
      <vt:lpstr>Land Acknowledgement</vt:lpstr>
      <vt:lpstr>NCORE-ISCORE Mission</vt:lpstr>
      <vt:lpstr>Research Statement: We seek to highlight water conditions amongst Black Communities and Indigenous communities in the United States. Water conditions include water quality, management, infrastructure, and accessibility.   </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vt:lpstr>
      <vt:lpstr>References cont…</vt:lpstr>
      <vt:lpstr>References cont…</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Student Affairs Design</dc:creator>
  <cp:lastModifiedBy>Davis-Picou, Aza M</cp:lastModifiedBy>
  <cp:revision>10</cp:revision>
  <dcterms:created xsi:type="dcterms:W3CDTF">2022-10-07T13:15:59Z</dcterms:created>
  <dcterms:modified xsi:type="dcterms:W3CDTF">2023-03-07T19:34:29Z</dcterms:modified>
</cp:coreProperties>
</file>