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1" r:id="rId3"/>
    <p:sldId id="263" r:id="rId4"/>
    <p:sldId id="264" r:id="rId5"/>
    <p:sldId id="259" r:id="rId6"/>
    <p:sldId id="257" r:id="rId7"/>
    <p:sldId id="268" r:id="rId8"/>
    <p:sldId id="266" r:id="rId9"/>
    <p:sldId id="270" r:id="rId10"/>
    <p:sldId id="269" r:id="rId11"/>
    <p:sldId id="271" r:id="rId12"/>
    <p:sldId id="272" r:id="rId13"/>
    <p:sldId id="273" r:id="rId14"/>
    <p:sldId id="27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E24"/>
    <a:srgbClr val="034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62"/>
  </p:normalViewPr>
  <p:slideViewPr>
    <p:cSldViewPr snapToGrid="0">
      <p:cViewPr varScale="1">
        <p:scale>
          <a:sx n="62" d="100"/>
          <a:sy n="62" d="100"/>
        </p:scale>
        <p:origin x="6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D08DE9-1133-794A-B06A-850CE3BFA87D}" type="datetimeFigureOut">
              <a:rPr lang="en-US" smtClean="0"/>
              <a:t>3/2/2023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393F7A4-F8A4-B14E-8920-E41B9F061B0B}" type="slidenum">
              <a:rPr lang="en-US" smtClean="0"/>
              <a:t>‹#›</a:t>
            </a:fld>
            <a:endParaRPr lang="en-US"/>
          </a:p>
        </p:txBody>
      </p:sp>
    </p:spTree>
    <p:extLst>
      <p:ext uri="{BB962C8B-B14F-4D97-AF65-F5344CB8AC3E}">
        <p14:creationId xmlns:p14="http://schemas.microsoft.com/office/powerpoint/2010/main" val="285300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session title and presenters names on this slide</a:t>
            </a:r>
          </a:p>
        </p:txBody>
      </p:sp>
      <p:sp>
        <p:nvSpPr>
          <p:cNvPr id="4" name="Slide Number Placeholder 3"/>
          <p:cNvSpPr>
            <a:spLocks noGrp="1"/>
          </p:cNvSpPr>
          <p:nvPr>
            <p:ph type="sldNum" sz="quarter" idx="5"/>
          </p:nvPr>
        </p:nvSpPr>
        <p:spPr/>
        <p:txBody>
          <a:bodyPr/>
          <a:lstStyle/>
          <a:p>
            <a:fld id="{6393F7A4-F8A4-B14E-8920-E41B9F061B0B}" type="slidenum">
              <a:rPr lang="en-US" smtClean="0"/>
              <a:t>1</a:t>
            </a:fld>
            <a:endParaRPr lang="en-US"/>
          </a:p>
        </p:txBody>
      </p:sp>
    </p:spTree>
    <p:extLst>
      <p:ext uri="{BB962C8B-B14F-4D97-AF65-F5344CB8AC3E}">
        <p14:creationId xmlns:p14="http://schemas.microsoft.com/office/powerpoint/2010/main" val="71135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10</a:t>
            </a:fld>
            <a:endParaRPr lang="en-US"/>
          </a:p>
        </p:txBody>
      </p:sp>
    </p:spTree>
    <p:extLst>
      <p:ext uri="{BB962C8B-B14F-4D97-AF65-F5344CB8AC3E}">
        <p14:creationId xmlns:p14="http://schemas.microsoft.com/office/powerpoint/2010/main" val="182887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11</a:t>
            </a:fld>
            <a:endParaRPr lang="en-US"/>
          </a:p>
        </p:txBody>
      </p:sp>
    </p:spTree>
    <p:extLst>
      <p:ext uri="{BB962C8B-B14F-4D97-AF65-F5344CB8AC3E}">
        <p14:creationId xmlns:p14="http://schemas.microsoft.com/office/powerpoint/2010/main" val="208867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12</a:t>
            </a:fld>
            <a:endParaRPr lang="en-US"/>
          </a:p>
        </p:txBody>
      </p:sp>
    </p:spTree>
    <p:extLst>
      <p:ext uri="{BB962C8B-B14F-4D97-AF65-F5344CB8AC3E}">
        <p14:creationId xmlns:p14="http://schemas.microsoft.com/office/powerpoint/2010/main" val="87551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13</a:t>
            </a:fld>
            <a:endParaRPr lang="en-US"/>
          </a:p>
        </p:txBody>
      </p:sp>
    </p:spTree>
    <p:extLst>
      <p:ext uri="{BB962C8B-B14F-4D97-AF65-F5344CB8AC3E}">
        <p14:creationId xmlns:p14="http://schemas.microsoft.com/office/powerpoint/2010/main" val="2686816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14</a:t>
            </a:fld>
            <a:endParaRPr lang="en-US"/>
          </a:p>
        </p:txBody>
      </p:sp>
    </p:spTree>
    <p:extLst>
      <p:ext uri="{BB962C8B-B14F-4D97-AF65-F5344CB8AC3E}">
        <p14:creationId xmlns:p14="http://schemas.microsoft.com/office/powerpoint/2010/main" val="301157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 This slide is for participants to scan and check into the conference if they haven’t done so already. </a:t>
            </a:r>
          </a:p>
        </p:txBody>
      </p:sp>
      <p:sp>
        <p:nvSpPr>
          <p:cNvPr id="4" name="Slide Number Placeholder 3"/>
          <p:cNvSpPr>
            <a:spLocks noGrp="1"/>
          </p:cNvSpPr>
          <p:nvPr>
            <p:ph type="sldNum" sz="quarter" idx="5"/>
          </p:nvPr>
        </p:nvSpPr>
        <p:spPr/>
        <p:txBody>
          <a:bodyPr/>
          <a:lstStyle/>
          <a:p>
            <a:fld id="{6393F7A4-F8A4-B14E-8920-E41B9F061B0B}" type="slidenum">
              <a:rPr lang="en-US" smtClean="0"/>
              <a:t>2</a:t>
            </a:fld>
            <a:endParaRPr lang="en-US"/>
          </a:p>
        </p:txBody>
      </p:sp>
    </p:spTree>
    <p:extLst>
      <p:ext uri="{BB962C8B-B14F-4D97-AF65-F5344CB8AC3E}">
        <p14:creationId xmlns:p14="http://schemas.microsoft.com/office/powerpoint/2010/main" val="165342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 </a:t>
            </a:r>
          </a:p>
        </p:txBody>
      </p:sp>
      <p:sp>
        <p:nvSpPr>
          <p:cNvPr id="4" name="Slide Number Placeholder 3"/>
          <p:cNvSpPr>
            <a:spLocks noGrp="1"/>
          </p:cNvSpPr>
          <p:nvPr>
            <p:ph type="sldNum" sz="quarter" idx="5"/>
          </p:nvPr>
        </p:nvSpPr>
        <p:spPr/>
        <p:txBody>
          <a:bodyPr/>
          <a:lstStyle/>
          <a:p>
            <a:fld id="{6393F7A4-F8A4-B14E-8920-E41B9F061B0B}" type="slidenum">
              <a:rPr lang="en-US" smtClean="0"/>
              <a:t>3</a:t>
            </a:fld>
            <a:endParaRPr lang="en-US"/>
          </a:p>
        </p:txBody>
      </p:sp>
    </p:spTree>
    <p:extLst>
      <p:ext uri="{BB962C8B-B14F-4D97-AF65-F5344CB8AC3E}">
        <p14:creationId xmlns:p14="http://schemas.microsoft.com/office/powerpoint/2010/main" val="283736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a:t>
            </a:r>
          </a:p>
        </p:txBody>
      </p:sp>
      <p:sp>
        <p:nvSpPr>
          <p:cNvPr id="4" name="Slide Number Placeholder 3"/>
          <p:cNvSpPr>
            <a:spLocks noGrp="1"/>
          </p:cNvSpPr>
          <p:nvPr>
            <p:ph type="sldNum" sz="quarter" idx="5"/>
          </p:nvPr>
        </p:nvSpPr>
        <p:spPr/>
        <p:txBody>
          <a:bodyPr/>
          <a:lstStyle/>
          <a:p>
            <a:fld id="{6393F7A4-F8A4-B14E-8920-E41B9F061B0B}" type="slidenum">
              <a:rPr lang="en-US" smtClean="0"/>
              <a:t>4</a:t>
            </a:fld>
            <a:endParaRPr lang="en-US"/>
          </a:p>
        </p:txBody>
      </p:sp>
    </p:spTree>
    <p:extLst>
      <p:ext uri="{BB962C8B-B14F-4D97-AF65-F5344CB8AC3E}">
        <p14:creationId xmlns:p14="http://schemas.microsoft.com/office/powerpoint/2010/main" val="414883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5</a:t>
            </a:fld>
            <a:endParaRPr lang="en-US"/>
          </a:p>
        </p:txBody>
      </p:sp>
    </p:spTree>
    <p:extLst>
      <p:ext uri="{BB962C8B-B14F-4D97-AF65-F5344CB8AC3E}">
        <p14:creationId xmlns:p14="http://schemas.microsoft.com/office/powerpoint/2010/main" val="422073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6</a:t>
            </a:fld>
            <a:endParaRPr lang="en-US"/>
          </a:p>
        </p:txBody>
      </p:sp>
    </p:spTree>
    <p:extLst>
      <p:ext uri="{BB962C8B-B14F-4D97-AF65-F5344CB8AC3E}">
        <p14:creationId xmlns:p14="http://schemas.microsoft.com/office/powerpoint/2010/main" val="243801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7</a:t>
            </a:fld>
            <a:endParaRPr lang="en-US"/>
          </a:p>
        </p:txBody>
      </p:sp>
    </p:spTree>
    <p:extLst>
      <p:ext uri="{BB962C8B-B14F-4D97-AF65-F5344CB8AC3E}">
        <p14:creationId xmlns:p14="http://schemas.microsoft.com/office/powerpoint/2010/main" val="232838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8</a:t>
            </a:fld>
            <a:endParaRPr lang="en-US"/>
          </a:p>
        </p:txBody>
      </p:sp>
    </p:spTree>
    <p:extLst>
      <p:ext uri="{BB962C8B-B14F-4D97-AF65-F5344CB8AC3E}">
        <p14:creationId xmlns:p14="http://schemas.microsoft.com/office/powerpoint/2010/main" val="418851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9</a:t>
            </a:fld>
            <a:endParaRPr lang="en-US"/>
          </a:p>
        </p:txBody>
      </p:sp>
    </p:spTree>
    <p:extLst>
      <p:ext uri="{BB962C8B-B14F-4D97-AF65-F5344CB8AC3E}">
        <p14:creationId xmlns:p14="http://schemas.microsoft.com/office/powerpoint/2010/main" val="48675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7D41-25C9-680A-6E20-CF255A0BC9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5066C5-13F0-A9ED-A611-392F18CA1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3F6652-A667-CE93-F4B8-198BF57067CA}"/>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5" name="Footer Placeholder 4">
            <a:extLst>
              <a:ext uri="{FF2B5EF4-FFF2-40B4-BE49-F238E27FC236}">
                <a16:creationId xmlns:a16="http://schemas.microsoft.com/office/drawing/2014/main" id="{C3A848FE-1DC0-8246-4901-3C3F15336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CCA2-60E2-A6DE-46E5-6E8DA71492AF}"/>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62643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C619-AD94-387C-8BFE-391DD12968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CF6B5-0304-F210-86B1-97D893CAF3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CC3E4-0710-017A-33D1-9AD5A60C9049}"/>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5" name="Footer Placeholder 4">
            <a:extLst>
              <a:ext uri="{FF2B5EF4-FFF2-40B4-BE49-F238E27FC236}">
                <a16:creationId xmlns:a16="http://schemas.microsoft.com/office/drawing/2014/main" id="{F4888FE2-982F-8107-9EE0-72920B796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D187B-2180-CF5F-A98C-16C5F1CBDE07}"/>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50796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B1BD3-B0EE-A06A-3DF9-2A5F1CBF1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993EE-7965-6F8F-54C0-B71AAECD2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8DE78-CAB7-8193-E8FE-4171C958BE38}"/>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5" name="Footer Placeholder 4">
            <a:extLst>
              <a:ext uri="{FF2B5EF4-FFF2-40B4-BE49-F238E27FC236}">
                <a16:creationId xmlns:a16="http://schemas.microsoft.com/office/drawing/2014/main" id="{9EE95E24-FC22-AA84-9015-78C628ABD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3BF9B-221A-C6B9-1A9A-CBFF1F79CFEC}"/>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0779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9538-6E94-19A3-48DD-E3414D920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B6BF5-93F4-51D9-0607-459A4824F8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396B-0696-2637-49E7-96C8C172027A}"/>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5" name="Footer Placeholder 4">
            <a:extLst>
              <a:ext uri="{FF2B5EF4-FFF2-40B4-BE49-F238E27FC236}">
                <a16:creationId xmlns:a16="http://schemas.microsoft.com/office/drawing/2014/main" id="{82C3D73F-EDAE-EDFC-2C45-2104C8B53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2C95E-A127-827A-CA73-14CDE1388B5E}"/>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43548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347D-08AE-AEAA-943E-212FC47D5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100BD-9E3D-DEE0-3A6D-2C088D30D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52688-8DC9-B730-3CB9-15F2DFBF4739}"/>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5" name="Footer Placeholder 4">
            <a:extLst>
              <a:ext uri="{FF2B5EF4-FFF2-40B4-BE49-F238E27FC236}">
                <a16:creationId xmlns:a16="http://schemas.microsoft.com/office/drawing/2014/main" id="{A459A17C-0F56-A89B-E611-F8ACD0AB2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F6B5A-7F1E-1517-1453-FEAC95DD852D}"/>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98447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6811-1C74-93F8-010D-700F645B2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A732C-4759-6A83-034E-DCFE54F31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778DD-DB64-FC58-9758-76B85073B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133C74-CF74-A8D8-9B7D-24F825673B41}"/>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6" name="Footer Placeholder 5">
            <a:extLst>
              <a:ext uri="{FF2B5EF4-FFF2-40B4-BE49-F238E27FC236}">
                <a16:creationId xmlns:a16="http://schemas.microsoft.com/office/drawing/2014/main" id="{CC02D158-84F5-36FD-2DC4-F81A59A4B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51D7F-E987-8647-512F-BE9727E6D799}"/>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36060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5906-28CB-20F8-18AD-649B95FCB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EE1256-BC64-330E-23A6-23BD50911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163FB-1E21-F021-9B7C-612AFF6BED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A3A278-9FBC-B6B6-81BD-3D3BD5532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5A3C5D-F960-F579-AB16-450479C7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53660-AE29-9F24-C6F4-93120A562567}"/>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8" name="Footer Placeholder 7">
            <a:extLst>
              <a:ext uri="{FF2B5EF4-FFF2-40B4-BE49-F238E27FC236}">
                <a16:creationId xmlns:a16="http://schemas.microsoft.com/office/drawing/2014/main" id="{E1C9F0D0-E7BB-4755-6BC9-7E21868C5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3C8DDD-5351-0F0B-598A-862E8E3264B0}"/>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81518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AB89-ED03-8A6D-AD38-09A515D7E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C3720-E1BD-B7ED-993A-7BAEDD560A08}"/>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4" name="Footer Placeholder 3">
            <a:extLst>
              <a:ext uri="{FF2B5EF4-FFF2-40B4-BE49-F238E27FC236}">
                <a16:creationId xmlns:a16="http://schemas.microsoft.com/office/drawing/2014/main" id="{AC5DBF70-5C74-4FB4-2A82-E358D3E2D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8C348-B3CD-5C7C-8E60-EE02B172826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21095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CF5B7D-967F-5E0E-4341-330E49C229E0}"/>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3" name="Footer Placeholder 2">
            <a:extLst>
              <a:ext uri="{FF2B5EF4-FFF2-40B4-BE49-F238E27FC236}">
                <a16:creationId xmlns:a16="http://schemas.microsoft.com/office/drawing/2014/main" id="{78CB820A-79B1-3AC8-F85B-000EEEE1B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F01EEB-6957-7D62-DC93-FA7B9C19BF6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93123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266-CBD7-2D76-8D6E-D1BC30E6E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D0119B-197A-A3A7-32E6-3DA72605E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4E30E4-183A-E701-4BE5-4DFAB9AC9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12C5D-4127-3A2F-B88C-445E464CB004}"/>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6" name="Footer Placeholder 5">
            <a:extLst>
              <a:ext uri="{FF2B5EF4-FFF2-40B4-BE49-F238E27FC236}">
                <a16:creationId xmlns:a16="http://schemas.microsoft.com/office/drawing/2014/main" id="{00564C9B-22AF-7D11-47DF-06F5C14B9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7B5E9-8F23-B3A0-9D60-3D6941CDBA3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346474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9114-2022-28D9-0D27-357BF3773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8235E-F604-E286-18CE-ACB98D903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6BCCB-C1A5-3C2C-9C5A-74D0009CD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0FAC-51E0-2726-63D4-01E1A1182FAD}"/>
              </a:ext>
            </a:extLst>
          </p:cNvPr>
          <p:cNvSpPr>
            <a:spLocks noGrp="1"/>
          </p:cNvSpPr>
          <p:nvPr>
            <p:ph type="dt" sz="half" idx="10"/>
          </p:nvPr>
        </p:nvSpPr>
        <p:spPr/>
        <p:txBody>
          <a:bodyPr/>
          <a:lstStyle/>
          <a:p>
            <a:fld id="{1DA3CACC-AECD-C44A-8EC6-A37A31F95CDE}" type="datetimeFigureOut">
              <a:rPr lang="en-US" smtClean="0"/>
              <a:t>3/2/2023</a:t>
            </a:fld>
            <a:endParaRPr lang="en-US"/>
          </a:p>
        </p:txBody>
      </p:sp>
      <p:sp>
        <p:nvSpPr>
          <p:cNvPr id="6" name="Footer Placeholder 5">
            <a:extLst>
              <a:ext uri="{FF2B5EF4-FFF2-40B4-BE49-F238E27FC236}">
                <a16:creationId xmlns:a16="http://schemas.microsoft.com/office/drawing/2014/main" id="{5B4B60F5-551F-72A9-1622-BB343E2A4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597AD-6702-9E3F-6206-860508C5CF8F}"/>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64666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2D6443-2CBA-D6B7-05BF-3F6752E68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3E9D7-0E1F-57F2-4B9F-D747250E8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0BBAD-7C4D-E667-D5C5-0BC975330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3CACC-AECD-C44A-8EC6-A37A31F95CDE}" type="datetimeFigureOut">
              <a:rPr lang="en-US" smtClean="0"/>
              <a:t>3/2/2023</a:t>
            </a:fld>
            <a:endParaRPr lang="en-US"/>
          </a:p>
        </p:txBody>
      </p:sp>
      <p:sp>
        <p:nvSpPr>
          <p:cNvPr id="5" name="Footer Placeholder 4">
            <a:extLst>
              <a:ext uri="{FF2B5EF4-FFF2-40B4-BE49-F238E27FC236}">
                <a16:creationId xmlns:a16="http://schemas.microsoft.com/office/drawing/2014/main" id="{498ED70B-7478-AAD3-7B08-CDACEB34B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45026D-3461-26BE-C714-8FB1758AF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4163B-2FCF-7942-BD69-FAD1E35327D6}" type="slidenum">
              <a:rPr lang="en-US" smtClean="0"/>
              <a:t>‹#›</a:t>
            </a:fld>
            <a:endParaRPr lang="en-US"/>
          </a:p>
        </p:txBody>
      </p:sp>
    </p:spTree>
    <p:extLst>
      <p:ext uri="{BB962C8B-B14F-4D97-AF65-F5344CB8AC3E}">
        <p14:creationId xmlns:p14="http://schemas.microsoft.com/office/powerpoint/2010/main" val="58088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2562687" y="539247"/>
            <a:ext cx="9240734" cy="3282214"/>
          </a:xfrm>
          <a:solidFill>
            <a:srgbClr val="901E24"/>
          </a:solidFill>
        </p:spPr>
        <p:txBody>
          <a:bodyPr>
            <a:normAutofit/>
          </a:bodyPr>
          <a:lstStyle/>
          <a:p>
            <a:r>
              <a:rPr lang="en-US" sz="7200" b="1" dirty="0">
                <a:solidFill>
                  <a:schemeClr val="bg1"/>
                </a:solidFill>
                <a:latin typeface="ITC Berkeley Oldstyle Std" panose="02090402050306020404" pitchFamily="18" charset="0"/>
              </a:rPr>
              <a:t>Why Representation Matters in the Classroom</a:t>
            </a: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287827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pic>
        <p:nvPicPr>
          <p:cNvPr id="1026" name="Picture 2" descr="Diversity in Children's and Young Adult Books - Social Justice Books">
            <a:extLst>
              <a:ext uri="{FF2B5EF4-FFF2-40B4-BE49-F238E27FC236}">
                <a16:creationId xmlns:a16="http://schemas.microsoft.com/office/drawing/2014/main" id="{0113F831-FA6C-1F11-B2A1-9B8BCE4022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0922" y="-3"/>
            <a:ext cx="8184680" cy="623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4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pic>
        <p:nvPicPr>
          <p:cNvPr id="2050" name="Picture 2" descr="The story behind my diverse children's book ´Happy within´ - Jet Life Baby">
            <a:extLst>
              <a:ext uri="{FF2B5EF4-FFF2-40B4-BE49-F238E27FC236}">
                <a16:creationId xmlns:a16="http://schemas.microsoft.com/office/drawing/2014/main" id="{2E35F035-87CB-1113-3FBB-54ADEBBAAE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873" y="402969"/>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02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pic>
        <p:nvPicPr>
          <p:cNvPr id="11" name="Picture 10">
            <a:extLst>
              <a:ext uri="{FF2B5EF4-FFF2-40B4-BE49-F238E27FC236}">
                <a16:creationId xmlns:a16="http://schemas.microsoft.com/office/drawing/2014/main" id="{8D395106-31E3-E3BE-86C0-2260AD55D1E2}"/>
              </a:ext>
            </a:extLst>
          </p:cNvPr>
          <p:cNvPicPr>
            <a:picLocks noChangeAspect="1"/>
          </p:cNvPicPr>
          <p:nvPr/>
        </p:nvPicPr>
        <p:blipFill>
          <a:blip r:embed="rId6"/>
          <a:stretch>
            <a:fillRect/>
          </a:stretch>
        </p:blipFill>
        <p:spPr>
          <a:xfrm>
            <a:off x="541810" y="923466"/>
            <a:ext cx="3549832" cy="3772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45D88A1E-EBBD-89C2-4A1C-F8E0D9E78ED2}"/>
              </a:ext>
            </a:extLst>
          </p:cNvPr>
          <p:cNvSpPr txBox="1"/>
          <p:nvPr/>
        </p:nvSpPr>
        <p:spPr>
          <a:xfrm>
            <a:off x="4745707" y="4294199"/>
            <a:ext cx="6495838" cy="769441"/>
          </a:xfrm>
          <a:prstGeom prst="rect">
            <a:avLst/>
          </a:prstGeom>
          <a:noFill/>
        </p:spPr>
        <p:txBody>
          <a:bodyPr wrap="square">
            <a:spAutoFit/>
          </a:bodyPr>
          <a:lstStyle/>
          <a:p>
            <a:r>
              <a:rPr lang="en-US" sz="4400" b="1" dirty="0">
                <a:solidFill>
                  <a:srgbClr val="C00000"/>
                </a:solidFill>
                <a:latin typeface="Univers" panose="020B0503020202020204" pitchFamily="34" charset="0"/>
              </a:rPr>
              <a:t>A missed opportunity </a:t>
            </a:r>
          </a:p>
        </p:txBody>
      </p:sp>
    </p:spTree>
    <p:extLst>
      <p:ext uri="{BB962C8B-B14F-4D97-AF65-F5344CB8AC3E}">
        <p14:creationId xmlns:p14="http://schemas.microsoft.com/office/powerpoint/2010/main" val="134454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8" name="TextBox 7">
            <a:extLst>
              <a:ext uri="{FF2B5EF4-FFF2-40B4-BE49-F238E27FC236}">
                <a16:creationId xmlns:a16="http://schemas.microsoft.com/office/drawing/2014/main" id="{6CF4A8FD-4ADF-FD02-FCC9-B92920968AB3}"/>
              </a:ext>
            </a:extLst>
          </p:cNvPr>
          <p:cNvSpPr txBox="1"/>
          <p:nvPr/>
        </p:nvSpPr>
        <p:spPr>
          <a:xfrm>
            <a:off x="3658506" y="2921168"/>
            <a:ext cx="6584827" cy="1015663"/>
          </a:xfrm>
          <a:prstGeom prst="rect">
            <a:avLst/>
          </a:prstGeom>
          <a:noFill/>
        </p:spPr>
        <p:txBody>
          <a:bodyPr wrap="square">
            <a:spAutoFit/>
          </a:bodyPr>
          <a:lstStyle/>
          <a:p>
            <a:r>
              <a:rPr lang="en-US" sz="6000" b="1" dirty="0">
                <a:solidFill>
                  <a:srgbClr val="C00000"/>
                </a:solidFill>
                <a:latin typeface="Univers" panose="020B0503020202020204" pitchFamily="34" charset="0"/>
              </a:rPr>
              <a:t>Student Voices </a:t>
            </a:r>
          </a:p>
        </p:txBody>
      </p:sp>
    </p:spTree>
    <p:extLst>
      <p:ext uri="{BB962C8B-B14F-4D97-AF65-F5344CB8AC3E}">
        <p14:creationId xmlns:p14="http://schemas.microsoft.com/office/powerpoint/2010/main" val="307469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8" name="TextBox 7">
            <a:extLst>
              <a:ext uri="{FF2B5EF4-FFF2-40B4-BE49-F238E27FC236}">
                <a16:creationId xmlns:a16="http://schemas.microsoft.com/office/drawing/2014/main" id="{6CF4A8FD-4ADF-FD02-FCC9-B92920968AB3}"/>
              </a:ext>
            </a:extLst>
          </p:cNvPr>
          <p:cNvSpPr txBox="1"/>
          <p:nvPr/>
        </p:nvSpPr>
        <p:spPr>
          <a:xfrm>
            <a:off x="3179226" y="2828701"/>
            <a:ext cx="7293746" cy="1015663"/>
          </a:xfrm>
          <a:prstGeom prst="rect">
            <a:avLst/>
          </a:prstGeom>
          <a:noFill/>
        </p:spPr>
        <p:txBody>
          <a:bodyPr wrap="square">
            <a:spAutoFit/>
          </a:bodyPr>
          <a:lstStyle/>
          <a:p>
            <a:r>
              <a:rPr lang="en-US" sz="6000" b="1" dirty="0">
                <a:solidFill>
                  <a:srgbClr val="C00000"/>
                </a:solidFill>
                <a:latin typeface="Univers" panose="020B0503020202020204" pitchFamily="34" charset="0"/>
              </a:rPr>
              <a:t>What can you do?</a:t>
            </a:r>
          </a:p>
        </p:txBody>
      </p:sp>
    </p:spTree>
    <p:extLst>
      <p:ext uri="{BB962C8B-B14F-4D97-AF65-F5344CB8AC3E}">
        <p14:creationId xmlns:p14="http://schemas.microsoft.com/office/powerpoint/2010/main" val="225723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C98834-557E-2874-08B0-8FAD05DEC43A}"/>
              </a:ext>
            </a:extLst>
          </p:cNvPr>
          <p:cNvPicPr>
            <a:picLocks noChangeAspect="1"/>
          </p:cNvPicPr>
          <p:nvPr/>
        </p:nvPicPr>
        <p:blipFill>
          <a:blip r:embed="rId3"/>
          <a:stretch>
            <a:fillRect/>
          </a:stretch>
        </p:blipFill>
        <p:spPr>
          <a:xfrm rot="5400000">
            <a:off x="2892649" y="-2874109"/>
            <a:ext cx="6406703" cy="12192002"/>
          </a:xfrm>
          <a:prstGeom prst="rect">
            <a:avLst/>
          </a:prstGeom>
        </p:spPr>
      </p:pic>
      <p:pic>
        <p:nvPicPr>
          <p:cNvPr id="11" name="Picture 10">
            <a:extLst>
              <a:ext uri="{FF2B5EF4-FFF2-40B4-BE49-F238E27FC236}">
                <a16:creationId xmlns:a16="http://schemas.microsoft.com/office/drawing/2014/main" id="{D6A3113B-757A-C3C5-A4A3-F8AC033E0DC5}"/>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5" name="Picture 4">
            <a:extLst>
              <a:ext uri="{FF2B5EF4-FFF2-40B4-BE49-F238E27FC236}">
                <a16:creationId xmlns:a16="http://schemas.microsoft.com/office/drawing/2014/main" id="{975F010F-9E20-BB9D-065F-801045C77E68}"/>
              </a:ext>
            </a:extLst>
          </p:cNvPr>
          <p:cNvPicPr>
            <a:picLocks noChangeAspect="1"/>
          </p:cNvPicPr>
          <p:nvPr/>
        </p:nvPicPr>
        <p:blipFill>
          <a:blip r:embed="rId4"/>
          <a:stretch>
            <a:fillRect/>
          </a:stretch>
        </p:blipFill>
        <p:spPr>
          <a:xfrm>
            <a:off x="6327140" y="379292"/>
            <a:ext cx="5255260" cy="5524230"/>
          </a:xfrm>
          <a:prstGeom prst="rect">
            <a:avLst/>
          </a:prstGeom>
        </p:spPr>
      </p:pic>
      <p:sp>
        <p:nvSpPr>
          <p:cNvPr id="19" name="TextBox 18">
            <a:extLst>
              <a:ext uri="{FF2B5EF4-FFF2-40B4-BE49-F238E27FC236}">
                <a16:creationId xmlns:a16="http://schemas.microsoft.com/office/drawing/2014/main" id="{2F2D3FF2-5718-D5C4-9A89-B9E4AC339813}"/>
              </a:ext>
            </a:extLst>
          </p:cNvPr>
          <p:cNvSpPr txBox="1"/>
          <p:nvPr/>
        </p:nvSpPr>
        <p:spPr>
          <a:xfrm>
            <a:off x="-2" y="1698398"/>
            <a:ext cx="6096000" cy="3046988"/>
          </a:xfrm>
          <a:prstGeom prst="rect">
            <a:avLst/>
          </a:prstGeom>
          <a:noFill/>
        </p:spPr>
        <p:txBody>
          <a:bodyPr wrap="square">
            <a:spAutoFit/>
          </a:bodyPr>
          <a:lstStyle/>
          <a:p>
            <a:pPr algn="ctr"/>
            <a:r>
              <a:rPr lang="en-US" sz="9600" b="1" dirty="0">
                <a:solidFill>
                  <a:schemeClr val="bg1"/>
                </a:solidFill>
                <a:latin typeface="ITC Berkeley Oldstyle Std" panose="02090402050306020404" pitchFamily="18" charset="0"/>
              </a:rPr>
              <a:t>Check</a:t>
            </a:r>
          </a:p>
          <a:p>
            <a:pPr algn="ctr"/>
            <a:r>
              <a:rPr lang="en-US" sz="9600" b="1" dirty="0">
                <a:solidFill>
                  <a:schemeClr val="bg1"/>
                </a:solidFill>
                <a:latin typeface="ITC Berkeley Oldstyle Std" panose="02090402050306020404" pitchFamily="18" charset="0"/>
              </a:rPr>
              <a:t>In:</a:t>
            </a:r>
            <a:endParaRPr lang="en-US" sz="9600" dirty="0"/>
          </a:p>
        </p:txBody>
      </p:sp>
      <p:sp>
        <p:nvSpPr>
          <p:cNvPr id="17" name="Rectangle 16">
            <a:extLst>
              <a:ext uri="{FF2B5EF4-FFF2-40B4-BE49-F238E27FC236}">
                <a16:creationId xmlns:a16="http://schemas.microsoft.com/office/drawing/2014/main" id="{B026F13C-2FBC-A056-5C6D-C55506CE86AC}"/>
              </a:ext>
            </a:extLst>
          </p:cNvPr>
          <p:cNvSpPr/>
          <p:nvPr/>
        </p:nvSpPr>
        <p:spPr>
          <a:xfrm>
            <a:off x="6705600" y="663388"/>
            <a:ext cx="4536141" cy="49485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667337-DF08-663A-63A9-8E32589927F9}"/>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12" name="Picture 11">
            <a:extLst>
              <a:ext uri="{FF2B5EF4-FFF2-40B4-BE49-F238E27FC236}">
                <a16:creationId xmlns:a16="http://schemas.microsoft.com/office/drawing/2014/main" id="{2D3E3FE8-7C8E-A6F2-D5AE-0482AAD8CC1F}"/>
              </a:ext>
            </a:extLst>
          </p:cNvPr>
          <p:cNvPicPr>
            <a:picLocks noChangeAspect="1"/>
          </p:cNvPicPr>
          <p:nvPr/>
        </p:nvPicPr>
        <p:blipFill>
          <a:blip r:embed="rId5"/>
          <a:stretch>
            <a:fillRect/>
          </a:stretch>
        </p:blipFill>
        <p:spPr>
          <a:xfrm>
            <a:off x="388579" y="6425244"/>
            <a:ext cx="3856294" cy="290327"/>
          </a:xfrm>
          <a:prstGeom prst="rect">
            <a:avLst/>
          </a:prstGeom>
        </p:spPr>
      </p:pic>
      <p:sp>
        <p:nvSpPr>
          <p:cNvPr id="14" name="TextBox 13">
            <a:extLst>
              <a:ext uri="{FF2B5EF4-FFF2-40B4-BE49-F238E27FC236}">
                <a16:creationId xmlns:a16="http://schemas.microsoft.com/office/drawing/2014/main" id="{67BD51CE-8F95-2B11-CC84-1A3F09469F4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pic>
        <p:nvPicPr>
          <p:cNvPr id="3" name="Picture 2" descr="Qr code&#10;&#10;Description automatically generated">
            <a:extLst>
              <a:ext uri="{FF2B5EF4-FFF2-40B4-BE49-F238E27FC236}">
                <a16:creationId xmlns:a16="http://schemas.microsoft.com/office/drawing/2014/main" id="{90561D04-55A5-9668-F0D9-07D7D5CC7D49}"/>
              </a:ext>
            </a:extLst>
          </p:cNvPr>
          <p:cNvPicPr>
            <a:picLocks noChangeAspect="1"/>
          </p:cNvPicPr>
          <p:nvPr/>
        </p:nvPicPr>
        <p:blipFill>
          <a:blip r:embed="rId6"/>
          <a:stretch>
            <a:fillRect/>
          </a:stretch>
        </p:blipFill>
        <p:spPr>
          <a:xfrm>
            <a:off x="6705600" y="886647"/>
            <a:ext cx="4501999" cy="4501999"/>
          </a:xfrm>
          <a:prstGeom prst="rect">
            <a:avLst/>
          </a:prstGeom>
        </p:spPr>
      </p:pic>
    </p:spTree>
    <p:extLst>
      <p:ext uri="{BB962C8B-B14F-4D97-AF65-F5344CB8AC3E}">
        <p14:creationId xmlns:p14="http://schemas.microsoft.com/office/powerpoint/2010/main" val="256337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2ABF7D1-006F-5738-80E6-0F18AA258C24}"/>
              </a:ext>
            </a:extLst>
          </p:cNvPr>
          <p:cNvPicPr>
            <a:picLocks noChangeAspect="1"/>
          </p:cNvPicPr>
          <p:nvPr/>
        </p:nvPicPr>
        <p:blipFill>
          <a:blip r:embed="rId3"/>
          <a:stretch>
            <a:fillRect/>
          </a:stretch>
        </p:blipFill>
        <p:spPr>
          <a:xfrm>
            <a:off x="0" y="-544548"/>
            <a:ext cx="12225004" cy="9168753"/>
          </a:xfrm>
          <a:prstGeom prst="rect">
            <a:avLst/>
          </a:prstGeom>
        </p:spPr>
      </p:pic>
      <p:sp>
        <p:nvSpPr>
          <p:cNvPr id="2" name="Title 1">
            <a:extLst>
              <a:ext uri="{FF2B5EF4-FFF2-40B4-BE49-F238E27FC236}">
                <a16:creationId xmlns:a16="http://schemas.microsoft.com/office/drawing/2014/main" id="{BD4F1DE0-EFA6-95F7-E2CB-2CD375115402}"/>
              </a:ext>
            </a:extLst>
          </p:cNvPr>
          <p:cNvSpPr>
            <a:spLocks noGrp="1"/>
          </p:cNvSpPr>
          <p:nvPr>
            <p:ph type="title"/>
          </p:nvPr>
        </p:nvSpPr>
        <p:spPr>
          <a:xfrm>
            <a:off x="838200" y="822325"/>
            <a:ext cx="10515600" cy="1325563"/>
          </a:xfrm>
        </p:spPr>
        <p:txBody>
          <a:bodyPr>
            <a:normAutofit/>
          </a:bodyPr>
          <a:lstStyle/>
          <a:p>
            <a:pPr algn="ctr"/>
            <a:r>
              <a:rPr lang="en-US" sz="5400" b="1" dirty="0">
                <a:solidFill>
                  <a:srgbClr val="901E24"/>
                </a:solidFill>
                <a:latin typeface="ITC Berkeley Oldstyle Std Blk" panose="02090402050306020404" pitchFamily="18" charset="0"/>
              </a:rPr>
              <a:t>NCORE-ISCORE Mission</a:t>
            </a:r>
          </a:p>
        </p:txBody>
      </p:sp>
      <p:sp>
        <p:nvSpPr>
          <p:cNvPr id="15" name="Rectangle 14">
            <a:extLst>
              <a:ext uri="{FF2B5EF4-FFF2-40B4-BE49-F238E27FC236}">
                <a16:creationId xmlns:a16="http://schemas.microsoft.com/office/drawing/2014/main" id="{F6D842AC-F1F7-98F1-95FC-007FBA6C960B}"/>
              </a:ext>
            </a:extLst>
          </p:cNvPr>
          <p:cNvSpPr/>
          <p:nvPr/>
        </p:nvSpPr>
        <p:spPr>
          <a:xfrm>
            <a:off x="959477" y="2484873"/>
            <a:ext cx="10306050" cy="3109912"/>
          </a:xfrm>
          <a:prstGeom prst="rect">
            <a:avLst/>
          </a:prstGeom>
          <a:solidFill>
            <a:srgbClr val="9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E7B6CB9B-345C-5320-B926-03D3819E7371}"/>
              </a:ext>
            </a:extLst>
          </p:cNvPr>
          <p:cNvSpPr>
            <a:spLocks noGrp="1"/>
          </p:cNvSpPr>
          <p:nvPr>
            <p:ph idx="1"/>
          </p:nvPr>
        </p:nvSpPr>
        <p:spPr>
          <a:xfrm>
            <a:off x="1047750" y="2638460"/>
            <a:ext cx="10096500" cy="3232150"/>
          </a:xfrm>
        </p:spPr>
        <p:txBody>
          <a:bodyPr/>
          <a:lstStyle/>
          <a:p>
            <a:pPr marL="0" indent="0" algn="ctr">
              <a:buNone/>
            </a:pPr>
            <a:r>
              <a:rPr lang="en-US" altLang="en-US" sz="2800" b="1" dirty="0">
                <a:solidFill>
                  <a:schemeClr val="bg1"/>
                </a:solidFill>
                <a:latin typeface="ITC Berkeley Oldstyle Std" panose="02090402050306020404" pitchFamily="18" charset="0"/>
                <a:ea typeface="Univers Condensed" panose="020B0506020202050204" pitchFamily="34" charset="0"/>
                <a:cs typeface="Arial" panose="020B0604020202020204" pitchFamily="34" charset="0"/>
              </a:rPr>
              <a:t>The NCORE-ISCORE Project supports Iowa State University’s diversity efforts. The project provides positive interactions  and dialogue regarding race, ethnicity, and multicultural relations through local and national initiatives including participation in two conferences: NCORE (National Conference on Race &amp; Ethnicity) and ISCORE (Iowa State Conference on Race &amp; Ethnicity).</a:t>
            </a:r>
          </a:p>
          <a:p>
            <a:pPr marL="0" indent="0">
              <a:buNone/>
            </a:pPr>
            <a:endParaRPr lang="en-US" dirty="0"/>
          </a:p>
        </p:txBody>
      </p:sp>
      <p:pic>
        <p:nvPicPr>
          <p:cNvPr id="20" name="Picture 19">
            <a:extLst>
              <a:ext uri="{FF2B5EF4-FFF2-40B4-BE49-F238E27FC236}">
                <a16:creationId xmlns:a16="http://schemas.microsoft.com/office/drawing/2014/main" id="{269CADDC-83A1-8ECB-7152-0707F989DDFF}"/>
              </a:ext>
            </a:extLst>
          </p:cNvPr>
          <p:cNvPicPr>
            <a:picLocks noChangeAspect="1"/>
          </p:cNvPicPr>
          <p:nvPr/>
        </p:nvPicPr>
        <p:blipFill>
          <a:blip r:embed="rId4"/>
          <a:stretch>
            <a:fillRect/>
          </a:stretch>
        </p:blipFill>
        <p:spPr>
          <a:xfrm rot="5400000">
            <a:off x="5869194" y="413616"/>
            <a:ext cx="652242" cy="12390638"/>
          </a:xfrm>
          <a:prstGeom prst="rect">
            <a:avLst/>
          </a:prstGeom>
        </p:spPr>
      </p:pic>
      <p:pic>
        <p:nvPicPr>
          <p:cNvPr id="21" name="Picture 20">
            <a:extLst>
              <a:ext uri="{FF2B5EF4-FFF2-40B4-BE49-F238E27FC236}">
                <a16:creationId xmlns:a16="http://schemas.microsoft.com/office/drawing/2014/main" id="{EED0CEF4-8E77-C0A3-9D91-23E770411E64}"/>
              </a:ext>
            </a:extLst>
          </p:cNvPr>
          <p:cNvPicPr>
            <a:picLocks noChangeAspect="1"/>
          </p:cNvPicPr>
          <p:nvPr/>
        </p:nvPicPr>
        <p:blipFill>
          <a:blip r:embed="rId5"/>
          <a:stretch>
            <a:fillRect/>
          </a:stretch>
        </p:blipFill>
        <p:spPr>
          <a:xfrm>
            <a:off x="388579" y="6425244"/>
            <a:ext cx="3856294" cy="290327"/>
          </a:xfrm>
          <a:prstGeom prst="rect">
            <a:avLst/>
          </a:prstGeom>
        </p:spPr>
      </p:pic>
      <p:sp>
        <p:nvSpPr>
          <p:cNvPr id="22" name="TextBox 21">
            <a:extLst>
              <a:ext uri="{FF2B5EF4-FFF2-40B4-BE49-F238E27FC236}">
                <a16:creationId xmlns:a16="http://schemas.microsoft.com/office/drawing/2014/main" id="{D1DE565A-3C75-2679-4BDF-C4E04EE8F106}"/>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10723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DB735-3821-9186-2916-985FBD677896}"/>
              </a:ext>
            </a:extLst>
          </p:cNvPr>
          <p:cNvPicPr>
            <a:picLocks noChangeAspect="1"/>
          </p:cNvPicPr>
          <p:nvPr/>
        </p:nvPicPr>
        <p:blipFill>
          <a:blip r:embed="rId3"/>
          <a:stretch>
            <a:fillRect/>
          </a:stretch>
        </p:blipFill>
        <p:spPr>
          <a:xfrm rot="5400000">
            <a:off x="2892648" y="-2954594"/>
            <a:ext cx="6406703" cy="12192002"/>
          </a:xfrm>
          <a:prstGeom prst="rect">
            <a:avLst/>
          </a:prstGeom>
        </p:spPr>
      </p:pic>
      <p:sp>
        <p:nvSpPr>
          <p:cNvPr id="2" name="Title 1">
            <a:extLst>
              <a:ext uri="{FF2B5EF4-FFF2-40B4-BE49-F238E27FC236}">
                <a16:creationId xmlns:a16="http://schemas.microsoft.com/office/drawing/2014/main" id="{AE074E02-9BA5-B2EC-3936-6A437A9FD44B}"/>
              </a:ext>
            </a:extLst>
          </p:cNvPr>
          <p:cNvSpPr>
            <a:spLocks noGrp="1"/>
          </p:cNvSpPr>
          <p:nvPr>
            <p:ph type="title"/>
          </p:nvPr>
        </p:nvSpPr>
        <p:spPr/>
        <p:txBody>
          <a:bodyPr>
            <a:normAutofit/>
          </a:bodyPr>
          <a:lstStyle/>
          <a:p>
            <a:r>
              <a:rPr lang="en-US" sz="4800" b="1" dirty="0">
                <a:solidFill>
                  <a:srgbClr val="FFC000"/>
                </a:solidFill>
                <a:latin typeface="ITC Berkeley Oldstyle Std Blk" panose="02090402050306020404" pitchFamily="18" charset="0"/>
              </a:rPr>
              <a:t>Land </a:t>
            </a:r>
            <a:r>
              <a:rPr lang="en-US" sz="4800" b="1" dirty="0">
                <a:solidFill>
                  <a:schemeClr val="bg1"/>
                </a:solidFill>
                <a:latin typeface="ITC Berkeley Oldstyle Std Blk" panose="02090402050306020404" pitchFamily="18" charset="0"/>
              </a:rPr>
              <a:t>Acknowledgement</a:t>
            </a:r>
          </a:p>
        </p:txBody>
      </p:sp>
      <p:sp>
        <p:nvSpPr>
          <p:cNvPr id="3" name="Content Placeholder 2">
            <a:extLst>
              <a:ext uri="{FF2B5EF4-FFF2-40B4-BE49-F238E27FC236}">
                <a16:creationId xmlns:a16="http://schemas.microsoft.com/office/drawing/2014/main" id="{AD148CA9-8577-6A04-0376-597D02CCFA0E}"/>
              </a:ext>
            </a:extLst>
          </p:cNvPr>
          <p:cNvSpPr>
            <a:spLocks noGrp="1"/>
          </p:cNvSpPr>
          <p:nvPr>
            <p:ph idx="1"/>
          </p:nvPr>
        </p:nvSpPr>
        <p:spPr/>
        <p:txBody>
          <a:bodyPr>
            <a:normAutofit lnSpcReduction="10000"/>
          </a:bodyPr>
          <a:lstStyle/>
          <a:p>
            <a:pPr marL="0" indent="0">
              <a:buNone/>
            </a:pPr>
            <a:r>
              <a:rPr lang="en-US" sz="3600" b="1" kern="1200" dirty="0">
                <a:solidFill>
                  <a:schemeClr val="bg1"/>
                </a:solidFill>
                <a:effectLst/>
                <a:latin typeface="ITC Berkeley Oldstyle Std" panose="02090402050306020404" pitchFamily="18" charset="0"/>
                <a:cs typeface="Arial" panose="020B0604020202020204" pitchFamily="34" charset="0"/>
              </a:rPr>
              <a:t>We would like to begin this event with a land acknowledgment. Iowa State University is located on the ancestral lands and territory of the </a:t>
            </a:r>
            <a:r>
              <a:rPr lang="en-US" sz="3600" b="1" kern="1200" dirty="0" err="1">
                <a:solidFill>
                  <a:schemeClr val="bg1"/>
                </a:solidFill>
                <a:effectLst/>
                <a:latin typeface="ITC Berkeley Oldstyle Std" panose="02090402050306020404" pitchFamily="18" charset="0"/>
                <a:cs typeface="Arial" panose="020B0604020202020204" pitchFamily="34" charset="0"/>
              </a:rPr>
              <a:t>Baxoje</a:t>
            </a:r>
            <a:r>
              <a:rPr lang="en-US" sz="3600" b="1" kern="1200" dirty="0">
                <a:solidFill>
                  <a:schemeClr val="bg1"/>
                </a:solidFill>
                <a:effectLst/>
                <a:latin typeface="ITC Berkeley Oldstyle Std" panose="02090402050306020404" pitchFamily="18" charset="0"/>
                <a:cs typeface="Arial" panose="020B0604020202020204" pitchFamily="34" charset="0"/>
              </a:rPr>
              <a:t> (bah-</a:t>
            </a:r>
            <a:r>
              <a:rPr lang="en-US" sz="3600" b="1" kern="1200" dirty="0" err="1">
                <a:solidFill>
                  <a:schemeClr val="bg1"/>
                </a:solidFill>
                <a:effectLst/>
                <a:latin typeface="ITC Berkeley Oldstyle Std" panose="02090402050306020404" pitchFamily="18" charset="0"/>
                <a:cs typeface="Arial" panose="020B0604020202020204" pitchFamily="34" charset="0"/>
              </a:rPr>
              <a:t>kho</a:t>
            </a:r>
            <a:r>
              <a:rPr lang="en-US" sz="3600" b="1" kern="1200" dirty="0">
                <a:solidFill>
                  <a:schemeClr val="bg1"/>
                </a:solidFill>
                <a:effectLst/>
                <a:latin typeface="ITC Berkeley Oldstyle Std" panose="02090402050306020404" pitchFamily="18" charset="0"/>
                <a:cs typeface="Arial" panose="020B0604020202020204" pitchFamily="34" charset="0"/>
              </a:rPr>
              <a:t>-</a:t>
            </a:r>
            <a:r>
              <a:rPr lang="en-US" sz="3600" b="1" kern="1200" dirty="0" err="1">
                <a:solidFill>
                  <a:schemeClr val="bg1"/>
                </a:solidFill>
                <a:effectLst/>
                <a:latin typeface="ITC Berkeley Oldstyle Std" panose="02090402050306020404" pitchFamily="18" charset="0"/>
                <a:cs typeface="Arial" panose="020B0604020202020204" pitchFamily="34" charset="0"/>
              </a:rPr>
              <a:t>dzhe</a:t>
            </a:r>
            <a:r>
              <a:rPr lang="en-US" sz="3600" b="1" kern="1200" dirty="0">
                <a:solidFill>
                  <a:schemeClr val="bg1"/>
                </a:solidFill>
                <a:effectLst/>
                <a:latin typeface="ITC Berkeley Oldstyle Std" panose="02090402050306020404" pitchFamily="18" charset="0"/>
                <a:cs typeface="Arial" panose="020B0604020202020204" pitchFamily="34" charset="0"/>
              </a:rPr>
              <a:t>), or Ioway Nation. The United States obtained the land from the Meskwaki and Sauk nations in the Treaty of 1842. We wish to recognize our obligations to this land and to the people who took care of it, as well as to the 17,000 Native people who live in Iowa today.</a:t>
            </a:r>
            <a:endParaRPr lang="en-US" sz="3600" b="1" dirty="0">
              <a:solidFill>
                <a:schemeClr val="bg1"/>
              </a:solidFill>
              <a:latin typeface="ITC Berkeley Oldstyle Std" panose="02090402050306020404" pitchFamily="18"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03023943-CAE2-B732-DB95-B5118B2A0F45}"/>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7" name="Picture 6">
            <a:extLst>
              <a:ext uri="{FF2B5EF4-FFF2-40B4-BE49-F238E27FC236}">
                <a16:creationId xmlns:a16="http://schemas.microsoft.com/office/drawing/2014/main" id="{DFECCB63-DD5E-B0AE-59E4-4011D3939F5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D24B6C8D-DEB6-9DC3-BD83-FD773D751087}"/>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205250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63779097-CF27-D29F-B635-A9D188F57EC1}"/>
              </a:ext>
            </a:extLst>
          </p:cNvPr>
          <p:cNvPicPr>
            <a:picLocks noChangeAspect="1"/>
          </p:cNvPicPr>
          <p:nvPr/>
        </p:nvPicPr>
        <p:blipFill>
          <a:blip r:embed="rId3"/>
          <a:stretch>
            <a:fillRect/>
          </a:stretch>
        </p:blipFill>
        <p:spPr>
          <a:xfrm>
            <a:off x="3347662" y="1909987"/>
            <a:ext cx="3251200" cy="3251200"/>
          </a:xfrm>
          <a:prstGeom prst="rect">
            <a:avLst/>
          </a:prstGeom>
        </p:spPr>
      </p:pic>
      <p:pic>
        <p:nvPicPr>
          <p:cNvPr id="5" name="Picture 4" descr="Diagram&#10;&#10;Description automatically generated">
            <a:extLst>
              <a:ext uri="{FF2B5EF4-FFF2-40B4-BE49-F238E27FC236}">
                <a16:creationId xmlns:a16="http://schemas.microsoft.com/office/drawing/2014/main" id="{4E188865-0FAD-D677-9242-7E7192BED276}"/>
              </a:ext>
            </a:extLst>
          </p:cNvPr>
          <p:cNvPicPr>
            <a:picLocks noChangeAspect="1"/>
          </p:cNvPicPr>
          <p:nvPr/>
        </p:nvPicPr>
        <p:blipFill>
          <a:blip r:embed="rId4"/>
          <a:stretch>
            <a:fillRect/>
          </a:stretch>
        </p:blipFill>
        <p:spPr>
          <a:xfrm>
            <a:off x="7375229" y="2154462"/>
            <a:ext cx="2870950" cy="2762250"/>
          </a:xfrm>
          <a:prstGeom prst="rect">
            <a:avLst/>
          </a:prstGeom>
        </p:spPr>
      </p:pic>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5"/>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6"/>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7"/>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180094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9" name="TextBox 8">
            <a:extLst>
              <a:ext uri="{FF2B5EF4-FFF2-40B4-BE49-F238E27FC236}">
                <a16:creationId xmlns:a16="http://schemas.microsoft.com/office/drawing/2014/main" id="{6600B46C-C40E-8268-46C9-F4B76B7E7D18}"/>
              </a:ext>
            </a:extLst>
          </p:cNvPr>
          <p:cNvSpPr txBox="1"/>
          <p:nvPr/>
        </p:nvSpPr>
        <p:spPr>
          <a:xfrm>
            <a:off x="1050605" y="1434648"/>
            <a:ext cx="2082621" cy="369332"/>
          </a:xfrm>
          <a:prstGeom prst="rect">
            <a:avLst/>
          </a:prstGeom>
          <a:noFill/>
        </p:spPr>
        <p:txBody>
          <a:bodyPr wrap="none" rtlCol="0">
            <a:spAutoFit/>
          </a:bodyPr>
          <a:lstStyle/>
          <a:p>
            <a:r>
              <a:rPr lang="en-US" b="1" dirty="0">
                <a:solidFill>
                  <a:srgbClr val="C00000"/>
                </a:solidFill>
                <a:latin typeface="Univers" panose="020B0503020202020204" pitchFamily="34" charset="0"/>
              </a:rPr>
              <a:t>Get Comfortable </a:t>
            </a:r>
            <a:endParaRPr lang="en-US" dirty="0"/>
          </a:p>
        </p:txBody>
      </p:sp>
      <p:sp>
        <p:nvSpPr>
          <p:cNvPr id="11" name="TextBox 10">
            <a:extLst>
              <a:ext uri="{FF2B5EF4-FFF2-40B4-BE49-F238E27FC236}">
                <a16:creationId xmlns:a16="http://schemas.microsoft.com/office/drawing/2014/main" id="{B5F6ABBE-E59A-9C72-E6E0-D85EF22EB7F2}"/>
              </a:ext>
            </a:extLst>
          </p:cNvPr>
          <p:cNvSpPr txBox="1"/>
          <p:nvPr/>
        </p:nvSpPr>
        <p:spPr>
          <a:xfrm>
            <a:off x="101627" y="2382492"/>
            <a:ext cx="12623925" cy="3631763"/>
          </a:xfrm>
          <a:prstGeom prst="rect">
            <a:avLst/>
          </a:prstGeom>
          <a:noFill/>
        </p:spPr>
        <p:txBody>
          <a:bodyPr wrap="square">
            <a:spAutoFit/>
          </a:bodyPr>
          <a:lstStyle/>
          <a:p>
            <a:r>
              <a:rPr lang="en-US" sz="11500" b="1" dirty="0">
                <a:solidFill>
                  <a:srgbClr val="C00000"/>
                </a:solidFill>
                <a:latin typeface="Univers" panose="020B0503020202020204" pitchFamily="34" charset="0"/>
              </a:rPr>
              <a:t>With Being Uncomfortable</a:t>
            </a:r>
            <a:r>
              <a:rPr lang="en-US" sz="4800" b="1" dirty="0">
                <a:solidFill>
                  <a:srgbClr val="C00000"/>
                </a:solidFill>
                <a:latin typeface="Univers" panose="020B0503020202020204" pitchFamily="34" charset="0"/>
              </a:rPr>
              <a:t> </a:t>
            </a:r>
            <a:endParaRPr lang="en-US" sz="4800" dirty="0"/>
          </a:p>
        </p:txBody>
      </p:sp>
    </p:spTree>
    <p:extLst>
      <p:ext uri="{BB962C8B-B14F-4D97-AF65-F5344CB8AC3E}">
        <p14:creationId xmlns:p14="http://schemas.microsoft.com/office/powerpoint/2010/main" val="234057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9" name="TextBox 8">
            <a:extLst>
              <a:ext uri="{FF2B5EF4-FFF2-40B4-BE49-F238E27FC236}">
                <a16:creationId xmlns:a16="http://schemas.microsoft.com/office/drawing/2014/main" id="{54B3D2E8-56FA-5E90-CDA1-D62C83F082C0}"/>
              </a:ext>
            </a:extLst>
          </p:cNvPr>
          <p:cNvSpPr txBox="1"/>
          <p:nvPr/>
        </p:nvSpPr>
        <p:spPr>
          <a:xfrm>
            <a:off x="3227253" y="1139739"/>
            <a:ext cx="5157926" cy="369332"/>
          </a:xfrm>
          <a:prstGeom prst="rect">
            <a:avLst/>
          </a:prstGeom>
          <a:noFill/>
        </p:spPr>
        <p:txBody>
          <a:bodyPr wrap="square" rtlCol="0">
            <a:spAutoFit/>
          </a:bodyPr>
          <a:lstStyle/>
          <a:p>
            <a:pPr algn="ctr"/>
            <a:r>
              <a:rPr lang="en-US" sz="1800" b="1" dirty="0">
                <a:solidFill>
                  <a:srgbClr val="FFC000"/>
                </a:solidFill>
                <a:latin typeface="ITC Berkeley Oldstyle Std Blk" panose="02090402050306020404" pitchFamily="18" charset="0"/>
              </a:rPr>
              <a:t>“Representation is vital</a:t>
            </a:r>
          </a:p>
        </p:txBody>
      </p:sp>
      <p:sp>
        <p:nvSpPr>
          <p:cNvPr id="12" name="TextBox 11">
            <a:extLst>
              <a:ext uri="{FF2B5EF4-FFF2-40B4-BE49-F238E27FC236}">
                <a16:creationId xmlns:a16="http://schemas.microsoft.com/office/drawing/2014/main" id="{0E31128A-73BE-93AC-2527-57B053938220}"/>
              </a:ext>
            </a:extLst>
          </p:cNvPr>
          <p:cNvSpPr txBox="1"/>
          <p:nvPr/>
        </p:nvSpPr>
        <p:spPr>
          <a:xfrm>
            <a:off x="2758956" y="1583164"/>
            <a:ext cx="6094520" cy="369332"/>
          </a:xfrm>
          <a:prstGeom prst="rect">
            <a:avLst/>
          </a:prstGeom>
          <a:noFill/>
        </p:spPr>
        <p:txBody>
          <a:bodyPr wrap="square">
            <a:spAutoFit/>
          </a:bodyPr>
          <a:lstStyle/>
          <a:p>
            <a:pPr algn="ctr"/>
            <a:r>
              <a:rPr lang="en-US" b="1" dirty="0">
                <a:solidFill>
                  <a:srgbClr val="FFC000"/>
                </a:solidFill>
                <a:latin typeface="ITC Berkeley Oldstyle Std Blk" panose="02090402050306020404" pitchFamily="18" charset="0"/>
              </a:rPr>
              <a:t>o</a:t>
            </a:r>
            <a:r>
              <a:rPr lang="en-US" sz="1800" b="1" dirty="0">
                <a:solidFill>
                  <a:srgbClr val="FFC000"/>
                </a:solidFill>
                <a:latin typeface="ITC Berkeley Oldstyle Std Blk" panose="02090402050306020404" pitchFamily="18" charset="0"/>
              </a:rPr>
              <a:t>therwise, the butterfly </a:t>
            </a:r>
          </a:p>
        </p:txBody>
      </p:sp>
      <p:sp>
        <p:nvSpPr>
          <p:cNvPr id="14" name="TextBox 13">
            <a:extLst>
              <a:ext uri="{FF2B5EF4-FFF2-40B4-BE49-F238E27FC236}">
                <a16:creationId xmlns:a16="http://schemas.microsoft.com/office/drawing/2014/main" id="{698F5DA1-C780-D249-8B1C-7A4E1B608E25}"/>
              </a:ext>
            </a:extLst>
          </p:cNvPr>
          <p:cNvSpPr txBox="1"/>
          <p:nvPr/>
        </p:nvSpPr>
        <p:spPr>
          <a:xfrm>
            <a:off x="2829899" y="2136998"/>
            <a:ext cx="6094520" cy="369332"/>
          </a:xfrm>
          <a:prstGeom prst="rect">
            <a:avLst/>
          </a:prstGeom>
          <a:noFill/>
        </p:spPr>
        <p:txBody>
          <a:bodyPr wrap="square">
            <a:spAutoFit/>
          </a:bodyPr>
          <a:lstStyle/>
          <a:p>
            <a:pPr algn="ctr"/>
            <a:r>
              <a:rPr lang="en-US" b="1" dirty="0">
                <a:solidFill>
                  <a:srgbClr val="FFC000"/>
                </a:solidFill>
                <a:latin typeface="ITC Berkeley Oldstyle Std Blk" panose="02090402050306020404" pitchFamily="18" charset="0"/>
              </a:rPr>
              <a:t>s</a:t>
            </a:r>
            <a:r>
              <a:rPr lang="en-US" sz="1800" b="1" dirty="0">
                <a:solidFill>
                  <a:srgbClr val="FFC000"/>
                </a:solidFill>
                <a:latin typeface="ITC Berkeley Oldstyle Std Blk" panose="02090402050306020404" pitchFamily="18" charset="0"/>
              </a:rPr>
              <a:t>urrounded by a group of moths </a:t>
            </a:r>
          </a:p>
        </p:txBody>
      </p:sp>
      <p:sp>
        <p:nvSpPr>
          <p:cNvPr id="16" name="TextBox 15">
            <a:extLst>
              <a:ext uri="{FF2B5EF4-FFF2-40B4-BE49-F238E27FC236}">
                <a16:creationId xmlns:a16="http://schemas.microsoft.com/office/drawing/2014/main" id="{3FDE575F-DAFA-73B7-7594-526E1BA0FFB1}"/>
              </a:ext>
            </a:extLst>
          </p:cNvPr>
          <p:cNvSpPr txBox="1"/>
          <p:nvPr/>
        </p:nvSpPr>
        <p:spPr>
          <a:xfrm>
            <a:off x="2661641" y="2684166"/>
            <a:ext cx="6094520" cy="369332"/>
          </a:xfrm>
          <a:prstGeom prst="rect">
            <a:avLst/>
          </a:prstGeom>
          <a:noFill/>
        </p:spPr>
        <p:txBody>
          <a:bodyPr wrap="square">
            <a:spAutoFit/>
          </a:bodyPr>
          <a:lstStyle/>
          <a:p>
            <a:pPr algn="ctr"/>
            <a:r>
              <a:rPr lang="en-US" b="1" dirty="0">
                <a:solidFill>
                  <a:srgbClr val="FFC000"/>
                </a:solidFill>
                <a:latin typeface="ITC Berkeley Oldstyle Std Blk" panose="02090402050306020404" pitchFamily="18" charset="0"/>
              </a:rPr>
              <a:t>u</a:t>
            </a:r>
            <a:r>
              <a:rPr lang="en-US" sz="1800" b="1" dirty="0">
                <a:solidFill>
                  <a:srgbClr val="FFC000"/>
                </a:solidFill>
                <a:latin typeface="ITC Berkeley Oldstyle Std Blk" panose="02090402050306020404" pitchFamily="18" charset="0"/>
              </a:rPr>
              <a:t>nable to see itself </a:t>
            </a:r>
          </a:p>
        </p:txBody>
      </p:sp>
      <p:sp>
        <p:nvSpPr>
          <p:cNvPr id="18" name="TextBox 17">
            <a:extLst>
              <a:ext uri="{FF2B5EF4-FFF2-40B4-BE49-F238E27FC236}">
                <a16:creationId xmlns:a16="http://schemas.microsoft.com/office/drawing/2014/main" id="{14771535-7E3F-9017-B0E9-D3FE039DAA6C}"/>
              </a:ext>
            </a:extLst>
          </p:cNvPr>
          <p:cNvSpPr txBox="1"/>
          <p:nvPr/>
        </p:nvSpPr>
        <p:spPr>
          <a:xfrm>
            <a:off x="4370832" y="3197822"/>
            <a:ext cx="3822554" cy="369332"/>
          </a:xfrm>
          <a:prstGeom prst="rect">
            <a:avLst/>
          </a:prstGeom>
          <a:noFill/>
        </p:spPr>
        <p:txBody>
          <a:bodyPr wrap="square">
            <a:spAutoFit/>
          </a:bodyPr>
          <a:lstStyle/>
          <a:p>
            <a:r>
              <a:rPr lang="en-US" b="1" dirty="0">
                <a:solidFill>
                  <a:srgbClr val="FFC000"/>
                </a:solidFill>
                <a:latin typeface="ITC Berkeley Oldstyle Std Blk" panose="02090402050306020404" pitchFamily="18" charset="0"/>
              </a:rPr>
              <a:t>w</a:t>
            </a:r>
            <a:r>
              <a:rPr lang="en-US" sz="1800" b="1" dirty="0">
                <a:solidFill>
                  <a:srgbClr val="FFC000"/>
                </a:solidFill>
                <a:latin typeface="ITC Berkeley Oldstyle Std Blk" panose="02090402050306020404" pitchFamily="18" charset="0"/>
              </a:rPr>
              <a:t>ill keep trying to become </a:t>
            </a:r>
            <a:endParaRPr lang="en-US" dirty="0"/>
          </a:p>
        </p:txBody>
      </p:sp>
      <p:sp>
        <p:nvSpPr>
          <p:cNvPr id="20" name="TextBox 19">
            <a:extLst>
              <a:ext uri="{FF2B5EF4-FFF2-40B4-BE49-F238E27FC236}">
                <a16:creationId xmlns:a16="http://schemas.microsoft.com/office/drawing/2014/main" id="{F4F4E054-FCE1-7FC4-7D83-45BD07BAB213}"/>
              </a:ext>
            </a:extLst>
          </p:cNvPr>
          <p:cNvSpPr txBox="1"/>
          <p:nvPr/>
        </p:nvSpPr>
        <p:spPr>
          <a:xfrm>
            <a:off x="4609625" y="3679494"/>
            <a:ext cx="2393182" cy="369332"/>
          </a:xfrm>
          <a:prstGeom prst="rect">
            <a:avLst/>
          </a:prstGeom>
          <a:noFill/>
        </p:spPr>
        <p:txBody>
          <a:bodyPr wrap="square">
            <a:spAutoFit/>
          </a:bodyPr>
          <a:lstStyle/>
          <a:p>
            <a:pPr algn="ctr"/>
            <a:r>
              <a:rPr lang="en-US" sz="1800" b="1" dirty="0">
                <a:solidFill>
                  <a:srgbClr val="FFC000"/>
                </a:solidFill>
                <a:latin typeface="ITC Berkeley Oldstyle Std Blk" panose="02090402050306020404" pitchFamily="18" charset="0"/>
              </a:rPr>
              <a:t>a moth.” </a:t>
            </a:r>
          </a:p>
        </p:txBody>
      </p:sp>
      <p:sp>
        <p:nvSpPr>
          <p:cNvPr id="22" name="TextBox 21">
            <a:extLst>
              <a:ext uri="{FF2B5EF4-FFF2-40B4-BE49-F238E27FC236}">
                <a16:creationId xmlns:a16="http://schemas.microsoft.com/office/drawing/2014/main" id="{865AD5ED-041F-7B9A-04CE-3A16908580BF}"/>
              </a:ext>
            </a:extLst>
          </p:cNvPr>
          <p:cNvSpPr txBox="1"/>
          <p:nvPr/>
        </p:nvSpPr>
        <p:spPr>
          <a:xfrm>
            <a:off x="9852812" y="5459590"/>
            <a:ext cx="2062252" cy="646331"/>
          </a:xfrm>
          <a:prstGeom prst="rect">
            <a:avLst/>
          </a:prstGeom>
          <a:noFill/>
        </p:spPr>
        <p:txBody>
          <a:bodyPr wrap="square">
            <a:spAutoFit/>
          </a:bodyPr>
          <a:lstStyle/>
          <a:p>
            <a:pPr algn="ctr"/>
            <a:r>
              <a:rPr lang="en-US" b="1" i="1" u="sng" dirty="0">
                <a:solidFill>
                  <a:srgbClr val="FFC000"/>
                </a:solidFill>
                <a:latin typeface="ITC Berkeley Oldstyle Std Blk" panose="02090402050306020404" pitchFamily="18" charset="0"/>
              </a:rPr>
              <a:t>Representation </a:t>
            </a:r>
          </a:p>
          <a:p>
            <a:pPr algn="ctr"/>
            <a:r>
              <a:rPr lang="en-US" b="1" i="1" dirty="0" err="1">
                <a:solidFill>
                  <a:srgbClr val="FFC000"/>
                </a:solidFill>
                <a:latin typeface="ITC Berkeley Oldstyle Std Blk" panose="02090402050306020404" pitchFamily="18" charset="0"/>
              </a:rPr>
              <a:t>Rupi</a:t>
            </a:r>
            <a:r>
              <a:rPr lang="en-US" b="1" i="1" dirty="0">
                <a:solidFill>
                  <a:srgbClr val="FFC000"/>
                </a:solidFill>
                <a:latin typeface="ITC Berkeley Oldstyle Std Blk" panose="02090402050306020404" pitchFamily="18" charset="0"/>
              </a:rPr>
              <a:t> Kaur </a:t>
            </a:r>
            <a:r>
              <a:rPr lang="en-US" sz="1800" b="1" i="1" dirty="0">
                <a:solidFill>
                  <a:srgbClr val="FFC000"/>
                </a:solidFill>
                <a:latin typeface="ITC Berkeley Oldstyle Std Blk" panose="02090402050306020404" pitchFamily="18" charset="0"/>
              </a:rPr>
              <a:t> </a:t>
            </a:r>
            <a:endParaRPr lang="en-US" i="1" dirty="0"/>
          </a:p>
        </p:txBody>
      </p:sp>
    </p:spTree>
    <p:extLst>
      <p:ext uri="{BB962C8B-B14F-4D97-AF65-F5344CB8AC3E}">
        <p14:creationId xmlns:p14="http://schemas.microsoft.com/office/powerpoint/2010/main" val="38875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20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225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200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200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1000"/>
                                        <p:tgtEl>
                                          <p:spTgt spid="18">
                                            <p:txEl>
                                              <p:pRg st="0" end="0"/>
                                            </p:txEl>
                                          </p:spTgt>
                                        </p:tgtEl>
                                      </p:cBhvr>
                                    </p:animEffect>
                                    <p:anim calcmode="lin" valueType="num">
                                      <p:cBhvr>
                                        <p:cTn id="29"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2250"/>
                                  </p:stCondLst>
                                  <p:childTnLst>
                                    <p:set>
                                      <p:cBhvr>
                                        <p:cTn id="34" dur="1" fill="hold">
                                          <p:stCondLst>
                                            <p:cond delay="0"/>
                                          </p:stCondLst>
                                        </p:cTn>
                                        <p:tgtEl>
                                          <p:spTgt spid="20">
                                            <p:txEl>
                                              <p:pRg st="0" end="0"/>
                                            </p:txEl>
                                          </p:spTgt>
                                        </p:tgtEl>
                                        <p:attrNameLst>
                                          <p:attrName>style.visibility</p:attrName>
                                        </p:attrNameLst>
                                      </p:cBhvr>
                                      <p:to>
                                        <p:strVal val="visible"/>
                                      </p:to>
                                    </p:set>
                                    <p:anim calcmode="lin" valueType="num">
                                      <p:cBhvr>
                                        <p:cTn id="3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6" name="TextBox 15">
            <a:extLst>
              <a:ext uri="{FF2B5EF4-FFF2-40B4-BE49-F238E27FC236}">
                <a16:creationId xmlns:a16="http://schemas.microsoft.com/office/drawing/2014/main" id="{F130D9BF-A10E-8595-85C9-4DB346A8AEDD}"/>
              </a:ext>
            </a:extLst>
          </p:cNvPr>
          <p:cNvSpPr txBox="1"/>
          <p:nvPr/>
        </p:nvSpPr>
        <p:spPr>
          <a:xfrm>
            <a:off x="2389833" y="3244638"/>
            <a:ext cx="7574623" cy="1107996"/>
          </a:xfrm>
          <a:prstGeom prst="rect">
            <a:avLst/>
          </a:prstGeom>
          <a:noFill/>
        </p:spPr>
        <p:txBody>
          <a:bodyPr wrap="square">
            <a:spAutoFit/>
          </a:bodyPr>
          <a:lstStyle/>
          <a:p>
            <a:r>
              <a:rPr lang="en-US" sz="6600" b="1" dirty="0">
                <a:solidFill>
                  <a:srgbClr val="C00000"/>
                </a:solidFill>
                <a:latin typeface="Univers" panose="020B0503020202020204" pitchFamily="34" charset="0"/>
              </a:rPr>
              <a:t>It starts at home</a:t>
            </a:r>
          </a:p>
        </p:txBody>
      </p:sp>
    </p:spTree>
    <p:extLst>
      <p:ext uri="{BB962C8B-B14F-4D97-AF65-F5344CB8AC3E}">
        <p14:creationId xmlns:p14="http://schemas.microsoft.com/office/powerpoint/2010/main" val="87182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9" name="TextBox 8">
            <a:extLst>
              <a:ext uri="{FF2B5EF4-FFF2-40B4-BE49-F238E27FC236}">
                <a16:creationId xmlns:a16="http://schemas.microsoft.com/office/drawing/2014/main" id="{6600B46C-C40E-8268-46C9-F4B76B7E7D18}"/>
              </a:ext>
            </a:extLst>
          </p:cNvPr>
          <p:cNvSpPr txBox="1"/>
          <p:nvPr/>
        </p:nvSpPr>
        <p:spPr>
          <a:xfrm>
            <a:off x="226739" y="239590"/>
            <a:ext cx="3954929" cy="646331"/>
          </a:xfrm>
          <a:prstGeom prst="rect">
            <a:avLst/>
          </a:prstGeom>
          <a:noFill/>
        </p:spPr>
        <p:txBody>
          <a:bodyPr wrap="none" rtlCol="0">
            <a:spAutoFit/>
          </a:bodyPr>
          <a:lstStyle/>
          <a:p>
            <a:r>
              <a:rPr lang="en-US" sz="3600" b="1" dirty="0">
                <a:solidFill>
                  <a:srgbClr val="C00000"/>
                </a:solidFill>
                <a:latin typeface="Univers" panose="020B0503020202020204" pitchFamily="34" charset="0"/>
              </a:rPr>
              <a:t>Think of a time…</a:t>
            </a:r>
          </a:p>
        </p:txBody>
      </p:sp>
      <p:sp>
        <p:nvSpPr>
          <p:cNvPr id="10" name="TextBox 9">
            <a:extLst>
              <a:ext uri="{FF2B5EF4-FFF2-40B4-BE49-F238E27FC236}">
                <a16:creationId xmlns:a16="http://schemas.microsoft.com/office/drawing/2014/main" id="{6FCDAA8B-CB9F-7F6C-C822-E3BD4C909E29}"/>
              </a:ext>
            </a:extLst>
          </p:cNvPr>
          <p:cNvSpPr txBox="1"/>
          <p:nvPr/>
        </p:nvSpPr>
        <p:spPr>
          <a:xfrm>
            <a:off x="394226" y="5064895"/>
            <a:ext cx="5250609" cy="923330"/>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C00000"/>
                </a:solidFill>
                <a:latin typeface="Univers" panose="020B0503020202020204" pitchFamily="34" charset="0"/>
              </a:rPr>
              <a:t>You walked into a classroom, and majority of your class DID NOT look like you.</a:t>
            </a:r>
          </a:p>
          <a:p>
            <a:pPr marL="285750" indent="-285750">
              <a:buFont typeface="Arial" panose="020B0604020202020204" pitchFamily="34" charset="0"/>
              <a:buChar char="•"/>
            </a:pPr>
            <a:endParaRPr lang="en-US" sz="1800" dirty="0"/>
          </a:p>
        </p:txBody>
      </p:sp>
      <p:sp>
        <p:nvSpPr>
          <p:cNvPr id="21" name="TextBox 20">
            <a:extLst>
              <a:ext uri="{FF2B5EF4-FFF2-40B4-BE49-F238E27FC236}">
                <a16:creationId xmlns:a16="http://schemas.microsoft.com/office/drawing/2014/main" id="{4A3CACFD-8C63-45EA-3926-C864AAF7F5C1}"/>
              </a:ext>
            </a:extLst>
          </p:cNvPr>
          <p:cNvSpPr txBox="1"/>
          <p:nvPr/>
        </p:nvSpPr>
        <p:spPr>
          <a:xfrm>
            <a:off x="276531" y="2670947"/>
            <a:ext cx="5368304"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C00000"/>
                </a:solidFill>
                <a:latin typeface="Univers" panose="020B0503020202020204" pitchFamily="34" charset="0"/>
              </a:rPr>
              <a:t> You DID NOT feel safe to be your most authentic self.</a:t>
            </a:r>
          </a:p>
        </p:txBody>
      </p:sp>
      <p:sp>
        <p:nvSpPr>
          <p:cNvPr id="23" name="TextBox 22">
            <a:extLst>
              <a:ext uri="{FF2B5EF4-FFF2-40B4-BE49-F238E27FC236}">
                <a16:creationId xmlns:a16="http://schemas.microsoft.com/office/drawing/2014/main" id="{8FF5103D-58E9-5DCE-7E2C-55EA18CCAC1F}"/>
              </a:ext>
            </a:extLst>
          </p:cNvPr>
          <p:cNvSpPr txBox="1"/>
          <p:nvPr/>
        </p:nvSpPr>
        <p:spPr>
          <a:xfrm>
            <a:off x="276531" y="1345488"/>
            <a:ext cx="5268715"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C00000"/>
                </a:solidFill>
                <a:latin typeface="Univers" panose="020B0503020202020204" pitchFamily="34" charset="0"/>
              </a:rPr>
              <a:t>You found it hard to relate to your peers and instructors. </a:t>
            </a:r>
          </a:p>
        </p:txBody>
      </p:sp>
      <p:sp>
        <p:nvSpPr>
          <p:cNvPr id="27" name="TextBox 26">
            <a:extLst>
              <a:ext uri="{FF2B5EF4-FFF2-40B4-BE49-F238E27FC236}">
                <a16:creationId xmlns:a16="http://schemas.microsoft.com/office/drawing/2014/main" id="{8DA1D475-92C3-FC53-EB31-5701C677DA86}"/>
              </a:ext>
            </a:extLst>
          </p:cNvPr>
          <p:cNvSpPr txBox="1"/>
          <p:nvPr/>
        </p:nvSpPr>
        <p:spPr>
          <a:xfrm>
            <a:off x="276531" y="3814151"/>
            <a:ext cx="6094520" cy="646331"/>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C00000"/>
                </a:solidFill>
                <a:latin typeface="Univers" panose="020B0503020202020204" pitchFamily="34" charset="0"/>
              </a:rPr>
              <a:t>You were made fun of because you wore something “different.” </a:t>
            </a:r>
          </a:p>
        </p:txBody>
      </p:sp>
    </p:spTree>
    <p:extLst>
      <p:ext uri="{BB962C8B-B14F-4D97-AF65-F5344CB8AC3E}">
        <p14:creationId xmlns:p14="http://schemas.microsoft.com/office/powerpoint/2010/main" val="373802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wipe(down)">
                                      <p:cBhvr>
                                        <p:cTn id="13" dur="500"/>
                                        <p:tgtEl>
                                          <p:spTgt spid="2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circle(in)">
                                      <p:cBhvr>
                                        <p:cTn id="18"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488</Words>
  <Application>Microsoft Office PowerPoint</Application>
  <PresentationFormat>Widescreen</PresentationFormat>
  <Paragraphs>68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ITC Berkeley Oldstyle Std</vt:lpstr>
      <vt:lpstr>ITC Berkeley Oldstyle Std Blk</vt:lpstr>
      <vt:lpstr>Univers</vt:lpstr>
      <vt:lpstr>Office Theme</vt:lpstr>
      <vt:lpstr>Why Representation Matters in the Classroom</vt:lpstr>
      <vt:lpstr>PowerPoint Presentation</vt:lpstr>
      <vt:lpstr>NCORE-ISCORE Mission</vt:lpstr>
      <vt:lpstr>Land Acknowledgement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Student Affairs Design</dc:creator>
  <cp:lastModifiedBy>Medina, Elizabeth [M E]</cp:lastModifiedBy>
  <cp:revision>16</cp:revision>
  <cp:lastPrinted>2023-03-02T22:36:36Z</cp:lastPrinted>
  <dcterms:created xsi:type="dcterms:W3CDTF">2022-10-07T13:15:59Z</dcterms:created>
  <dcterms:modified xsi:type="dcterms:W3CDTF">2023-03-03T16:54:46Z</dcterms:modified>
</cp:coreProperties>
</file>