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41"/>
  </p:notesMasterIdLst>
  <p:sldIdLst>
    <p:sldId id="300" r:id="rId5"/>
    <p:sldId id="301" r:id="rId6"/>
    <p:sldId id="302" r:id="rId7"/>
    <p:sldId id="303" r:id="rId8"/>
    <p:sldId id="304" r:id="rId9"/>
    <p:sldId id="306" r:id="rId10"/>
    <p:sldId id="308" r:id="rId11"/>
    <p:sldId id="310" r:id="rId12"/>
    <p:sldId id="312" r:id="rId13"/>
    <p:sldId id="313" r:id="rId14"/>
    <p:sldId id="314" r:id="rId15"/>
    <p:sldId id="315" r:id="rId16"/>
    <p:sldId id="318" r:id="rId17"/>
    <p:sldId id="319" r:id="rId18"/>
    <p:sldId id="320" r:id="rId19"/>
    <p:sldId id="321" r:id="rId20"/>
    <p:sldId id="322" r:id="rId21"/>
    <p:sldId id="323" r:id="rId22"/>
    <p:sldId id="326" r:id="rId23"/>
    <p:sldId id="329" r:id="rId24"/>
    <p:sldId id="330" r:id="rId25"/>
    <p:sldId id="331" r:id="rId26"/>
    <p:sldId id="332" r:id="rId27"/>
    <p:sldId id="333" r:id="rId28"/>
    <p:sldId id="328" r:id="rId29"/>
    <p:sldId id="334" r:id="rId30"/>
    <p:sldId id="335" r:id="rId31"/>
    <p:sldId id="336" r:id="rId32"/>
    <p:sldId id="337" r:id="rId33"/>
    <p:sldId id="338" r:id="rId34"/>
    <p:sldId id="346" r:id="rId35"/>
    <p:sldId id="347" r:id="rId36"/>
    <p:sldId id="342" r:id="rId37"/>
    <p:sldId id="343" r:id="rId38"/>
    <p:sldId id="344" r:id="rId39"/>
    <p:sldId id="345" r:id="rId4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Erin Anderson" initials="EA" lastIdx="6" clrIdx="0">
    <p:extLst>
      <p:ext uri="{19B8F6BF-5375-455C-9EA6-DF929625EA0E}">
        <p15:presenceInfo xmlns:p15="http://schemas.microsoft.com/office/powerpoint/2012/main" userId="9oacFEBvIV51Xi+K74xdcn1cB5SEqgCampoJ11+8kMQ=" providerId="None"/>
      </p:ext>
    </p:extLst>
  </p:cmAuthor>
  <p:cmAuthor id="2" name="Kuennen, Brad [LIB]" initials="BK" lastIdx="2" clrIdx="1">
    <p:extLst>
      <p:ext uri="{19B8F6BF-5375-455C-9EA6-DF929625EA0E}">
        <p15:presenceInfo xmlns:p15="http://schemas.microsoft.com/office/powerpoint/2012/main" userId="Kuennen, Brad [LIB]"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A20819"/>
    <a:srgbClr val="FEC552"/>
    <a:srgbClr val="C7051C"/>
    <a:srgbClr val="DD1A32"/>
    <a:srgbClr val="FF0337"/>
    <a:srgbClr val="740A11"/>
    <a:srgbClr val="FF0430"/>
    <a:srgbClr val="FF002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596" autoAdjust="0"/>
    <p:restoredTop sz="77064" autoAdjust="0"/>
  </p:normalViewPr>
  <p:slideViewPr>
    <p:cSldViewPr snapToGrid="0">
      <p:cViewPr varScale="1">
        <p:scale>
          <a:sx n="88" d="100"/>
          <a:sy n="88" d="100"/>
        </p:scale>
        <p:origin x="1434" y="78"/>
      </p:cViewPr>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commentAuthors" Target="commentAuthors.xml"/><Relationship Id="rId7" Type="http://schemas.openxmlformats.org/officeDocument/2006/relationships/slide" Target="slides/slide3.xml"/><Relationship Id="rId2" Type="http://schemas.openxmlformats.org/officeDocument/2006/relationships/customXml" Target="../customXml/item2.xml"/><Relationship Id="rId16" Type="http://schemas.openxmlformats.org/officeDocument/2006/relationships/slide" Target="slides/slide12.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presProps" Target="presProps.xml"/><Relationship Id="rId8" Type="http://schemas.openxmlformats.org/officeDocument/2006/relationships/slide" Target="slides/slide4.xml"/><Relationship Id="rId3" Type="http://schemas.openxmlformats.org/officeDocument/2006/relationships/customXml" Target="../customXml/item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560AB32-BB5F-4D0B-B7DC-13188908D140}" type="datetimeFigureOut">
              <a:rPr lang="en-US" smtClean="0"/>
              <a:t>3/15/2023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B1C76E2-1A4A-4D8F-B371-53CFD7DC098C}" type="slidenum">
              <a:rPr lang="en-US" smtClean="0"/>
              <a:t>‹#›</a:t>
            </a:fld>
            <a:endParaRPr lang="en-US"/>
          </a:p>
        </p:txBody>
      </p:sp>
    </p:spTree>
    <p:extLst>
      <p:ext uri="{BB962C8B-B14F-4D97-AF65-F5344CB8AC3E}">
        <p14:creationId xmlns:p14="http://schemas.microsoft.com/office/powerpoint/2010/main" val="16796175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6393F7A4-F8A4-B14E-8920-E41B9F061B0B}" type="slidenum">
              <a:rPr lang="en-US" smtClean="0"/>
              <a:t>1</a:t>
            </a:fld>
            <a:endParaRPr lang="en-US"/>
          </a:p>
        </p:txBody>
      </p:sp>
    </p:spTree>
    <p:extLst>
      <p:ext uri="{BB962C8B-B14F-4D97-AF65-F5344CB8AC3E}">
        <p14:creationId xmlns:p14="http://schemas.microsoft.com/office/powerpoint/2010/main" val="7113504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By his own account FDP had a good experience at Iowa State</a:t>
            </a:r>
          </a:p>
          <a:p>
            <a:pPr marL="171450" indent="-171450">
              <a:buFont typeface="Arial" panose="020B0604020202020204" pitchFamily="34" charset="0"/>
              <a:buChar char="•"/>
            </a:pPr>
            <a:r>
              <a:rPr lang="en-US" dirty="0"/>
              <a:t>He kept in regular contact with his faculty mentors at Iowa State</a:t>
            </a:r>
          </a:p>
          <a:p>
            <a:pPr marL="171450" indent="-171450">
              <a:buFont typeface="Arial" panose="020B0604020202020204" pitchFamily="34" charset="0"/>
              <a:buChar char="•"/>
            </a:pPr>
            <a:r>
              <a:rPr lang="en-US" dirty="0"/>
              <a:t>Qualifies that “Educationally, it was a fine experience.”</a:t>
            </a:r>
          </a:p>
        </p:txBody>
      </p:sp>
      <p:sp>
        <p:nvSpPr>
          <p:cNvPr id="4" name="Slide Number Placeholder 3"/>
          <p:cNvSpPr>
            <a:spLocks noGrp="1"/>
          </p:cNvSpPr>
          <p:nvPr>
            <p:ph type="sldNum" sz="quarter" idx="5"/>
          </p:nvPr>
        </p:nvSpPr>
        <p:spPr/>
        <p:txBody>
          <a:bodyPr/>
          <a:lstStyle/>
          <a:p>
            <a:fld id="{6393F7A4-F8A4-B14E-8920-E41B9F061B0B}" type="slidenum">
              <a:rPr lang="en-US" smtClean="0"/>
              <a:t>10</a:t>
            </a:fld>
            <a:endParaRPr lang="en-US"/>
          </a:p>
        </p:txBody>
      </p:sp>
    </p:spTree>
    <p:extLst>
      <p:ext uri="{BB962C8B-B14F-4D97-AF65-F5344CB8AC3E}">
        <p14:creationId xmlns:p14="http://schemas.microsoft.com/office/powerpoint/2010/main" val="209464970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No male residence halls on campus</a:t>
            </a:r>
          </a:p>
          <a:p>
            <a:pPr marL="171450" indent="-171450">
              <a:buFont typeface="Arial" panose="020B0604020202020204" pitchFamily="34" charset="0"/>
              <a:buChar char="•"/>
            </a:pPr>
            <a:r>
              <a:rPr lang="en-US" dirty="0"/>
              <a:t>Male students lived in boarding houses and fraternities where owners were free to discriminate</a:t>
            </a:r>
          </a:p>
          <a:p>
            <a:pPr marL="171450" indent="-171450">
              <a:buFont typeface="Arial" panose="020B0604020202020204" pitchFamily="34" charset="0"/>
              <a:buChar char="•"/>
            </a:pPr>
            <a:r>
              <a:rPr lang="en-US" dirty="0"/>
              <a:t>Several properties in downtown Ames that became frequent homes to students of color</a:t>
            </a:r>
          </a:p>
          <a:p>
            <a:pPr marL="171450" indent="-171450">
              <a:buFont typeface="Arial" panose="020B0604020202020204" pitchFamily="34" charset="0"/>
              <a:buChar char="•"/>
            </a:pPr>
            <a:r>
              <a:rPr lang="en-US" dirty="0"/>
              <a:t>FDP found a location downtown at 226 1/2 Main street along with 6-7 other Black roommates</a:t>
            </a:r>
          </a:p>
          <a:p>
            <a:pPr marL="171450" indent="-171450">
              <a:buFont typeface="Arial" panose="020B0604020202020204" pitchFamily="34" charset="0"/>
              <a:buChar char="•"/>
            </a:pPr>
            <a:r>
              <a:rPr lang="en-US" dirty="0"/>
              <a:t>There is a plaque outside the entrance to Moorman Clothiers</a:t>
            </a:r>
          </a:p>
          <a:p>
            <a:pPr marL="171450" indent="-171450">
              <a:buFont typeface="Arial" panose="020B0604020202020204" pitchFamily="34" charset="0"/>
              <a:buChar char="•"/>
            </a:pPr>
            <a:r>
              <a:rPr lang="en-US" dirty="0"/>
              <a:t>Received money from his sister but most of the money he needed he earned from various jobs</a:t>
            </a:r>
          </a:p>
          <a:p>
            <a:pPr marL="628650" lvl="1" indent="-171450">
              <a:buFont typeface="Arial" panose="020B0604020202020204" pitchFamily="34" charset="0"/>
              <a:buChar char="•"/>
            </a:pPr>
            <a:r>
              <a:rPr lang="en-US" dirty="0"/>
              <a:t>Waited tables at the local hotel,</a:t>
            </a:r>
          </a:p>
          <a:p>
            <a:pPr marL="628650" lvl="1" indent="-171450">
              <a:buFont typeface="Arial" panose="020B0604020202020204" pitchFamily="34" charset="0"/>
              <a:buChar char="•"/>
            </a:pPr>
            <a:r>
              <a:rPr lang="en-US" dirty="0"/>
              <a:t>Took and job as a cook even though he couldn’t cook</a:t>
            </a:r>
          </a:p>
          <a:p>
            <a:pPr marL="628650" lvl="1" indent="-171450">
              <a:buFont typeface="Arial" panose="020B0604020202020204" pitchFamily="34" charset="0"/>
              <a:buChar char="•"/>
            </a:pPr>
            <a:r>
              <a:rPr lang="en-US" dirty="0"/>
              <a:t>Worked at the Ames </a:t>
            </a:r>
            <a:r>
              <a:rPr lang="en-US" dirty="0" err="1"/>
              <a:t>Pantorium</a:t>
            </a:r>
            <a:r>
              <a:rPr lang="en-US" dirty="0"/>
              <a:t>, a dry cleaners</a:t>
            </a:r>
          </a:p>
          <a:p>
            <a:pPr marL="628650" lvl="1" indent="-171450">
              <a:buFont typeface="Arial" panose="020B0604020202020204" pitchFamily="34" charset="0"/>
              <a:buChar char="•"/>
            </a:pPr>
            <a:r>
              <a:rPr lang="en-US" dirty="0"/>
              <a:t>Eventually started a rug and clothes cleaning company with James Otis</a:t>
            </a:r>
          </a:p>
          <a:p>
            <a:pPr marL="628650" lvl="1" indent="-171450">
              <a:buFont typeface="Arial" panose="020B0604020202020204" pitchFamily="34" charset="0"/>
              <a:buChar char="•"/>
            </a:pPr>
            <a:r>
              <a:rPr lang="en-US" dirty="0"/>
              <a:t>Worked two jobs during summers to pay for school</a:t>
            </a:r>
          </a:p>
        </p:txBody>
      </p:sp>
      <p:sp>
        <p:nvSpPr>
          <p:cNvPr id="4" name="Slide Number Placeholder 3"/>
          <p:cNvSpPr>
            <a:spLocks noGrp="1"/>
          </p:cNvSpPr>
          <p:nvPr>
            <p:ph type="sldNum" sz="quarter" idx="5"/>
          </p:nvPr>
        </p:nvSpPr>
        <p:spPr/>
        <p:txBody>
          <a:bodyPr/>
          <a:lstStyle/>
          <a:p>
            <a:fld id="{6393F7A4-F8A4-B14E-8920-E41B9F061B0B}" type="slidenum">
              <a:rPr lang="en-US" smtClean="0"/>
              <a:t>11</a:t>
            </a:fld>
            <a:endParaRPr lang="en-US"/>
          </a:p>
        </p:txBody>
      </p:sp>
    </p:spTree>
    <p:extLst>
      <p:ext uri="{BB962C8B-B14F-4D97-AF65-F5344CB8AC3E}">
        <p14:creationId xmlns:p14="http://schemas.microsoft.com/office/powerpoint/2010/main" val="263631341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Member of </a:t>
            </a:r>
            <a:r>
              <a:rPr lang="en-US" dirty="0" err="1"/>
              <a:t>Alphi</a:t>
            </a:r>
            <a:r>
              <a:rPr lang="en-US" dirty="0"/>
              <a:t> Phi Alpha, historically Black fraternity</a:t>
            </a:r>
          </a:p>
          <a:p>
            <a:pPr marL="628650" lvl="1" indent="-171450">
              <a:buFont typeface="Arial" panose="020B0604020202020204" pitchFamily="34" charset="0"/>
              <a:buChar char="•"/>
            </a:pPr>
            <a:r>
              <a:rPr lang="en-US" dirty="0"/>
              <a:t>FDP</a:t>
            </a:r>
          </a:p>
          <a:p>
            <a:pPr marL="628650" lvl="1" indent="-171450">
              <a:buFont typeface="Arial" panose="020B0604020202020204" pitchFamily="34" charset="0"/>
              <a:buChar char="•"/>
            </a:pPr>
            <a:r>
              <a:rPr lang="en-US" dirty="0"/>
              <a:t>Rufus Atwood, Professor at Prairie View and later President of Kentucky State</a:t>
            </a:r>
          </a:p>
          <a:p>
            <a:pPr marL="628650" lvl="1" indent="-171450">
              <a:buFont typeface="Arial" panose="020B0604020202020204" pitchFamily="34" charset="0"/>
              <a:buChar char="•"/>
            </a:pPr>
            <a:r>
              <a:rPr lang="en-US" dirty="0"/>
              <a:t>James Otis, roommate, president of Alcorn State</a:t>
            </a:r>
          </a:p>
          <a:p>
            <a:pPr marL="628650" lvl="1" indent="-171450">
              <a:buFont typeface="Arial" panose="020B0604020202020204" pitchFamily="34" charset="0"/>
              <a:buChar char="•"/>
            </a:pPr>
            <a:r>
              <a:rPr lang="en-US" dirty="0"/>
              <a:t>Jack Trice </a:t>
            </a:r>
          </a:p>
        </p:txBody>
      </p:sp>
      <p:sp>
        <p:nvSpPr>
          <p:cNvPr id="4" name="Slide Number Placeholder 3"/>
          <p:cNvSpPr>
            <a:spLocks noGrp="1"/>
          </p:cNvSpPr>
          <p:nvPr>
            <p:ph type="sldNum" sz="quarter" idx="5"/>
          </p:nvPr>
        </p:nvSpPr>
        <p:spPr/>
        <p:txBody>
          <a:bodyPr/>
          <a:lstStyle/>
          <a:p>
            <a:fld id="{6393F7A4-F8A4-B14E-8920-E41B9F061B0B}" type="slidenum">
              <a:rPr lang="en-US" smtClean="0"/>
              <a:t>12</a:t>
            </a:fld>
            <a:endParaRPr lang="en-US"/>
          </a:p>
        </p:txBody>
      </p:sp>
    </p:spTree>
    <p:extLst>
      <p:ext uri="{BB962C8B-B14F-4D97-AF65-F5344CB8AC3E}">
        <p14:creationId xmlns:p14="http://schemas.microsoft.com/office/powerpoint/2010/main" val="292330449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Tuskegee was Founded by Booker T. Washington</a:t>
            </a:r>
          </a:p>
          <a:p>
            <a:pPr marL="171450" indent="-171450">
              <a:buFont typeface="Arial" panose="020B0604020202020204" pitchFamily="34" charset="0"/>
              <a:buChar char="•"/>
            </a:pPr>
            <a:r>
              <a:rPr lang="en-US" dirty="0"/>
              <a:t>Home of GWC</a:t>
            </a:r>
          </a:p>
          <a:p>
            <a:pPr marL="171450" indent="-171450">
              <a:buFont typeface="Arial" panose="020B0604020202020204" pitchFamily="34" charset="0"/>
              <a:buChar char="•"/>
            </a:pPr>
            <a:r>
              <a:rPr lang="en-US" dirty="0"/>
              <a:t>After a few years received a second grant from the General Education Board to pursue his PhD</a:t>
            </a:r>
          </a:p>
          <a:p>
            <a:pPr marL="171450" indent="-171450">
              <a:buFont typeface="Arial" panose="020B0604020202020204" pitchFamily="34" charset="0"/>
              <a:buChar char="•"/>
            </a:pPr>
            <a:r>
              <a:rPr lang="en-US" dirty="0"/>
              <a:t>Went to Cornell and returned with his PhD in 1933</a:t>
            </a:r>
          </a:p>
          <a:p>
            <a:pPr marL="171450" indent="-171450">
              <a:buFont typeface="Arial" panose="020B0604020202020204" pitchFamily="34" charset="0"/>
              <a:buChar char="•"/>
            </a:pPr>
            <a:r>
              <a:rPr lang="en-US" dirty="0"/>
              <a:t>Patterson was named Director of Agriculture School </a:t>
            </a:r>
          </a:p>
          <a:p>
            <a:pPr marL="171450" indent="-171450">
              <a:buFont typeface="Arial" panose="020B0604020202020204" pitchFamily="34" charset="0"/>
              <a:buChar char="•"/>
            </a:pPr>
            <a:r>
              <a:rPr lang="en-US" dirty="0"/>
              <a:t>When president Moton retired in the 1935, the Board of Trustees named Patterson president in part because he was the only faculty with a PhD</a:t>
            </a:r>
          </a:p>
          <a:p>
            <a:pPr marL="628650" marR="0" lvl="1"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800" dirty="0">
                <a:effectLst/>
                <a:latin typeface="Calibri" panose="020F0502020204030204" pitchFamily="34" charset="0"/>
                <a:ea typeface="Calibri" panose="020F0502020204030204" pitchFamily="34" charset="0"/>
                <a:cs typeface="Times New Roman" panose="02020603050405020304" pitchFamily="18" charset="0"/>
              </a:rPr>
              <a:t>He also expressed a mission and direction for the university that reflected the Land Grant ideals </a:t>
            </a:r>
          </a:p>
          <a:p>
            <a:pPr marL="628650" lvl="1" indent="-171450">
              <a:buFont typeface="Arial" panose="020B0604020202020204" pitchFamily="34" charset="0"/>
              <a:buChar char="•"/>
            </a:pPr>
            <a:r>
              <a:rPr lang="en-US" dirty="0"/>
              <a:t>Didn’t hurt that he was dating and soon married the president’s daughter</a:t>
            </a:r>
          </a:p>
          <a:p>
            <a:pPr marL="628650" lvl="1" indent="-171450">
              <a:buFont typeface="Arial" panose="020B0604020202020204" pitchFamily="34" charset="0"/>
              <a:buChar char="•"/>
            </a:pPr>
            <a:r>
              <a:rPr lang="en-US" dirty="0"/>
              <a:t>He was 33 years old</a:t>
            </a:r>
          </a:p>
        </p:txBody>
      </p:sp>
      <p:sp>
        <p:nvSpPr>
          <p:cNvPr id="4" name="Slide Number Placeholder 3"/>
          <p:cNvSpPr>
            <a:spLocks noGrp="1"/>
          </p:cNvSpPr>
          <p:nvPr>
            <p:ph type="sldNum" sz="quarter" idx="5"/>
          </p:nvPr>
        </p:nvSpPr>
        <p:spPr/>
        <p:txBody>
          <a:bodyPr/>
          <a:lstStyle/>
          <a:p>
            <a:fld id="{6393F7A4-F8A4-B14E-8920-E41B9F061B0B}" type="slidenum">
              <a:rPr lang="en-US" smtClean="0"/>
              <a:t>13</a:t>
            </a:fld>
            <a:endParaRPr lang="en-US"/>
          </a:p>
        </p:txBody>
      </p:sp>
    </p:spTree>
    <p:extLst>
      <p:ext uri="{BB962C8B-B14F-4D97-AF65-F5344CB8AC3E}">
        <p14:creationId xmlns:p14="http://schemas.microsoft.com/office/powerpoint/2010/main" val="36441614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Patterson took over during the depths of the Depression</a:t>
            </a:r>
          </a:p>
          <a:p>
            <a:pPr marL="171450" indent="-171450">
              <a:buFont typeface="Arial" panose="020B0604020202020204" pitchFamily="34" charset="0"/>
              <a:buChar char="•"/>
            </a:pPr>
            <a:r>
              <a:rPr lang="en-US" dirty="0"/>
              <a:t>Side note, Buchanan arrived from Iowa State to host an alumni reception. 22 of approximately 75 Black ISU grads attended</a:t>
            </a:r>
          </a:p>
          <a:p>
            <a:pPr marL="171450" indent="-171450">
              <a:buFont typeface="Arial" panose="020B0604020202020204" pitchFamily="34" charset="0"/>
              <a:buChar char="•"/>
            </a:pPr>
            <a:r>
              <a:rPr lang="en-US" dirty="0"/>
              <a:t>Asked to trim over 100K from the budget</a:t>
            </a:r>
          </a:p>
          <a:p>
            <a:pPr marL="171450" indent="-171450">
              <a:buFont typeface="Arial" panose="020B0604020202020204" pitchFamily="34" charset="0"/>
              <a:buChar char="•"/>
            </a:pPr>
            <a:r>
              <a:rPr lang="en-US" dirty="0"/>
              <a:t>Didn’t stop FDP from developing programs at Tuskegee and increasing opportunities for Black students in the south</a:t>
            </a:r>
          </a:p>
        </p:txBody>
      </p:sp>
      <p:sp>
        <p:nvSpPr>
          <p:cNvPr id="4" name="Slide Number Placeholder 3"/>
          <p:cNvSpPr>
            <a:spLocks noGrp="1"/>
          </p:cNvSpPr>
          <p:nvPr>
            <p:ph type="sldNum" sz="quarter" idx="5"/>
          </p:nvPr>
        </p:nvSpPr>
        <p:spPr/>
        <p:txBody>
          <a:bodyPr/>
          <a:lstStyle/>
          <a:p>
            <a:fld id="{6393F7A4-F8A4-B14E-8920-E41B9F061B0B}" type="slidenum">
              <a:rPr lang="en-US" smtClean="0"/>
              <a:t>14</a:t>
            </a:fld>
            <a:endParaRPr lang="en-US"/>
          </a:p>
        </p:txBody>
      </p:sp>
    </p:spTree>
    <p:extLst>
      <p:ext uri="{BB962C8B-B14F-4D97-AF65-F5344CB8AC3E}">
        <p14:creationId xmlns:p14="http://schemas.microsoft.com/office/powerpoint/2010/main" val="419839965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Probably the single greatest impact on improving diversity in the veterinary profession in the 20</a:t>
            </a:r>
            <a:r>
              <a:rPr lang="en-US" baseline="30000" dirty="0"/>
              <a:t>th</a:t>
            </a:r>
            <a:r>
              <a:rPr lang="en-US" dirty="0"/>
              <a:t> century</a:t>
            </a:r>
          </a:p>
          <a:p>
            <a:pPr marL="171450" indent="-171450">
              <a:buFont typeface="Arial" panose="020B0604020202020204" pitchFamily="34" charset="0"/>
              <a:buChar char="•"/>
            </a:pPr>
            <a:r>
              <a:rPr lang="en-US" dirty="0"/>
              <a:t>Started developing a veterinary school in 1942 and was open in 1945, the first and only at HBCU</a:t>
            </a:r>
          </a:p>
          <a:p>
            <a:pPr marL="171450" indent="-171450">
              <a:buFont typeface="Arial" panose="020B0604020202020204" pitchFamily="34" charset="0"/>
              <a:buChar char="•"/>
            </a:pPr>
            <a:r>
              <a:rPr lang="en-US" dirty="0"/>
              <a:t>Tuskegee prided itself on having all Black faculty which was difficult to do for some programs</a:t>
            </a:r>
          </a:p>
          <a:p>
            <a:pPr marL="171450" indent="-171450">
              <a:buFont typeface="Arial" panose="020B0604020202020204" pitchFamily="34" charset="0"/>
              <a:buChar char="•"/>
            </a:pPr>
            <a:r>
              <a:rPr lang="en-US" dirty="0"/>
              <a:t>Contacted his mentor E. B. Evans to help start the program</a:t>
            </a:r>
          </a:p>
          <a:p>
            <a:pPr marL="171450" indent="-171450">
              <a:buFont typeface="Arial" panose="020B0604020202020204" pitchFamily="34" charset="0"/>
              <a:buChar char="•"/>
            </a:pPr>
            <a:r>
              <a:rPr lang="en-US" dirty="0"/>
              <a:t>Evans was the first director of the vet school at Tuskegee – left after a year</a:t>
            </a:r>
          </a:p>
          <a:p>
            <a:pPr marL="171450" indent="-171450">
              <a:buFont typeface="Arial" panose="020B0604020202020204" pitchFamily="34" charset="0"/>
              <a:buChar char="•"/>
            </a:pPr>
            <a:r>
              <a:rPr lang="en-US" dirty="0"/>
              <a:t>Patterson took over as Acting Dean of the school and after Evans left.</a:t>
            </a:r>
          </a:p>
          <a:p>
            <a:pPr marL="628650" lvl="1" indent="-171450">
              <a:buFont typeface="Arial" panose="020B0604020202020204" pitchFamily="34" charset="0"/>
              <a:buChar char="•"/>
            </a:pPr>
            <a:r>
              <a:rPr lang="en-US" dirty="0"/>
              <a:t>“Neither in salary or in responsibility will he have a job which is significantly different and certainly not more important than the other posts in the School of Veterinary Medicine. As a matter of fact, from what I know about administrative routine and its denial of the opportunity for intensive creative work, I would say that if he accepts the post and keeps it, that he has doomed himself to mediocrity and unproductivity in the individual sense. He shall need to derive his satisfaction from the overall growth of the School of Veterinary Medicine. He shall have the dubious pleasure of having his pants kicked for everything that goes wrong and the passing on of the credit for the good that is accomplished to the respective members of the faculty.”</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By 1955 Iowa State graduated 8-10 Black vets out of a total of 1804 total graduates (as reported in v.17 iss.3 of ISU Veterinarian)</a:t>
            </a:r>
          </a:p>
          <a:p>
            <a:pPr marL="171450" indent="-171450">
              <a:buFont typeface="Arial" panose="020B0604020202020204" pitchFamily="34" charset="0"/>
              <a:buChar char="•"/>
            </a:pPr>
            <a:r>
              <a:rPr lang="en-US" dirty="0"/>
              <a:t>Tuskegee, which was accredited by 1954 had 52 graduates</a:t>
            </a:r>
          </a:p>
          <a:p>
            <a:pPr marL="0" indent="0">
              <a:buFont typeface="Arial" panose="020B0604020202020204" pitchFamily="34" charset="0"/>
              <a:buNone/>
            </a:pPr>
            <a:endParaRPr lang="en-US" dirty="0"/>
          </a:p>
        </p:txBody>
      </p:sp>
      <p:sp>
        <p:nvSpPr>
          <p:cNvPr id="4" name="Slide Number Placeholder 3"/>
          <p:cNvSpPr>
            <a:spLocks noGrp="1"/>
          </p:cNvSpPr>
          <p:nvPr>
            <p:ph type="sldNum" sz="quarter" idx="5"/>
          </p:nvPr>
        </p:nvSpPr>
        <p:spPr/>
        <p:txBody>
          <a:bodyPr/>
          <a:lstStyle/>
          <a:p>
            <a:fld id="{6393F7A4-F8A4-B14E-8920-E41B9F061B0B}" type="slidenum">
              <a:rPr lang="en-US" smtClean="0"/>
              <a:t>15</a:t>
            </a:fld>
            <a:endParaRPr lang="en-US"/>
          </a:p>
        </p:txBody>
      </p:sp>
    </p:spTree>
    <p:extLst>
      <p:ext uri="{BB962C8B-B14F-4D97-AF65-F5344CB8AC3E}">
        <p14:creationId xmlns:p14="http://schemas.microsoft.com/office/powerpoint/2010/main" val="16207815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Started a Commercial Aviation Program in 1939</a:t>
            </a:r>
          </a:p>
          <a:p>
            <a:pPr marL="628650" lvl="1" indent="-171450">
              <a:buFont typeface="Arial" panose="020B0604020202020204" pitchFamily="34" charset="0"/>
              <a:buChar char="•"/>
            </a:pPr>
            <a:r>
              <a:rPr lang="en-US" dirty="0"/>
              <a:t>Tuskegee provided students and pilots, federal government provided everything else</a:t>
            </a:r>
          </a:p>
          <a:p>
            <a:pPr marL="628650" lvl="1" indent="-171450">
              <a:buFont typeface="Arial" panose="020B0604020202020204" pitchFamily="34" charset="0"/>
              <a:buChar char="•"/>
            </a:pPr>
            <a:r>
              <a:rPr lang="en-US" dirty="0"/>
              <a:t>FDP was surprised he had no problems finding pilots</a:t>
            </a:r>
          </a:p>
          <a:p>
            <a:pPr marL="628650" lvl="1" indent="-171450">
              <a:buFont typeface="Arial" panose="020B0604020202020204" pitchFamily="34" charset="0"/>
              <a:buChar char="•"/>
            </a:pPr>
            <a:r>
              <a:rPr lang="en-US" dirty="0"/>
              <a:t>FDP even took up flying himself</a:t>
            </a:r>
          </a:p>
          <a:p>
            <a:pPr marL="171450" lvl="0" indent="-171450">
              <a:buFont typeface="Arial" panose="020B0604020202020204" pitchFamily="34" charset="0"/>
              <a:buChar char="•"/>
            </a:pPr>
            <a:r>
              <a:rPr lang="en-US" dirty="0"/>
              <a:t>During WWII, Tuskegee was able to be home to the Black military aviation training program</a:t>
            </a:r>
          </a:p>
          <a:p>
            <a:pPr marL="628650" lvl="1" indent="-171450">
              <a:buFont typeface="Arial" panose="020B0604020202020204" pitchFamily="34" charset="0"/>
              <a:buChar char="•"/>
            </a:pPr>
            <a:r>
              <a:rPr lang="en-US" dirty="0"/>
              <a:t>The Tuskegee Airmen had a stellar record during the war</a:t>
            </a:r>
          </a:p>
        </p:txBody>
      </p:sp>
      <p:sp>
        <p:nvSpPr>
          <p:cNvPr id="4" name="Slide Number Placeholder 3"/>
          <p:cNvSpPr>
            <a:spLocks noGrp="1"/>
          </p:cNvSpPr>
          <p:nvPr>
            <p:ph type="sldNum" sz="quarter" idx="5"/>
          </p:nvPr>
        </p:nvSpPr>
        <p:spPr/>
        <p:txBody>
          <a:bodyPr/>
          <a:lstStyle/>
          <a:p>
            <a:fld id="{6393F7A4-F8A4-B14E-8920-E41B9F061B0B}" type="slidenum">
              <a:rPr lang="en-US" smtClean="0"/>
              <a:t>16</a:t>
            </a:fld>
            <a:endParaRPr lang="en-US"/>
          </a:p>
        </p:txBody>
      </p:sp>
    </p:spTree>
    <p:extLst>
      <p:ext uri="{BB962C8B-B14F-4D97-AF65-F5344CB8AC3E}">
        <p14:creationId xmlns:p14="http://schemas.microsoft.com/office/powerpoint/2010/main" val="234555815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Tuskegee and other HBCU’s were hurting during the 1930s and 40s</a:t>
            </a:r>
          </a:p>
          <a:p>
            <a:pPr marL="171450" indent="-171450">
              <a:buFont typeface="Arial" panose="020B0604020202020204" pitchFamily="34" charset="0"/>
              <a:buChar char="•"/>
            </a:pPr>
            <a:r>
              <a:rPr lang="en-US" dirty="0"/>
              <a:t>Funding was hard to come by at that point</a:t>
            </a:r>
          </a:p>
          <a:p>
            <a:pPr marL="171450" indent="-171450">
              <a:buFont typeface="Arial" panose="020B0604020202020204" pitchFamily="34" charset="0"/>
              <a:buChar char="•"/>
            </a:pPr>
            <a:r>
              <a:rPr lang="en-US" dirty="0"/>
              <a:t>1943, FDP put out a call to presidents of other HBCUs </a:t>
            </a:r>
          </a:p>
          <a:p>
            <a:pPr marL="628650" lvl="1" indent="-171450">
              <a:buFont typeface="Arial" panose="020B0604020202020204" pitchFamily="34" charset="0"/>
              <a:buChar char="•"/>
            </a:pPr>
            <a:r>
              <a:rPr lang="en-US" dirty="0"/>
              <a:t>His idea was to combine their efforts to raise money and reach beyond just alumni and a few wealthy donors</a:t>
            </a:r>
          </a:p>
          <a:p>
            <a:pPr marL="628650" lvl="1" indent="-171450">
              <a:buFont typeface="Arial" panose="020B0604020202020204" pitchFamily="34" charset="0"/>
              <a:buChar char="•"/>
            </a:pPr>
            <a:r>
              <a:rPr lang="en-US" dirty="0"/>
              <a:t>Based on his familiarity with National Red Cross and March of Dimes</a:t>
            </a:r>
          </a:p>
          <a:p>
            <a:pPr marL="628650" lvl="1" indent="-171450">
              <a:buFont typeface="Arial" panose="020B0604020202020204" pitchFamily="34" charset="0"/>
              <a:buChar char="•"/>
            </a:pPr>
            <a:r>
              <a:rPr lang="en-US" dirty="0"/>
              <a:t>FDP was named first president of UNCF</a:t>
            </a:r>
          </a:p>
          <a:p>
            <a:pPr marL="171450" lvl="0" indent="-171450">
              <a:buFont typeface="Arial" panose="020B0604020202020204" pitchFamily="34" charset="0"/>
              <a:buChar char="•"/>
            </a:pPr>
            <a:r>
              <a:rPr lang="en-US" dirty="0"/>
              <a:t>With support from Rockefeller Foundation ($25K) and Rosenwald Fund ($25K) and the member schools coming up with $50K</a:t>
            </a:r>
          </a:p>
          <a:p>
            <a:pPr marL="628650" lvl="1" indent="-171450">
              <a:buFont typeface="Arial" panose="020B0604020202020204" pitchFamily="34" charset="0"/>
              <a:buChar char="•"/>
            </a:pPr>
            <a:r>
              <a:rPr lang="en-US" dirty="0"/>
              <a:t>Rockefeller II first publicly endorsed charity</a:t>
            </a:r>
          </a:p>
          <a:p>
            <a:pPr marL="628650" lvl="1" indent="-171450">
              <a:buFont typeface="Arial" panose="020B0604020202020204" pitchFamily="34" charset="0"/>
              <a:buChar char="•"/>
            </a:pPr>
            <a:r>
              <a:rPr lang="en-US" dirty="0"/>
              <a:t>FDR and Eleanor</a:t>
            </a:r>
          </a:p>
          <a:p>
            <a:pPr marL="628650" lvl="1" indent="-171450">
              <a:buFont typeface="Arial" panose="020B0604020202020204" pitchFamily="34" charset="0"/>
              <a:buChar char="•"/>
            </a:pPr>
            <a:r>
              <a:rPr lang="en-US" dirty="0"/>
              <a:t>First year of donations exceeded expectations</a:t>
            </a:r>
          </a:p>
        </p:txBody>
      </p:sp>
      <p:sp>
        <p:nvSpPr>
          <p:cNvPr id="4" name="Slide Number Placeholder 3"/>
          <p:cNvSpPr>
            <a:spLocks noGrp="1"/>
          </p:cNvSpPr>
          <p:nvPr>
            <p:ph type="sldNum" sz="quarter" idx="5"/>
          </p:nvPr>
        </p:nvSpPr>
        <p:spPr/>
        <p:txBody>
          <a:bodyPr/>
          <a:lstStyle/>
          <a:p>
            <a:fld id="{6393F7A4-F8A4-B14E-8920-E41B9F061B0B}" type="slidenum">
              <a:rPr lang="en-US" smtClean="0"/>
              <a:t>17</a:t>
            </a:fld>
            <a:endParaRPr lang="en-US"/>
          </a:p>
        </p:txBody>
      </p:sp>
    </p:spTree>
    <p:extLst>
      <p:ext uri="{BB962C8B-B14F-4D97-AF65-F5344CB8AC3E}">
        <p14:creationId xmlns:p14="http://schemas.microsoft.com/office/powerpoint/2010/main" val="205188600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Motto became one of the most well-known campaigns in history</a:t>
            </a:r>
          </a:p>
          <a:p>
            <a:r>
              <a:rPr lang="en-US" dirty="0"/>
              <a:t>Lou Rawls telethons</a:t>
            </a:r>
          </a:p>
          <a:p>
            <a:endParaRPr lang="en-US" dirty="0"/>
          </a:p>
          <a:p>
            <a:r>
              <a:rPr lang="en-US" dirty="0"/>
              <a:t>Nearly 80 years later the fund has raised $5B</a:t>
            </a:r>
          </a:p>
          <a:p>
            <a:r>
              <a:rPr lang="en-US" dirty="0"/>
              <a:t>Very informative history of UNCF in the library</a:t>
            </a:r>
          </a:p>
        </p:txBody>
      </p:sp>
      <p:sp>
        <p:nvSpPr>
          <p:cNvPr id="4" name="Slide Number Placeholder 3"/>
          <p:cNvSpPr>
            <a:spLocks noGrp="1"/>
          </p:cNvSpPr>
          <p:nvPr>
            <p:ph type="sldNum" sz="quarter" idx="5"/>
          </p:nvPr>
        </p:nvSpPr>
        <p:spPr/>
        <p:txBody>
          <a:bodyPr/>
          <a:lstStyle/>
          <a:p>
            <a:fld id="{6393F7A4-F8A4-B14E-8920-E41B9F061B0B}" type="slidenum">
              <a:rPr lang="en-US" smtClean="0"/>
              <a:t>18</a:t>
            </a:fld>
            <a:endParaRPr lang="en-US"/>
          </a:p>
        </p:txBody>
      </p:sp>
    </p:spTree>
    <p:extLst>
      <p:ext uri="{BB962C8B-B14F-4D97-AF65-F5344CB8AC3E}">
        <p14:creationId xmlns:p14="http://schemas.microsoft.com/office/powerpoint/2010/main" val="182720797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PSF Started 1911</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Primarily concerned with education of blacks, minorities and poor whites. Also working with western Africa.</a:t>
            </a:r>
          </a:p>
          <a:p>
            <a:pPr marL="342900" marR="0" lvl="0" indent="-342900">
              <a:lnSpc>
                <a:spcPct val="107000"/>
              </a:lnSpc>
              <a:spcBef>
                <a:spcPts val="0"/>
              </a:spcBef>
              <a:spcAft>
                <a:spcPts val="0"/>
              </a:spcAft>
              <a:buFont typeface="Symbol" panose="05050102010706020507" pitchFamily="18" charset="2"/>
              <a:buChar char=""/>
            </a:pPr>
            <a:r>
              <a:rPr lang="en-US" sz="1800" dirty="0">
                <a:effectLst/>
                <a:latin typeface="Calibri" panose="020F0502020204030204" pitchFamily="34" charset="0"/>
                <a:ea typeface="Calibri" panose="020F0502020204030204" pitchFamily="34" charset="0"/>
                <a:cs typeface="Times New Roman" panose="02020603050405020304" pitchFamily="18" charset="0"/>
              </a:rPr>
              <a:t>Worked for the fund for 17 years, stepping down in 1969.</a:t>
            </a:r>
          </a:p>
          <a:p>
            <a:pPr marL="342900" marR="0" lvl="0" indent="-342900">
              <a:lnSpc>
                <a:spcPct val="107000"/>
              </a:lnSpc>
              <a:spcBef>
                <a:spcPts val="0"/>
              </a:spcBef>
              <a:spcAft>
                <a:spcPts val="0"/>
              </a:spcAft>
              <a:buFont typeface="Symbol" panose="05050102010706020507" pitchFamily="18" charset="2"/>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Continued with the Moton Institute in which Patterson had developed as a conference center at Holly Knoll, the former home of Robert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Mussa</a:t>
            </a:r>
            <a:r>
              <a:rPr lang="en-US" sz="1100" dirty="0">
                <a:effectLst/>
                <a:latin typeface="Calibri" panose="020F0502020204030204" pitchFamily="34" charset="0"/>
                <a:ea typeface="Calibri" panose="020F0502020204030204" pitchFamily="34" charset="0"/>
                <a:cs typeface="Times New Roman" panose="02020603050405020304" pitchFamily="18" charset="0"/>
              </a:rPr>
              <a:t> Moton, his father-in-law. It became a place where leaders in the African American community could gather and strategize especially during the Civil Rights movement of the 50s and 60s. Located 140 miles south of DC, it was a convenient resting spot for travelers.</a:t>
            </a:r>
          </a:p>
          <a:p>
            <a:pPr marL="742950" marR="0" lvl="1" indent="-285750">
              <a:lnSpc>
                <a:spcPct val="107000"/>
              </a:lnSpc>
              <a:spcBef>
                <a:spcPts val="0"/>
              </a:spcBef>
              <a:spcAft>
                <a:spcPts val="800"/>
              </a:spcAft>
              <a:buFont typeface="Courier New" panose="02070309020205020404" pitchFamily="49" charset="0"/>
              <a:buChar char="o"/>
            </a:pPr>
            <a:r>
              <a:rPr lang="en-US" sz="1100" dirty="0">
                <a:effectLst/>
                <a:latin typeface="Calibri" panose="020F0502020204030204" pitchFamily="34" charset="0"/>
                <a:ea typeface="Calibri" panose="020F0502020204030204" pitchFamily="34" charset="0"/>
                <a:cs typeface="Times New Roman" panose="02020603050405020304" pitchFamily="18" charset="0"/>
              </a:rPr>
              <a:t>UNCF sold the property in 2006 and it is now the Gloucester Institute </a:t>
            </a:r>
          </a:p>
        </p:txBody>
      </p:sp>
      <p:sp>
        <p:nvSpPr>
          <p:cNvPr id="4" name="Slide Number Placeholder 3"/>
          <p:cNvSpPr>
            <a:spLocks noGrp="1"/>
          </p:cNvSpPr>
          <p:nvPr>
            <p:ph type="sldNum" sz="quarter" idx="5"/>
          </p:nvPr>
        </p:nvSpPr>
        <p:spPr/>
        <p:txBody>
          <a:bodyPr/>
          <a:lstStyle/>
          <a:p>
            <a:fld id="{2B1C76E2-1A4A-4D8F-B371-53CFD7DC098C}" type="slidenum">
              <a:rPr lang="en-US" smtClean="0"/>
              <a:t>19</a:t>
            </a:fld>
            <a:endParaRPr lang="en-US"/>
          </a:p>
        </p:txBody>
      </p:sp>
    </p:spTree>
    <p:extLst>
      <p:ext uri="{BB962C8B-B14F-4D97-AF65-F5344CB8AC3E}">
        <p14:creationId xmlns:p14="http://schemas.microsoft.com/office/powerpoint/2010/main" val="419366522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not edit or remove. This slide is for participants to scan and check into the conference if they haven’t done so already. </a:t>
            </a:r>
          </a:p>
        </p:txBody>
      </p:sp>
      <p:sp>
        <p:nvSpPr>
          <p:cNvPr id="4" name="Slide Number Placeholder 3"/>
          <p:cNvSpPr>
            <a:spLocks noGrp="1"/>
          </p:cNvSpPr>
          <p:nvPr>
            <p:ph type="sldNum" sz="quarter" idx="5"/>
          </p:nvPr>
        </p:nvSpPr>
        <p:spPr/>
        <p:txBody>
          <a:bodyPr/>
          <a:lstStyle/>
          <a:p>
            <a:fld id="{6393F7A4-F8A4-B14E-8920-E41B9F061B0B}" type="slidenum">
              <a:rPr lang="en-US" smtClean="0"/>
              <a:t>2</a:t>
            </a:fld>
            <a:endParaRPr lang="en-US"/>
          </a:p>
        </p:txBody>
      </p:sp>
    </p:spTree>
    <p:extLst>
      <p:ext uri="{BB962C8B-B14F-4D97-AF65-F5344CB8AC3E}">
        <p14:creationId xmlns:p14="http://schemas.microsoft.com/office/powerpoint/2010/main" val="165342920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a:t>The Medal of Freedom was established in 1963, only 650 recipients and only two other known ISU graduates</a:t>
            </a: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B1C76E2-1A4A-4D8F-B371-53CFD7DC098C}" type="slidenum">
              <a:rPr lang="en-US" smtClean="0"/>
              <a:t>20</a:t>
            </a:fld>
            <a:endParaRPr lang="en-US"/>
          </a:p>
        </p:txBody>
      </p:sp>
    </p:spTree>
    <p:extLst>
      <p:ext uri="{BB962C8B-B14F-4D97-AF65-F5344CB8AC3E}">
        <p14:creationId xmlns:p14="http://schemas.microsoft.com/office/powerpoint/2010/main" val="379929391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B1C76E2-1A4A-4D8F-B371-53CFD7DC098C}" type="slidenum">
              <a:rPr lang="en-US" smtClean="0"/>
              <a:t>21</a:t>
            </a:fld>
            <a:endParaRPr lang="en-US"/>
          </a:p>
        </p:txBody>
      </p:sp>
    </p:spTree>
    <p:extLst>
      <p:ext uri="{BB962C8B-B14F-4D97-AF65-F5344CB8AC3E}">
        <p14:creationId xmlns:p14="http://schemas.microsoft.com/office/powerpoint/2010/main" val="41610343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B1C76E2-1A4A-4D8F-B371-53CFD7DC098C}" type="slidenum">
              <a:rPr lang="en-US" smtClean="0"/>
              <a:t>22</a:t>
            </a:fld>
            <a:endParaRPr lang="en-US"/>
          </a:p>
        </p:txBody>
      </p:sp>
    </p:spTree>
    <p:extLst>
      <p:ext uri="{BB962C8B-B14F-4D97-AF65-F5344CB8AC3E}">
        <p14:creationId xmlns:p14="http://schemas.microsoft.com/office/powerpoint/2010/main" val="239596209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B1C76E2-1A4A-4D8F-B371-53CFD7DC098C}" type="slidenum">
              <a:rPr lang="en-US" smtClean="0"/>
              <a:t>23</a:t>
            </a:fld>
            <a:endParaRPr lang="en-US"/>
          </a:p>
        </p:txBody>
      </p:sp>
    </p:spTree>
    <p:extLst>
      <p:ext uri="{BB962C8B-B14F-4D97-AF65-F5344CB8AC3E}">
        <p14:creationId xmlns:p14="http://schemas.microsoft.com/office/powerpoint/2010/main" val="315778553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B1C76E2-1A4A-4D8F-B371-53CFD7DC098C}" type="slidenum">
              <a:rPr lang="en-US" smtClean="0"/>
              <a:t>24</a:t>
            </a:fld>
            <a:endParaRPr lang="en-US"/>
          </a:p>
        </p:txBody>
      </p:sp>
    </p:spTree>
    <p:extLst>
      <p:ext uri="{BB962C8B-B14F-4D97-AF65-F5344CB8AC3E}">
        <p14:creationId xmlns:p14="http://schemas.microsoft.com/office/powerpoint/2010/main" val="119655460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Symbol" panose="05050102010706020507" pitchFamily="18" charset="2"/>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B1C76E2-1A4A-4D8F-B371-53CFD7DC098C}" type="slidenum">
              <a:rPr lang="en-US" smtClean="0"/>
              <a:t>25</a:t>
            </a:fld>
            <a:endParaRPr lang="en-US"/>
          </a:p>
        </p:txBody>
      </p:sp>
    </p:spTree>
    <p:extLst>
      <p:ext uri="{BB962C8B-B14F-4D97-AF65-F5344CB8AC3E}">
        <p14:creationId xmlns:p14="http://schemas.microsoft.com/office/powerpoint/2010/main" val="24005007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A scholarship for students and an award for faculty / staff established in 2018</a:t>
            </a:r>
          </a:p>
          <a:p>
            <a:pPr marL="171450" marR="0" lvl="0"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A committee was established in spring 2022 to prepare for the upcoming yearlong series of events celebrating the centennial anniversary of his graduation in 1923.</a:t>
            </a:r>
          </a:p>
        </p:txBody>
      </p:sp>
      <p:sp>
        <p:nvSpPr>
          <p:cNvPr id="4" name="Slide Number Placeholder 3"/>
          <p:cNvSpPr>
            <a:spLocks noGrp="1"/>
          </p:cNvSpPr>
          <p:nvPr>
            <p:ph type="sldNum" sz="quarter" idx="5"/>
          </p:nvPr>
        </p:nvSpPr>
        <p:spPr/>
        <p:txBody>
          <a:bodyPr/>
          <a:lstStyle/>
          <a:p>
            <a:fld id="{2B1C76E2-1A4A-4D8F-B371-53CFD7DC098C}" type="slidenum">
              <a:rPr lang="en-US" smtClean="0"/>
              <a:t>26</a:t>
            </a:fld>
            <a:endParaRPr lang="en-US"/>
          </a:p>
        </p:txBody>
      </p:sp>
    </p:spTree>
    <p:extLst>
      <p:ext uri="{BB962C8B-B14F-4D97-AF65-F5344CB8AC3E}">
        <p14:creationId xmlns:p14="http://schemas.microsoft.com/office/powerpoint/2010/main" val="299175342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First day of class presentation on Patterson</a:t>
            </a:r>
          </a:p>
          <a:p>
            <a:pPr marL="171450" marR="0" lvl="0"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Corporate sponsor COVETRUS to help cover costs for free t-shirts</a:t>
            </a:r>
          </a:p>
        </p:txBody>
      </p:sp>
      <p:sp>
        <p:nvSpPr>
          <p:cNvPr id="4" name="Slide Number Placeholder 3"/>
          <p:cNvSpPr>
            <a:spLocks noGrp="1"/>
          </p:cNvSpPr>
          <p:nvPr>
            <p:ph type="sldNum" sz="quarter" idx="5"/>
          </p:nvPr>
        </p:nvSpPr>
        <p:spPr/>
        <p:txBody>
          <a:bodyPr/>
          <a:lstStyle/>
          <a:p>
            <a:fld id="{2B1C76E2-1A4A-4D8F-B371-53CFD7DC098C}" type="slidenum">
              <a:rPr lang="en-US" smtClean="0"/>
              <a:t>27</a:t>
            </a:fld>
            <a:endParaRPr lang="en-US"/>
          </a:p>
        </p:txBody>
      </p:sp>
    </p:spTree>
    <p:extLst>
      <p:ext uri="{BB962C8B-B14F-4D97-AF65-F5344CB8AC3E}">
        <p14:creationId xmlns:p14="http://schemas.microsoft.com/office/powerpoint/2010/main" val="356215153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Fundraising campaign to raise $1,000,000 for an endowed fund to support DEI initiatives at the college</a:t>
            </a:r>
          </a:p>
          <a:p>
            <a:pPr marL="171450" marR="0" lvl="0"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Sponsor COVETRUS also supported the Frederick Douglass Patterson Spirit Award that was given out monthly to members of the CVM community who helped to create a more inclusive community. Nominations sought from the CVM community.</a:t>
            </a:r>
          </a:p>
        </p:txBody>
      </p:sp>
      <p:sp>
        <p:nvSpPr>
          <p:cNvPr id="4" name="Slide Number Placeholder 3"/>
          <p:cNvSpPr>
            <a:spLocks noGrp="1"/>
          </p:cNvSpPr>
          <p:nvPr>
            <p:ph type="sldNum" sz="quarter" idx="5"/>
          </p:nvPr>
        </p:nvSpPr>
        <p:spPr/>
        <p:txBody>
          <a:bodyPr/>
          <a:lstStyle/>
          <a:p>
            <a:fld id="{2B1C76E2-1A4A-4D8F-B371-53CFD7DC098C}" type="slidenum">
              <a:rPr lang="en-US" smtClean="0"/>
              <a:t>28</a:t>
            </a:fld>
            <a:endParaRPr lang="en-US"/>
          </a:p>
        </p:txBody>
      </p:sp>
    </p:spTree>
    <p:extLst>
      <p:ext uri="{BB962C8B-B14F-4D97-AF65-F5344CB8AC3E}">
        <p14:creationId xmlns:p14="http://schemas.microsoft.com/office/powerpoint/2010/main" val="265108400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marR="0" lvl="0"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Patterson was posthumously given the </a:t>
            </a:r>
            <a:r>
              <a:rPr lang="en-US" sz="1100" dirty="0" err="1">
                <a:effectLst/>
                <a:latin typeface="Calibri" panose="020F0502020204030204" pitchFamily="34" charset="0"/>
                <a:ea typeface="Calibri" panose="020F0502020204030204" pitchFamily="34" charset="0"/>
                <a:cs typeface="Times New Roman" panose="02020603050405020304" pitchFamily="18" charset="0"/>
              </a:rPr>
              <a:t>Stange</a:t>
            </a:r>
            <a:r>
              <a:rPr lang="en-US" sz="1100" dirty="0">
                <a:effectLst/>
                <a:latin typeface="Calibri" panose="020F0502020204030204" pitchFamily="34" charset="0"/>
                <a:ea typeface="Calibri" panose="020F0502020204030204" pitchFamily="34" charset="0"/>
                <a:cs typeface="Times New Roman" panose="02020603050405020304" pitchFamily="18" charset="0"/>
              </a:rPr>
              <a:t> Award, the college’s highest alumni honor. </a:t>
            </a:r>
          </a:p>
          <a:p>
            <a:pPr marL="171450" marR="0" lvl="0" indent="-171450">
              <a:lnSpc>
                <a:spcPct val="107000"/>
              </a:lnSpc>
              <a:spcBef>
                <a:spcPts val="0"/>
              </a:spcBef>
              <a:spcAft>
                <a:spcPts val="0"/>
              </a:spcAft>
              <a:buFont typeface="Arial" panose="020B0604020202020204" pitchFamily="34" charset="0"/>
              <a:buChar char="•"/>
            </a:pPr>
            <a:r>
              <a:rPr lang="en-US" sz="1100" dirty="0">
                <a:effectLst/>
                <a:latin typeface="Calibri" panose="020F0502020204030204" pitchFamily="34" charset="0"/>
                <a:ea typeface="Calibri" panose="020F0502020204030204" pitchFamily="34" charset="0"/>
                <a:cs typeface="Times New Roman" panose="02020603050405020304" pitchFamily="18" charset="0"/>
              </a:rPr>
              <a:t>The award was accepted by 12 members of the Patterson family who traveled to Ames from all over the country for the ceremony during Homecoming weekend</a:t>
            </a:r>
          </a:p>
        </p:txBody>
      </p:sp>
      <p:sp>
        <p:nvSpPr>
          <p:cNvPr id="4" name="Slide Number Placeholder 3"/>
          <p:cNvSpPr>
            <a:spLocks noGrp="1"/>
          </p:cNvSpPr>
          <p:nvPr>
            <p:ph type="sldNum" sz="quarter" idx="5"/>
          </p:nvPr>
        </p:nvSpPr>
        <p:spPr/>
        <p:txBody>
          <a:bodyPr/>
          <a:lstStyle/>
          <a:p>
            <a:fld id="{2B1C76E2-1A4A-4D8F-B371-53CFD7DC098C}" type="slidenum">
              <a:rPr lang="en-US" smtClean="0"/>
              <a:t>29</a:t>
            </a:fld>
            <a:endParaRPr lang="en-US"/>
          </a:p>
        </p:txBody>
      </p:sp>
    </p:spTree>
    <p:extLst>
      <p:ext uri="{BB962C8B-B14F-4D97-AF65-F5344CB8AC3E}">
        <p14:creationId xmlns:p14="http://schemas.microsoft.com/office/powerpoint/2010/main" val="328911521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not edit or remove </a:t>
            </a:r>
          </a:p>
        </p:txBody>
      </p:sp>
      <p:sp>
        <p:nvSpPr>
          <p:cNvPr id="4" name="Slide Number Placeholder 3"/>
          <p:cNvSpPr>
            <a:spLocks noGrp="1"/>
          </p:cNvSpPr>
          <p:nvPr>
            <p:ph type="sldNum" sz="quarter" idx="5"/>
          </p:nvPr>
        </p:nvSpPr>
        <p:spPr/>
        <p:txBody>
          <a:bodyPr/>
          <a:lstStyle/>
          <a:p>
            <a:fld id="{6393F7A4-F8A4-B14E-8920-E41B9F061B0B}" type="slidenum">
              <a:rPr lang="en-US" smtClean="0"/>
              <a:t>3</a:t>
            </a:fld>
            <a:endParaRPr lang="en-US"/>
          </a:p>
        </p:txBody>
      </p:sp>
    </p:spTree>
    <p:extLst>
      <p:ext uri="{BB962C8B-B14F-4D97-AF65-F5344CB8AC3E}">
        <p14:creationId xmlns:p14="http://schemas.microsoft.com/office/powerpoint/2010/main" val="283736064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Arial" panose="020B0604020202020204" pitchFamily="34" charset="0"/>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B1C76E2-1A4A-4D8F-B371-53CFD7DC098C}" type="slidenum">
              <a:rPr lang="en-US" smtClean="0"/>
              <a:t>30</a:t>
            </a:fld>
            <a:endParaRPr lang="en-US"/>
          </a:p>
        </p:txBody>
      </p:sp>
    </p:spTree>
    <p:extLst>
      <p:ext uri="{BB962C8B-B14F-4D97-AF65-F5344CB8AC3E}">
        <p14:creationId xmlns:p14="http://schemas.microsoft.com/office/powerpoint/2010/main" val="237193883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Arial" panose="020B0604020202020204" pitchFamily="34" charset="0"/>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B1C76E2-1A4A-4D8F-B371-53CFD7DC098C}" type="slidenum">
              <a:rPr lang="en-US" smtClean="0"/>
              <a:t>31</a:t>
            </a:fld>
            <a:endParaRPr lang="en-US"/>
          </a:p>
        </p:txBody>
      </p:sp>
    </p:spTree>
    <p:extLst>
      <p:ext uri="{BB962C8B-B14F-4D97-AF65-F5344CB8AC3E}">
        <p14:creationId xmlns:p14="http://schemas.microsoft.com/office/powerpoint/2010/main" val="200995677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100" dirty="0"/>
              <a:t>Worked for change throughout his lifetime within the system to push for progress</a:t>
            </a:r>
          </a:p>
          <a:p>
            <a:r>
              <a:rPr lang="en-US" sz="1100" dirty="0"/>
              <a:t>Believed that education would ultimately lead to equality</a:t>
            </a:r>
          </a:p>
          <a:p>
            <a:pPr marL="0" marR="0" lvl="0" indent="0">
              <a:lnSpc>
                <a:spcPct val="107000"/>
              </a:lnSpc>
              <a:spcBef>
                <a:spcPts val="0"/>
              </a:spcBef>
              <a:spcAft>
                <a:spcPts val="0"/>
              </a:spcAft>
              <a:buFont typeface="Arial" panose="020B0604020202020204" pitchFamily="34" charset="0"/>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B1C76E2-1A4A-4D8F-B371-53CFD7DC098C}" type="slidenum">
              <a:rPr lang="en-US" smtClean="0"/>
              <a:t>32</a:t>
            </a:fld>
            <a:endParaRPr lang="en-US"/>
          </a:p>
        </p:txBody>
      </p:sp>
    </p:spTree>
    <p:extLst>
      <p:ext uri="{BB962C8B-B14F-4D97-AF65-F5344CB8AC3E}">
        <p14:creationId xmlns:p14="http://schemas.microsoft.com/office/powerpoint/2010/main" val="413530625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Arial" panose="020B0604020202020204" pitchFamily="34" charset="0"/>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B1C76E2-1A4A-4D8F-B371-53CFD7DC098C}" type="slidenum">
              <a:rPr lang="en-US" smtClean="0"/>
              <a:t>33</a:t>
            </a:fld>
            <a:endParaRPr lang="en-US"/>
          </a:p>
        </p:txBody>
      </p:sp>
    </p:spTree>
    <p:extLst>
      <p:ext uri="{BB962C8B-B14F-4D97-AF65-F5344CB8AC3E}">
        <p14:creationId xmlns:p14="http://schemas.microsoft.com/office/powerpoint/2010/main" val="38374519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Arial" panose="020B0604020202020204" pitchFamily="34" charset="0"/>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B1C76E2-1A4A-4D8F-B371-53CFD7DC098C}" type="slidenum">
              <a:rPr lang="en-US" smtClean="0"/>
              <a:t>34</a:t>
            </a:fld>
            <a:endParaRPr lang="en-US"/>
          </a:p>
        </p:txBody>
      </p:sp>
    </p:spTree>
    <p:extLst>
      <p:ext uri="{BB962C8B-B14F-4D97-AF65-F5344CB8AC3E}">
        <p14:creationId xmlns:p14="http://schemas.microsoft.com/office/powerpoint/2010/main" val="12265621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Arial" panose="020B0604020202020204" pitchFamily="34" charset="0"/>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B1C76E2-1A4A-4D8F-B371-53CFD7DC098C}" type="slidenum">
              <a:rPr lang="en-US" smtClean="0"/>
              <a:t>35</a:t>
            </a:fld>
            <a:endParaRPr lang="en-US"/>
          </a:p>
        </p:txBody>
      </p:sp>
    </p:spTree>
    <p:extLst>
      <p:ext uri="{BB962C8B-B14F-4D97-AF65-F5344CB8AC3E}">
        <p14:creationId xmlns:p14="http://schemas.microsoft.com/office/powerpoint/2010/main" val="1368300224"/>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nSpc>
                <a:spcPct val="107000"/>
              </a:lnSpc>
              <a:spcBef>
                <a:spcPts val="0"/>
              </a:spcBef>
              <a:spcAft>
                <a:spcPts val="0"/>
              </a:spcAft>
              <a:buFont typeface="Arial" panose="020B0604020202020204" pitchFamily="34" charset="0"/>
              <a:buNone/>
            </a:pPr>
            <a:endParaRPr lang="en-US" sz="11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2B1C76E2-1A4A-4D8F-B371-53CFD7DC098C}" type="slidenum">
              <a:rPr lang="en-US" smtClean="0"/>
              <a:t>36</a:t>
            </a:fld>
            <a:endParaRPr lang="en-US"/>
          </a:p>
        </p:txBody>
      </p:sp>
    </p:spTree>
    <p:extLst>
      <p:ext uri="{BB962C8B-B14F-4D97-AF65-F5344CB8AC3E}">
        <p14:creationId xmlns:p14="http://schemas.microsoft.com/office/powerpoint/2010/main" val="37241069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Do not edit or remove</a:t>
            </a:r>
          </a:p>
        </p:txBody>
      </p:sp>
      <p:sp>
        <p:nvSpPr>
          <p:cNvPr id="4" name="Slide Number Placeholder 3"/>
          <p:cNvSpPr>
            <a:spLocks noGrp="1"/>
          </p:cNvSpPr>
          <p:nvPr>
            <p:ph type="sldNum" sz="quarter" idx="5"/>
          </p:nvPr>
        </p:nvSpPr>
        <p:spPr/>
        <p:txBody>
          <a:bodyPr/>
          <a:lstStyle/>
          <a:p>
            <a:fld id="{6393F7A4-F8A4-B14E-8920-E41B9F061B0B}" type="slidenum">
              <a:rPr lang="en-US" smtClean="0"/>
              <a:t>4</a:t>
            </a:fld>
            <a:endParaRPr lang="en-US"/>
          </a:p>
        </p:txBody>
      </p:sp>
    </p:spTree>
    <p:extLst>
      <p:ext uri="{BB962C8B-B14F-4D97-AF65-F5344CB8AC3E}">
        <p14:creationId xmlns:p14="http://schemas.microsoft.com/office/powerpoint/2010/main" val="41488344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Explain the origins of the presentation</a:t>
            </a:r>
          </a:p>
          <a:p>
            <a:pPr marL="171450" indent="-171450">
              <a:buFont typeface="Arial" panose="020B0604020202020204" pitchFamily="34" charset="0"/>
              <a:buChar char="•"/>
            </a:pPr>
            <a:r>
              <a:rPr lang="en-US" dirty="0"/>
              <a:t>Give a brief account of where the information came from</a:t>
            </a:r>
          </a:p>
          <a:p>
            <a:pPr marL="171450" indent="-171450">
              <a:buFont typeface="Arial" panose="020B0604020202020204" pitchFamily="34" charset="0"/>
              <a:buChar char="•"/>
            </a:pPr>
            <a:r>
              <a:rPr lang="en-US" dirty="0"/>
              <a:t>Celebrate his accomplishments, dedication to service to his communities, his unwavering belief that education was the best path out of poverty</a:t>
            </a:r>
          </a:p>
          <a:p>
            <a:pPr marL="171450" indent="-171450">
              <a:buFont typeface="Arial" panose="020B0604020202020204" pitchFamily="34" charset="0"/>
              <a:buChar char="•"/>
            </a:pPr>
            <a:r>
              <a:rPr lang="en-US" dirty="0"/>
              <a:t>Learn why the College is taking the time to celebrate him this year</a:t>
            </a:r>
          </a:p>
        </p:txBody>
      </p:sp>
      <p:sp>
        <p:nvSpPr>
          <p:cNvPr id="4" name="Slide Number Placeholder 3"/>
          <p:cNvSpPr>
            <a:spLocks noGrp="1"/>
          </p:cNvSpPr>
          <p:nvPr>
            <p:ph type="sldNum" sz="quarter" idx="5"/>
          </p:nvPr>
        </p:nvSpPr>
        <p:spPr/>
        <p:txBody>
          <a:bodyPr/>
          <a:lstStyle/>
          <a:p>
            <a:fld id="{6393F7A4-F8A4-B14E-8920-E41B9F061B0B}" type="slidenum">
              <a:rPr lang="en-US" smtClean="0"/>
              <a:t>5</a:t>
            </a:fld>
            <a:endParaRPr lang="en-US"/>
          </a:p>
        </p:txBody>
      </p:sp>
    </p:spTree>
    <p:extLst>
      <p:ext uri="{BB962C8B-B14F-4D97-AF65-F5344CB8AC3E}">
        <p14:creationId xmlns:p14="http://schemas.microsoft.com/office/powerpoint/2010/main" val="15493045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Parents William Ross and Mamie Brooks Patterson moved to D.C.</a:t>
            </a:r>
          </a:p>
          <a:p>
            <a:pPr marL="171450" indent="-171450">
              <a:buFont typeface="Arial" panose="020B0604020202020204" pitchFamily="34" charset="0"/>
              <a:buChar char="•"/>
            </a:pPr>
            <a:r>
              <a:rPr lang="en-US" dirty="0"/>
              <a:t>FDP was born, youngest of six children</a:t>
            </a:r>
          </a:p>
          <a:p>
            <a:pPr marL="171450" indent="-171450">
              <a:buFont typeface="Arial" panose="020B0604020202020204" pitchFamily="34" charset="0"/>
              <a:buChar char="•"/>
            </a:pPr>
            <a:r>
              <a:rPr lang="en-US" dirty="0"/>
              <a:t>Named after Frederick Douglass</a:t>
            </a:r>
          </a:p>
          <a:p>
            <a:pPr marL="171450" indent="-171450">
              <a:buFont typeface="Arial" panose="020B0604020202020204" pitchFamily="34" charset="0"/>
              <a:buChar char="•"/>
            </a:pPr>
            <a:r>
              <a:rPr lang="en-US" dirty="0"/>
              <a:t>Upon father’s death, children were split up as dictated in his will</a:t>
            </a:r>
          </a:p>
          <a:p>
            <a:pPr marL="171450" indent="-171450">
              <a:buFont typeface="Arial" panose="020B0604020202020204" pitchFamily="34" charset="0"/>
              <a:buChar char="•"/>
            </a:pPr>
            <a:r>
              <a:rPr lang="en-US" dirty="0"/>
              <a:t>Patterson to Julia Dorsey</a:t>
            </a:r>
          </a:p>
        </p:txBody>
      </p:sp>
      <p:sp>
        <p:nvSpPr>
          <p:cNvPr id="4" name="Slide Number Placeholder 3"/>
          <p:cNvSpPr>
            <a:spLocks noGrp="1"/>
          </p:cNvSpPr>
          <p:nvPr>
            <p:ph type="sldNum" sz="quarter" idx="5"/>
          </p:nvPr>
        </p:nvSpPr>
        <p:spPr/>
        <p:txBody>
          <a:bodyPr/>
          <a:lstStyle/>
          <a:p>
            <a:fld id="{6393F7A4-F8A4-B14E-8920-E41B9F061B0B}" type="slidenum">
              <a:rPr lang="en-US" smtClean="0"/>
              <a:t>6</a:t>
            </a:fld>
            <a:endParaRPr lang="en-US"/>
          </a:p>
        </p:txBody>
      </p:sp>
    </p:spTree>
    <p:extLst>
      <p:ext uri="{BB962C8B-B14F-4D97-AF65-F5344CB8AC3E}">
        <p14:creationId xmlns:p14="http://schemas.microsoft.com/office/powerpoint/2010/main" val="23619371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Eldest sister Wilhelmina, who went by Bessie, was studying at Washington Conservatory of Music</a:t>
            </a:r>
          </a:p>
          <a:p>
            <a:pPr marL="171450" indent="-171450">
              <a:buFont typeface="Arial" panose="020B0604020202020204" pitchFamily="34" charset="0"/>
              <a:buChar char="•"/>
            </a:pPr>
            <a:r>
              <a:rPr lang="en-US" dirty="0"/>
              <a:t>Upon her graduation she moved to Texas and took FDP with her</a:t>
            </a:r>
          </a:p>
          <a:p>
            <a:pPr marL="171450" indent="-171450">
              <a:buFont typeface="Arial" panose="020B0604020202020204" pitchFamily="34" charset="0"/>
              <a:buChar char="•"/>
            </a:pPr>
            <a:r>
              <a:rPr lang="en-US" dirty="0"/>
              <a:t>Bessie went into music education and FDP lived with relatives San Antonio, Austin, Gainesville</a:t>
            </a:r>
          </a:p>
          <a:p>
            <a:pPr marL="171450" indent="-171450">
              <a:buFont typeface="Arial" panose="020B0604020202020204" pitchFamily="34" charset="0"/>
              <a:buChar char="•"/>
            </a:pPr>
            <a:r>
              <a:rPr lang="en-US" dirty="0"/>
              <a:t>Bessie took a job at Prairie View A&amp;M</a:t>
            </a:r>
          </a:p>
          <a:p>
            <a:pPr marL="171450" indent="-171450">
              <a:buFont typeface="Arial" panose="020B0604020202020204" pitchFamily="34" charset="0"/>
              <a:buChar char="•"/>
            </a:pPr>
            <a:r>
              <a:rPr lang="en-US" dirty="0"/>
              <a:t>FDP joined Bessie and she made sure he attended school</a:t>
            </a:r>
          </a:p>
          <a:p>
            <a:pPr marL="171450" indent="-171450">
              <a:buFont typeface="Arial" panose="020B0604020202020204" pitchFamily="34" charset="0"/>
              <a:buChar char="•"/>
            </a:pPr>
            <a:r>
              <a:rPr lang="en-US" dirty="0"/>
              <a:t>He was not particularly good at school, not motivated and frequently in trouble</a:t>
            </a:r>
          </a:p>
          <a:p>
            <a:pPr marL="171450" indent="-171450">
              <a:buFont typeface="Arial" panose="020B0604020202020204" pitchFamily="34" charset="0"/>
              <a:buChar char="•"/>
            </a:pPr>
            <a:r>
              <a:rPr lang="en-US" dirty="0"/>
              <a:t>FDP first gained an appreciation for school here after meeting the school veterinarians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Parents were graduates of Prairie View A&amp;M</a:t>
            </a:r>
          </a:p>
        </p:txBody>
      </p:sp>
      <p:sp>
        <p:nvSpPr>
          <p:cNvPr id="4" name="Slide Number Placeholder 3"/>
          <p:cNvSpPr>
            <a:spLocks noGrp="1"/>
          </p:cNvSpPr>
          <p:nvPr>
            <p:ph type="sldNum" sz="quarter" idx="5"/>
          </p:nvPr>
        </p:nvSpPr>
        <p:spPr/>
        <p:txBody>
          <a:bodyPr/>
          <a:lstStyle/>
          <a:p>
            <a:fld id="{2B1C76E2-1A4A-4D8F-B371-53CFD7DC098C}" type="slidenum">
              <a:rPr lang="en-US" smtClean="0"/>
              <a:t>7</a:t>
            </a:fld>
            <a:endParaRPr lang="en-US"/>
          </a:p>
        </p:txBody>
      </p:sp>
    </p:spTree>
    <p:extLst>
      <p:ext uri="{BB962C8B-B14F-4D97-AF65-F5344CB8AC3E}">
        <p14:creationId xmlns:p14="http://schemas.microsoft.com/office/powerpoint/2010/main" val="286689142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His favorite was Evans who became FDP’s mentor</a:t>
            </a:r>
          </a:p>
          <a:p>
            <a:pPr marL="171450" indent="-171450">
              <a:buFont typeface="Arial" panose="020B0604020202020204" pitchFamily="34" charset="0"/>
              <a:buChar char="•"/>
            </a:pPr>
            <a:r>
              <a:rPr lang="en-US" dirty="0"/>
              <a:t>Evans along with Samuel Richardson were the first black graduates of ISU CVM</a:t>
            </a:r>
          </a:p>
          <a:p>
            <a:pPr marL="171450" indent="-171450">
              <a:buFont typeface="Arial" panose="020B0604020202020204" pitchFamily="34" charset="0"/>
              <a:buChar char="•"/>
            </a:pPr>
            <a:r>
              <a:rPr lang="en-US" dirty="0"/>
              <a:t>FDP relates that he believed Evans should have had top honors in his class but that went to H. H. Dukes</a:t>
            </a:r>
          </a:p>
          <a:p>
            <a:pPr marL="171450" indent="-171450">
              <a:buFont typeface="Arial" panose="020B0604020202020204" pitchFamily="34" charset="0"/>
              <a:buChar char="•"/>
            </a:pPr>
            <a:r>
              <a:rPr lang="en-US" dirty="0"/>
              <a:t>Evans was from the Kansas City area and likely lived near a practicing Black vet</a:t>
            </a:r>
          </a:p>
        </p:txBody>
      </p:sp>
      <p:sp>
        <p:nvSpPr>
          <p:cNvPr id="4" name="Slide Number Placeholder 3"/>
          <p:cNvSpPr>
            <a:spLocks noGrp="1"/>
          </p:cNvSpPr>
          <p:nvPr>
            <p:ph type="sldNum" sz="quarter" idx="5"/>
          </p:nvPr>
        </p:nvSpPr>
        <p:spPr/>
        <p:txBody>
          <a:bodyPr/>
          <a:lstStyle/>
          <a:p>
            <a:fld id="{2B1C76E2-1A4A-4D8F-B371-53CFD7DC098C}" type="slidenum">
              <a:rPr lang="en-US" smtClean="0"/>
              <a:t>8</a:t>
            </a:fld>
            <a:endParaRPr lang="en-US"/>
          </a:p>
        </p:txBody>
      </p:sp>
    </p:spTree>
    <p:extLst>
      <p:ext uri="{BB962C8B-B14F-4D97-AF65-F5344CB8AC3E}">
        <p14:creationId xmlns:p14="http://schemas.microsoft.com/office/powerpoint/2010/main" val="280889725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FDP arrived in Des Moines and took a job at Hotel Fort Des Moines in 1919</a:t>
            </a:r>
          </a:p>
          <a:p>
            <a:pPr marL="171450" indent="-171450">
              <a:buFont typeface="Arial" panose="020B0604020202020204" pitchFamily="34" charset="0"/>
              <a:buChar char="•"/>
            </a:pPr>
            <a:r>
              <a:rPr lang="en-US" dirty="0"/>
              <a:t>Even though he had only been in Iowa for a few months he stated he was from Des Moines at registration</a:t>
            </a:r>
          </a:p>
          <a:p>
            <a:pPr marL="171450" indent="-171450">
              <a:buFont typeface="Arial" panose="020B0604020202020204" pitchFamily="34" charset="0"/>
              <a:buChar char="•"/>
            </a:pPr>
            <a:r>
              <a:rPr lang="en-US" dirty="0"/>
              <a:t>The registration fee was $17.50 (about $282 today) </a:t>
            </a:r>
          </a:p>
          <a:p>
            <a:pPr marL="171450" indent="-171450">
              <a:buFont typeface="Arial" panose="020B0604020202020204" pitchFamily="34" charset="0"/>
              <a:buChar char="•"/>
            </a:pPr>
            <a:r>
              <a:rPr lang="en-US" dirty="0" err="1"/>
              <a:t>Lagomarcino</a:t>
            </a:r>
            <a:r>
              <a:rPr lang="en-US" dirty="0"/>
              <a:t> Hall picture from 1914 shortly after built</a:t>
            </a:r>
          </a:p>
          <a:p>
            <a:pPr marL="171450" indent="-171450">
              <a:buFont typeface="Arial" panose="020B0604020202020204" pitchFamily="34" charset="0"/>
              <a:buChar char="•"/>
            </a:pPr>
            <a:r>
              <a:rPr lang="en-US" dirty="0"/>
              <a:t>Hog serum plant to the north. </a:t>
            </a:r>
          </a:p>
        </p:txBody>
      </p:sp>
      <p:sp>
        <p:nvSpPr>
          <p:cNvPr id="4" name="Slide Number Placeholder 3"/>
          <p:cNvSpPr>
            <a:spLocks noGrp="1"/>
          </p:cNvSpPr>
          <p:nvPr>
            <p:ph type="sldNum" sz="quarter" idx="5"/>
          </p:nvPr>
        </p:nvSpPr>
        <p:spPr/>
        <p:txBody>
          <a:bodyPr/>
          <a:lstStyle/>
          <a:p>
            <a:fld id="{6393F7A4-F8A4-B14E-8920-E41B9F061B0B}" type="slidenum">
              <a:rPr lang="en-US" smtClean="0"/>
              <a:t>9</a:t>
            </a:fld>
            <a:endParaRPr lang="en-US"/>
          </a:p>
        </p:txBody>
      </p:sp>
    </p:spTree>
    <p:extLst>
      <p:ext uri="{BB962C8B-B14F-4D97-AF65-F5344CB8AC3E}">
        <p14:creationId xmlns:p14="http://schemas.microsoft.com/office/powerpoint/2010/main" val="19232637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pattFill prst="pct5">
          <a:fgClr>
            <a:srgbClr val="FEC552"/>
          </a:fgClr>
          <a:bgClr>
            <a:srgbClr val="A20819"/>
          </a:bgClr>
        </a:patt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490D6AC-A50A-462E-BB5D-3BFA70A270D9}"/>
              </a:ext>
            </a:extLst>
          </p:cNvPr>
          <p:cNvPicPr>
            <a:picLocks noChangeAspect="1"/>
          </p:cNvPicPr>
          <p:nvPr userDrawn="1"/>
        </p:nvPicPr>
        <p:blipFill rotWithShape="1">
          <a:blip r:embed="rId2" cstate="print">
            <a:alphaModFix amt="25000"/>
            <a:extLst>
              <a:ext uri="{28A0092B-C50C-407E-A947-70E740481C1C}">
                <a14:useLocalDpi xmlns:a14="http://schemas.microsoft.com/office/drawing/2010/main" val="0"/>
              </a:ext>
            </a:extLst>
          </a:blip>
          <a:srcRect/>
          <a:stretch/>
        </p:blipFill>
        <p:spPr>
          <a:xfrm>
            <a:off x="0" y="-193964"/>
            <a:ext cx="12191998" cy="7051964"/>
          </a:xfrm>
          <a:prstGeom prst="rect">
            <a:avLst/>
          </a:prstGeom>
          <a:gradFill>
            <a:gsLst>
              <a:gs pos="96000">
                <a:srgbClr val="DD1A32">
                  <a:alpha val="12000"/>
                </a:srgbClr>
              </a:gs>
              <a:gs pos="7000">
                <a:srgbClr val="C00000"/>
              </a:gs>
            </a:gsLst>
            <a:path path="circle">
              <a:fillToRect l="100000" t="100000"/>
            </a:path>
          </a:gradFill>
          <a:effectLst>
            <a:outerShdw blurRad="50800" dist="50800" dir="5400000" algn="ctr" rotWithShape="0">
              <a:srgbClr val="000000"/>
            </a:outerShdw>
            <a:softEdge rad="0"/>
          </a:effectLst>
        </p:spPr>
      </p:pic>
      <p:sp>
        <p:nvSpPr>
          <p:cNvPr id="2" name="Title 1"/>
          <p:cNvSpPr>
            <a:spLocks noGrp="1"/>
          </p:cNvSpPr>
          <p:nvPr>
            <p:ph type="ctrTitle"/>
          </p:nvPr>
        </p:nvSpPr>
        <p:spPr>
          <a:xfrm>
            <a:off x="1524000" y="1122363"/>
            <a:ext cx="9144000" cy="2387600"/>
          </a:xfrm>
        </p:spPr>
        <p:txBody>
          <a:bodyPr anchor="b"/>
          <a:lstStyle>
            <a:lvl1pPr algn="ctr">
              <a:defRPr sz="6000" b="1">
                <a:solidFill>
                  <a:schemeClr val="bg1"/>
                </a:solidFill>
                <a:effectLst>
                  <a:outerShdw blurRad="38100" dist="38100" dir="2700000" algn="tl">
                    <a:srgbClr val="000000">
                      <a:alpha val="43137"/>
                    </a:srgbClr>
                  </a:outerShdw>
                </a:effectLst>
                <a:latin typeface="Univers LT Std 67 Bold Condense" panose="020B0603020202020204"/>
              </a:defRPr>
            </a:lvl1pPr>
          </a:lstStyle>
          <a:p>
            <a:r>
              <a:rPr lang="en-US" dirty="0"/>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solidFill>
                  <a:srgbClr val="FEC552"/>
                </a:solidFill>
                <a:effectLst>
                  <a:outerShdw blurRad="38100" dist="38100" dir="2700000" algn="tl">
                    <a:srgbClr val="000000">
                      <a:alpha val="43137"/>
                    </a:srgbClr>
                  </a:outerShdw>
                </a:effectLst>
                <a:latin typeface="Univers LT Std 57 Condensed" panose="020B0506020202050204"/>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0" name="Rectangle 9">
            <a:extLst>
              <a:ext uri="{FF2B5EF4-FFF2-40B4-BE49-F238E27FC236}">
                <a16:creationId xmlns:a16="http://schemas.microsoft.com/office/drawing/2014/main" id="{8554C012-E3BA-4677-87A2-E44B13DBA5C5}"/>
              </a:ext>
            </a:extLst>
          </p:cNvPr>
          <p:cNvSpPr/>
          <p:nvPr userDrawn="1"/>
        </p:nvSpPr>
        <p:spPr>
          <a:xfrm rot="2700000">
            <a:off x="1061122" y="4253147"/>
            <a:ext cx="193965" cy="3112631"/>
          </a:xfrm>
          <a:custGeom>
            <a:avLst/>
            <a:gdLst>
              <a:gd name="connsiteX0" fmla="*/ 0 w 193964"/>
              <a:gd name="connsiteY0" fmla="*/ 0 h 3175019"/>
              <a:gd name="connsiteX1" fmla="*/ 193964 w 193964"/>
              <a:gd name="connsiteY1" fmla="*/ 0 h 3175019"/>
              <a:gd name="connsiteX2" fmla="*/ 193964 w 193964"/>
              <a:gd name="connsiteY2" fmla="*/ 3175019 h 3175019"/>
              <a:gd name="connsiteX3" fmla="*/ 0 w 193964"/>
              <a:gd name="connsiteY3" fmla="*/ 3175019 h 3175019"/>
              <a:gd name="connsiteX4" fmla="*/ 0 w 193964"/>
              <a:gd name="connsiteY4" fmla="*/ 0 h 3175019"/>
              <a:gd name="connsiteX0" fmla="*/ 0 w 193965"/>
              <a:gd name="connsiteY0" fmla="*/ 0 h 3175019"/>
              <a:gd name="connsiteX1" fmla="*/ 193964 w 193965"/>
              <a:gd name="connsiteY1" fmla="*/ 0 h 3175019"/>
              <a:gd name="connsiteX2" fmla="*/ 193965 w 193965"/>
              <a:gd name="connsiteY2" fmla="*/ 2942478 h 3175019"/>
              <a:gd name="connsiteX3" fmla="*/ 0 w 193965"/>
              <a:gd name="connsiteY3" fmla="*/ 3175019 h 3175019"/>
              <a:gd name="connsiteX4" fmla="*/ 0 w 193965"/>
              <a:gd name="connsiteY4" fmla="*/ 0 h 3175019"/>
              <a:gd name="connsiteX0" fmla="*/ 0 w 193965"/>
              <a:gd name="connsiteY0" fmla="*/ 0 h 3061585"/>
              <a:gd name="connsiteX1" fmla="*/ 193964 w 193965"/>
              <a:gd name="connsiteY1" fmla="*/ 0 h 3061585"/>
              <a:gd name="connsiteX2" fmla="*/ 193965 w 193965"/>
              <a:gd name="connsiteY2" fmla="*/ 2942478 h 3061585"/>
              <a:gd name="connsiteX3" fmla="*/ 22687 w 193965"/>
              <a:gd name="connsiteY3" fmla="*/ 3061585 h 3061585"/>
              <a:gd name="connsiteX4" fmla="*/ 0 w 193965"/>
              <a:gd name="connsiteY4" fmla="*/ 0 h 3061585"/>
              <a:gd name="connsiteX0" fmla="*/ 0 w 193965"/>
              <a:gd name="connsiteY0" fmla="*/ 0 h 3112631"/>
              <a:gd name="connsiteX1" fmla="*/ 193964 w 193965"/>
              <a:gd name="connsiteY1" fmla="*/ 0 h 3112631"/>
              <a:gd name="connsiteX2" fmla="*/ 193965 w 193965"/>
              <a:gd name="connsiteY2" fmla="*/ 2942478 h 3112631"/>
              <a:gd name="connsiteX3" fmla="*/ 22687 w 193965"/>
              <a:gd name="connsiteY3" fmla="*/ 3112631 h 3112631"/>
              <a:gd name="connsiteX4" fmla="*/ 0 w 193965"/>
              <a:gd name="connsiteY4" fmla="*/ 0 h 31126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3965" h="3112631">
                <a:moveTo>
                  <a:pt x="0" y="0"/>
                </a:moveTo>
                <a:lnTo>
                  <a:pt x="193964" y="0"/>
                </a:lnTo>
                <a:cubicBezTo>
                  <a:pt x="193964" y="980826"/>
                  <a:pt x="193965" y="1961652"/>
                  <a:pt x="193965" y="2942478"/>
                </a:cubicBezTo>
                <a:lnTo>
                  <a:pt x="22687" y="3112631"/>
                </a:lnTo>
                <a:lnTo>
                  <a:pt x="0" y="0"/>
                </a:lnTo>
                <a:close/>
              </a:path>
            </a:pathLst>
          </a:custGeom>
          <a:solidFill>
            <a:srgbClr val="FEC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B9AF4E8-D430-4B4B-AE5F-B5C5DBC2BD20}"/>
              </a:ext>
            </a:extLst>
          </p:cNvPr>
          <p:cNvSpPr/>
          <p:nvPr userDrawn="1"/>
        </p:nvSpPr>
        <p:spPr>
          <a:xfrm rot="2700000">
            <a:off x="543155" y="4708879"/>
            <a:ext cx="205308" cy="2029691"/>
          </a:xfrm>
          <a:custGeom>
            <a:avLst/>
            <a:gdLst>
              <a:gd name="connsiteX0" fmla="*/ 0 w 193964"/>
              <a:gd name="connsiteY0" fmla="*/ 0 h 2185662"/>
              <a:gd name="connsiteX1" fmla="*/ 193964 w 193964"/>
              <a:gd name="connsiteY1" fmla="*/ 0 h 2185662"/>
              <a:gd name="connsiteX2" fmla="*/ 193964 w 193964"/>
              <a:gd name="connsiteY2" fmla="*/ 2185662 h 2185662"/>
              <a:gd name="connsiteX3" fmla="*/ 0 w 193964"/>
              <a:gd name="connsiteY3" fmla="*/ 2185662 h 2185662"/>
              <a:gd name="connsiteX4" fmla="*/ 0 w 193964"/>
              <a:gd name="connsiteY4" fmla="*/ 0 h 2185662"/>
              <a:gd name="connsiteX0" fmla="*/ 2837 w 196801"/>
              <a:gd name="connsiteY0" fmla="*/ 0 h 2185662"/>
              <a:gd name="connsiteX1" fmla="*/ 196801 w 196801"/>
              <a:gd name="connsiteY1" fmla="*/ 0 h 2185662"/>
              <a:gd name="connsiteX2" fmla="*/ 196801 w 196801"/>
              <a:gd name="connsiteY2" fmla="*/ 2185662 h 2185662"/>
              <a:gd name="connsiteX3" fmla="*/ 0 w 196801"/>
              <a:gd name="connsiteY3" fmla="*/ 1853865 h 2185662"/>
              <a:gd name="connsiteX4" fmla="*/ 2837 w 196801"/>
              <a:gd name="connsiteY4" fmla="*/ 0 h 2185662"/>
              <a:gd name="connsiteX0" fmla="*/ 2837 w 199636"/>
              <a:gd name="connsiteY0" fmla="*/ 0 h 2029691"/>
              <a:gd name="connsiteX1" fmla="*/ 196801 w 199636"/>
              <a:gd name="connsiteY1" fmla="*/ 0 h 2029691"/>
              <a:gd name="connsiteX2" fmla="*/ 199636 w 199636"/>
              <a:gd name="connsiteY2" fmla="*/ 2029691 h 2029691"/>
              <a:gd name="connsiteX3" fmla="*/ 0 w 199636"/>
              <a:gd name="connsiteY3" fmla="*/ 1853865 h 2029691"/>
              <a:gd name="connsiteX4" fmla="*/ 2837 w 199636"/>
              <a:gd name="connsiteY4" fmla="*/ 0 h 2029691"/>
              <a:gd name="connsiteX0" fmla="*/ 8509 w 205308"/>
              <a:gd name="connsiteY0" fmla="*/ 0 h 2029691"/>
              <a:gd name="connsiteX1" fmla="*/ 202473 w 205308"/>
              <a:gd name="connsiteY1" fmla="*/ 0 h 2029691"/>
              <a:gd name="connsiteX2" fmla="*/ 205308 w 205308"/>
              <a:gd name="connsiteY2" fmla="*/ 2029691 h 2029691"/>
              <a:gd name="connsiteX3" fmla="*/ 0 w 205308"/>
              <a:gd name="connsiteY3" fmla="*/ 1831179 h 2029691"/>
              <a:gd name="connsiteX4" fmla="*/ 8509 w 205308"/>
              <a:gd name="connsiteY4" fmla="*/ 0 h 202969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05308" h="2029691">
                <a:moveTo>
                  <a:pt x="8509" y="0"/>
                </a:moveTo>
                <a:lnTo>
                  <a:pt x="202473" y="0"/>
                </a:lnTo>
                <a:lnTo>
                  <a:pt x="205308" y="2029691"/>
                </a:lnTo>
                <a:lnTo>
                  <a:pt x="0" y="1831179"/>
                </a:lnTo>
                <a:cubicBezTo>
                  <a:pt x="946" y="1213224"/>
                  <a:pt x="7563" y="617955"/>
                  <a:pt x="8509" y="0"/>
                </a:cubicBezTo>
                <a:close/>
              </a:path>
            </a:pathLst>
          </a:custGeom>
          <a:solidFill>
            <a:srgbClr val="FEC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2" name="Rectangle 11">
            <a:extLst>
              <a:ext uri="{FF2B5EF4-FFF2-40B4-BE49-F238E27FC236}">
                <a16:creationId xmlns:a16="http://schemas.microsoft.com/office/drawing/2014/main" id="{2C93C2DD-1C48-45A9-BB4C-86279ECBCC8C}"/>
              </a:ext>
            </a:extLst>
          </p:cNvPr>
          <p:cNvSpPr/>
          <p:nvPr userDrawn="1"/>
        </p:nvSpPr>
        <p:spPr>
          <a:xfrm rot="2700000">
            <a:off x="1020880" y="5811032"/>
            <a:ext cx="195647" cy="1301990"/>
          </a:xfrm>
          <a:custGeom>
            <a:avLst/>
            <a:gdLst>
              <a:gd name="connsiteX0" fmla="*/ 0 w 193964"/>
              <a:gd name="connsiteY0" fmla="*/ 0 h 1364290"/>
              <a:gd name="connsiteX1" fmla="*/ 193964 w 193964"/>
              <a:gd name="connsiteY1" fmla="*/ 0 h 1364290"/>
              <a:gd name="connsiteX2" fmla="*/ 193964 w 193964"/>
              <a:gd name="connsiteY2" fmla="*/ 1364290 h 1364290"/>
              <a:gd name="connsiteX3" fmla="*/ 0 w 193964"/>
              <a:gd name="connsiteY3" fmla="*/ 1364290 h 1364290"/>
              <a:gd name="connsiteX4" fmla="*/ 0 w 193964"/>
              <a:gd name="connsiteY4" fmla="*/ 0 h 1364290"/>
              <a:gd name="connsiteX0" fmla="*/ 0 w 193964"/>
              <a:gd name="connsiteY0" fmla="*/ 0 h 1364290"/>
              <a:gd name="connsiteX1" fmla="*/ 193964 w 193964"/>
              <a:gd name="connsiteY1" fmla="*/ 0 h 1364290"/>
              <a:gd name="connsiteX2" fmla="*/ 193964 w 193964"/>
              <a:gd name="connsiteY2" fmla="*/ 1364290 h 1364290"/>
              <a:gd name="connsiteX3" fmla="*/ 1684 w 193964"/>
              <a:gd name="connsiteY3" fmla="*/ 1305358 h 1364290"/>
              <a:gd name="connsiteX4" fmla="*/ 0 w 193964"/>
              <a:gd name="connsiteY4" fmla="*/ 0 h 1364290"/>
              <a:gd name="connsiteX0" fmla="*/ 0 w 195647"/>
              <a:gd name="connsiteY0" fmla="*/ 0 h 1305358"/>
              <a:gd name="connsiteX1" fmla="*/ 193964 w 195647"/>
              <a:gd name="connsiteY1" fmla="*/ 0 h 1305358"/>
              <a:gd name="connsiteX2" fmla="*/ 195647 w 195647"/>
              <a:gd name="connsiteY2" fmla="*/ 1110036 h 1305358"/>
              <a:gd name="connsiteX3" fmla="*/ 1684 w 195647"/>
              <a:gd name="connsiteY3" fmla="*/ 1305358 h 1305358"/>
              <a:gd name="connsiteX4" fmla="*/ 0 w 195647"/>
              <a:gd name="connsiteY4" fmla="*/ 0 h 1305358"/>
              <a:gd name="connsiteX0" fmla="*/ 0 w 195647"/>
              <a:gd name="connsiteY0" fmla="*/ 0 h 1301990"/>
              <a:gd name="connsiteX1" fmla="*/ 193964 w 195647"/>
              <a:gd name="connsiteY1" fmla="*/ 0 h 1301990"/>
              <a:gd name="connsiteX2" fmla="*/ 195647 w 195647"/>
              <a:gd name="connsiteY2" fmla="*/ 1110036 h 1301990"/>
              <a:gd name="connsiteX3" fmla="*/ 5051 w 195647"/>
              <a:gd name="connsiteY3" fmla="*/ 1301990 h 1301990"/>
              <a:gd name="connsiteX4" fmla="*/ 0 w 195647"/>
              <a:gd name="connsiteY4" fmla="*/ 0 h 130199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47" h="1301990">
                <a:moveTo>
                  <a:pt x="0" y="0"/>
                </a:moveTo>
                <a:lnTo>
                  <a:pt x="193964" y="0"/>
                </a:lnTo>
                <a:lnTo>
                  <a:pt x="195647" y="1110036"/>
                </a:lnTo>
                <a:lnTo>
                  <a:pt x="5051" y="1301990"/>
                </a:lnTo>
                <a:cubicBezTo>
                  <a:pt x="4490" y="866871"/>
                  <a:pt x="561" y="435119"/>
                  <a:pt x="0" y="0"/>
                </a:cubicBezTo>
                <a:close/>
              </a:path>
            </a:pathLst>
          </a:custGeom>
          <a:solidFill>
            <a:srgbClr val="FEC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8538789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Rectangle 6">
            <a:extLst>
              <a:ext uri="{FF2B5EF4-FFF2-40B4-BE49-F238E27FC236}">
                <a16:creationId xmlns:a16="http://schemas.microsoft.com/office/drawing/2014/main" id="{BE4A237F-C485-4DF1-AFA0-73E29753D3D2}"/>
              </a:ext>
            </a:extLst>
          </p:cNvPr>
          <p:cNvSpPr/>
          <p:nvPr userDrawn="1"/>
        </p:nvSpPr>
        <p:spPr>
          <a:xfrm>
            <a:off x="-1" y="1524000"/>
            <a:ext cx="10547245" cy="82020"/>
          </a:xfrm>
          <a:prstGeom prst="rect">
            <a:avLst/>
          </a:prstGeom>
          <a:solidFill>
            <a:srgbClr val="FEC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2029054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47944565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lvl1pPr>
              <a:spcBef>
                <a:spcPts val="600"/>
              </a:spcBef>
              <a:spcAft>
                <a:spcPts val="1200"/>
              </a:spcAft>
              <a:defRPr/>
            </a:lvl1pPr>
            <a:lvl2pPr>
              <a:spcBef>
                <a:spcPts val="600"/>
              </a:spcBef>
              <a:spcAft>
                <a:spcPts val="1200"/>
              </a:spcAft>
              <a:defRPr/>
            </a:lvl2pPr>
            <a:lvl3pPr>
              <a:spcBef>
                <a:spcPts val="600"/>
              </a:spcBef>
              <a:spcAft>
                <a:spcPts val="1200"/>
              </a:spcAft>
              <a:defRPr/>
            </a:lvl3pPr>
            <a:lvl4pPr>
              <a:spcBef>
                <a:spcPts val="600"/>
              </a:spcBef>
              <a:spcAft>
                <a:spcPts val="1200"/>
              </a:spcAft>
              <a:defRPr/>
            </a:lvl4pPr>
            <a:lvl5pPr>
              <a:spcBef>
                <a:spcPts val="600"/>
              </a:spcBef>
              <a:spcAft>
                <a:spcPts val="12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846CE7D5-CF57-46EF-B807-FDD0502418D4}" type="datetimeFigureOut">
              <a:rPr lang="en-US" smtClean="0"/>
              <a:t>3/15/2023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330EA680-D336-4FF7-8B7A-9848BB0A1C32}" type="slidenum">
              <a:rPr lang="en-US" smtClean="0"/>
              <a:t>‹#›</a:t>
            </a:fld>
            <a:endParaRPr lang="en-US"/>
          </a:p>
        </p:txBody>
      </p:sp>
      <p:sp>
        <p:nvSpPr>
          <p:cNvPr id="7" name="Rectangle 6">
            <a:extLst>
              <a:ext uri="{FF2B5EF4-FFF2-40B4-BE49-F238E27FC236}">
                <a16:creationId xmlns:a16="http://schemas.microsoft.com/office/drawing/2014/main" id="{40C2F7E2-6438-4BBA-BF85-06505481D681}"/>
              </a:ext>
            </a:extLst>
          </p:cNvPr>
          <p:cNvSpPr/>
          <p:nvPr userDrawn="1"/>
        </p:nvSpPr>
        <p:spPr>
          <a:xfrm>
            <a:off x="-1" y="1524000"/>
            <a:ext cx="10547245" cy="82020"/>
          </a:xfrm>
          <a:prstGeom prst="rect">
            <a:avLst/>
          </a:prstGeom>
          <a:solidFill>
            <a:srgbClr val="FEC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4913845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pattFill prst="pct10">
          <a:fgClr>
            <a:srgbClr val="FEC552"/>
          </a:fgClr>
          <a:bgClr>
            <a:srgbClr val="DD1A32"/>
          </a:bgClr>
        </a:pattFill>
        <a:effectLst/>
      </p:bgPr>
    </p:bg>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5197610-ACD5-441A-821B-9D85ED5D702E}"/>
              </a:ext>
            </a:extLst>
          </p:cNvPr>
          <p:cNvPicPr>
            <a:picLocks noChangeAspect="1"/>
          </p:cNvPicPr>
          <p:nvPr userDrawn="1"/>
        </p:nvPicPr>
        <p:blipFill rotWithShape="1">
          <a:blip r:embed="rId2">
            <a:alphaModFix amt="25000"/>
            <a:extLst>
              <a:ext uri="{28A0092B-C50C-407E-A947-70E740481C1C}">
                <a14:useLocalDpi xmlns:a14="http://schemas.microsoft.com/office/drawing/2010/main" val="0"/>
              </a:ext>
            </a:extLst>
          </a:blip>
          <a:srcRect t="38791" b="22662"/>
          <a:stretch/>
        </p:blipFill>
        <p:spPr>
          <a:xfrm>
            <a:off x="0" y="-177195"/>
            <a:ext cx="12191998" cy="7051964"/>
          </a:xfrm>
          <a:prstGeom prst="rect">
            <a:avLst/>
          </a:prstGeom>
          <a:gradFill flip="none" rotWithShape="1">
            <a:gsLst>
              <a:gs pos="96000">
                <a:srgbClr val="DD1A32">
                  <a:alpha val="12000"/>
                </a:srgbClr>
              </a:gs>
              <a:gs pos="7000">
                <a:srgbClr val="C00000"/>
              </a:gs>
            </a:gsLst>
            <a:path path="circle">
              <a:fillToRect l="100000" t="100000"/>
            </a:path>
            <a:tileRect r="-100000" b="-100000"/>
          </a:gradFill>
          <a:effectLst>
            <a:outerShdw blurRad="50800" dist="50800" dir="5400000" algn="ctr" rotWithShape="0">
              <a:srgbClr val="000000"/>
            </a:outerShdw>
            <a:softEdge rad="0"/>
          </a:effectLst>
        </p:spPr>
      </p:pic>
      <p:sp>
        <p:nvSpPr>
          <p:cNvPr id="2" name="Title 1"/>
          <p:cNvSpPr>
            <a:spLocks noGrp="1"/>
          </p:cNvSpPr>
          <p:nvPr>
            <p:ph type="title"/>
          </p:nvPr>
        </p:nvSpPr>
        <p:spPr>
          <a:xfrm>
            <a:off x="831850" y="1709738"/>
            <a:ext cx="10515600" cy="2852737"/>
          </a:xfrm>
        </p:spPr>
        <p:txBody>
          <a:bodyPr anchor="b"/>
          <a:lstStyle>
            <a:lvl1pPr algn="ctr">
              <a:defRPr sz="6000" b="1">
                <a:solidFill>
                  <a:schemeClr val="bg1"/>
                </a:solidFill>
              </a:defRPr>
            </a:lvl1pPr>
          </a:lstStyle>
          <a:p>
            <a:r>
              <a:rPr lang="en-US" dirty="0"/>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lgn="ctr">
              <a:buNone/>
              <a:defRPr sz="2400">
                <a:solidFill>
                  <a:schemeClr val="accent4"/>
                </a:solidFill>
                <a:effectLst>
                  <a:outerShdw blurRad="38100" dist="38100" dir="2700000" algn="tl">
                    <a:srgbClr val="000000">
                      <a:alpha val="43137"/>
                    </a:srgbClr>
                  </a:outerShdw>
                </a:effectLst>
                <a:latin typeface="Univers LT Std 67 Bold Condense" panose="020B0603020202020204"/>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grpSp>
        <p:nvGrpSpPr>
          <p:cNvPr id="12" name="Group 11">
            <a:extLst>
              <a:ext uri="{FF2B5EF4-FFF2-40B4-BE49-F238E27FC236}">
                <a16:creationId xmlns:a16="http://schemas.microsoft.com/office/drawing/2014/main" id="{77D84E7F-F2FA-4B0C-9195-0E2342493086}"/>
              </a:ext>
            </a:extLst>
          </p:cNvPr>
          <p:cNvGrpSpPr/>
          <p:nvPr userDrawn="1"/>
        </p:nvGrpSpPr>
        <p:grpSpPr>
          <a:xfrm>
            <a:off x="-258827" y="2166472"/>
            <a:ext cx="1366360" cy="2508088"/>
            <a:chOff x="-258827" y="2166472"/>
            <a:chExt cx="1366360" cy="2508088"/>
          </a:xfrm>
        </p:grpSpPr>
        <p:sp>
          <p:nvSpPr>
            <p:cNvPr id="9" name="Rectangle 8">
              <a:extLst>
                <a:ext uri="{FF2B5EF4-FFF2-40B4-BE49-F238E27FC236}">
                  <a16:creationId xmlns:a16="http://schemas.microsoft.com/office/drawing/2014/main" id="{8BCD7D32-B3D6-4EA2-86EF-852A9407F6A5}"/>
                </a:ext>
              </a:extLst>
            </p:cNvPr>
            <p:cNvSpPr/>
            <p:nvPr userDrawn="1"/>
          </p:nvSpPr>
          <p:spPr>
            <a:xfrm rot="2700000">
              <a:off x="288534" y="3930018"/>
              <a:ext cx="197181" cy="1291903"/>
            </a:xfrm>
            <a:custGeom>
              <a:avLst/>
              <a:gdLst>
                <a:gd name="connsiteX0" fmla="*/ 0 w 193964"/>
                <a:gd name="connsiteY0" fmla="*/ 0 h 1372322"/>
                <a:gd name="connsiteX1" fmla="*/ 193964 w 193964"/>
                <a:gd name="connsiteY1" fmla="*/ 0 h 1372322"/>
                <a:gd name="connsiteX2" fmla="*/ 193964 w 193964"/>
                <a:gd name="connsiteY2" fmla="*/ 1372322 h 1372322"/>
                <a:gd name="connsiteX3" fmla="*/ 0 w 193964"/>
                <a:gd name="connsiteY3" fmla="*/ 1372322 h 1372322"/>
                <a:gd name="connsiteX4" fmla="*/ 0 w 193964"/>
                <a:gd name="connsiteY4" fmla="*/ 0 h 1372322"/>
                <a:gd name="connsiteX0" fmla="*/ 0 w 197181"/>
                <a:gd name="connsiteY0" fmla="*/ 0 h 1372322"/>
                <a:gd name="connsiteX1" fmla="*/ 193964 w 197181"/>
                <a:gd name="connsiteY1" fmla="*/ 0 h 1372322"/>
                <a:gd name="connsiteX2" fmla="*/ 197181 w 197181"/>
                <a:gd name="connsiteY2" fmla="*/ 1279035 h 1372322"/>
                <a:gd name="connsiteX3" fmla="*/ 0 w 197181"/>
                <a:gd name="connsiteY3" fmla="*/ 1372322 h 1372322"/>
                <a:gd name="connsiteX4" fmla="*/ 0 w 197181"/>
                <a:gd name="connsiteY4" fmla="*/ 0 h 1372322"/>
                <a:gd name="connsiteX0" fmla="*/ 0 w 197181"/>
                <a:gd name="connsiteY0" fmla="*/ 0 h 1279035"/>
                <a:gd name="connsiteX1" fmla="*/ 193964 w 197181"/>
                <a:gd name="connsiteY1" fmla="*/ 0 h 1279035"/>
                <a:gd name="connsiteX2" fmla="*/ 197181 w 197181"/>
                <a:gd name="connsiteY2" fmla="*/ 1279035 h 1279035"/>
                <a:gd name="connsiteX3" fmla="*/ 3217 w 197181"/>
                <a:gd name="connsiteY3" fmla="*/ 1098893 h 1279035"/>
                <a:gd name="connsiteX4" fmla="*/ 0 w 197181"/>
                <a:gd name="connsiteY4" fmla="*/ 0 h 1279035"/>
                <a:gd name="connsiteX0" fmla="*/ 0 w 197181"/>
                <a:gd name="connsiteY0" fmla="*/ 0 h 1291903"/>
                <a:gd name="connsiteX1" fmla="*/ 193964 w 197181"/>
                <a:gd name="connsiteY1" fmla="*/ 0 h 1291903"/>
                <a:gd name="connsiteX2" fmla="*/ 197181 w 197181"/>
                <a:gd name="connsiteY2" fmla="*/ 1291903 h 1291903"/>
                <a:gd name="connsiteX3" fmla="*/ 3217 w 197181"/>
                <a:gd name="connsiteY3" fmla="*/ 1098893 h 1291903"/>
                <a:gd name="connsiteX4" fmla="*/ 0 w 197181"/>
                <a:gd name="connsiteY4" fmla="*/ 0 h 129190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7181" h="1291903">
                  <a:moveTo>
                    <a:pt x="0" y="0"/>
                  </a:moveTo>
                  <a:lnTo>
                    <a:pt x="193964" y="0"/>
                  </a:lnTo>
                  <a:cubicBezTo>
                    <a:pt x="195036" y="426345"/>
                    <a:pt x="196109" y="865558"/>
                    <a:pt x="197181" y="1291903"/>
                  </a:cubicBezTo>
                  <a:lnTo>
                    <a:pt x="3217" y="1098893"/>
                  </a:lnTo>
                  <a:cubicBezTo>
                    <a:pt x="2145" y="732595"/>
                    <a:pt x="1072" y="366298"/>
                    <a:pt x="0" y="0"/>
                  </a:cubicBezTo>
                  <a:close/>
                </a:path>
              </a:pathLst>
            </a:custGeom>
            <a:solidFill>
              <a:srgbClr val="FEC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Isosceles Triangle 10">
              <a:extLst>
                <a:ext uri="{FF2B5EF4-FFF2-40B4-BE49-F238E27FC236}">
                  <a16:creationId xmlns:a16="http://schemas.microsoft.com/office/drawing/2014/main" id="{D49C736A-5262-4F62-8A13-880A7558B798}"/>
                </a:ext>
              </a:extLst>
            </p:cNvPr>
            <p:cNvSpPr/>
            <p:nvPr userDrawn="1"/>
          </p:nvSpPr>
          <p:spPr>
            <a:xfrm rot="5400000">
              <a:off x="-628548" y="2795020"/>
              <a:ext cx="2364630" cy="1107533"/>
            </a:xfrm>
            <a:prstGeom prst="triangle">
              <a:avLst/>
            </a:prstGeom>
            <a:solidFill>
              <a:srgbClr val="FEC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9152452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lvl1pPr>
              <a:spcBef>
                <a:spcPts val="600"/>
              </a:spcBef>
              <a:spcAft>
                <a:spcPts val="1200"/>
              </a:spcAft>
              <a:defRPr/>
            </a:lvl1pPr>
            <a:lvl2pPr>
              <a:spcBef>
                <a:spcPts val="600"/>
              </a:spcBef>
              <a:spcAft>
                <a:spcPts val="1200"/>
              </a:spcAft>
              <a:defRPr/>
            </a:lvl2pPr>
            <a:lvl3pPr>
              <a:spcBef>
                <a:spcPts val="600"/>
              </a:spcBef>
              <a:spcAft>
                <a:spcPts val="1200"/>
              </a:spcAft>
              <a:defRPr/>
            </a:lvl3pPr>
            <a:lvl4pPr>
              <a:spcBef>
                <a:spcPts val="600"/>
              </a:spcBef>
              <a:spcAft>
                <a:spcPts val="1200"/>
              </a:spcAft>
              <a:defRPr/>
            </a:lvl4pPr>
            <a:lvl5pPr>
              <a:spcBef>
                <a:spcPts val="600"/>
              </a:spcBef>
              <a:spcAft>
                <a:spcPts val="12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6172200" y="1825625"/>
            <a:ext cx="5181600" cy="4351338"/>
          </a:xfrm>
        </p:spPr>
        <p:txBody>
          <a:bodyPr/>
          <a:lstStyle>
            <a:lvl1pPr>
              <a:spcBef>
                <a:spcPts val="600"/>
              </a:spcBef>
              <a:spcAft>
                <a:spcPts val="1200"/>
              </a:spcAft>
              <a:defRPr/>
            </a:lvl1pPr>
            <a:lvl2pPr>
              <a:spcBef>
                <a:spcPts val="600"/>
              </a:spcBef>
              <a:spcAft>
                <a:spcPts val="1200"/>
              </a:spcAft>
              <a:defRPr/>
            </a:lvl2pPr>
            <a:lvl3pPr>
              <a:spcBef>
                <a:spcPts val="600"/>
              </a:spcBef>
              <a:spcAft>
                <a:spcPts val="1200"/>
              </a:spcAft>
              <a:defRPr/>
            </a:lvl3pPr>
            <a:lvl4pPr>
              <a:spcBef>
                <a:spcPts val="600"/>
              </a:spcBef>
              <a:spcAft>
                <a:spcPts val="1200"/>
              </a:spcAft>
              <a:defRPr/>
            </a:lvl4pPr>
            <a:lvl5pPr>
              <a:spcBef>
                <a:spcPts val="600"/>
              </a:spcBef>
              <a:spcAft>
                <a:spcPts val="1200"/>
              </a:spcAft>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846CE7D5-CF57-46EF-B807-FDD0502418D4}" type="datetimeFigureOut">
              <a:rPr lang="en-US" smtClean="0"/>
              <a:t>3/15/2023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330EA680-D336-4FF7-8B7A-9848BB0A1C32}" type="slidenum">
              <a:rPr lang="en-US" smtClean="0"/>
              <a:t>‹#›</a:t>
            </a:fld>
            <a:endParaRPr lang="en-US"/>
          </a:p>
        </p:txBody>
      </p:sp>
      <p:sp>
        <p:nvSpPr>
          <p:cNvPr id="8" name="Rectangle 7">
            <a:extLst>
              <a:ext uri="{FF2B5EF4-FFF2-40B4-BE49-F238E27FC236}">
                <a16:creationId xmlns:a16="http://schemas.microsoft.com/office/drawing/2014/main" id="{3D449C7D-D03B-486C-85E5-596054D9E381}"/>
              </a:ext>
            </a:extLst>
          </p:cNvPr>
          <p:cNvSpPr/>
          <p:nvPr userDrawn="1"/>
        </p:nvSpPr>
        <p:spPr>
          <a:xfrm>
            <a:off x="-1" y="1524000"/>
            <a:ext cx="10547245" cy="82020"/>
          </a:xfrm>
          <a:prstGeom prst="rect">
            <a:avLst/>
          </a:prstGeom>
          <a:solidFill>
            <a:srgbClr val="FEC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20309203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solidFill>
                  <a:srgbClr val="A20819"/>
                </a:solidFill>
                <a:effectLst/>
                <a:latin typeface="Univers LT Std 67 Bold Condense" panose="020B0603020202020204"/>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839788" y="2505075"/>
            <a:ext cx="5157787" cy="3684588"/>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solidFill>
                  <a:srgbClr val="A20819"/>
                </a:solidFill>
                <a:effectLst/>
                <a:latin typeface="Univers LT Std 67 Bold Condense" panose="020B0603020202020204"/>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6172200" y="2505075"/>
            <a:ext cx="5183188" cy="3684588"/>
          </a:xfrm>
        </p:spPr>
        <p:txBody>
          <a:bodyPr/>
          <a:lstStyle>
            <a:lvl1pPr>
              <a:defRPr sz="2400"/>
            </a:lvl1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846CE7D5-CF57-46EF-B807-FDD0502418D4}" type="datetimeFigureOut">
              <a:rPr lang="en-US" smtClean="0"/>
              <a:t>3/15/2023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330EA680-D336-4FF7-8B7A-9848BB0A1C32}" type="slidenum">
              <a:rPr lang="en-US" smtClean="0"/>
              <a:t>‹#›</a:t>
            </a:fld>
            <a:endParaRPr lang="en-US"/>
          </a:p>
        </p:txBody>
      </p:sp>
      <p:sp>
        <p:nvSpPr>
          <p:cNvPr id="10" name="Rectangle 9">
            <a:extLst>
              <a:ext uri="{FF2B5EF4-FFF2-40B4-BE49-F238E27FC236}">
                <a16:creationId xmlns:a16="http://schemas.microsoft.com/office/drawing/2014/main" id="{C4D56870-4243-40D4-9933-D07976A2CFA2}"/>
              </a:ext>
            </a:extLst>
          </p:cNvPr>
          <p:cNvSpPr/>
          <p:nvPr userDrawn="1"/>
        </p:nvSpPr>
        <p:spPr>
          <a:xfrm>
            <a:off x="-1" y="1524000"/>
            <a:ext cx="10547245" cy="82020"/>
          </a:xfrm>
          <a:prstGeom prst="rect">
            <a:avLst/>
          </a:prstGeom>
          <a:solidFill>
            <a:srgbClr val="FEC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3317233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6" name="Rectangle 5">
            <a:extLst>
              <a:ext uri="{FF2B5EF4-FFF2-40B4-BE49-F238E27FC236}">
                <a16:creationId xmlns:a16="http://schemas.microsoft.com/office/drawing/2014/main" id="{FA8BBF21-0A5B-4756-925A-9F9F94F230DD}"/>
              </a:ext>
            </a:extLst>
          </p:cNvPr>
          <p:cNvSpPr/>
          <p:nvPr userDrawn="1"/>
        </p:nvSpPr>
        <p:spPr>
          <a:xfrm>
            <a:off x="-1" y="1524000"/>
            <a:ext cx="10547245" cy="82020"/>
          </a:xfrm>
          <a:prstGeom prst="rect">
            <a:avLst/>
          </a:prstGeom>
          <a:solidFill>
            <a:srgbClr val="FEC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103125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63889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8A198AAE-B520-4209-80B5-6FBAE1E9968E}"/>
              </a:ext>
            </a:extLst>
          </p:cNvPr>
          <p:cNvSpPr/>
          <p:nvPr userDrawn="1"/>
        </p:nvSpPr>
        <p:spPr>
          <a:xfrm>
            <a:off x="0" y="1958340"/>
            <a:ext cx="4772025" cy="99060"/>
          </a:xfrm>
          <a:prstGeom prst="rect">
            <a:avLst/>
          </a:prstGeom>
          <a:solidFill>
            <a:srgbClr val="FEC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184145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8" name="Rectangle 7">
            <a:extLst>
              <a:ext uri="{FF2B5EF4-FFF2-40B4-BE49-F238E27FC236}">
                <a16:creationId xmlns:a16="http://schemas.microsoft.com/office/drawing/2014/main" id="{65DD0A86-D350-48D7-AF46-76E62201CDED}"/>
              </a:ext>
            </a:extLst>
          </p:cNvPr>
          <p:cNvSpPr/>
          <p:nvPr userDrawn="1"/>
        </p:nvSpPr>
        <p:spPr>
          <a:xfrm>
            <a:off x="0" y="1958340"/>
            <a:ext cx="4772025" cy="99060"/>
          </a:xfrm>
          <a:prstGeom prst="rect">
            <a:avLst/>
          </a:prstGeom>
          <a:solidFill>
            <a:srgbClr val="FEC55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1895827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46CE7D5-CF57-46EF-B807-FDD0502418D4}" type="datetimeFigureOut">
              <a:rPr lang="en-US" smtClean="0"/>
              <a:t>3/15/2023</a:t>
            </a:fld>
            <a:endParaRPr lang="en-US" dirty="0"/>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30EA680-D336-4FF7-8B7A-9848BB0A1C32}" type="slidenum">
              <a:rPr lang="en-US" smtClean="0"/>
              <a:t>‹#›</a:t>
            </a:fld>
            <a:endParaRPr lang="en-US"/>
          </a:p>
        </p:txBody>
      </p:sp>
    </p:spTree>
    <p:extLst>
      <p:ext uri="{BB962C8B-B14F-4D97-AF65-F5344CB8AC3E}">
        <p14:creationId xmlns:p14="http://schemas.microsoft.com/office/powerpoint/2010/main" val="246095407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b="1" kern="1200">
          <a:solidFill>
            <a:srgbClr val="DD1A32"/>
          </a:solidFill>
          <a:latin typeface="Univers" panose="020B0503020202020204" pitchFamily="34" charset="0"/>
          <a:ea typeface="+mj-ea"/>
          <a:cs typeface="+mj-cs"/>
        </a:defRPr>
      </a:lvl1pPr>
    </p:titleStyle>
    <p:bodyStyle>
      <a:lvl1pPr marL="2286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2800" kern="1200">
          <a:solidFill>
            <a:schemeClr val="tx1"/>
          </a:solidFill>
          <a:latin typeface="Univers Light" panose="020B0403020202020204" pitchFamily="34" charset="0"/>
          <a:ea typeface="+mn-ea"/>
          <a:cs typeface="+mn-cs"/>
        </a:defRPr>
      </a:lvl1pPr>
      <a:lvl2pPr marL="6858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2400" kern="1200">
          <a:solidFill>
            <a:schemeClr val="tx1"/>
          </a:solidFill>
          <a:latin typeface="Univers Light" panose="020B0403020202020204" pitchFamily="34" charset="0"/>
          <a:ea typeface="+mn-ea"/>
          <a:cs typeface="+mn-cs"/>
        </a:defRPr>
      </a:lvl2pPr>
      <a:lvl3pPr marL="11430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2000" kern="1200">
          <a:solidFill>
            <a:schemeClr val="tx1"/>
          </a:solidFill>
          <a:latin typeface="Univers Light" panose="020B0403020202020204" pitchFamily="34" charset="0"/>
          <a:ea typeface="+mn-ea"/>
          <a:cs typeface="+mn-cs"/>
        </a:defRPr>
      </a:lvl3pPr>
      <a:lvl4pPr marL="16002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1800" kern="1200">
          <a:solidFill>
            <a:schemeClr val="tx1"/>
          </a:solidFill>
          <a:latin typeface="Univers Light" panose="020B0403020202020204" pitchFamily="34" charset="0"/>
          <a:ea typeface="+mn-ea"/>
          <a:cs typeface="+mn-cs"/>
        </a:defRPr>
      </a:lvl4pPr>
      <a:lvl5pPr marL="20574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1800" kern="1200">
          <a:solidFill>
            <a:schemeClr val="tx1"/>
          </a:solidFill>
          <a:latin typeface="Univers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1.xml"/><Relationship Id="rId5" Type="http://schemas.openxmlformats.org/officeDocument/2006/relationships/image" Target="../media/image5.emf"/><Relationship Id="rId4" Type="http://schemas.openxmlformats.org/officeDocument/2006/relationships/image" Target="../media/image4.emf"/></Relationships>
</file>

<file path=ppt/slides/_rels/slide1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1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16.jpeg"/><Relationship Id="rId4" Type="http://schemas.openxmlformats.org/officeDocument/2006/relationships/image" Target="../media/image5.emf"/></Relationships>
</file>

<file path=ppt/slides/_rels/slide1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17.jpg"/><Relationship Id="rId4" Type="http://schemas.openxmlformats.org/officeDocument/2006/relationships/image" Target="../media/image5.emf"/></Relationships>
</file>

<file path=ppt/slides/_rels/slide1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18.jpeg"/><Relationship Id="rId4" Type="http://schemas.openxmlformats.org/officeDocument/2006/relationships/image" Target="../media/image5.emf"/></Relationships>
</file>

<file path=ppt/slides/_rels/slide1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4.xml"/><Relationship Id="rId1" Type="http://schemas.openxmlformats.org/officeDocument/2006/relationships/slideLayout" Target="../slideLayouts/slideLayout2.xml"/><Relationship Id="rId5" Type="http://schemas.openxmlformats.org/officeDocument/2006/relationships/image" Target="../media/image19.jpg"/><Relationship Id="rId4" Type="http://schemas.openxmlformats.org/officeDocument/2006/relationships/image" Target="../media/image5.emf"/></Relationships>
</file>

<file path=ppt/slides/_rels/slide1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media/image20.jpg"/><Relationship Id="rId4" Type="http://schemas.openxmlformats.org/officeDocument/2006/relationships/image" Target="../media/image5.emf"/></Relationships>
</file>

<file path=ppt/slides/_rels/slide1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21.jpg"/><Relationship Id="rId4" Type="http://schemas.openxmlformats.org/officeDocument/2006/relationships/image" Target="../media/image5.emf"/></Relationships>
</file>

<file path=ppt/slides/_rels/slide1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7.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5.emf"/></Relationships>
</file>

<file path=ppt/slides/_rels/slide1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8.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image" Target="../media/image5.emf"/></Relationships>
</file>

<file path=ppt/slides/_rels/slide1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19.xml"/><Relationship Id="rId1" Type="http://schemas.openxmlformats.org/officeDocument/2006/relationships/slideLayout" Target="../slideLayouts/slideLayout7.xml"/><Relationship Id="rId5" Type="http://schemas.openxmlformats.org/officeDocument/2006/relationships/image" Target="../media/image23.JPG"/><Relationship Id="rId4" Type="http://schemas.openxmlformats.org/officeDocument/2006/relationships/image" Target="../media/image5.emf"/></Relationships>
</file>

<file path=ppt/slides/_rels/slide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openxmlformats.org/officeDocument/2006/relationships/image" Target="../media/image7.png"/><Relationship Id="rId5" Type="http://schemas.openxmlformats.org/officeDocument/2006/relationships/image" Target="../media/image5.emf"/><Relationship Id="rId4" Type="http://schemas.openxmlformats.org/officeDocument/2006/relationships/image" Target="../media/image6.emf"/></Relationships>
</file>

<file path=ppt/slides/_rels/slide2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0.xml"/><Relationship Id="rId1" Type="http://schemas.openxmlformats.org/officeDocument/2006/relationships/slideLayout" Target="../slideLayouts/slideLayout7.xml"/><Relationship Id="rId5" Type="http://schemas.openxmlformats.org/officeDocument/2006/relationships/image" Target="../media/image24.jpeg"/><Relationship Id="rId4" Type="http://schemas.openxmlformats.org/officeDocument/2006/relationships/image" Target="../media/image5.emf"/></Relationships>
</file>

<file path=ppt/slides/_rels/slide2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1.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2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2.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23.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2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4.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2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5.xml"/><Relationship Id="rId1" Type="http://schemas.openxmlformats.org/officeDocument/2006/relationships/slideLayout" Target="../slideLayouts/slideLayout7.xml"/><Relationship Id="rId5" Type="http://schemas.openxmlformats.org/officeDocument/2006/relationships/image" Target="../media/image25.jpg"/><Relationship Id="rId4" Type="http://schemas.openxmlformats.org/officeDocument/2006/relationships/image" Target="../media/image5.emf"/></Relationships>
</file>

<file path=ppt/slides/_rels/slide2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26.xml"/><Relationship Id="rId1" Type="http://schemas.openxmlformats.org/officeDocument/2006/relationships/slideLayout" Target="../slideLayouts/slideLayout7.xml"/><Relationship Id="rId5" Type="http://schemas.openxmlformats.org/officeDocument/2006/relationships/image" Target="../media/image5.emf"/><Relationship Id="rId4" Type="http://schemas.openxmlformats.org/officeDocument/2006/relationships/image" Target="../media/image26.jpeg"/></Relationships>
</file>

<file path=ppt/slides/_rels/slide27.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28.jpeg"/><Relationship Id="rId2" Type="http://schemas.openxmlformats.org/officeDocument/2006/relationships/notesSlide" Target="../notesSlides/notesSlide27.xml"/><Relationship Id="rId1" Type="http://schemas.openxmlformats.org/officeDocument/2006/relationships/slideLayout" Target="../slideLayouts/slideLayout7.xml"/><Relationship Id="rId6" Type="http://schemas.openxmlformats.org/officeDocument/2006/relationships/image" Target="../media/image5.emf"/><Relationship Id="rId5" Type="http://schemas.microsoft.com/office/2007/relationships/hdphoto" Target="../media/hdphoto1.wdp"/><Relationship Id="rId4" Type="http://schemas.openxmlformats.org/officeDocument/2006/relationships/image" Target="../media/image27.png"/></Relationships>
</file>

<file path=ppt/slides/_rels/slide28.xml.rels><?xml version="1.0" encoding="UTF-8" standalone="yes"?>
<Relationships xmlns="http://schemas.openxmlformats.org/package/2006/relationships"><Relationship Id="rId8" Type="http://schemas.openxmlformats.org/officeDocument/2006/relationships/image" Target="../media/image32.jpeg"/><Relationship Id="rId3" Type="http://schemas.openxmlformats.org/officeDocument/2006/relationships/image" Target="../media/image4.emf"/><Relationship Id="rId7" Type="http://schemas.openxmlformats.org/officeDocument/2006/relationships/image" Target="../media/image31.jpg"/><Relationship Id="rId2" Type="http://schemas.openxmlformats.org/officeDocument/2006/relationships/notesSlide" Target="../notesSlides/notesSlide28.xml"/><Relationship Id="rId1" Type="http://schemas.openxmlformats.org/officeDocument/2006/relationships/slideLayout" Target="../slideLayouts/slideLayout7.xml"/><Relationship Id="rId6" Type="http://schemas.openxmlformats.org/officeDocument/2006/relationships/image" Target="../media/image30.png"/><Relationship Id="rId5" Type="http://schemas.openxmlformats.org/officeDocument/2006/relationships/image" Target="../media/image29.jpeg"/><Relationship Id="rId4" Type="http://schemas.openxmlformats.org/officeDocument/2006/relationships/image" Target="../media/image5.emf"/><Relationship Id="rId9" Type="http://schemas.openxmlformats.org/officeDocument/2006/relationships/image" Target="../media/image33.jpeg"/></Relationships>
</file>

<file path=ppt/slides/_rels/slide29.xml.rels><?xml version="1.0" encoding="UTF-8" standalone="yes"?>
<Relationships xmlns="http://schemas.openxmlformats.org/package/2006/relationships"><Relationship Id="rId8" Type="http://schemas.openxmlformats.org/officeDocument/2006/relationships/image" Target="../media/image37.jpeg"/><Relationship Id="rId3" Type="http://schemas.openxmlformats.org/officeDocument/2006/relationships/image" Target="../media/image4.emf"/><Relationship Id="rId7" Type="http://schemas.openxmlformats.org/officeDocument/2006/relationships/image" Target="../media/image36.jpeg"/><Relationship Id="rId2" Type="http://schemas.openxmlformats.org/officeDocument/2006/relationships/notesSlide" Target="../notesSlides/notesSlide29.xml"/><Relationship Id="rId1" Type="http://schemas.openxmlformats.org/officeDocument/2006/relationships/slideLayout" Target="../slideLayouts/slideLayout7.xml"/><Relationship Id="rId6" Type="http://schemas.openxmlformats.org/officeDocument/2006/relationships/image" Target="../media/image35.jpeg"/><Relationship Id="rId5" Type="http://schemas.openxmlformats.org/officeDocument/2006/relationships/image" Target="../media/image34.jpeg"/><Relationship Id="rId4" Type="http://schemas.openxmlformats.org/officeDocument/2006/relationships/image" Target="../media/image5.emf"/></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4.emf"/></Relationships>
</file>

<file path=ppt/slides/_rels/slide30.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0.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31.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1.xml"/><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hyperlink" Target="http://go.iastate.edu/FDP100" TargetMode="External"/><Relationship Id="rId4" Type="http://schemas.openxmlformats.org/officeDocument/2006/relationships/image" Target="../media/image5.emf"/></Relationships>
</file>

<file path=ppt/slides/_rels/slide32.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32.xml"/><Relationship Id="rId1" Type="http://schemas.openxmlformats.org/officeDocument/2006/relationships/slideLayout" Target="../slideLayouts/slideLayout7.xml"/><Relationship Id="rId4" Type="http://schemas.openxmlformats.org/officeDocument/2006/relationships/image" Target="../media/image5.emf"/></Relationships>
</file>

<file path=ppt/slides/_rels/slide33.xml.rels><?xml version="1.0" encoding="UTF-8" standalone="yes"?>
<Relationships xmlns="http://schemas.openxmlformats.org/package/2006/relationships"><Relationship Id="rId8" Type="http://schemas.openxmlformats.org/officeDocument/2006/relationships/hyperlink" Target="https://uncf.org/pages/frederick-douglass-patterson-2" TargetMode="External"/><Relationship Id="rId3" Type="http://schemas.openxmlformats.org/officeDocument/2006/relationships/image" Target="../media/image4.emf"/><Relationship Id="rId7" Type="http://schemas.openxmlformats.org/officeDocument/2006/relationships/hyperlink" Target="https://isuspecialcollections.wordpress.com/2015/02/12/a-cyclone-who-changed-the-world-frederick-d-patterson/" TargetMode="External"/><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hyperlink" Target="https://vetmed.iastate.edu/story/frederick-douglass-patterson" TargetMode="External"/><Relationship Id="rId5" Type="http://schemas.openxmlformats.org/officeDocument/2006/relationships/hyperlink" Target="https://sova.si.edu/record/ACMA.06-010" TargetMode="External"/><Relationship Id="rId10" Type="http://schemas.openxmlformats.org/officeDocument/2006/relationships/hyperlink" Target="http://cdi.anacostia.si.edu/tag/archives/page/2/" TargetMode="External"/><Relationship Id="rId4" Type="http://schemas.openxmlformats.org/officeDocument/2006/relationships/image" Target="../media/image5.emf"/><Relationship Id="rId9" Type="http://schemas.openxmlformats.org/officeDocument/2006/relationships/hyperlink" Target="https://digital.lib.iastate.edu/tracing-race-isu" TargetMode="External"/></Relationships>
</file>

<file path=ppt/slides/_rels/slide34.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hyperlink" Target="https://iowa-primo.hosted.exlibrisgroup.com/permalink/f/11r0uch/TN_cdi_proquest_ebookcentral_EBC946889" TargetMode="External"/><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hyperlink" Target="https://muse-jhu-edu.eu1.proxy.openathens.net/book/3300" TargetMode="External"/><Relationship Id="rId5" Type="http://schemas.openxmlformats.org/officeDocument/2006/relationships/hyperlink" Target="https://www.worldbank.org/en/archive/history/exhibits/Presenting-Frederick-Douglass-Patterson" TargetMode="External"/><Relationship Id="rId4" Type="http://schemas.openxmlformats.org/officeDocument/2006/relationships/image" Target="../media/image5.emf"/></Relationships>
</file>

<file path=ppt/slides/_rels/slide35.xml.rels><?xml version="1.0" encoding="UTF-8" standalone="yes"?>
<Relationships xmlns="http://schemas.openxmlformats.org/package/2006/relationships"><Relationship Id="rId8" Type="http://schemas.openxmlformats.org/officeDocument/2006/relationships/hyperlink" Target="https://clio.columbia.edu/catalog/13500813" TargetMode="External"/><Relationship Id="rId3" Type="http://schemas.openxmlformats.org/officeDocument/2006/relationships/image" Target="../media/image4.emf"/><Relationship Id="rId7" Type="http://schemas.openxmlformats.org/officeDocument/2006/relationships/hyperlink" Target="https://n2t.net/ark:/87292/w9mz29" TargetMode="External"/><Relationship Id="rId2" Type="http://schemas.openxmlformats.org/officeDocument/2006/relationships/notesSlide" Target="../notesSlides/notesSlide35.xml"/><Relationship Id="rId1" Type="http://schemas.openxmlformats.org/officeDocument/2006/relationships/slideLayout" Target="../slideLayouts/slideLayout7.xml"/><Relationship Id="rId6" Type="http://schemas.openxmlformats.org/officeDocument/2006/relationships/hyperlink" Target="https://hdl.loc.gov/loc.mss/eadmss.ms011039" TargetMode="External"/><Relationship Id="rId5" Type="http://schemas.openxmlformats.org/officeDocument/2006/relationships/hyperlink" Target="https://sova.si.edu/record/ACMA.06-010" TargetMode="External"/><Relationship Id="rId4" Type="http://schemas.openxmlformats.org/officeDocument/2006/relationships/image" Target="../media/image5.emf"/></Relationships>
</file>

<file path=ppt/slides/_rels/slide36.xml.rels><?xml version="1.0" encoding="UTF-8" standalone="yes"?>
<Relationships xmlns="http://schemas.openxmlformats.org/package/2006/relationships"><Relationship Id="rId3" Type="http://schemas.openxmlformats.org/officeDocument/2006/relationships/image" Target="../media/image4.emf"/><Relationship Id="rId7" Type="http://schemas.openxmlformats.org/officeDocument/2006/relationships/image" Target="../media/image40.svg"/><Relationship Id="rId2" Type="http://schemas.openxmlformats.org/officeDocument/2006/relationships/notesSlide" Target="../notesSlides/notesSlide36.xml"/><Relationship Id="rId1" Type="http://schemas.openxmlformats.org/officeDocument/2006/relationships/slideLayout" Target="../slideLayouts/slideLayout7.xml"/><Relationship Id="rId6" Type="http://schemas.openxmlformats.org/officeDocument/2006/relationships/image" Target="../media/image39.png"/><Relationship Id="rId5" Type="http://schemas.openxmlformats.org/officeDocument/2006/relationships/hyperlink" Target="mailto:kuennen@iastate.edu" TargetMode="External"/><Relationship Id="rId4" Type="http://schemas.openxmlformats.org/officeDocument/2006/relationships/image" Target="../media/image5.emf"/></Relationships>
</file>

<file path=ppt/slides/_rels/slide4.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5.emf"/></Relationships>
</file>

<file path=ppt/slides/_rels/slide5.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5.xml"/><Relationship Id="rId1" Type="http://schemas.openxmlformats.org/officeDocument/2006/relationships/slideLayout" Target="../slideLayouts/slideLayout7.xml"/><Relationship Id="rId6" Type="http://schemas.openxmlformats.org/officeDocument/2006/relationships/image" Target="../media/image10.jpeg"/><Relationship Id="rId5" Type="http://schemas.openxmlformats.org/officeDocument/2006/relationships/image" Target="../media/image5.emf"/><Relationship Id="rId4" Type="http://schemas.openxmlformats.org/officeDocument/2006/relationships/image" Target="../media/image9.png"/></Relationships>
</file>

<file path=ppt/slides/_rels/slide6.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5.emf"/><Relationship Id="rId4" Type="http://schemas.openxmlformats.org/officeDocument/2006/relationships/image" Target="../media/image11.jpeg"/></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7.xml"/><Relationship Id="rId1" Type="http://schemas.openxmlformats.org/officeDocument/2006/relationships/slideLayout" Target="../slideLayouts/slideLayout7.xml"/><Relationship Id="rId5" Type="http://schemas.openxmlformats.org/officeDocument/2006/relationships/image" Target="../media/image12.jpg"/><Relationship Id="rId4" Type="http://schemas.openxmlformats.org/officeDocument/2006/relationships/image" Target="../media/image5.emf"/></Relationships>
</file>

<file path=ppt/slides/_rels/slide8.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8.xml"/><Relationship Id="rId1" Type="http://schemas.openxmlformats.org/officeDocument/2006/relationships/slideLayout" Target="../slideLayouts/slideLayout7.xml"/><Relationship Id="rId6" Type="http://schemas.openxmlformats.org/officeDocument/2006/relationships/image" Target="../media/image14.jpeg"/><Relationship Id="rId5" Type="http://schemas.openxmlformats.org/officeDocument/2006/relationships/image" Target="../media/image13.jpg"/><Relationship Id="rId4" Type="http://schemas.openxmlformats.org/officeDocument/2006/relationships/image" Target="../media/image5.emf"/></Relationships>
</file>

<file path=ppt/slides/_rels/slide9.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15.jpeg"/><Relationship Id="rId4" Type="http://schemas.openxmlformats.org/officeDocument/2006/relationships/image" Target="../media/image5.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2D4B4FA9-014D-88A2-FDC4-0D5D3A5AB8EC}"/>
              </a:ext>
            </a:extLst>
          </p:cNvPr>
          <p:cNvSpPr>
            <a:spLocks noGrp="1"/>
          </p:cNvSpPr>
          <p:nvPr>
            <p:ph type="subTitle" idx="1"/>
          </p:nvPr>
        </p:nvSpPr>
        <p:spPr>
          <a:xfrm>
            <a:off x="1523999" y="3352800"/>
            <a:ext cx="9144000" cy="1655762"/>
          </a:xfrm>
        </p:spPr>
        <p:txBody>
          <a:bodyPr/>
          <a:lstStyle/>
          <a:p>
            <a:pPr algn="r"/>
            <a:r>
              <a:rPr lang="en-US" dirty="0">
                <a:solidFill>
                  <a:schemeClr val="bg1">
                    <a:lumMod val="85000"/>
                  </a:schemeClr>
                </a:solidFill>
                <a:latin typeface="Univers" panose="020B0503020202020204" pitchFamily="34" charset="0"/>
              </a:rPr>
              <a:t>Brad Kuennen</a:t>
            </a:r>
          </a:p>
          <a:p>
            <a:pPr algn="r"/>
            <a:r>
              <a:rPr lang="en-US" dirty="0">
                <a:solidFill>
                  <a:schemeClr val="bg1">
                    <a:lumMod val="85000"/>
                  </a:schemeClr>
                </a:solidFill>
                <a:latin typeface="Univers" panose="020B0503020202020204" pitchFamily="34" charset="0"/>
              </a:rPr>
              <a:t>Vet Med and Animal Science Librarian</a:t>
            </a:r>
          </a:p>
        </p:txBody>
      </p:sp>
      <p:sp>
        <p:nvSpPr>
          <p:cNvPr id="2" name="Title 1">
            <a:extLst>
              <a:ext uri="{FF2B5EF4-FFF2-40B4-BE49-F238E27FC236}">
                <a16:creationId xmlns:a16="http://schemas.microsoft.com/office/drawing/2014/main" id="{02BFEF25-23C7-6D88-73D0-FC207C14B4F5}"/>
              </a:ext>
            </a:extLst>
          </p:cNvPr>
          <p:cNvSpPr>
            <a:spLocks noGrp="1"/>
          </p:cNvSpPr>
          <p:nvPr>
            <p:ph type="ctrTitle"/>
          </p:nvPr>
        </p:nvSpPr>
        <p:spPr>
          <a:xfrm>
            <a:off x="1523999" y="710402"/>
            <a:ext cx="9144000" cy="2387600"/>
          </a:xfrm>
          <a:solidFill>
            <a:srgbClr val="901E24"/>
          </a:solidFill>
        </p:spPr>
        <p:txBody>
          <a:bodyPr>
            <a:noAutofit/>
          </a:bodyPr>
          <a:lstStyle/>
          <a:p>
            <a:pPr marL="182880" algn="l"/>
            <a:r>
              <a:rPr lang="en-US" sz="7200" dirty="0">
                <a:latin typeface="ITC Berkeley Oldstyle Std" panose="02090402050306020404" pitchFamily="18" charset="0"/>
              </a:rPr>
              <a:t>Celebrating the Life of Frederick D. Patterson</a:t>
            </a:r>
            <a:endParaRPr lang="en-US" sz="7200" b="1" dirty="0">
              <a:solidFill>
                <a:schemeClr val="bg1"/>
              </a:solidFill>
              <a:latin typeface="ITC Berkeley Oldstyle Std" panose="02090402050306020404" pitchFamily="18" charset="0"/>
            </a:endParaRPr>
          </a:p>
        </p:txBody>
      </p:sp>
      <p:pic>
        <p:nvPicPr>
          <p:cNvPr id="4" name="Picture 3" descr="A picture containing tree, dark, sunset, image&#10;&#10;Description automatically generated">
            <a:extLst>
              <a:ext uri="{FF2B5EF4-FFF2-40B4-BE49-F238E27FC236}">
                <a16:creationId xmlns:a16="http://schemas.microsoft.com/office/drawing/2014/main" id="{0B2D6E34-FBFE-DA63-9527-0B9E0D0D0888}"/>
              </a:ext>
            </a:extLst>
          </p:cNvPr>
          <p:cNvPicPr>
            <a:picLocks noChangeAspect="1"/>
          </p:cNvPicPr>
          <p:nvPr/>
        </p:nvPicPr>
        <p:blipFill>
          <a:blip r:embed="rId3"/>
          <a:stretch>
            <a:fillRect/>
          </a:stretch>
        </p:blipFill>
        <p:spPr>
          <a:xfrm rot="10800000">
            <a:off x="0" y="1508627"/>
            <a:ext cx="4810125" cy="4810125"/>
          </a:xfrm>
          <a:prstGeom prst="rect">
            <a:avLst/>
          </a:prstGeom>
        </p:spPr>
      </p:pic>
      <p:pic>
        <p:nvPicPr>
          <p:cNvPr id="5" name="Picture 4">
            <a:extLst>
              <a:ext uri="{FF2B5EF4-FFF2-40B4-BE49-F238E27FC236}">
                <a16:creationId xmlns:a16="http://schemas.microsoft.com/office/drawing/2014/main" id="{11854D70-FBC5-41CB-606C-A1470A948DBE}"/>
              </a:ext>
            </a:extLst>
          </p:cNvPr>
          <p:cNvPicPr>
            <a:picLocks noChangeAspect="1"/>
          </p:cNvPicPr>
          <p:nvPr/>
        </p:nvPicPr>
        <p:blipFill>
          <a:blip r:embed="rId4"/>
          <a:stretch>
            <a:fillRect/>
          </a:stretch>
        </p:blipFill>
        <p:spPr>
          <a:xfrm rot="5400000">
            <a:off x="5808405" y="474407"/>
            <a:ext cx="575188" cy="12192002"/>
          </a:xfrm>
          <a:prstGeom prst="rect">
            <a:avLst/>
          </a:prstGeom>
          <a:solidFill>
            <a:srgbClr val="901E24"/>
          </a:solidFill>
        </p:spPr>
      </p:pic>
      <p:pic>
        <p:nvPicPr>
          <p:cNvPr id="6" name="Picture 5">
            <a:extLst>
              <a:ext uri="{FF2B5EF4-FFF2-40B4-BE49-F238E27FC236}">
                <a16:creationId xmlns:a16="http://schemas.microsoft.com/office/drawing/2014/main" id="{901302DA-4B16-7519-2660-23F78B8CBEC9}"/>
              </a:ext>
            </a:extLst>
          </p:cNvPr>
          <p:cNvPicPr>
            <a:picLocks noChangeAspect="1"/>
          </p:cNvPicPr>
          <p:nvPr/>
        </p:nvPicPr>
        <p:blipFill>
          <a:blip r:embed="rId5"/>
          <a:stretch>
            <a:fillRect/>
          </a:stretch>
        </p:blipFill>
        <p:spPr>
          <a:xfrm>
            <a:off x="388579" y="6425244"/>
            <a:ext cx="3856294" cy="290327"/>
          </a:xfrm>
          <a:prstGeom prst="rect">
            <a:avLst/>
          </a:prstGeom>
        </p:spPr>
      </p:pic>
      <p:sp>
        <p:nvSpPr>
          <p:cNvPr id="8" name="TextBox 7">
            <a:extLst>
              <a:ext uri="{FF2B5EF4-FFF2-40B4-BE49-F238E27FC236}">
                <a16:creationId xmlns:a16="http://schemas.microsoft.com/office/drawing/2014/main" id="{13AEDD27-406A-2C49-5BAE-2C5FCC5C5AA4}"/>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Tree>
    <p:extLst>
      <p:ext uri="{BB962C8B-B14F-4D97-AF65-F5344CB8AC3E}">
        <p14:creationId xmlns:p14="http://schemas.microsoft.com/office/powerpoint/2010/main" val="28782739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6DB735-3821-9186-2916-985FBD677896}"/>
              </a:ext>
            </a:extLst>
          </p:cNvPr>
          <p:cNvPicPr>
            <a:picLocks noChangeAspect="1"/>
          </p:cNvPicPr>
          <p:nvPr/>
        </p:nvPicPr>
        <p:blipFill>
          <a:blip r:embed="rId3"/>
          <a:stretch>
            <a:fillRect/>
          </a:stretch>
        </p:blipFill>
        <p:spPr>
          <a:xfrm rot="5400000">
            <a:off x="2892648" y="-2954594"/>
            <a:ext cx="6406703" cy="12192002"/>
          </a:xfrm>
          <a:prstGeom prst="rect">
            <a:avLst/>
          </a:prstGeom>
        </p:spPr>
      </p:pic>
      <p:sp>
        <p:nvSpPr>
          <p:cNvPr id="2" name="Title 1">
            <a:extLst>
              <a:ext uri="{FF2B5EF4-FFF2-40B4-BE49-F238E27FC236}">
                <a16:creationId xmlns:a16="http://schemas.microsoft.com/office/drawing/2014/main" id="{AE074E02-9BA5-B2EC-3936-6A437A9FD44B}"/>
              </a:ext>
            </a:extLst>
          </p:cNvPr>
          <p:cNvSpPr>
            <a:spLocks noGrp="1"/>
          </p:cNvSpPr>
          <p:nvPr>
            <p:ph type="title"/>
          </p:nvPr>
        </p:nvSpPr>
        <p:spPr/>
        <p:txBody>
          <a:bodyPr>
            <a:normAutofit/>
          </a:bodyPr>
          <a:lstStyle/>
          <a:p>
            <a:r>
              <a:rPr lang="en-US" sz="4800" b="1" dirty="0">
                <a:solidFill>
                  <a:srgbClr val="FFC000"/>
                </a:solidFill>
                <a:latin typeface="ITC Berkeley Oldstyle Std Blk" panose="02090402050306020404" pitchFamily="18" charset="0"/>
              </a:rPr>
              <a:t>Patterson in Ames</a:t>
            </a:r>
            <a:endParaRPr lang="en-US" sz="4800" b="1" dirty="0">
              <a:solidFill>
                <a:schemeClr val="bg1"/>
              </a:solidFill>
              <a:latin typeface="ITC Berkeley Oldstyle Std Blk" panose="02090402050306020404" pitchFamily="18" charset="0"/>
            </a:endParaRPr>
          </a:p>
        </p:txBody>
      </p:sp>
      <p:pic>
        <p:nvPicPr>
          <p:cNvPr id="6" name="Picture 5">
            <a:extLst>
              <a:ext uri="{FF2B5EF4-FFF2-40B4-BE49-F238E27FC236}">
                <a16:creationId xmlns:a16="http://schemas.microsoft.com/office/drawing/2014/main" id="{03023943-CAE2-B732-DB95-B5118B2A0F45}"/>
              </a:ext>
            </a:extLst>
          </p:cNvPr>
          <p:cNvPicPr>
            <a:picLocks noChangeAspect="1"/>
          </p:cNvPicPr>
          <p:nvPr/>
        </p:nvPicPr>
        <p:blipFill>
          <a:blip r:embed="rId3"/>
          <a:stretch>
            <a:fillRect/>
          </a:stretch>
        </p:blipFill>
        <p:spPr>
          <a:xfrm rot="5400000">
            <a:off x="5808405" y="474407"/>
            <a:ext cx="575188" cy="12192002"/>
          </a:xfrm>
          <a:prstGeom prst="rect">
            <a:avLst/>
          </a:prstGeom>
        </p:spPr>
      </p:pic>
      <p:pic>
        <p:nvPicPr>
          <p:cNvPr id="7" name="Picture 6">
            <a:extLst>
              <a:ext uri="{FF2B5EF4-FFF2-40B4-BE49-F238E27FC236}">
                <a16:creationId xmlns:a16="http://schemas.microsoft.com/office/drawing/2014/main" id="{DFECCB63-DD5E-B0AE-59E4-4011D3939F5B}"/>
              </a:ext>
            </a:extLst>
          </p:cNvPr>
          <p:cNvPicPr>
            <a:picLocks noChangeAspect="1"/>
          </p:cNvPicPr>
          <p:nvPr/>
        </p:nvPicPr>
        <p:blipFill>
          <a:blip r:embed="rId4"/>
          <a:stretch>
            <a:fillRect/>
          </a:stretch>
        </p:blipFill>
        <p:spPr>
          <a:xfrm>
            <a:off x="388579" y="6425244"/>
            <a:ext cx="3856294" cy="290327"/>
          </a:xfrm>
          <a:prstGeom prst="rect">
            <a:avLst/>
          </a:prstGeom>
        </p:spPr>
      </p:pic>
      <p:sp>
        <p:nvSpPr>
          <p:cNvPr id="8" name="TextBox 7">
            <a:extLst>
              <a:ext uri="{FF2B5EF4-FFF2-40B4-BE49-F238E27FC236}">
                <a16:creationId xmlns:a16="http://schemas.microsoft.com/office/drawing/2014/main" id="{D24B6C8D-DEB6-9DC3-BD83-FD773D751087}"/>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
        <p:nvSpPr>
          <p:cNvPr id="9" name="TextBox 8">
            <a:extLst>
              <a:ext uri="{FF2B5EF4-FFF2-40B4-BE49-F238E27FC236}">
                <a16:creationId xmlns:a16="http://schemas.microsoft.com/office/drawing/2014/main" id="{93A16A4A-9B02-66D2-2360-7DC799B24055}"/>
              </a:ext>
            </a:extLst>
          </p:cNvPr>
          <p:cNvSpPr txBox="1"/>
          <p:nvPr/>
        </p:nvSpPr>
        <p:spPr>
          <a:xfrm>
            <a:off x="1187115" y="1682366"/>
            <a:ext cx="9817768" cy="3621506"/>
          </a:xfrm>
          <a:prstGeom prst="rect">
            <a:avLst/>
          </a:prstGeom>
          <a:solidFill>
            <a:schemeClr val="bg1">
              <a:lumMod val="85000"/>
            </a:schemeClr>
          </a:solidFill>
        </p:spPr>
        <p:txBody>
          <a:bodyPr wrap="square" rtlCol="0">
            <a:spAutoFit/>
          </a:bodyPr>
          <a:lstStyle/>
          <a:p>
            <a:r>
              <a:rPr lang="en-US" sz="2800" dirty="0">
                <a:latin typeface="Times New Roman" panose="02020603050405020304" pitchFamily="18" charset="0"/>
                <a:cs typeface="Times New Roman" panose="02020603050405020304" pitchFamily="18" charset="0"/>
              </a:rPr>
              <a:t>“In the veterinary program, I did not feel odd being part of the group of students working in the veterinary clinic although I was the only black person there. The absence of animosity encouraged me to see veterinary medicine as a field in which I could practice without being hampered by the racial stereotypes and obstacles that would confront me as a medical doctor, for example. I found the teachers of Iowa State helpful whenever I approached them. Educationally, it was a fine experience.” </a:t>
            </a:r>
            <a:r>
              <a:rPr lang="en-US" sz="2800" dirty="0"/>
              <a:t>– </a:t>
            </a:r>
            <a:r>
              <a:rPr lang="en-US" sz="2800" i="1" dirty="0"/>
              <a:t>Frederick D. Patterson</a:t>
            </a:r>
          </a:p>
        </p:txBody>
      </p:sp>
    </p:spTree>
    <p:extLst>
      <p:ext uri="{BB962C8B-B14F-4D97-AF65-F5344CB8AC3E}">
        <p14:creationId xmlns:p14="http://schemas.microsoft.com/office/powerpoint/2010/main" val="31336349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6DB735-3821-9186-2916-985FBD677896}"/>
              </a:ext>
            </a:extLst>
          </p:cNvPr>
          <p:cNvPicPr>
            <a:picLocks noChangeAspect="1"/>
          </p:cNvPicPr>
          <p:nvPr/>
        </p:nvPicPr>
        <p:blipFill>
          <a:blip r:embed="rId3"/>
          <a:stretch>
            <a:fillRect/>
          </a:stretch>
        </p:blipFill>
        <p:spPr>
          <a:xfrm rot="5400000">
            <a:off x="2892648" y="-2954594"/>
            <a:ext cx="6406703" cy="12192002"/>
          </a:xfrm>
          <a:prstGeom prst="rect">
            <a:avLst/>
          </a:prstGeom>
        </p:spPr>
      </p:pic>
      <p:sp>
        <p:nvSpPr>
          <p:cNvPr id="2" name="Title 1">
            <a:extLst>
              <a:ext uri="{FF2B5EF4-FFF2-40B4-BE49-F238E27FC236}">
                <a16:creationId xmlns:a16="http://schemas.microsoft.com/office/drawing/2014/main" id="{AE074E02-9BA5-B2EC-3936-6A437A9FD44B}"/>
              </a:ext>
            </a:extLst>
          </p:cNvPr>
          <p:cNvSpPr>
            <a:spLocks noGrp="1"/>
          </p:cNvSpPr>
          <p:nvPr>
            <p:ph type="title"/>
          </p:nvPr>
        </p:nvSpPr>
        <p:spPr/>
        <p:txBody>
          <a:bodyPr>
            <a:normAutofit/>
          </a:bodyPr>
          <a:lstStyle/>
          <a:p>
            <a:r>
              <a:rPr lang="en-US" sz="4800" b="1" dirty="0">
                <a:solidFill>
                  <a:srgbClr val="FFC000"/>
                </a:solidFill>
                <a:latin typeface="ITC Berkeley Oldstyle Std Blk" panose="02090402050306020404" pitchFamily="18" charset="0"/>
              </a:rPr>
              <a:t>Patterson in Ames</a:t>
            </a:r>
            <a:endParaRPr lang="en-US" sz="4800" b="1" dirty="0">
              <a:solidFill>
                <a:schemeClr val="bg1"/>
              </a:solidFill>
              <a:latin typeface="ITC Berkeley Oldstyle Std Blk" panose="02090402050306020404" pitchFamily="18" charset="0"/>
            </a:endParaRPr>
          </a:p>
        </p:txBody>
      </p:sp>
      <p:pic>
        <p:nvPicPr>
          <p:cNvPr id="6" name="Picture 5">
            <a:extLst>
              <a:ext uri="{FF2B5EF4-FFF2-40B4-BE49-F238E27FC236}">
                <a16:creationId xmlns:a16="http://schemas.microsoft.com/office/drawing/2014/main" id="{03023943-CAE2-B732-DB95-B5118B2A0F45}"/>
              </a:ext>
            </a:extLst>
          </p:cNvPr>
          <p:cNvPicPr>
            <a:picLocks noChangeAspect="1"/>
          </p:cNvPicPr>
          <p:nvPr/>
        </p:nvPicPr>
        <p:blipFill>
          <a:blip r:embed="rId3"/>
          <a:stretch>
            <a:fillRect/>
          </a:stretch>
        </p:blipFill>
        <p:spPr>
          <a:xfrm rot="5400000">
            <a:off x="5808405" y="474407"/>
            <a:ext cx="575188" cy="12192002"/>
          </a:xfrm>
          <a:prstGeom prst="rect">
            <a:avLst/>
          </a:prstGeom>
        </p:spPr>
      </p:pic>
      <p:pic>
        <p:nvPicPr>
          <p:cNvPr id="7" name="Picture 6">
            <a:extLst>
              <a:ext uri="{FF2B5EF4-FFF2-40B4-BE49-F238E27FC236}">
                <a16:creationId xmlns:a16="http://schemas.microsoft.com/office/drawing/2014/main" id="{DFECCB63-DD5E-B0AE-59E4-4011D3939F5B}"/>
              </a:ext>
            </a:extLst>
          </p:cNvPr>
          <p:cNvPicPr>
            <a:picLocks noChangeAspect="1"/>
          </p:cNvPicPr>
          <p:nvPr/>
        </p:nvPicPr>
        <p:blipFill>
          <a:blip r:embed="rId4"/>
          <a:stretch>
            <a:fillRect/>
          </a:stretch>
        </p:blipFill>
        <p:spPr>
          <a:xfrm>
            <a:off x="388579" y="6425244"/>
            <a:ext cx="3856294" cy="290327"/>
          </a:xfrm>
          <a:prstGeom prst="rect">
            <a:avLst/>
          </a:prstGeom>
        </p:spPr>
      </p:pic>
      <p:sp>
        <p:nvSpPr>
          <p:cNvPr id="8" name="TextBox 7">
            <a:extLst>
              <a:ext uri="{FF2B5EF4-FFF2-40B4-BE49-F238E27FC236}">
                <a16:creationId xmlns:a16="http://schemas.microsoft.com/office/drawing/2014/main" id="{D24B6C8D-DEB6-9DC3-BD83-FD773D751087}"/>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pic>
        <p:nvPicPr>
          <p:cNvPr id="3" name="Picture 2">
            <a:extLst>
              <a:ext uri="{FF2B5EF4-FFF2-40B4-BE49-F238E27FC236}">
                <a16:creationId xmlns:a16="http://schemas.microsoft.com/office/drawing/2014/main" id="{BC85795E-7F78-C3AA-CBD3-12FE9B2C5DE2}"/>
              </a:ext>
            </a:extLst>
          </p:cNvPr>
          <p:cNvPicPr>
            <a:picLocks noChangeAspect="1"/>
          </p:cNvPicPr>
          <p:nvPr/>
        </p:nvPicPr>
        <p:blipFill>
          <a:blip r:embed="rId5" cstate="print">
            <a:extLst>
              <a:ext uri="{28A0092B-C50C-407E-A947-70E740481C1C}">
                <a14:useLocalDpi xmlns:a14="http://schemas.microsoft.com/office/drawing/2010/main" val="0"/>
              </a:ext>
            </a:extLst>
          </a:blip>
          <a:srcRect/>
          <a:stretch/>
        </p:blipFill>
        <p:spPr>
          <a:xfrm>
            <a:off x="2177143" y="1416280"/>
            <a:ext cx="7837714"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F5BFCDD5-0BDD-72B7-D35C-113BF978243B}"/>
              </a:ext>
            </a:extLst>
          </p:cNvPr>
          <p:cNvSpPr txBox="1"/>
          <p:nvPr/>
        </p:nvSpPr>
        <p:spPr>
          <a:xfrm>
            <a:off x="2084806" y="5988280"/>
            <a:ext cx="6259512" cy="307777"/>
          </a:xfrm>
          <a:prstGeom prst="rect">
            <a:avLst/>
          </a:prstGeom>
          <a:noFill/>
        </p:spPr>
        <p:txBody>
          <a:bodyPr wrap="square" rtlCol="0">
            <a:spAutoFit/>
          </a:bodyPr>
          <a:lstStyle/>
          <a:p>
            <a:r>
              <a:rPr lang="en-US" sz="1400" dirty="0">
                <a:solidFill>
                  <a:schemeClr val="bg1">
                    <a:lumMod val="65000"/>
                  </a:schemeClr>
                </a:solidFill>
              </a:rPr>
              <a:t>Downtown Ames, 1909. Courtesy of Ames History Museum</a:t>
            </a:r>
          </a:p>
        </p:txBody>
      </p:sp>
    </p:spTree>
    <p:extLst>
      <p:ext uri="{BB962C8B-B14F-4D97-AF65-F5344CB8AC3E}">
        <p14:creationId xmlns:p14="http://schemas.microsoft.com/office/powerpoint/2010/main" val="367041407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6DB735-3821-9186-2916-985FBD677896}"/>
              </a:ext>
            </a:extLst>
          </p:cNvPr>
          <p:cNvPicPr>
            <a:picLocks noChangeAspect="1"/>
          </p:cNvPicPr>
          <p:nvPr/>
        </p:nvPicPr>
        <p:blipFill>
          <a:blip r:embed="rId3"/>
          <a:stretch>
            <a:fillRect/>
          </a:stretch>
        </p:blipFill>
        <p:spPr>
          <a:xfrm rot="5400000">
            <a:off x="2892648" y="-2954594"/>
            <a:ext cx="6406703" cy="12192002"/>
          </a:xfrm>
          <a:prstGeom prst="rect">
            <a:avLst/>
          </a:prstGeom>
        </p:spPr>
      </p:pic>
      <p:sp>
        <p:nvSpPr>
          <p:cNvPr id="2" name="Title 1">
            <a:extLst>
              <a:ext uri="{FF2B5EF4-FFF2-40B4-BE49-F238E27FC236}">
                <a16:creationId xmlns:a16="http://schemas.microsoft.com/office/drawing/2014/main" id="{AE074E02-9BA5-B2EC-3936-6A437A9FD44B}"/>
              </a:ext>
            </a:extLst>
          </p:cNvPr>
          <p:cNvSpPr>
            <a:spLocks noGrp="1"/>
          </p:cNvSpPr>
          <p:nvPr>
            <p:ph type="title"/>
          </p:nvPr>
        </p:nvSpPr>
        <p:spPr/>
        <p:txBody>
          <a:bodyPr>
            <a:normAutofit/>
          </a:bodyPr>
          <a:lstStyle/>
          <a:p>
            <a:r>
              <a:rPr lang="en-US" sz="4800" b="1" dirty="0">
                <a:solidFill>
                  <a:srgbClr val="FFC000"/>
                </a:solidFill>
                <a:latin typeface="ITC Berkeley Oldstyle Std Blk" panose="02090402050306020404" pitchFamily="18" charset="0"/>
              </a:rPr>
              <a:t>Patterson in Ames</a:t>
            </a:r>
            <a:endParaRPr lang="en-US" sz="4800" b="1" dirty="0">
              <a:solidFill>
                <a:schemeClr val="bg1"/>
              </a:solidFill>
              <a:latin typeface="ITC Berkeley Oldstyle Std Blk" panose="02090402050306020404" pitchFamily="18" charset="0"/>
            </a:endParaRPr>
          </a:p>
        </p:txBody>
      </p:sp>
      <p:pic>
        <p:nvPicPr>
          <p:cNvPr id="6" name="Picture 5">
            <a:extLst>
              <a:ext uri="{FF2B5EF4-FFF2-40B4-BE49-F238E27FC236}">
                <a16:creationId xmlns:a16="http://schemas.microsoft.com/office/drawing/2014/main" id="{03023943-CAE2-B732-DB95-B5118B2A0F45}"/>
              </a:ext>
            </a:extLst>
          </p:cNvPr>
          <p:cNvPicPr>
            <a:picLocks noChangeAspect="1"/>
          </p:cNvPicPr>
          <p:nvPr/>
        </p:nvPicPr>
        <p:blipFill>
          <a:blip r:embed="rId3"/>
          <a:stretch>
            <a:fillRect/>
          </a:stretch>
        </p:blipFill>
        <p:spPr>
          <a:xfrm rot="5400000">
            <a:off x="5808405" y="474407"/>
            <a:ext cx="575188" cy="12192002"/>
          </a:xfrm>
          <a:prstGeom prst="rect">
            <a:avLst/>
          </a:prstGeom>
        </p:spPr>
      </p:pic>
      <p:pic>
        <p:nvPicPr>
          <p:cNvPr id="7" name="Picture 6">
            <a:extLst>
              <a:ext uri="{FF2B5EF4-FFF2-40B4-BE49-F238E27FC236}">
                <a16:creationId xmlns:a16="http://schemas.microsoft.com/office/drawing/2014/main" id="{DFECCB63-DD5E-B0AE-59E4-4011D3939F5B}"/>
              </a:ext>
            </a:extLst>
          </p:cNvPr>
          <p:cNvPicPr>
            <a:picLocks noChangeAspect="1"/>
          </p:cNvPicPr>
          <p:nvPr/>
        </p:nvPicPr>
        <p:blipFill>
          <a:blip r:embed="rId4"/>
          <a:stretch>
            <a:fillRect/>
          </a:stretch>
        </p:blipFill>
        <p:spPr>
          <a:xfrm>
            <a:off x="388579" y="6425244"/>
            <a:ext cx="3856294" cy="290327"/>
          </a:xfrm>
          <a:prstGeom prst="rect">
            <a:avLst/>
          </a:prstGeom>
        </p:spPr>
      </p:pic>
      <p:sp>
        <p:nvSpPr>
          <p:cNvPr id="8" name="TextBox 7">
            <a:extLst>
              <a:ext uri="{FF2B5EF4-FFF2-40B4-BE49-F238E27FC236}">
                <a16:creationId xmlns:a16="http://schemas.microsoft.com/office/drawing/2014/main" id="{D24B6C8D-DEB6-9DC3-BD83-FD773D751087}"/>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pic>
        <p:nvPicPr>
          <p:cNvPr id="9" name="Picture 8">
            <a:extLst>
              <a:ext uri="{FF2B5EF4-FFF2-40B4-BE49-F238E27FC236}">
                <a16:creationId xmlns:a16="http://schemas.microsoft.com/office/drawing/2014/main" id="{EFA1F41B-1E68-2203-BE2A-9E95468F00A7}"/>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5964095" y="602258"/>
            <a:ext cx="5782511" cy="505969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id="{EFE67A94-CF64-0DCB-E5CB-713BAF545EA0}"/>
              </a:ext>
            </a:extLst>
          </p:cNvPr>
          <p:cNvSpPr txBox="1"/>
          <p:nvPr/>
        </p:nvSpPr>
        <p:spPr>
          <a:xfrm>
            <a:off x="5847120" y="5710775"/>
            <a:ext cx="5290779" cy="307777"/>
          </a:xfrm>
          <a:prstGeom prst="rect">
            <a:avLst/>
          </a:prstGeom>
          <a:noFill/>
        </p:spPr>
        <p:txBody>
          <a:bodyPr wrap="square" rtlCol="0">
            <a:spAutoFit/>
          </a:bodyPr>
          <a:lstStyle/>
          <a:p>
            <a:r>
              <a:rPr lang="en-US" sz="1400" dirty="0">
                <a:solidFill>
                  <a:schemeClr val="bg1">
                    <a:lumMod val="65000"/>
                  </a:schemeClr>
                </a:solidFill>
              </a:rPr>
              <a:t>https://issuu.com/apa1906network/docs/192300903</a:t>
            </a:r>
          </a:p>
        </p:txBody>
      </p:sp>
      <p:sp>
        <p:nvSpPr>
          <p:cNvPr id="14" name="TextBox 13">
            <a:extLst>
              <a:ext uri="{FF2B5EF4-FFF2-40B4-BE49-F238E27FC236}">
                <a16:creationId xmlns:a16="http://schemas.microsoft.com/office/drawing/2014/main" id="{52BD8F53-291E-2E5F-C3D9-12E9A19BA490}"/>
              </a:ext>
            </a:extLst>
          </p:cNvPr>
          <p:cNvSpPr txBox="1"/>
          <p:nvPr/>
        </p:nvSpPr>
        <p:spPr>
          <a:xfrm>
            <a:off x="838200" y="1703524"/>
            <a:ext cx="4800600" cy="4007251"/>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600"/>
              </a:spcBef>
              <a:spcAft>
                <a:spcPts val="1200"/>
              </a:spcAft>
              <a:buClr>
                <a:srgbClr val="FF0337"/>
              </a:buClr>
              <a:buSzPct val="100000"/>
              <a:buFont typeface="Arial" panose="020B0604020202020204" pitchFamily="34" charset="0"/>
              <a:buChar char="•"/>
              <a:tabLst/>
              <a:defRPr/>
            </a:pPr>
            <a:r>
              <a:rPr kumimoji="0" lang="en-US" sz="3600" i="0" u="none" strike="noStrike" kern="1200" cap="none" spc="0" normalizeH="0" baseline="0" noProof="0" dirty="0">
                <a:ln>
                  <a:noFill/>
                </a:ln>
                <a:solidFill>
                  <a:prstClr val="white"/>
                </a:solidFill>
                <a:effectLst/>
                <a:uLnTx/>
                <a:uFillTx/>
                <a:latin typeface="ITC Berkeley Oldstyle Std" panose="02090402050306020404" pitchFamily="18" charset="0"/>
                <a:ea typeface="+mn-ea"/>
                <a:cs typeface="Arial" panose="020B0604020202020204" pitchFamily="34" charset="0"/>
              </a:rPr>
              <a:t>Member of Alpha Phi Alpha</a:t>
            </a:r>
          </a:p>
          <a:p>
            <a:pPr marL="228600" marR="0" lvl="0" indent="-228600" algn="l" defTabSz="914400" rtl="0" eaLnBrk="1" fontAlgn="auto" latinLnBrk="0" hangingPunct="1">
              <a:lnSpc>
                <a:spcPct val="90000"/>
              </a:lnSpc>
              <a:spcBef>
                <a:spcPts val="600"/>
              </a:spcBef>
              <a:spcAft>
                <a:spcPts val="1200"/>
              </a:spcAft>
              <a:buClr>
                <a:srgbClr val="FF0337"/>
              </a:buClr>
              <a:buSzPct val="100000"/>
              <a:buFont typeface="Arial" panose="020B0604020202020204" pitchFamily="34" charset="0"/>
              <a:buChar char="•"/>
              <a:tabLst/>
              <a:defRPr/>
            </a:pPr>
            <a:r>
              <a:rPr kumimoji="0" lang="en-US" sz="3600" i="0" u="none" strike="noStrike" kern="1200" cap="none" spc="0" normalizeH="0" baseline="0" noProof="0" dirty="0">
                <a:ln>
                  <a:noFill/>
                </a:ln>
                <a:solidFill>
                  <a:prstClr val="white"/>
                </a:solidFill>
                <a:effectLst/>
                <a:uLnTx/>
                <a:uFillTx/>
                <a:latin typeface="ITC Berkeley Oldstyle Std" panose="02090402050306020404" pitchFamily="18" charset="0"/>
                <a:ea typeface="+mn-ea"/>
                <a:cs typeface="Arial" panose="020B0604020202020204" pitchFamily="34" charset="0"/>
              </a:rPr>
              <a:t>Other ISU Members:</a:t>
            </a:r>
          </a:p>
          <a:p>
            <a:pPr marL="685800" lvl="1" indent="-228600">
              <a:lnSpc>
                <a:spcPct val="90000"/>
              </a:lnSpc>
              <a:spcBef>
                <a:spcPts val="600"/>
              </a:spcBef>
              <a:spcAft>
                <a:spcPts val="1200"/>
              </a:spcAft>
              <a:buClr>
                <a:srgbClr val="FF0337"/>
              </a:buClr>
              <a:buSzPct val="100000"/>
              <a:buFont typeface="Arial" panose="020B0604020202020204" pitchFamily="34" charset="0"/>
              <a:buChar char="•"/>
              <a:defRPr/>
            </a:pPr>
            <a:r>
              <a:rPr lang="en-US" sz="3600" dirty="0">
                <a:solidFill>
                  <a:prstClr val="white"/>
                </a:solidFill>
                <a:latin typeface="ITC Berkeley Oldstyle Std" panose="02090402050306020404" pitchFamily="18" charset="0"/>
                <a:cs typeface="Arial" panose="020B0604020202020204" pitchFamily="34" charset="0"/>
              </a:rPr>
              <a:t>Rufus Atwood</a:t>
            </a:r>
          </a:p>
          <a:p>
            <a:pPr marL="685800" lvl="1" indent="-228600">
              <a:lnSpc>
                <a:spcPct val="90000"/>
              </a:lnSpc>
              <a:spcBef>
                <a:spcPts val="600"/>
              </a:spcBef>
              <a:spcAft>
                <a:spcPts val="1200"/>
              </a:spcAft>
              <a:buClr>
                <a:srgbClr val="FF0337"/>
              </a:buClr>
              <a:buSzPct val="100000"/>
              <a:buFont typeface="Arial" panose="020B0604020202020204" pitchFamily="34" charset="0"/>
              <a:buChar char="•"/>
              <a:defRPr/>
            </a:pPr>
            <a:r>
              <a:rPr kumimoji="0" lang="en-US" sz="3600" i="0" u="none" strike="noStrike" kern="1200" cap="none" spc="0" normalizeH="0" baseline="0" noProof="0" dirty="0">
                <a:ln>
                  <a:noFill/>
                </a:ln>
                <a:solidFill>
                  <a:prstClr val="white"/>
                </a:solidFill>
                <a:effectLst/>
                <a:uLnTx/>
                <a:uFillTx/>
                <a:latin typeface="ITC Berkeley Oldstyle Std" panose="02090402050306020404" pitchFamily="18" charset="0"/>
                <a:ea typeface="+mn-ea"/>
                <a:cs typeface="Arial" panose="020B0604020202020204" pitchFamily="34" charset="0"/>
              </a:rPr>
              <a:t>James Otis</a:t>
            </a:r>
          </a:p>
          <a:p>
            <a:pPr marL="685800" lvl="1" indent="-228600">
              <a:lnSpc>
                <a:spcPct val="90000"/>
              </a:lnSpc>
              <a:spcBef>
                <a:spcPts val="600"/>
              </a:spcBef>
              <a:spcAft>
                <a:spcPts val="1200"/>
              </a:spcAft>
              <a:buClr>
                <a:srgbClr val="FF0337"/>
              </a:buClr>
              <a:buSzPct val="100000"/>
              <a:buFont typeface="Arial" panose="020B0604020202020204" pitchFamily="34" charset="0"/>
              <a:buChar char="•"/>
              <a:defRPr/>
            </a:pPr>
            <a:r>
              <a:rPr lang="en-US" sz="3600" dirty="0">
                <a:solidFill>
                  <a:prstClr val="white"/>
                </a:solidFill>
                <a:latin typeface="ITC Berkeley Oldstyle Std" panose="02090402050306020404" pitchFamily="18" charset="0"/>
                <a:cs typeface="Arial" panose="020B0604020202020204" pitchFamily="34" charset="0"/>
              </a:rPr>
              <a:t>John Trice</a:t>
            </a:r>
            <a:endParaRPr kumimoji="0" lang="en-US" sz="3600" i="0" u="none" strike="noStrike" kern="1200" cap="none" spc="0" normalizeH="0" baseline="0" noProof="0" dirty="0">
              <a:ln>
                <a:noFill/>
              </a:ln>
              <a:solidFill>
                <a:prstClr val="white"/>
              </a:solidFill>
              <a:effectLst/>
              <a:uLnTx/>
              <a:uFillTx/>
              <a:latin typeface="ITC Berkeley Oldstyle Std" panose="02090402050306020404" pitchFamily="18" charset="0"/>
              <a:ea typeface="+mn-ea"/>
              <a:cs typeface="Arial" panose="020B0604020202020204" pitchFamily="34" charset="0"/>
            </a:endParaRPr>
          </a:p>
        </p:txBody>
      </p:sp>
    </p:spTree>
    <p:extLst>
      <p:ext uri="{BB962C8B-B14F-4D97-AF65-F5344CB8AC3E}">
        <p14:creationId xmlns:p14="http://schemas.microsoft.com/office/powerpoint/2010/main" val="261225035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6DB735-3821-9186-2916-985FBD677896}"/>
              </a:ext>
            </a:extLst>
          </p:cNvPr>
          <p:cNvPicPr>
            <a:picLocks noChangeAspect="1"/>
          </p:cNvPicPr>
          <p:nvPr/>
        </p:nvPicPr>
        <p:blipFill>
          <a:blip r:embed="rId3"/>
          <a:stretch>
            <a:fillRect/>
          </a:stretch>
        </p:blipFill>
        <p:spPr>
          <a:xfrm rot="5400000">
            <a:off x="2892648" y="-2954594"/>
            <a:ext cx="6406703" cy="12192002"/>
          </a:xfrm>
          <a:prstGeom prst="rect">
            <a:avLst/>
          </a:prstGeom>
        </p:spPr>
      </p:pic>
      <p:sp>
        <p:nvSpPr>
          <p:cNvPr id="2" name="Title 1">
            <a:extLst>
              <a:ext uri="{FF2B5EF4-FFF2-40B4-BE49-F238E27FC236}">
                <a16:creationId xmlns:a16="http://schemas.microsoft.com/office/drawing/2014/main" id="{AE074E02-9BA5-B2EC-3936-6A437A9FD44B}"/>
              </a:ext>
            </a:extLst>
          </p:cNvPr>
          <p:cNvSpPr>
            <a:spLocks noGrp="1"/>
          </p:cNvSpPr>
          <p:nvPr>
            <p:ph type="title"/>
          </p:nvPr>
        </p:nvSpPr>
        <p:spPr/>
        <p:txBody>
          <a:bodyPr>
            <a:normAutofit/>
          </a:bodyPr>
          <a:lstStyle/>
          <a:p>
            <a:r>
              <a:rPr lang="en-US" sz="4800" b="1" dirty="0">
                <a:solidFill>
                  <a:srgbClr val="FFC000"/>
                </a:solidFill>
                <a:latin typeface="ITC Berkeley Oldstyle Std Blk" panose="02090402050306020404" pitchFamily="18" charset="0"/>
              </a:rPr>
              <a:t>Patterson at Tuskegee</a:t>
            </a:r>
            <a:endParaRPr lang="en-US" sz="4800" b="1" dirty="0">
              <a:solidFill>
                <a:schemeClr val="bg1"/>
              </a:solidFill>
              <a:latin typeface="ITC Berkeley Oldstyle Std Blk" panose="02090402050306020404" pitchFamily="18" charset="0"/>
            </a:endParaRPr>
          </a:p>
        </p:txBody>
      </p:sp>
      <p:pic>
        <p:nvPicPr>
          <p:cNvPr id="6" name="Picture 5">
            <a:extLst>
              <a:ext uri="{FF2B5EF4-FFF2-40B4-BE49-F238E27FC236}">
                <a16:creationId xmlns:a16="http://schemas.microsoft.com/office/drawing/2014/main" id="{03023943-CAE2-B732-DB95-B5118B2A0F45}"/>
              </a:ext>
            </a:extLst>
          </p:cNvPr>
          <p:cNvPicPr>
            <a:picLocks noChangeAspect="1"/>
          </p:cNvPicPr>
          <p:nvPr/>
        </p:nvPicPr>
        <p:blipFill>
          <a:blip r:embed="rId3"/>
          <a:stretch>
            <a:fillRect/>
          </a:stretch>
        </p:blipFill>
        <p:spPr>
          <a:xfrm rot="5400000">
            <a:off x="5808405" y="474407"/>
            <a:ext cx="575188" cy="12192002"/>
          </a:xfrm>
          <a:prstGeom prst="rect">
            <a:avLst/>
          </a:prstGeom>
        </p:spPr>
      </p:pic>
      <p:pic>
        <p:nvPicPr>
          <p:cNvPr id="7" name="Picture 6">
            <a:extLst>
              <a:ext uri="{FF2B5EF4-FFF2-40B4-BE49-F238E27FC236}">
                <a16:creationId xmlns:a16="http://schemas.microsoft.com/office/drawing/2014/main" id="{DFECCB63-DD5E-B0AE-59E4-4011D3939F5B}"/>
              </a:ext>
            </a:extLst>
          </p:cNvPr>
          <p:cNvPicPr>
            <a:picLocks noChangeAspect="1"/>
          </p:cNvPicPr>
          <p:nvPr/>
        </p:nvPicPr>
        <p:blipFill>
          <a:blip r:embed="rId4"/>
          <a:stretch>
            <a:fillRect/>
          </a:stretch>
        </p:blipFill>
        <p:spPr>
          <a:xfrm>
            <a:off x="388579" y="6425244"/>
            <a:ext cx="3856294" cy="290327"/>
          </a:xfrm>
          <a:prstGeom prst="rect">
            <a:avLst/>
          </a:prstGeom>
        </p:spPr>
      </p:pic>
      <p:sp>
        <p:nvSpPr>
          <p:cNvPr id="8" name="TextBox 7">
            <a:extLst>
              <a:ext uri="{FF2B5EF4-FFF2-40B4-BE49-F238E27FC236}">
                <a16:creationId xmlns:a16="http://schemas.microsoft.com/office/drawing/2014/main" id="{D24B6C8D-DEB6-9DC3-BD83-FD773D751087}"/>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
        <p:nvSpPr>
          <p:cNvPr id="14" name="TextBox 13">
            <a:extLst>
              <a:ext uri="{FF2B5EF4-FFF2-40B4-BE49-F238E27FC236}">
                <a16:creationId xmlns:a16="http://schemas.microsoft.com/office/drawing/2014/main" id="{52BD8F53-291E-2E5F-C3D9-12E9A19BA490}"/>
              </a:ext>
            </a:extLst>
          </p:cNvPr>
          <p:cNvSpPr txBox="1"/>
          <p:nvPr/>
        </p:nvSpPr>
        <p:spPr>
          <a:xfrm>
            <a:off x="574498" y="1771173"/>
            <a:ext cx="6876728" cy="3656386"/>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600"/>
              </a:spcBef>
              <a:spcAft>
                <a:spcPts val="1200"/>
              </a:spcAft>
              <a:buClr>
                <a:srgbClr val="FF0337"/>
              </a:buClr>
              <a:buSzPct val="100000"/>
              <a:buFont typeface="Arial" panose="020B0604020202020204" pitchFamily="34" charset="0"/>
              <a:buChar char="•"/>
              <a:tabLst/>
              <a:defRPr/>
            </a:pPr>
            <a:r>
              <a:rPr kumimoji="0" lang="en-US" sz="3200" i="0" u="none" strike="noStrike" kern="1200" cap="none" spc="0" normalizeH="0" baseline="0" noProof="0" dirty="0">
                <a:ln>
                  <a:noFill/>
                </a:ln>
                <a:solidFill>
                  <a:prstClr val="white"/>
                </a:solidFill>
                <a:effectLst/>
                <a:uLnTx/>
                <a:uFillTx/>
                <a:latin typeface="ITC Berkeley Oldstyle Std" panose="02090402050306020404" pitchFamily="18" charset="0"/>
                <a:ea typeface="+mn-ea"/>
                <a:cs typeface="Arial" panose="020B0604020202020204" pitchFamily="34" charset="0"/>
              </a:rPr>
              <a:t>Arrived in Fall 1928 to teach veterinary science and bacteriology</a:t>
            </a:r>
          </a:p>
          <a:p>
            <a:pPr marL="228600" marR="0" lvl="0" indent="-228600" algn="l" defTabSz="914400" rtl="0" eaLnBrk="1" fontAlgn="auto" latinLnBrk="0" hangingPunct="1">
              <a:lnSpc>
                <a:spcPct val="90000"/>
              </a:lnSpc>
              <a:spcBef>
                <a:spcPts val="600"/>
              </a:spcBef>
              <a:spcAft>
                <a:spcPts val="1200"/>
              </a:spcAft>
              <a:buClr>
                <a:srgbClr val="FF0337"/>
              </a:buClr>
              <a:buSzPct val="100000"/>
              <a:buFont typeface="Arial" panose="020B0604020202020204" pitchFamily="34" charset="0"/>
              <a:buChar char="•"/>
              <a:tabLst/>
              <a:defRPr/>
            </a:pPr>
            <a:r>
              <a:rPr kumimoji="0" lang="en-US" sz="3200" i="0" u="none" strike="noStrike" kern="1200" cap="none" spc="0" normalizeH="0" baseline="0" noProof="0" dirty="0">
                <a:ln>
                  <a:noFill/>
                </a:ln>
                <a:solidFill>
                  <a:prstClr val="white"/>
                </a:solidFill>
                <a:effectLst/>
                <a:uLnTx/>
                <a:uFillTx/>
                <a:latin typeface="ITC Berkeley Oldstyle Std" panose="02090402050306020404" pitchFamily="18" charset="0"/>
                <a:ea typeface="+mn-ea"/>
                <a:cs typeface="Arial" panose="020B0604020202020204" pitchFamily="34" charset="0"/>
              </a:rPr>
              <a:t>Received his PhD (1932) from Cornell University in bacteriology</a:t>
            </a:r>
          </a:p>
          <a:p>
            <a:pPr marL="228600" marR="0" lvl="0" indent="-228600" algn="l" defTabSz="914400" rtl="0" eaLnBrk="1" fontAlgn="auto" latinLnBrk="0" hangingPunct="1">
              <a:lnSpc>
                <a:spcPct val="90000"/>
              </a:lnSpc>
              <a:spcBef>
                <a:spcPts val="600"/>
              </a:spcBef>
              <a:spcAft>
                <a:spcPts val="1200"/>
              </a:spcAft>
              <a:buClr>
                <a:srgbClr val="FF0337"/>
              </a:buClr>
              <a:buSzPct val="100000"/>
              <a:buFont typeface="Arial" panose="020B0604020202020204" pitchFamily="34" charset="0"/>
              <a:buChar char="•"/>
              <a:tabLst/>
              <a:defRPr/>
            </a:pPr>
            <a:r>
              <a:rPr kumimoji="0" lang="en-US" sz="3200" i="0" u="none" strike="noStrike" kern="1200" cap="none" spc="0" normalizeH="0" baseline="0" noProof="0" dirty="0">
                <a:ln>
                  <a:noFill/>
                </a:ln>
                <a:solidFill>
                  <a:prstClr val="white"/>
                </a:solidFill>
                <a:effectLst/>
                <a:uLnTx/>
                <a:uFillTx/>
                <a:latin typeface="ITC Berkeley Oldstyle Std" panose="02090402050306020404" pitchFamily="18" charset="0"/>
                <a:ea typeface="+mn-ea"/>
                <a:cs typeface="Arial" panose="020B0604020202020204" pitchFamily="34" charset="0"/>
              </a:rPr>
              <a:t>Named head of the Department of Agriculture (1933) and President (1935)</a:t>
            </a:r>
          </a:p>
        </p:txBody>
      </p:sp>
      <p:pic>
        <p:nvPicPr>
          <p:cNvPr id="3" name="Content Placeholder 5">
            <a:extLst>
              <a:ext uri="{FF2B5EF4-FFF2-40B4-BE49-F238E27FC236}">
                <a16:creationId xmlns:a16="http://schemas.microsoft.com/office/drawing/2014/main" id="{69B1A0F0-A0F4-E732-D021-6CC6C54E6F70}"/>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rcRect/>
          <a:stretch/>
        </p:blipFill>
        <p:spPr>
          <a:xfrm>
            <a:off x="7584888" y="349440"/>
            <a:ext cx="4032614" cy="54195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C4588835-434A-B19D-1AE5-44C0102034CF}"/>
              </a:ext>
            </a:extLst>
          </p:cNvPr>
          <p:cNvSpPr txBox="1"/>
          <p:nvPr/>
        </p:nvSpPr>
        <p:spPr>
          <a:xfrm>
            <a:off x="7451226" y="5811361"/>
            <a:ext cx="4389145" cy="523220"/>
          </a:xfrm>
          <a:prstGeom prst="rect">
            <a:avLst/>
          </a:prstGeom>
          <a:noFill/>
        </p:spPr>
        <p:txBody>
          <a:bodyPr wrap="square" rtlCol="0">
            <a:spAutoFit/>
          </a:bodyPr>
          <a:lstStyle/>
          <a:p>
            <a:r>
              <a:rPr lang="en-US" sz="1400" dirty="0">
                <a:solidFill>
                  <a:schemeClr val="bg1">
                    <a:lumMod val="65000"/>
                  </a:schemeClr>
                </a:solidFill>
              </a:rPr>
              <a:t>Patterson and Robert Moton, 1935. </a:t>
            </a:r>
            <a:r>
              <a:rPr lang="en-US" sz="1400" i="1" dirty="0">
                <a:solidFill>
                  <a:schemeClr val="bg1">
                    <a:lumMod val="65000"/>
                  </a:schemeClr>
                </a:solidFill>
              </a:rPr>
              <a:t>Chronicles of Faith</a:t>
            </a:r>
            <a:r>
              <a:rPr lang="en-US" sz="1400" dirty="0">
                <a:solidFill>
                  <a:schemeClr val="bg1">
                    <a:lumMod val="65000"/>
                  </a:schemeClr>
                </a:solidFill>
              </a:rPr>
              <a:t>, page 39.</a:t>
            </a:r>
          </a:p>
        </p:txBody>
      </p:sp>
    </p:spTree>
    <p:extLst>
      <p:ext uri="{BB962C8B-B14F-4D97-AF65-F5344CB8AC3E}">
        <p14:creationId xmlns:p14="http://schemas.microsoft.com/office/powerpoint/2010/main" val="387501224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6DB735-3821-9186-2916-985FBD677896}"/>
              </a:ext>
            </a:extLst>
          </p:cNvPr>
          <p:cNvPicPr>
            <a:picLocks noChangeAspect="1"/>
          </p:cNvPicPr>
          <p:nvPr/>
        </p:nvPicPr>
        <p:blipFill>
          <a:blip r:embed="rId3"/>
          <a:stretch>
            <a:fillRect/>
          </a:stretch>
        </p:blipFill>
        <p:spPr>
          <a:xfrm rot="5400000">
            <a:off x="2892648" y="-2954594"/>
            <a:ext cx="6406703" cy="12192002"/>
          </a:xfrm>
          <a:prstGeom prst="rect">
            <a:avLst/>
          </a:prstGeom>
        </p:spPr>
      </p:pic>
      <p:sp>
        <p:nvSpPr>
          <p:cNvPr id="2" name="Title 1">
            <a:extLst>
              <a:ext uri="{FF2B5EF4-FFF2-40B4-BE49-F238E27FC236}">
                <a16:creationId xmlns:a16="http://schemas.microsoft.com/office/drawing/2014/main" id="{AE074E02-9BA5-B2EC-3936-6A437A9FD44B}"/>
              </a:ext>
            </a:extLst>
          </p:cNvPr>
          <p:cNvSpPr>
            <a:spLocks noGrp="1"/>
          </p:cNvSpPr>
          <p:nvPr>
            <p:ph type="title"/>
          </p:nvPr>
        </p:nvSpPr>
        <p:spPr/>
        <p:txBody>
          <a:bodyPr>
            <a:normAutofit/>
          </a:bodyPr>
          <a:lstStyle/>
          <a:p>
            <a:r>
              <a:rPr lang="en-US" sz="4800" b="1" dirty="0">
                <a:solidFill>
                  <a:srgbClr val="FFC000"/>
                </a:solidFill>
                <a:latin typeface="ITC Berkeley Oldstyle Std Blk" panose="02090402050306020404" pitchFamily="18" charset="0"/>
              </a:rPr>
              <a:t>Patterson at Tuskegee</a:t>
            </a:r>
            <a:endParaRPr lang="en-US" sz="4800" b="1" dirty="0">
              <a:solidFill>
                <a:schemeClr val="bg1"/>
              </a:solidFill>
              <a:latin typeface="ITC Berkeley Oldstyle Std Blk" panose="02090402050306020404" pitchFamily="18" charset="0"/>
            </a:endParaRPr>
          </a:p>
        </p:txBody>
      </p:sp>
      <p:pic>
        <p:nvPicPr>
          <p:cNvPr id="6" name="Picture 5">
            <a:extLst>
              <a:ext uri="{FF2B5EF4-FFF2-40B4-BE49-F238E27FC236}">
                <a16:creationId xmlns:a16="http://schemas.microsoft.com/office/drawing/2014/main" id="{03023943-CAE2-B732-DB95-B5118B2A0F45}"/>
              </a:ext>
            </a:extLst>
          </p:cNvPr>
          <p:cNvPicPr>
            <a:picLocks noChangeAspect="1"/>
          </p:cNvPicPr>
          <p:nvPr/>
        </p:nvPicPr>
        <p:blipFill>
          <a:blip r:embed="rId3"/>
          <a:stretch>
            <a:fillRect/>
          </a:stretch>
        </p:blipFill>
        <p:spPr>
          <a:xfrm rot="5400000">
            <a:off x="5808405" y="474407"/>
            <a:ext cx="575188" cy="12192002"/>
          </a:xfrm>
          <a:prstGeom prst="rect">
            <a:avLst/>
          </a:prstGeom>
        </p:spPr>
      </p:pic>
      <p:pic>
        <p:nvPicPr>
          <p:cNvPr id="7" name="Picture 6">
            <a:extLst>
              <a:ext uri="{FF2B5EF4-FFF2-40B4-BE49-F238E27FC236}">
                <a16:creationId xmlns:a16="http://schemas.microsoft.com/office/drawing/2014/main" id="{DFECCB63-DD5E-B0AE-59E4-4011D3939F5B}"/>
              </a:ext>
            </a:extLst>
          </p:cNvPr>
          <p:cNvPicPr>
            <a:picLocks noChangeAspect="1"/>
          </p:cNvPicPr>
          <p:nvPr/>
        </p:nvPicPr>
        <p:blipFill>
          <a:blip r:embed="rId4"/>
          <a:stretch>
            <a:fillRect/>
          </a:stretch>
        </p:blipFill>
        <p:spPr>
          <a:xfrm>
            <a:off x="388579" y="6425244"/>
            <a:ext cx="3856294" cy="290327"/>
          </a:xfrm>
          <a:prstGeom prst="rect">
            <a:avLst/>
          </a:prstGeom>
        </p:spPr>
      </p:pic>
      <p:sp>
        <p:nvSpPr>
          <p:cNvPr id="8" name="TextBox 7">
            <a:extLst>
              <a:ext uri="{FF2B5EF4-FFF2-40B4-BE49-F238E27FC236}">
                <a16:creationId xmlns:a16="http://schemas.microsoft.com/office/drawing/2014/main" id="{D24B6C8D-DEB6-9DC3-BD83-FD773D751087}"/>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
        <p:nvSpPr>
          <p:cNvPr id="14" name="TextBox 13">
            <a:extLst>
              <a:ext uri="{FF2B5EF4-FFF2-40B4-BE49-F238E27FC236}">
                <a16:creationId xmlns:a16="http://schemas.microsoft.com/office/drawing/2014/main" id="{52BD8F53-291E-2E5F-C3D9-12E9A19BA490}"/>
              </a:ext>
            </a:extLst>
          </p:cNvPr>
          <p:cNvSpPr txBox="1"/>
          <p:nvPr/>
        </p:nvSpPr>
        <p:spPr>
          <a:xfrm>
            <a:off x="574498" y="1771172"/>
            <a:ext cx="5959854" cy="4108927"/>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600"/>
              </a:spcBef>
              <a:spcAft>
                <a:spcPts val="1200"/>
              </a:spcAft>
              <a:buClr>
                <a:srgbClr val="FF0337"/>
              </a:buClr>
              <a:buSzPct val="100000"/>
              <a:buFont typeface="Arial" panose="020B0604020202020204" pitchFamily="34" charset="0"/>
              <a:buChar char="•"/>
              <a:tabLst/>
              <a:defRPr/>
            </a:pPr>
            <a:r>
              <a:rPr kumimoji="0" lang="en-US" sz="3200" i="0" u="none" strike="noStrike" kern="1200" cap="none" spc="0" normalizeH="0" baseline="0" noProof="0" dirty="0">
                <a:ln>
                  <a:noFill/>
                </a:ln>
                <a:solidFill>
                  <a:prstClr val="white"/>
                </a:solidFill>
                <a:effectLst/>
                <a:uLnTx/>
                <a:uFillTx/>
                <a:latin typeface="ITC Berkeley Oldstyle Std" panose="02090402050306020404" pitchFamily="18" charset="0"/>
                <a:ea typeface="+mn-ea"/>
                <a:cs typeface="Arial" panose="020B0604020202020204" pitchFamily="34" charset="0"/>
              </a:rPr>
              <a:t>First task as President – trim the budget</a:t>
            </a:r>
          </a:p>
          <a:p>
            <a:pPr marL="228600" marR="0" lvl="0" indent="-228600" algn="l" defTabSz="914400" rtl="0" eaLnBrk="1" fontAlgn="auto" latinLnBrk="0" hangingPunct="1">
              <a:lnSpc>
                <a:spcPct val="90000"/>
              </a:lnSpc>
              <a:spcBef>
                <a:spcPts val="600"/>
              </a:spcBef>
              <a:spcAft>
                <a:spcPts val="1200"/>
              </a:spcAft>
              <a:buClr>
                <a:srgbClr val="FF0337"/>
              </a:buClr>
              <a:buSzPct val="100000"/>
              <a:buFont typeface="Arial" panose="020B0604020202020204" pitchFamily="34" charset="0"/>
              <a:buChar char="•"/>
              <a:tabLst/>
              <a:defRPr/>
            </a:pPr>
            <a:r>
              <a:rPr kumimoji="0" lang="en-US" sz="3200" i="0" u="none" strike="noStrike" kern="1200" cap="none" spc="0" normalizeH="0" baseline="0" noProof="0" dirty="0">
                <a:ln>
                  <a:noFill/>
                </a:ln>
                <a:solidFill>
                  <a:prstClr val="white"/>
                </a:solidFill>
                <a:effectLst/>
                <a:uLnTx/>
                <a:uFillTx/>
                <a:latin typeface="ITC Berkeley Oldstyle Std" panose="02090402050306020404" pitchFamily="18" charset="0"/>
                <a:ea typeface="+mn-ea"/>
                <a:cs typeface="Arial" panose="020B0604020202020204" pitchFamily="34" charset="0"/>
              </a:rPr>
              <a:t>Experimented with concrete block construction</a:t>
            </a:r>
          </a:p>
          <a:p>
            <a:pPr marL="228600" marR="0" lvl="0" indent="-228600" algn="l" defTabSz="914400" rtl="0" eaLnBrk="1" fontAlgn="auto" latinLnBrk="0" hangingPunct="1">
              <a:lnSpc>
                <a:spcPct val="90000"/>
              </a:lnSpc>
              <a:spcBef>
                <a:spcPts val="600"/>
              </a:spcBef>
              <a:spcAft>
                <a:spcPts val="1200"/>
              </a:spcAft>
              <a:buClr>
                <a:srgbClr val="FF0337"/>
              </a:buClr>
              <a:buSzPct val="100000"/>
              <a:buFont typeface="Arial" panose="020B0604020202020204" pitchFamily="34" charset="0"/>
              <a:buChar char="•"/>
              <a:tabLst/>
              <a:defRPr/>
            </a:pPr>
            <a:r>
              <a:rPr kumimoji="0" lang="en-US" sz="3200" i="0" u="none" strike="noStrike" kern="1200" cap="none" spc="0" normalizeH="0" baseline="0" noProof="0" dirty="0">
                <a:ln>
                  <a:noFill/>
                </a:ln>
                <a:solidFill>
                  <a:prstClr val="white"/>
                </a:solidFill>
                <a:effectLst/>
                <a:uLnTx/>
                <a:uFillTx/>
                <a:latin typeface="ITC Berkeley Oldstyle Std" panose="02090402050306020404" pitchFamily="18" charset="0"/>
                <a:ea typeface="+mn-ea"/>
                <a:cs typeface="Arial" panose="020B0604020202020204" pitchFamily="34" charset="0"/>
              </a:rPr>
              <a:t>Developed Schools of Veterinary Medicine, Engineering, Commercial Dietetics, and Commercial Aviation</a:t>
            </a:r>
          </a:p>
        </p:txBody>
      </p:sp>
      <p:pic>
        <p:nvPicPr>
          <p:cNvPr id="11" name="Picture 10" descr="A picture containing person, old&#10;&#10;Description automatically generated">
            <a:extLst>
              <a:ext uri="{FF2B5EF4-FFF2-40B4-BE49-F238E27FC236}">
                <a16:creationId xmlns:a16="http://schemas.microsoft.com/office/drawing/2014/main" id="{504B630F-6847-7181-2958-7A405D3F8CD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68038" y="1390833"/>
            <a:ext cx="5218338" cy="43176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2" name="TextBox 11">
            <a:extLst>
              <a:ext uri="{FF2B5EF4-FFF2-40B4-BE49-F238E27FC236}">
                <a16:creationId xmlns:a16="http://schemas.microsoft.com/office/drawing/2014/main" id="{45C2E7DC-D373-0E58-B78A-EE183F58FA01}"/>
              </a:ext>
            </a:extLst>
          </p:cNvPr>
          <p:cNvSpPr txBox="1"/>
          <p:nvPr/>
        </p:nvSpPr>
        <p:spPr>
          <a:xfrm>
            <a:off x="6534352" y="5785464"/>
            <a:ext cx="5343713" cy="523220"/>
          </a:xfrm>
          <a:prstGeom prst="rect">
            <a:avLst/>
          </a:prstGeom>
          <a:noFill/>
        </p:spPr>
        <p:txBody>
          <a:bodyPr wrap="square" rtlCol="0">
            <a:spAutoFit/>
          </a:bodyPr>
          <a:lstStyle/>
          <a:p>
            <a:r>
              <a:rPr lang="en-US" sz="1400" dirty="0">
                <a:solidFill>
                  <a:schemeClr val="bg1">
                    <a:lumMod val="65000"/>
                  </a:schemeClr>
                </a:solidFill>
              </a:rPr>
              <a:t>Faculty and students building the Vet Med Building at Tuskegee, 1944. </a:t>
            </a:r>
            <a:r>
              <a:rPr lang="en-US" sz="1400" i="1" dirty="0">
                <a:solidFill>
                  <a:schemeClr val="bg1">
                    <a:lumMod val="65000"/>
                  </a:schemeClr>
                </a:solidFill>
              </a:rPr>
              <a:t>Chronicles of Faith</a:t>
            </a:r>
            <a:r>
              <a:rPr lang="en-US" sz="1400" dirty="0">
                <a:solidFill>
                  <a:schemeClr val="bg1">
                    <a:lumMod val="65000"/>
                  </a:schemeClr>
                </a:solidFill>
              </a:rPr>
              <a:t>, page 85.</a:t>
            </a:r>
          </a:p>
        </p:txBody>
      </p:sp>
    </p:spTree>
    <p:extLst>
      <p:ext uri="{BB962C8B-B14F-4D97-AF65-F5344CB8AC3E}">
        <p14:creationId xmlns:p14="http://schemas.microsoft.com/office/powerpoint/2010/main" val="154626556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6DB735-3821-9186-2916-985FBD677896}"/>
              </a:ext>
            </a:extLst>
          </p:cNvPr>
          <p:cNvPicPr>
            <a:picLocks noChangeAspect="1"/>
          </p:cNvPicPr>
          <p:nvPr/>
        </p:nvPicPr>
        <p:blipFill>
          <a:blip r:embed="rId3"/>
          <a:stretch>
            <a:fillRect/>
          </a:stretch>
        </p:blipFill>
        <p:spPr>
          <a:xfrm rot="5400000">
            <a:off x="2892648" y="-2954594"/>
            <a:ext cx="6406703" cy="12192002"/>
          </a:xfrm>
          <a:prstGeom prst="rect">
            <a:avLst/>
          </a:prstGeom>
        </p:spPr>
      </p:pic>
      <p:sp>
        <p:nvSpPr>
          <p:cNvPr id="2" name="Title 1">
            <a:extLst>
              <a:ext uri="{FF2B5EF4-FFF2-40B4-BE49-F238E27FC236}">
                <a16:creationId xmlns:a16="http://schemas.microsoft.com/office/drawing/2014/main" id="{AE074E02-9BA5-B2EC-3936-6A437A9FD44B}"/>
              </a:ext>
            </a:extLst>
          </p:cNvPr>
          <p:cNvSpPr>
            <a:spLocks noGrp="1"/>
          </p:cNvSpPr>
          <p:nvPr>
            <p:ph type="title"/>
          </p:nvPr>
        </p:nvSpPr>
        <p:spPr/>
        <p:txBody>
          <a:bodyPr>
            <a:normAutofit/>
          </a:bodyPr>
          <a:lstStyle/>
          <a:p>
            <a:r>
              <a:rPr lang="en-US" sz="4800" b="1" dirty="0">
                <a:solidFill>
                  <a:srgbClr val="FFC000"/>
                </a:solidFill>
                <a:latin typeface="ITC Berkeley Oldstyle Std Blk" panose="02090402050306020404" pitchFamily="18" charset="0"/>
              </a:rPr>
              <a:t>Patterson at Tuskegee</a:t>
            </a:r>
            <a:endParaRPr lang="en-US" sz="4800" b="1" dirty="0">
              <a:solidFill>
                <a:schemeClr val="bg1"/>
              </a:solidFill>
              <a:latin typeface="ITC Berkeley Oldstyle Std Blk" panose="02090402050306020404" pitchFamily="18" charset="0"/>
            </a:endParaRPr>
          </a:p>
        </p:txBody>
      </p:sp>
      <p:pic>
        <p:nvPicPr>
          <p:cNvPr id="6" name="Picture 5">
            <a:extLst>
              <a:ext uri="{FF2B5EF4-FFF2-40B4-BE49-F238E27FC236}">
                <a16:creationId xmlns:a16="http://schemas.microsoft.com/office/drawing/2014/main" id="{03023943-CAE2-B732-DB95-B5118B2A0F45}"/>
              </a:ext>
            </a:extLst>
          </p:cNvPr>
          <p:cNvPicPr>
            <a:picLocks noChangeAspect="1"/>
          </p:cNvPicPr>
          <p:nvPr/>
        </p:nvPicPr>
        <p:blipFill>
          <a:blip r:embed="rId3"/>
          <a:stretch>
            <a:fillRect/>
          </a:stretch>
        </p:blipFill>
        <p:spPr>
          <a:xfrm rot="5400000">
            <a:off x="5808405" y="474407"/>
            <a:ext cx="575188" cy="12192002"/>
          </a:xfrm>
          <a:prstGeom prst="rect">
            <a:avLst/>
          </a:prstGeom>
        </p:spPr>
      </p:pic>
      <p:pic>
        <p:nvPicPr>
          <p:cNvPr id="7" name="Picture 6">
            <a:extLst>
              <a:ext uri="{FF2B5EF4-FFF2-40B4-BE49-F238E27FC236}">
                <a16:creationId xmlns:a16="http://schemas.microsoft.com/office/drawing/2014/main" id="{DFECCB63-DD5E-B0AE-59E4-4011D3939F5B}"/>
              </a:ext>
            </a:extLst>
          </p:cNvPr>
          <p:cNvPicPr>
            <a:picLocks noChangeAspect="1"/>
          </p:cNvPicPr>
          <p:nvPr/>
        </p:nvPicPr>
        <p:blipFill>
          <a:blip r:embed="rId4"/>
          <a:stretch>
            <a:fillRect/>
          </a:stretch>
        </p:blipFill>
        <p:spPr>
          <a:xfrm>
            <a:off x="388579" y="6425244"/>
            <a:ext cx="3856294" cy="290327"/>
          </a:xfrm>
          <a:prstGeom prst="rect">
            <a:avLst/>
          </a:prstGeom>
        </p:spPr>
      </p:pic>
      <p:sp>
        <p:nvSpPr>
          <p:cNvPr id="8" name="TextBox 7">
            <a:extLst>
              <a:ext uri="{FF2B5EF4-FFF2-40B4-BE49-F238E27FC236}">
                <a16:creationId xmlns:a16="http://schemas.microsoft.com/office/drawing/2014/main" id="{D24B6C8D-DEB6-9DC3-BD83-FD773D751087}"/>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
        <p:nvSpPr>
          <p:cNvPr id="14" name="TextBox 13">
            <a:extLst>
              <a:ext uri="{FF2B5EF4-FFF2-40B4-BE49-F238E27FC236}">
                <a16:creationId xmlns:a16="http://schemas.microsoft.com/office/drawing/2014/main" id="{52BD8F53-291E-2E5F-C3D9-12E9A19BA490}"/>
              </a:ext>
            </a:extLst>
          </p:cNvPr>
          <p:cNvSpPr txBox="1"/>
          <p:nvPr/>
        </p:nvSpPr>
        <p:spPr>
          <a:xfrm>
            <a:off x="574497" y="1771172"/>
            <a:ext cx="5843431" cy="3887218"/>
          </a:xfrm>
          <a:prstGeom prst="rect">
            <a:avLst/>
          </a:prstGeom>
          <a:noFill/>
        </p:spPr>
        <p:txBody>
          <a:bodyPr wrap="square">
            <a:spAutoFit/>
          </a:bodyPr>
          <a:lstStyle/>
          <a:p>
            <a:pPr marR="0" lvl="0" algn="l" defTabSz="914400" rtl="0" eaLnBrk="1" fontAlgn="auto" latinLnBrk="0" hangingPunct="1">
              <a:lnSpc>
                <a:spcPct val="90000"/>
              </a:lnSpc>
              <a:spcBef>
                <a:spcPts val="600"/>
              </a:spcBef>
              <a:spcAft>
                <a:spcPts val="1200"/>
              </a:spcAft>
              <a:buClr>
                <a:srgbClr val="FF0337"/>
              </a:buClr>
              <a:buSzPct val="100000"/>
              <a:tabLst/>
              <a:defRPr/>
            </a:pPr>
            <a:r>
              <a:rPr kumimoji="0" lang="en-US" sz="3200" i="0" u="none" strike="noStrike" kern="1200" cap="none" spc="0" normalizeH="0" baseline="0" noProof="0" dirty="0">
                <a:ln>
                  <a:noFill/>
                </a:ln>
                <a:solidFill>
                  <a:prstClr val="white"/>
                </a:solidFill>
                <a:effectLst/>
                <a:uLnTx/>
                <a:uFillTx/>
                <a:latin typeface="ITC Berkeley Oldstyle Std" panose="02090402050306020404" pitchFamily="18" charset="0"/>
                <a:ea typeface="+mn-ea"/>
                <a:cs typeface="Arial" panose="020B0604020202020204" pitchFamily="34" charset="0"/>
              </a:rPr>
              <a:t>College of Vet Med</a:t>
            </a:r>
          </a:p>
          <a:p>
            <a:pPr marL="228600" marR="0" lvl="0" indent="-228600" algn="l" defTabSz="914400" rtl="0" eaLnBrk="1" fontAlgn="auto" latinLnBrk="0" hangingPunct="1">
              <a:lnSpc>
                <a:spcPct val="90000"/>
              </a:lnSpc>
              <a:spcBef>
                <a:spcPts val="600"/>
              </a:spcBef>
              <a:spcAft>
                <a:spcPts val="1200"/>
              </a:spcAft>
              <a:buClr>
                <a:srgbClr val="FF0337"/>
              </a:buClr>
              <a:buSzPct val="100000"/>
              <a:buFont typeface="Arial" panose="020B0604020202020204" pitchFamily="34" charset="0"/>
              <a:buChar char="•"/>
              <a:tabLst/>
              <a:defRPr/>
            </a:pPr>
            <a:r>
              <a:rPr kumimoji="0" lang="en-US" sz="3200" i="0" u="none" strike="noStrike" kern="1200" cap="none" spc="0" normalizeH="0" baseline="0" noProof="0" dirty="0">
                <a:ln>
                  <a:noFill/>
                </a:ln>
                <a:solidFill>
                  <a:prstClr val="white"/>
                </a:solidFill>
                <a:effectLst/>
                <a:uLnTx/>
                <a:uFillTx/>
                <a:latin typeface="ITC Berkeley Oldstyle Std" panose="02090402050306020404" pitchFamily="18" charset="0"/>
                <a:ea typeface="+mn-ea"/>
                <a:cs typeface="Arial" panose="020B0604020202020204" pitchFamily="34" charset="0"/>
              </a:rPr>
              <a:t>Planning began shortly after Patterson became president</a:t>
            </a:r>
          </a:p>
          <a:p>
            <a:pPr marL="228600" marR="0" lvl="0" indent="-228600" algn="l" defTabSz="914400" rtl="0" eaLnBrk="1" fontAlgn="auto" latinLnBrk="0" hangingPunct="1">
              <a:lnSpc>
                <a:spcPct val="90000"/>
              </a:lnSpc>
              <a:spcBef>
                <a:spcPts val="600"/>
              </a:spcBef>
              <a:spcAft>
                <a:spcPts val="1200"/>
              </a:spcAft>
              <a:buClr>
                <a:srgbClr val="FF0337"/>
              </a:buClr>
              <a:buSzPct val="100000"/>
              <a:buFont typeface="Arial" panose="020B0604020202020204" pitchFamily="34" charset="0"/>
              <a:buChar char="•"/>
              <a:tabLst/>
              <a:defRPr/>
            </a:pPr>
            <a:r>
              <a:rPr kumimoji="0" lang="en-US" sz="3200" i="0" u="none" strike="noStrike" kern="1200" cap="none" spc="0" normalizeH="0" baseline="0" noProof="0" dirty="0">
                <a:ln>
                  <a:noFill/>
                </a:ln>
                <a:solidFill>
                  <a:prstClr val="white"/>
                </a:solidFill>
                <a:effectLst/>
                <a:uLnTx/>
                <a:uFillTx/>
                <a:latin typeface="ITC Berkeley Oldstyle Std" panose="02090402050306020404" pitchFamily="18" charset="0"/>
                <a:ea typeface="+mn-ea"/>
                <a:cs typeface="Arial" panose="020B0604020202020204" pitchFamily="34" charset="0"/>
              </a:rPr>
              <a:t>Development began in 1942 with first students in 1945</a:t>
            </a:r>
          </a:p>
          <a:p>
            <a:pPr marL="228600" marR="0" lvl="0" indent="-228600" algn="l" defTabSz="914400" rtl="0" eaLnBrk="1" fontAlgn="auto" latinLnBrk="0" hangingPunct="1">
              <a:lnSpc>
                <a:spcPct val="90000"/>
              </a:lnSpc>
              <a:spcBef>
                <a:spcPts val="600"/>
              </a:spcBef>
              <a:spcAft>
                <a:spcPts val="1200"/>
              </a:spcAft>
              <a:buClr>
                <a:srgbClr val="FF0337"/>
              </a:buClr>
              <a:buSzPct val="100000"/>
              <a:buFont typeface="Arial" panose="020B0604020202020204" pitchFamily="34" charset="0"/>
              <a:buChar char="•"/>
              <a:tabLst/>
              <a:defRPr/>
            </a:pPr>
            <a:r>
              <a:rPr kumimoji="0" lang="en-US" sz="3200" i="0" u="none" strike="noStrike" kern="1200" cap="none" spc="0" normalizeH="0" baseline="0" noProof="0" dirty="0">
                <a:ln>
                  <a:noFill/>
                </a:ln>
                <a:solidFill>
                  <a:prstClr val="white"/>
                </a:solidFill>
                <a:effectLst/>
                <a:uLnTx/>
                <a:uFillTx/>
                <a:latin typeface="ITC Berkeley Oldstyle Std" panose="02090402050306020404" pitchFamily="18" charset="0"/>
                <a:ea typeface="+mn-ea"/>
                <a:cs typeface="Arial" panose="020B0604020202020204" pitchFamily="34" charset="0"/>
              </a:rPr>
              <a:t>There were 52 graduates from the first six classes</a:t>
            </a:r>
          </a:p>
        </p:txBody>
      </p:sp>
      <p:pic>
        <p:nvPicPr>
          <p:cNvPr id="3" name="Content Placeholder 5">
            <a:extLst>
              <a:ext uri="{FF2B5EF4-FFF2-40B4-BE49-F238E27FC236}">
                <a16:creationId xmlns:a16="http://schemas.microsoft.com/office/drawing/2014/main" id="{4837EB3C-F490-5D04-B70C-4272BF3A2928}"/>
              </a:ext>
            </a:extLst>
          </p:cNvPr>
          <p:cNvPicPr>
            <a:picLocks noGrp="1" noChangeAspect="1"/>
          </p:cNvPicPr>
          <p:nvPr>
            <p:ph idx="1"/>
          </p:nvPr>
        </p:nvPicPr>
        <p:blipFill>
          <a:blip r:embed="rId5" cstate="print">
            <a:extLst>
              <a:ext uri="{28A0092B-C50C-407E-A947-70E740481C1C}">
                <a14:useLocalDpi xmlns:a14="http://schemas.microsoft.com/office/drawing/2010/main" val="0"/>
              </a:ext>
            </a:extLst>
          </a:blip>
          <a:srcRect/>
          <a:stretch/>
        </p:blipFill>
        <p:spPr>
          <a:xfrm>
            <a:off x="6716488" y="1162713"/>
            <a:ext cx="5176954" cy="403023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8C71D141-ED3E-9353-5D32-8706723382F4}"/>
              </a:ext>
            </a:extLst>
          </p:cNvPr>
          <p:cNvSpPr txBox="1"/>
          <p:nvPr/>
        </p:nvSpPr>
        <p:spPr>
          <a:xfrm>
            <a:off x="6573733" y="5231178"/>
            <a:ext cx="4740791" cy="538392"/>
          </a:xfrm>
          <a:prstGeom prst="rect">
            <a:avLst/>
          </a:prstGeom>
          <a:noFill/>
        </p:spPr>
        <p:txBody>
          <a:bodyPr wrap="square" rtlCol="0">
            <a:spAutoFit/>
          </a:bodyPr>
          <a:lstStyle/>
          <a:p>
            <a:r>
              <a:rPr lang="en-US" sz="1400" dirty="0">
                <a:solidFill>
                  <a:schemeClr val="bg1">
                    <a:lumMod val="65000"/>
                  </a:schemeClr>
                </a:solidFill>
              </a:rPr>
              <a:t>First Vet Med graduates and faculty of Tuskegee, 1950. </a:t>
            </a:r>
            <a:r>
              <a:rPr lang="en-US" sz="1400" i="1" dirty="0">
                <a:solidFill>
                  <a:schemeClr val="bg1">
                    <a:lumMod val="65000"/>
                  </a:schemeClr>
                </a:solidFill>
              </a:rPr>
              <a:t>Chronicle of Faith</a:t>
            </a:r>
            <a:r>
              <a:rPr lang="en-US" sz="1400" dirty="0">
                <a:solidFill>
                  <a:schemeClr val="bg1">
                    <a:lumMod val="65000"/>
                  </a:schemeClr>
                </a:solidFill>
              </a:rPr>
              <a:t>, page 95.</a:t>
            </a:r>
          </a:p>
        </p:txBody>
      </p:sp>
    </p:spTree>
    <p:extLst>
      <p:ext uri="{BB962C8B-B14F-4D97-AF65-F5344CB8AC3E}">
        <p14:creationId xmlns:p14="http://schemas.microsoft.com/office/powerpoint/2010/main" val="26276927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6DB735-3821-9186-2916-985FBD677896}"/>
              </a:ext>
            </a:extLst>
          </p:cNvPr>
          <p:cNvPicPr>
            <a:picLocks noChangeAspect="1"/>
          </p:cNvPicPr>
          <p:nvPr/>
        </p:nvPicPr>
        <p:blipFill>
          <a:blip r:embed="rId3"/>
          <a:stretch>
            <a:fillRect/>
          </a:stretch>
        </p:blipFill>
        <p:spPr>
          <a:xfrm rot="5400000">
            <a:off x="2892648" y="-2954594"/>
            <a:ext cx="6406703" cy="12192002"/>
          </a:xfrm>
          <a:prstGeom prst="rect">
            <a:avLst/>
          </a:prstGeom>
        </p:spPr>
      </p:pic>
      <p:sp>
        <p:nvSpPr>
          <p:cNvPr id="2" name="Title 1">
            <a:extLst>
              <a:ext uri="{FF2B5EF4-FFF2-40B4-BE49-F238E27FC236}">
                <a16:creationId xmlns:a16="http://schemas.microsoft.com/office/drawing/2014/main" id="{AE074E02-9BA5-B2EC-3936-6A437A9FD44B}"/>
              </a:ext>
            </a:extLst>
          </p:cNvPr>
          <p:cNvSpPr>
            <a:spLocks noGrp="1"/>
          </p:cNvSpPr>
          <p:nvPr>
            <p:ph type="title"/>
          </p:nvPr>
        </p:nvSpPr>
        <p:spPr/>
        <p:txBody>
          <a:bodyPr>
            <a:normAutofit/>
          </a:bodyPr>
          <a:lstStyle/>
          <a:p>
            <a:r>
              <a:rPr lang="en-US" sz="4800" b="1" dirty="0">
                <a:solidFill>
                  <a:srgbClr val="FFC000"/>
                </a:solidFill>
                <a:latin typeface="ITC Berkeley Oldstyle Std Blk" panose="02090402050306020404" pitchFamily="18" charset="0"/>
              </a:rPr>
              <a:t>Patterson at Tuskegee</a:t>
            </a:r>
            <a:endParaRPr lang="en-US" sz="4800" b="1" dirty="0">
              <a:solidFill>
                <a:schemeClr val="bg1"/>
              </a:solidFill>
              <a:latin typeface="ITC Berkeley Oldstyle Std Blk" panose="02090402050306020404" pitchFamily="18" charset="0"/>
            </a:endParaRPr>
          </a:p>
        </p:txBody>
      </p:sp>
      <p:pic>
        <p:nvPicPr>
          <p:cNvPr id="6" name="Picture 5">
            <a:extLst>
              <a:ext uri="{FF2B5EF4-FFF2-40B4-BE49-F238E27FC236}">
                <a16:creationId xmlns:a16="http://schemas.microsoft.com/office/drawing/2014/main" id="{03023943-CAE2-B732-DB95-B5118B2A0F45}"/>
              </a:ext>
            </a:extLst>
          </p:cNvPr>
          <p:cNvPicPr>
            <a:picLocks noChangeAspect="1"/>
          </p:cNvPicPr>
          <p:nvPr/>
        </p:nvPicPr>
        <p:blipFill>
          <a:blip r:embed="rId3"/>
          <a:stretch>
            <a:fillRect/>
          </a:stretch>
        </p:blipFill>
        <p:spPr>
          <a:xfrm rot="5400000">
            <a:off x="5808405" y="474407"/>
            <a:ext cx="575188" cy="12192002"/>
          </a:xfrm>
          <a:prstGeom prst="rect">
            <a:avLst/>
          </a:prstGeom>
        </p:spPr>
      </p:pic>
      <p:pic>
        <p:nvPicPr>
          <p:cNvPr id="7" name="Picture 6">
            <a:extLst>
              <a:ext uri="{FF2B5EF4-FFF2-40B4-BE49-F238E27FC236}">
                <a16:creationId xmlns:a16="http://schemas.microsoft.com/office/drawing/2014/main" id="{DFECCB63-DD5E-B0AE-59E4-4011D3939F5B}"/>
              </a:ext>
            </a:extLst>
          </p:cNvPr>
          <p:cNvPicPr>
            <a:picLocks noChangeAspect="1"/>
          </p:cNvPicPr>
          <p:nvPr/>
        </p:nvPicPr>
        <p:blipFill>
          <a:blip r:embed="rId4"/>
          <a:stretch>
            <a:fillRect/>
          </a:stretch>
        </p:blipFill>
        <p:spPr>
          <a:xfrm>
            <a:off x="388579" y="6425244"/>
            <a:ext cx="3856294" cy="290327"/>
          </a:xfrm>
          <a:prstGeom prst="rect">
            <a:avLst/>
          </a:prstGeom>
        </p:spPr>
      </p:pic>
      <p:sp>
        <p:nvSpPr>
          <p:cNvPr id="8" name="TextBox 7">
            <a:extLst>
              <a:ext uri="{FF2B5EF4-FFF2-40B4-BE49-F238E27FC236}">
                <a16:creationId xmlns:a16="http://schemas.microsoft.com/office/drawing/2014/main" id="{D24B6C8D-DEB6-9DC3-BD83-FD773D751087}"/>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
        <p:nvSpPr>
          <p:cNvPr id="14" name="TextBox 13">
            <a:extLst>
              <a:ext uri="{FF2B5EF4-FFF2-40B4-BE49-F238E27FC236}">
                <a16:creationId xmlns:a16="http://schemas.microsoft.com/office/drawing/2014/main" id="{52BD8F53-291E-2E5F-C3D9-12E9A19BA490}"/>
              </a:ext>
            </a:extLst>
          </p:cNvPr>
          <p:cNvSpPr txBox="1"/>
          <p:nvPr/>
        </p:nvSpPr>
        <p:spPr>
          <a:xfrm>
            <a:off x="574498" y="1771172"/>
            <a:ext cx="5959854" cy="2095958"/>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600"/>
              </a:spcBef>
              <a:spcAft>
                <a:spcPts val="1200"/>
              </a:spcAft>
              <a:buClr>
                <a:srgbClr val="FF0337"/>
              </a:buClr>
              <a:buSzPct val="100000"/>
              <a:buFont typeface="Arial" panose="020B0604020202020204" pitchFamily="34" charset="0"/>
              <a:buChar char="•"/>
              <a:tabLst/>
              <a:defRPr/>
            </a:pPr>
            <a:r>
              <a:rPr kumimoji="0" lang="en-US" sz="3200" i="0" u="none" strike="noStrike" kern="1200" cap="none" spc="0" normalizeH="0" baseline="0" noProof="0" dirty="0">
                <a:ln>
                  <a:noFill/>
                </a:ln>
                <a:solidFill>
                  <a:prstClr val="white"/>
                </a:solidFill>
                <a:effectLst/>
                <a:uLnTx/>
                <a:uFillTx/>
                <a:latin typeface="ITC Berkeley Oldstyle Std" panose="02090402050306020404" pitchFamily="18" charset="0"/>
                <a:ea typeface="+mn-ea"/>
                <a:cs typeface="Arial" panose="020B0604020202020204" pitchFamily="34" charset="0"/>
              </a:rPr>
              <a:t>Home of the Famed Tuskegee Airmen</a:t>
            </a:r>
          </a:p>
          <a:p>
            <a:pPr marL="228600" marR="0" lvl="0" indent="-228600" algn="l" defTabSz="914400" rtl="0" eaLnBrk="1" fontAlgn="auto" latinLnBrk="0" hangingPunct="1">
              <a:lnSpc>
                <a:spcPct val="90000"/>
              </a:lnSpc>
              <a:spcBef>
                <a:spcPts val="600"/>
              </a:spcBef>
              <a:spcAft>
                <a:spcPts val="1200"/>
              </a:spcAft>
              <a:buClr>
                <a:srgbClr val="FF0337"/>
              </a:buClr>
              <a:buSzPct val="100000"/>
              <a:buFont typeface="Arial" panose="020B0604020202020204" pitchFamily="34" charset="0"/>
              <a:buChar char="•"/>
              <a:tabLst/>
              <a:defRPr/>
            </a:pPr>
            <a:r>
              <a:rPr kumimoji="0" lang="en-US" sz="3200" i="0" u="none" strike="noStrike" kern="1200" cap="none" spc="0" normalizeH="0" baseline="0" noProof="0" dirty="0">
                <a:ln>
                  <a:noFill/>
                </a:ln>
                <a:solidFill>
                  <a:prstClr val="white"/>
                </a:solidFill>
                <a:effectLst/>
                <a:uLnTx/>
                <a:uFillTx/>
                <a:latin typeface="ITC Berkeley Oldstyle Std" panose="02090402050306020404" pitchFamily="18" charset="0"/>
                <a:ea typeface="+mn-ea"/>
                <a:cs typeface="Arial" panose="020B0604020202020204" pitchFamily="34" charset="0"/>
              </a:rPr>
              <a:t>Developed with assistance from the U.S. government</a:t>
            </a:r>
          </a:p>
        </p:txBody>
      </p:sp>
      <p:pic>
        <p:nvPicPr>
          <p:cNvPr id="12" name="Picture 11">
            <a:extLst>
              <a:ext uri="{FF2B5EF4-FFF2-40B4-BE49-F238E27FC236}">
                <a16:creationId xmlns:a16="http://schemas.microsoft.com/office/drawing/2014/main" id="{343735A2-5BD6-E0F7-6E63-02ABF93BE06F}"/>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335664" y="1603807"/>
            <a:ext cx="5564236" cy="36425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3" name="TextBox 12">
            <a:extLst>
              <a:ext uri="{FF2B5EF4-FFF2-40B4-BE49-F238E27FC236}">
                <a16:creationId xmlns:a16="http://schemas.microsoft.com/office/drawing/2014/main" id="{65778360-A3DA-788D-5AE0-51866F015B76}"/>
              </a:ext>
            </a:extLst>
          </p:cNvPr>
          <p:cNvSpPr txBox="1"/>
          <p:nvPr/>
        </p:nvSpPr>
        <p:spPr>
          <a:xfrm>
            <a:off x="6201978" y="5246350"/>
            <a:ext cx="5697922" cy="523220"/>
          </a:xfrm>
          <a:prstGeom prst="rect">
            <a:avLst/>
          </a:prstGeom>
          <a:noFill/>
        </p:spPr>
        <p:txBody>
          <a:bodyPr wrap="square" rtlCol="0">
            <a:spAutoFit/>
          </a:bodyPr>
          <a:lstStyle/>
          <a:p>
            <a:r>
              <a:rPr lang="en-US" sz="1400" dirty="0">
                <a:solidFill>
                  <a:schemeClr val="bg1">
                    <a:lumMod val="65000"/>
                  </a:schemeClr>
                </a:solidFill>
              </a:rPr>
              <a:t>Eleanor Roosevelt with Patterson, G. L. Washington, and student pilots, 1940s. </a:t>
            </a:r>
            <a:r>
              <a:rPr lang="en-US" sz="1400" i="1" dirty="0">
                <a:solidFill>
                  <a:schemeClr val="bg1">
                    <a:lumMod val="65000"/>
                  </a:schemeClr>
                </a:solidFill>
              </a:rPr>
              <a:t>Chronicles of Faith</a:t>
            </a:r>
            <a:r>
              <a:rPr lang="en-US" sz="1400" dirty="0">
                <a:solidFill>
                  <a:schemeClr val="bg1">
                    <a:lumMod val="65000"/>
                  </a:schemeClr>
                </a:solidFill>
              </a:rPr>
              <a:t>, page 80.</a:t>
            </a:r>
          </a:p>
        </p:txBody>
      </p:sp>
      <p:sp>
        <p:nvSpPr>
          <p:cNvPr id="15" name="TextBox 14">
            <a:extLst>
              <a:ext uri="{FF2B5EF4-FFF2-40B4-BE49-F238E27FC236}">
                <a16:creationId xmlns:a16="http://schemas.microsoft.com/office/drawing/2014/main" id="{2AA8ECE8-FCF1-8D2E-D9A9-719318A738D5}"/>
              </a:ext>
            </a:extLst>
          </p:cNvPr>
          <p:cNvSpPr txBox="1"/>
          <p:nvPr/>
        </p:nvSpPr>
        <p:spPr>
          <a:xfrm>
            <a:off x="842935" y="4036043"/>
            <a:ext cx="5066942" cy="2246769"/>
          </a:xfrm>
          <a:prstGeom prst="rect">
            <a:avLst/>
          </a:prstGeom>
          <a:solidFill>
            <a:schemeClr val="bg1">
              <a:lumMod val="85000"/>
            </a:schemeClr>
          </a:solidFill>
        </p:spPr>
        <p:txBody>
          <a:bodyPr wrap="square" rtlCol="0">
            <a:spAutoFit/>
          </a:bodyPr>
          <a:lstStyle/>
          <a:p>
            <a:r>
              <a:rPr lang="en-US" sz="2800" dirty="0">
                <a:latin typeface="Times New Roman" panose="02020603050405020304" pitchFamily="18" charset="0"/>
                <a:cs typeface="Times New Roman" panose="02020603050405020304" pitchFamily="18" charset="0"/>
              </a:rPr>
              <a:t>“Once the local community recovered from seeing a black person piloting a plane, the pilot was well received.” </a:t>
            </a:r>
          </a:p>
          <a:p>
            <a:pPr algn="r"/>
            <a:r>
              <a:rPr lang="en-US" sz="2800" i="1" dirty="0"/>
              <a:t>– Frederick D. Patterson</a:t>
            </a:r>
          </a:p>
        </p:txBody>
      </p:sp>
    </p:spTree>
    <p:extLst>
      <p:ext uri="{BB962C8B-B14F-4D97-AF65-F5344CB8AC3E}">
        <p14:creationId xmlns:p14="http://schemas.microsoft.com/office/powerpoint/2010/main" val="29339825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6DB735-3821-9186-2916-985FBD677896}"/>
              </a:ext>
            </a:extLst>
          </p:cNvPr>
          <p:cNvPicPr>
            <a:picLocks noChangeAspect="1"/>
          </p:cNvPicPr>
          <p:nvPr/>
        </p:nvPicPr>
        <p:blipFill>
          <a:blip r:embed="rId3"/>
          <a:stretch>
            <a:fillRect/>
          </a:stretch>
        </p:blipFill>
        <p:spPr>
          <a:xfrm rot="5400000">
            <a:off x="2892648" y="-2954594"/>
            <a:ext cx="6406703" cy="12192002"/>
          </a:xfrm>
          <a:prstGeom prst="rect">
            <a:avLst/>
          </a:prstGeom>
        </p:spPr>
      </p:pic>
      <p:sp>
        <p:nvSpPr>
          <p:cNvPr id="2" name="Title 1">
            <a:extLst>
              <a:ext uri="{FF2B5EF4-FFF2-40B4-BE49-F238E27FC236}">
                <a16:creationId xmlns:a16="http://schemas.microsoft.com/office/drawing/2014/main" id="{AE074E02-9BA5-B2EC-3936-6A437A9FD44B}"/>
              </a:ext>
            </a:extLst>
          </p:cNvPr>
          <p:cNvSpPr>
            <a:spLocks noGrp="1"/>
          </p:cNvSpPr>
          <p:nvPr>
            <p:ph type="title"/>
          </p:nvPr>
        </p:nvSpPr>
        <p:spPr/>
        <p:txBody>
          <a:bodyPr>
            <a:normAutofit/>
          </a:bodyPr>
          <a:lstStyle/>
          <a:p>
            <a:r>
              <a:rPr lang="en-US" sz="4800" b="1" dirty="0">
                <a:solidFill>
                  <a:srgbClr val="FFC000"/>
                </a:solidFill>
                <a:latin typeface="ITC Berkeley Oldstyle Std Blk" panose="02090402050306020404" pitchFamily="18" charset="0"/>
              </a:rPr>
              <a:t>United Negro College Fund (UNCF)</a:t>
            </a:r>
            <a:endParaRPr lang="en-US" sz="4800" b="1" dirty="0">
              <a:solidFill>
                <a:schemeClr val="bg1"/>
              </a:solidFill>
              <a:latin typeface="ITC Berkeley Oldstyle Std Blk" panose="02090402050306020404" pitchFamily="18" charset="0"/>
            </a:endParaRPr>
          </a:p>
        </p:txBody>
      </p:sp>
      <p:pic>
        <p:nvPicPr>
          <p:cNvPr id="6" name="Picture 5">
            <a:extLst>
              <a:ext uri="{FF2B5EF4-FFF2-40B4-BE49-F238E27FC236}">
                <a16:creationId xmlns:a16="http://schemas.microsoft.com/office/drawing/2014/main" id="{03023943-CAE2-B732-DB95-B5118B2A0F45}"/>
              </a:ext>
            </a:extLst>
          </p:cNvPr>
          <p:cNvPicPr>
            <a:picLocks noChangeAspect="1"/>
          </p:cNvPicPr>
          <p:nvPr/>
        </p:nvPicPr>
        <p:blipFill>
          <a:blip r:embed="rId3"/>
          <a:stretch>
            <a:fillRect/>
          </a:stretch>
        </p:blipFill>
        <p:spPr>
          <a:xfrm rot="5400000">
            <a:off x="5808405" y="474407"/>
            <a:ext cx="575188" cy="12192002"/>
          </a:xfrm>
          <a:prstGeom prst="rect">
            <a:avLst/>
          </a:prstGeom>
        </p:spPr>
      </p:pic>
      <p:pic>
        <p:nvPicPr>
          <p:cNvPr id="7" name="Picture 6">
            <a:extLst>
              <a:ext uri="{FF2B5EF4-FFF2-40B4-BE49-F238E27FC236}">
                <a16:creationId xmlns:a16="http://schemas.microsoft.com/office/drawing/2014/main" id="{DFECCB63-DD5E-B0AE-59E4-4011D3939F5B}"/>
              </a:ext>
            </a:extLst>
          </p:cNvPr>
          <p:cNvPicPr>
            <a:picLocks noChangeAspect="1"/>
          </p:cNvPicPr>
          <p:nvPr/>
        </p:nvPicPr>
        <p:blipFill>
          <a:blip r:embed="rId4"/>
          <a:stretch>
            <a:fillRect/>
          </a:stretch>
        </p:blipFill>
        <p:spPr>
          <a:xfrm>
            <a:off x="388579" y="6425244"/>
            <a:ext cx="3856294" cy="290327"/>
          </a:xfrm>
          <a:prstGeom prst="rect">
            <a:avLst/>
          </a:prstGeom>
        </p:spPr>
      </p:pic>
      <p:sp>
        <p:nvSpPr>
          <p:cNvPr id="8" name="TextBox 7">
            <a:extLst>
              <a:ext uri="{FF2B5EF4-FFF2-40B4-BE49-F238E27FC236}">
                <a16:creationId xmlns:a16="http://schemas.microsoft.com/office/drawing/2014/main" id="{D24B6C8D-DEB6-9DC3-BD83-FD773D751087}"/>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
        <p:nvSpPr>
          <p:cNvPr id="14" name="TextBox 13">
            <a:extLst>
              <a:ext uri="{FF2B5EF4-FFF2-40B4-BE49-F238E27FC236}">
                <a16:creationId xmlns:a16="http://schemas.microsoft.com/office/drawing/2014/main" id="{52BD8F53-291E-2E5F-C3D9-12E9A19BA490}"/>
              </a:ext>
            </a:extLst>
          </p:cNvPr>
          <p:cNvSpPr txBox="1"/>
          <p:nvPr/>
        </p:nvSpPr>
        <p:spPr>
          <a:xfrm>
            <a:off x="574498" y="1542572"/>
            <a:ext cx="5959854" cy="4542782"/>
          </a:xfrm>
          <a:prstGeom prst="rect">
            <a:avLst/>
          </a:prstGeom>
          <a:noFill/>
        </p:spPr>
        <p:txBody>
          <a:bodyPr wrap="square">
            <a:spAutoFit/>
          </a:bodyPr>
          <a:lstStyle/>
          <a:p>
            <a:pPr marL="228600" marR="0" lvl="0" indent="-228600" algn="l" defTabSz="914400" rtl="0" eaLnBrk="1" fontAlgn="auto" latinLnBrk="0" hangingPunct="1">
              <a:lnSpc>
                <a:spcPct val="90000"/>
              </a:lnSpc>
              <a:spcBef>
                <a:spcPts val="600"/>
              </a:spcBef>
              <a:spcAft>
                <a:spcPts val="1200"/>
              </a:spcAft>
              <a:buClr>
                <a:srgbClr val="FF0337"/>
              </a:buClr>
              <a:buSzPct val="100000"/>
              <a:buFont typeface="Arial" panose="020B0604020202020204" pitchFamily="34" charset="0"/>
              <a:buChar char="•"/>
              <a:tabLst/>
              <a:defRPr/>
            </a:pPr>
            <a:r>
              <a:rPr kumimoji="0" lang="en-US" sz="3200" i="0" u="none" strike="noStrike" kern="1200" cap="none" spc="0" normalizeH="0" baseline="0" noProof="0" dirty="0">
                <a:ln>
                  <a:noFill/>
                </a:ln>
                <a:solidFill>
                  <a:prstClr val="white"/>
                </a:solidFill>
                <a:effectLst/>
                <a:uLnTx/>
                <a:uFillTx/>
                <a:latin typeface="ITC Berkeley Oldstyle Std" panose="02090402050306020404" pitchFamily="18" charset="0"/>
                <a:ea typeface="+mn-ea"/>
                <a:cs typeface="Arial" panose="020B0604020202020204" pitchFamily="34" charset="0"/>
              </a:rPr>
              <a:t>By the 1940s, private sources of funding for HBCUs was scarce</a:t>
            </a:r>
          </a:p>
          <a:p>
            <a:pPr marL="228600" marR="0" lvl="0" indent="-228600" algn="l" defTabSz="914400" rtl="0" eaLnBrk="1" fontAlgn="auto" latinLnBrk="0" hangingPunct="1">
              <a:lnSpc>
                <a:spcPct val="90000"/>
              </a:lnSpc>
              <a:spcBef>
                <a:spcPts val="600"/>
              </a:spcBef>
              <a:spcAft>
                <a:spcPts val="1200"/>
              </a:spcAft>
              <a:buClr>
                <a:srgbClr val="FF0337"/>
              </a:buClr>
              <a:buSzPct val="100000"/>
              <a:buFont typeface="Arial" panose="020B0604020202020204" pitchFamily="34" charset="0"/>
              <a:buChar char="•"/>
              <a:tabLst/>
              <a:defRPr/>
            </a:pPr>
            <a:r>
              <a:rPr kumimoji="0" lang="en-US" sz="3200" i="0" u="none" strike="noStrike" kern="1200" cap="none" spc="0" normalizeH="0" baseline="0" noProof="0" dirty="0">
                <a:ln>
                  <a:noFill/>
                </a:ln>
                <a:solidFill>
                  <a:prstClr val="white"/>
                </a:solidFill>
                <a:effectLst/>
                <a:uLnTx/>
                <a:uFillTx/>
                <a:latin typeface="ITC Berkeley Oldstyle Std" panose="02090402050306020404" pitchFamily="18" charset="0"/>
                <a:ea typeface="+mn-ea"/>
                <a:cs typeface="Arial" panose="020B0604020202020204" pitchFamily="34" charset="0"/>
              </a:rPr>
              <a:t>Patterson felt a unified national fundraising effort would be successful</a:t>
            </a:r>
          </a:p>
          <a:p>
            <a:pPr marL="228600" marR="0" lvl="0" indent="-228600" algn="l" defTabSz="914400" rtl="0" eaLnBrk="1" fontAlgn="auto" latinLnBrk="0" hangingPunct="1">
              <a:lnSpc>
                <a:spcPct val="90000"/>
              </a:lnSpc>
              <a:spcBef>
                <a:spcPts val="600"/>
              </a:spcBef>
              <a:spcAft>
                <a:spcPts val="1200"/>
              </a:spcAft>
              <a:buClr>
                <a:srgbClr val="FF0337"/>
              </a:buClr>
              <a:buSzPct val="100000"/>
              <a:buFont typeface="Arial" panose="020B0604020202020204" pitchFamily="34" charset="0"/>
              <a:buChar char="•"/>
              <a:tabLst/>
              <a:defRPr/>
            </a:pPr>
            <a:r>
              <a:rPr kumimoji="0" lang="en-US" sz="3200" i="0" u="none" strike="noStrike" kern="1200" cap="none" spc="0" normalizeH="0" baseline="0" noProof="0" dirty="0">
                <a:ln>
                  <a:noFill/>
                </a:ln>
                <a:solidFill>
                  <a:prstClr val="white"/>
                </a:solidFill>
                <a:effectLst/>
                <a:uLnTx/>
                <a:uFillTx/>
                <a:latin typeface="ITC Berkeley Oldstyle Std" panose="02090402050306020404" pitchFamily="18" charset="0"/>
                <a:ea typeface="+mn-ea"/>
                <a:cs typeface="Arial" panose="020B0604020202020204" pitchFamily="34" charset="0"/>
              </a:rPr>
              <a:t>In 1944, UNCF raised $765,000, more than three times what the original 27 HBCUs raised separately the year before</a:t>
            </a:r>
          </a:p>
        </p:txBody>
      </p:sp>
      <p:pic>
        <p:nvPicPr>
          <p:cNvPr id="3" name="Picture 2">
            <a:extLst>
              <a:ext uri="{FF2B5EF4-FFF2-40B4-BE49-F238E27FC236}">
                <a16:creationId xmlns:a16="http://schemas.microsoft.com/office/drawing/2014/main" id="{424B8EE8-EC5D-82CA-751D-29B0183A746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752814" y="1498215"/>
            <a:ext cx="5185564" cy="36425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73C7F6C7-C96B-C75B-AB98-247C4E1E0CC6}"/>
              </a:ext>
            </a:extLst>
          </p:cNvPr>
          <p:cNvSpPr txBox="1"/>
          <p:nvPr/>
        </p:nvSpPr>
        <p:spPr>
          <a:xfrm>
            <a:off x="6627219" y="5151149"/>
            <a:ext cx="5697922" cy="523220"/>
          </a:xfrm>
          <a:prstGeom prst="rect">
            <a:avLst/>
          </a:prstGeom>
          <a:noFill/>
        </p:spPr>
        <p:txBody>
          <a:bodyPr wrap="square" rtlCol="0">
            <a:spAutoFit/>
          </a:bodyPr>
          <a:lstStyle/>
          <a:p>
            <a:r>
              <a:rPr lang="en-US" sz="1400" dirty="0">
                <a:solidFill>
                  <a:schemeClr val="bg1">
                    <a:lumMod val="65000"/>
                  </a:schemeClr>
                </a:solidFill>
              </a:rPr>
              <a:t>Organizing meeting of the United Negro College Fund, Waldorf-Astoria Hotel, New York City, May 13, 1944. </a:t>
            </a:r>
            <a:r>
              <a:rPr lang="en-US" sz="1400" i="1" dirty="0">
                <a:solidFill>
                  <a:schemeClr val="bg1">
                    <a:lumMod val="65000"/>
                  </a:schemeClr>
                </a:solidFill>
              </a:rPr>
              <a:t>Chronicles of Faith</a:t>
            </a:r>
            <a:r>
              <a:rPr lang="en-US" sz="1400" dirty="0">
                <a:solidFill>
                  <a:schemeClr val="bg1">
                    <a:lumMod val="65000"/>
                  </a:schemeClr>
                </a:solidFill>
              </a:rPr>
              <a:t>, page 128.</a:t>
            </a:r>
          </a:p>
        </p:txBody>
      </p:sp>
    </p:spTree>
    <p:extLst>
      <p:ext uri="{BB962C8B-B14F-4D97-AF65-F5344CB8AC3E}">
        <p14:creationId xmlns:p14="http://schemas.microsoft.com/office/powerpoint/2010/main" val="328066934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6DB735-3821-9186-2916-985FBD677896}"/>
              </a:ext>
            </a:extLst>
          </p:cNvPr>
          <p:cNvPicPr>
            <a:picLocks noChangeAspect="1"/>
          </p:cNvPicPr>
          <p:nvPr/>
        </p:nvPicPr>
        <p:blipFill>
          <a:blip r:embed="rId3"/>
          <a:stretch>
            <a:fillRect/>
          </a:stretch>
        </p:blipFill>
        <p:spPr>
          <a:xfrm rot="5400000">
            <a:off x="2892648" y="-2954594"/>
            <a:ext cx="6406703" cy="12192002"/>
          </a:xfrm>
          <a:prstGeom prst="rect">
            <a:avLst/>
          </a:prstGeom>
        </p:spPr>
      </p:pic>
      <p:sp>
        <p:nvSpPr>
          <p:cNvPr id="2" name="Title 1">
            <a:extLst>
              <a:ext uri="{FF2B5EF4-FFF2-40B4-BE49-F238E27FC236}">
                <a16:creationId xmlns:a16="http://schemas.microsoft.com/office/drawing/2014/main" id="{AE074E02-9BA5-B2EC-3936-6A437A9FD44B}"/>
              </a:ext>
            </a:extLst>
          </p:cNvPr>
          <p:cNvSpPr>
            <a:spLocks noGrp="1"/>
          </p:cNvSpPr>
          <p:nvPr>
            <p:ph type="title"/>
          </p:nvPr>
        </p:nvSpPr>
        <p:spPr/>
        <p:txBody>
          <a:bodyPr>
            <a:normAutofit/>
          </a:bodyPr>
          <a:lstStyle/>
          <a:p>
            <a:r>
              <a:rPr lang="en-US" sz="4800" b="1" dirty="0">
                <a:solidFill>
                  <a:srgbClr val="FFC000"/>
                </a:solidFill>
                <a:latin typeface="ITC Berkeley Oldstyle Std Blk" panose="02090402050306020404" pitchFamily="18" charset="0"/>
              </a:rPr>
              <a:t>“A mind is a terrible thing to waste.”</a:t>
            </a:r>
            <a:endParaRPr lang="en-US" sz="4800" b="1" dirty="0">
              <a:solidFill>
                <a:schemeClr val="bg1"/>
              </a:solidFill>
              <a:latin typeface="ITC Berkeley Oldstyle Std Blk" panose="02090402050306020404" pitchFamily="18" charset="0"/>
            </a:endParaRPr>
          </a:p>
        </p:txBody>
      </p:sp>
      <p:pic>
        <p:nvPicPr>
          <p:cNvPr id="6" name="Picture 5">
            <a:extLst>
              <a:ext uri="{FF2B5EF4-FFF2-40B4-BE49-F238E27FC236}">
                <a16:creationId xmlns:a16="http://schemas.microsoft.com/office/drawing/2014/main" id="{03023943-CAE2-B732-DB95-B5118B2A0F45}"/>
              </a:ext>
            </a:extLst>
          </p:cNvPr>
          <p:cNvPicPr>
            <a:picLocks noChangeAspect="1"/>
          </p:cNvPicPr>
          <p:nvPr/>
        </p:nvPicPr>
        <p:blipFill>
          <a:blip r:embed="rId3"/>
          <a:stretch>
            <a:fillRect/>
          </a:stretch>
        </p:blipFill>
        <p:spPr>
          <a:xfrm rot="5400000">
            <a:off x="5808405" y="474407"/>
            <a:ext cx="575188" cy="12192002"/>
          </a:xfrm>
          <a:prstGeom prst="rect">
            <a:avLst/>
          </a:prstGeom>
        </p:spPr>
      </p:pic>
      <p:pic>
        <p:nvPicPr>
          <p:cNvPr id="7" name="Picture 6">
            <a:extLst>
              <a:ext uri="{FF2B5EF4-FFF2-40B4-BE49-F238E27FC236}">
                <a16:creationId xmlns:a16="http://schemas.microsoft.com/office/drawing/2014/main" id="{DFECCB63-DD5E-B0AE-59E4-4011D3939F5B}"/>
              </a:ext>
            </a:extLst>
          </p:cNvPr>
          <p:cNvPicPr>
            <a:picLocks noChangeAspect="1"/>
          </p:cNvPicPr>
          <p:nvPr/>
        </p:nvPicPr>
        <p:blipFill>
          <a:blip r:embed="rId4"/>
          <a:stretch>
            <a:fillRect/>
          </a:stretch>
        </p:blipFill>
        <p:spPr>
          <a:xfrm>
            <a:off x="388579" y="6425244"/>
            <a:ext cx="3856294" cy="290327"/>
          </a:xfrm>
          <a:prstGeom prst="rect">
            <a:avLst/>
          </a:prstGeom>
        </p:spPr>
      </p:pic>
      <p:sp>
        <p:nvSpPr>
          <p:cNvPr id="8" name="TextBox 7">
            <a:extLst>
              <a:ext uri="{FF2B5EF4-FFF2-40B4-BE49-F238E27FC236}">
                <a16:creationId xmlns:a16="http://schemas.microsoft.com/office/drawing/2014/main" id="{D24B6C8D-DEB6-9DC3-BD83-FD773D751087}"/>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
        <p:nvSpPr>
          <p:cNvPr id="14" name="TextBox 13">
            <a:extLst>
              <a:ext uri="{FF2B5EF4-FFF2-40B4-BE49-F238E27FC236}">
                <a16:creationId xmlns:a16="http://schemas.microsoft.com/office/drawing/2014/main" id="{52BD8F53-291E-2E5F-C3D9-12E9A19BA490}"/>
              </a:ext>
            </a:extLst>
          </p:cNvPr>
          <p:cNvSpPr txBox="1"/>
          <p:nvPr/>
        </p:nvSpPr>
        <p:spPr>
          <a:xfrm>
            <a:off x="574498" y="1542572"/>
            <a:ext cx="5959854" cy="4330416"/>
          </a:xfrm>
          <a:prstGeom prst="rect">
            <a:avLst/>
          </a:prstGeom>
          <a:noFill/>
        </p:spPr>
        <p:txBody>
          <a:bodyPr wrap="square">
            <a:spAutoFit/>
          </a:bodyPr>
          <a:lstStyle/>
          <a:p>
            <a:pPr marR="0" lvl="0" algn="l" defTabSz="914400" rtl="0" eaLnBrk="1" fontAlgn="auto" latinLnBrk="0" hangingPunct="1">
              <a:lnSpc>
                <a:spcPct val="90000"/>
              </a:lnSpc>
              <a:spcBef>
                <a:spcPts val="600"/>
              </a:spcBef>
              <a:spcAft>
                <a:spcPts val="1200"/>
              </a:spcAft>
              <a:buClr>
                <a:srgbClr val="FF0337"/>
              </a:buClr>
              <a:buSzPct val="100000"/>
              <a:tabLst/>
              <a:defRPr/>
            </a:pPr>
            <a:r>
              <a:rPr kumimoji="0" lang="en-US" sz="3200" i="0" u="none" strike="noStrike" kern="1200" cap="none" spc="0" normalizeH="0" baseline="0" noProof="0" dirty="0">
                <a:ln>
                  <a:noFill/>
                </a:ln>
                <a:solidFill>
                  <a:prstClr val="white"/>
                </a:solidFill>
                <a:effectLst/>
                <a:uLnTx/>
                <a:uFillTx/>
                <a:latin typeface="ITC Berkeley Oldstyle Std" panose="02090402050306020404" pitchFamily="18" charset="0"/>
                <a:ea typeface="+mn-ea"/>
                <a:cs typeface="Arial" panose="020B0604020202020204" pitchFamily="34" charset="0"/>
              </a:rPr>
              <a:t>Since it’s founding in 1944:</a:t>
            </a:r>
          </a:p>
          <a:p>
            <a:pPr marL="228600" marR="0" lvl="0" indent="-228600" algn="l" defTabSz="914400" rtl="0" eaLnBrk="1" fontAlgn="auto" latinLnBrk="0" hangingPunct="1">
              <a:lnSpc>
                <a:spcPct val="90000"/>
              </a:lnSpc>
              <a:spcBef>
                <a:spcPts val="600"/>
              </a:spcBef>
              <a:spcAft>
                <a:spcPts val="1200"/>
              </a:spcAft>
              <a:buClr>
                <a:srgbClr val="FF0337"/>
              </a:buClr>
              <a:buSzPct val="100000"/>
              <a:buFont typeface="Arial" panose="020B0604020202020204" pitchFamily="34" charset="0"/>
              <a:buChar char="•"/>
              <a:tabLst/>
              <a:defRPr/>
            </a:pPr>
            <a:r>
              <a:rPr kumimoji="0" lang="en-US" sz="3200" i="0" u="none" strike="noStrike" kern="1200" cap="none" spc="0" normalizeH="0" baseline="0" noProof="0" dirty="0">
                <a:ln>
                  <a:noFill/>
                </a:ln>
                <a:solidFill>
                  <a:prstClr val="white"/>
                </a:solidFill>
                <a:effectLst/>
                <a:uLnTx/>
                <a:uFillTx/>
                <a:latin typeface="ITC Berkeley Oldstyle Std" panose="02090402050306020404" pitchFamily="18" charset="0"/>
                <a:ea typeface="+mn-ea"/>
                <a:cs typeface="Arial" panose="020B0604020202020204" pitchFamily="34" charset="0"/>
              </a:rPr>
              <a:t>Raised more than $5 billion in donations</a:t>
            </a:r>
          </a:p>
          <a:p>
            <a:pPr marL="228600" marR="0" lvl="0" indent="-228600" algn="l" defTabSz="914400" rtl="0" eaLnBrk="1" fontAlgn="auto" latinLnBrk="0" hangingPunct="1">
              <a:lnSpc>
                <a:spcPct val="90000"/>
              </a:lnSpc>
              <a:spcBef>
                <a:spcPts val="600"/>
              </a:spcBef>
              <a:spcAft>
                <a:spcPts val="1200"/>
              </a:spcAft>
              <a:buClr>
                <a:srgbClr val="FF0337"/>
              </a:buClr>
              <a:buSzPct val="100000"/>
              <a:buFont typeface="Arial" panose="020B0604020202020204" pitchFamily="34" charset="0"/>
              <a:buChar char="•"/>
              <a:tabLst/>
              <a:defRPr/>
            </a:pPr>
            <a:r>
              <a:rPr kumimoji="0" lang="en-US" sz="3200" i="0" u="none" strike="noStrike" kern="1200" cap="none" spc="0" normalizeH="0" baseline="0" noProof="0" dirty="0">
                <a:ln>
                  <a:noFill/>
                </a:ln>
                <a:solidFill>
                  <a:prstClr val="white"/>
                </a:solidFill>
                <a:effectLst/>
                <a:uLnTx/>
                <a:uFillTx/>
                <a:latin typeface="ITC Berkeley Oldstyle Std" panose="02090402050306020404" pitchFamily="18" charset="0"/>
                <a:ea typeface="+mn-ea"/>
                <a:cs typeface="Arial" panose="020B0604020202020204" pitchFamily="34" charset="0"/>
              </a:rPr>
              <a:t>Assisted more than 500,000 students</a:t>
            </a:r>
          </a:p>
          <a:p>
            <a:pPr marL="228600" marR="0" lvl="0" indent="-228600" algn="l" defTabSz="914400" rtl="0" eaLnBrk="1" fontAlgn="auto" latinLnBrk="0" hangingPunct="1">
              <a:lnSpc>
                <a:spcPct val="90000"/>
              </a:lnSpc>
              <a:spcBef>
                <a:spcPts val="600"/>
              </a:spcBef>
              <a:spcAft>
                <a:spcPts val="1200"/>
              </a:spcAft>
              <a:buClr>
                <a:srgbClr val="FF0337"/>
              </a:buClr>
              <a:buSzPct val="100000"/>
              <a:buFont typeface="Arial" panose="020B0604020202020204" pitchFamily="34" charset="0"/>
              <a:buChar char="•"/>
              <a:tabLst/>
              <a:defRPr/>
            </a:pPr>
            <a:r>
              <a:rPr kumimoji="0" lang="en-US" sz="3200" i="0" u="none" strike="noStrike" kern="1200" cap="none" spc="0" normalizeH="0" baseline="0" noProof="0" dirty="0">
                <a:ln>
                  <a:noFill/>
                </a:ln>
                <a:solidFill>
                  <a:prstClr val="white"/>
                </a:solidFill>
                <a:effectLst/>
                <a:uLnTx/>
                <a:uFillTx/>
                <a:latin typeface="ITC Berkeley Oldstyle Std" panose="02090402050306020404" pitchFamily="18" charset="0"/>
                <a:ea typeface="+mn-ea"/>
                <a:cs typeface="Arial" panose="020B0604020202020204" pitchFamily="34" charset="0"/>
              </a:rPr>
              <a:t>Awards more than 10,000 scholarships annually worth $100 million</a:t>
            </a:r>
          </a:p>
        </p:txBody>
      </p:sp>
      <p:pic>
        <p:nvPicPr>
          <p:cNvPr id="3" name="Picture 2">
            <a:extLst>
              <a:ext uri="{FF2B5EF4-FFF2-40B4-BE49-F238E27FC236}">
                <a16:creationId xmlns:a16="http://schemas.microsoft.com/office/drawing/2014/main" id="{424B8EE8-EC5D-82CA-751D-29B0183A7461}"/>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6752814" y="1498215"/>
            <a:ext cx="5185564" cy="364254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73C7F6C7-C96B-C75B-AB98-247C4E1E0CC6}"/>
              </a:ext>
            </a:extLst>
          </p:cNvPr>
          <p:cNvSpPr txBox="1"/>
          <p:nvPr/>
        </p:nvSpPr>
        <p:spPr>
          <a:xfrm>
            <a:off x="6627219" y="5151149"/>
            <a:ext cx="5697922" cy="523220"/>
          </a:xfrm>
          <a:prstGeom prst="rect">
            <a:avLst/>
          </a:prstGeom>
          <a:noFill/>
        </p:spPr>
        <p:txBody>
          <a:bodyPr wrap="square" rtlCol="0">
            <a:spAutoFit/>
          </a:bodyPr>
          <a:lstStyle/>
          <a:p>
            <a:r>
              <a:rPr lang="en-US" sz="1400" dirty="0">
                <a:solidFill>
                  <a:schemeClr val="bg1">
                    <a:lumMod val="65000"/>
                  </a:schemeClr>
                </a:solidFill>
              </a:rPr>
              <a:t>Organizing meeting of the United Negro College Fund, Waldorf-Astoria Hotel, New York City, May 13, 1944. </a:t>
            </a:r>
            <a:r>
              <a:rPr lang="en-US" sz="1400" i="1" dirty="0">
                <a:solidFill>
                  <a:schemeClr val="bg1">
                    <a:lumMod val="65000"/>
                  </a:schemeClr>
                </a:solidFill>
              </a:rPr>
              <a:t>Chronicles of Faith</a:t>
            </a:r>
            <a:r>
              <a:rPr lang="en-US" sz="1400" dirty="0">
                <a:solidFill>
                  <a:schemeClr val="bg1">
                    <a:lumMod val="65000"/>
                  </a:schemeClr>
                </a:solidFill>
              </a:rPr>
              <a:t>, page 128.</a:t>
            </a:r>
          </a:p>
        </p:txBody>
      </p:sp>
    </p:spTree>
    <p:extLst>
      <p:ext uri="{BB962C8B-B14F-4D97-AF65-F5344CB8AC3E}">
        <p14:creationId xmlns:p14="http://schemas.microsoft.com/office/powerpoint/2010/main" val="350278018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6A1177-F6A8-4347-28A9-77A146839E29}"/>
              </a:ext>
            </a:extLst>
          </p:cNvPr>
          <p:cNvPicPr>
            <a:picLocks noChangeAspect="1"/>
          </p:cNvPicPr>
          <p:nvPr/>
        </p:nvPicPr>
        <p:blipFill>
          <a:blip r:embed="rId3"/>
          <a:stretch>
            <a:fillRect/>
          </a:stretch>
        </p:blipFill>
        <p:spPr>
          <a:xfrm rot="5400000">
            <a:off x="5808405" y="474407"/>
            <a:ext cx="575188" cy="12192002"/>
          </a:xfrm>
          <a:prstGeom prst="rect">
            <a:avLst/>
          </a:prstGeom>
        </p:spPr>
      </p:pic>
      <p:pic>
        <p:nvPicPr>
          <p:cNvPr id="3" name="Picture 2">
            <a:extLst>
              <a:ext uri="{FF2B5EF4-FFF2-40B4-BE49-F238E27FC236}">
                <a16:creationId xmlns:a16="http://schemas.microsoft.com/office/drawing/2014/main" id="{B077CECC-1E1A-95A0-B97F-5A08F85D854A}"/>
              </a:ext>
            </a:extLst>
          </p:cNvPr>
          <p:cNvPicPr>
            <a:picLocks noChangeAspect="1"/>
          </p:cNvPicPr>
          <p:nvPr/>
        </p:nvPicPr>
        <p:blipFill>
          <a:blip r:embed="rId4"/>
          <a:stretch>
            <a:fillRect/>
          </a:stretch>
        </p:blipFill>
        <p:spPr>
          <a:xfrm>
            <a:off x="388579" y="6425244"/>
            <a:ext cx="3856294" cy="290327"/>
          </a:xfrm>
          <a:prstGeom prst="rect">
            <a:avLst/>
          </a:prstGeom>
        </p:spPr>
      </p:pic>
      <p:sp>
        <p:nvSpPr>
          <p:cNvPr id="4" name="TextBox 3">
            <a:extLst>
              <a:ext uri="{FF2B5EF4-FFF2-40B4-BE49-F238E27FC236}">
                <a16:creationId xmlns:a16="http://schemas.microsoft.com/office/drawing/2014/main" id="{365FF175-A1A3-1EF0-DDAA-21B8BA7D232F}"/>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
        <p:nvSpPr>
          <p:cNvPr id="5" name="Title 1">
            <a:extLst>
              <a:ext uri="{FF2B5EF4-FFF2-40B4-BE49-F238E27FC236}">
                <a16:creationId xmlns:a16="http://schemas.microsoft.com/office/drawing/2014/main" id="{FB729271-D9F8-9967-C86C-67B60BE32A29}"/>
              </a:ext>
            </a:extLst>
          </p:cNvPr>
          <p:cNvSpPr txBox="1">
            <a:spLocks/>
          </p:cNvSpPr>
          <p:nvPr/>
        </p:nvSpPr>
        <p:spPr>
          <a:xfrm>
            <a:off x="635000" y="356779"/>
            <a:ext cx="5283200" cy="1325562"/>
          </a:xfrm>
          <a:prstGeom prst="rect">
            <a:avLst/>
          </a:prstGeom>
        </p:spPr>
        <p:txBody>
          <a:bodyPr anchor="ctr" anchorCtr="0">
            <a:normAutofit/>
          </a:bodyPr>
          <a:lstStyle>
            <a:lvl1pPr algn="l" defTabSz="914400" rtl="0" eaLnBrk="1" latinLnBrk="0" hangingPunct="1">
              <a:lnSpc>
                <a:spcPct val="90000"/>
              </a:lnSpc>
              <a:spcBef>
                <a:spcPct val="0"/>
              </a:spcBef>
              <a:buNone/>
              <a:defRPr sz="4400" b="1" kern="1200">
                <a:solidFill>
                  <a:srgbClr val="DD1A32"/>
                </a:solidFill>
                <a:latin typeface="Univers" panose="020B0503020202020204" pitchFamily="34" charset="0"/>
                <a:ea typeface="+mj-ea"/>
                <a:cs typeface="+mj-cs"/>
              </a:defRPr>
            </a:lvl1pPr>
          </a:lstStyle>
          <a:p>
            <a:r>
              <a:rPr lang="en-US" sz="4800" dirty="0">
                <a:solidFill>
                  <a:srgbClr val="FFC000"/>
                </a:solidFill>
                <a:latin typeface="ITC Berkeley Oldstyle Std Blk" panose="02090402050306020404" pitchFamily="18" charset="0"/>
              </a:rPr>
              <a:t>Phelps-Stokes Fund</a:t>
            </a:r>
            <a:endParaRPr lang="en-US" sz="4800" dirty="0">
              <a:solidFill>
                <a:schemeClr val="bg1"/>
              </a:solidFill>
              <a:latin typeface="ITC Berkeley Oldstyle Std Blk" panose="02090402050306020404" pitchFamily="18" charset="0"/>
            </a:endParaRPr>
          </a:p>
        </p:txBody>
      </p:sp>
      <p:sp>
        <p:nvSpPr>
          <p:cNvPr id="7" name="Content Placeholder 2">
            <a:extLst>
              <a:ext uri="{FF2B5EF4-FFF2-40B4-BE49-F238E27FC236}">
                <a16:creationId xmlns:a16="http://schemas.microsoft.com/office/drawing/2014/main" id="{23D26371-6B42-BFD9-5560-EA52AAC2BD47}"/>
              </a:ext>
            </a:extLst>
          </p:cNvPr>
          <p:cNvSpPr txBox="1">
            <a:spLocks/>
          </p:cNvSpPr>
          <p:nvPr/>
        </p:nvSpPr>
        <p:spPr>
          <a:xfrm>
            <a:off x="388580" y="1824773"/>
            <a:ext cx="6453231" cy="3560028"/>
          </a:xfrm>
          <a:prstGeom prst="rect">
            <a:avLst/>
          </a:prstGeom>
        </p:spPr>
        <p:txBody>
          <a:bodyPr>
            <a:normAutofit fontScale="92500" lnSpcReduction="10000"/>
          </a:bodyPr>
          <a:lstStyle>
            <a:lvl1pPr marL="2286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2800" kern="1200">
                <a:solidFill>
                  <a:schemeClr val="tx1"/>
                </a:solidFill>
                <a:latin typeface="Univers Light" panose="020B0403020202020204" pitchFamily="34" charset="0"/>
                <a:ea typeface="+mn-ea"/>
                <a:cs typeface="+mn-cs"/>
              </a:defRPr>
            </a:lvl1pPr>
            <a:lvl2pPr marL="6858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2400" kern="1200">
                <a:solidFill>
                  <a:schemeClr val="tx1"/>
                </a:solidFill>
                <a:latin typeface="Univers Light" panose="020B0403020202020204" pitchFamily="34" charset="0"/>
                <a:ea typeface="+mn-ea"/>
                <a:cs typeface="+mn-cs"/>
              </a:defRPr>
            </a:lvl2pPr>
            <a:lvl3pPr marL="11430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2000" kern="1200">
                <a:solidFill>
                  <a:schemeClr val="tx1"/>
                </a:solidFill>
                <a:latin typeface="Univers Light" panose="020B0403020202020204" pitchFamily="34" charset="0"/>
                <a:ea typeface="+mn-ea"/>
                <a:cs typeface="+mn-cs"/>
              </a:defRPr>
            </a:lvl3pPr>
            <a:lvl4pPr marL="16002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1800" kern="1200">
                <a:solidFill>
                  <a:schemeClr val="tx1"/>
                </a:solidFill>
                <a:latin typeface="Univers Light" panose="020B0403020202020204" pitchFamily="34" charset="0"/>
                <a:ea typeface="+mn-ea"/>
                <a:cs typeface="+mn-cs"/>
              </a:defRPr>
            </a:lvl4pPr>
            <a:lvl5pPr marL="20574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1800" kern="1200">
                <a:solidFill>
                  <a:schemeClr val="tx1"/>
                </a:solidFill>
                <a:latin typeface="Univers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SzPct val="100000"/>
              <a:buFont typeface="Arial" panose="020B0604020202020204" pitchFamily="34" charset="0"/>
              <a:buChar char="•"/>
            </a:pPr>
            <a:r>
              <a:rPr lang="en-US" sz="3600" dirty="0">
                <a:solidFill>
                  <a:srgbClr val="C00000"/>
                </a:solidFill>
                <a:latin typeface="ITC Berkeley Oldstyle Std" panose="02090402050306020404" pitchFamily="18" charset="0"/>
                <a:cs typeface="Arial" panose="020B0604020202020204" pitchFamily="34" charset="0"/>
              </a:rPr>
              <a:t>Started work with the Phelps-Stokes Fund in 1945 while at Tuskegee</a:t>
            </a:r>
          </a:p>
          <a:p>
            <a:pPr>
              <a:buSzPct val="100000"/>
              <a:buFont typeface="Arial" panose="020B0604020202020204" pitchFamily="34" charset="0"/>
              <a:buChar char="•"/>
            </a:pPr>
            <a:r>
              <a:rPr lang="en-US" sz="3600" dirty="0">
                <a:solidFill>
                  <a:srgbClr val="C00000"/>
                </a:solidFill>
                <a:latin typeface="ITC Berkeley Oldstyle Std" panose="02090402050306020404" pitchFamily="18" charset="0"/>
                <a:cs typeface="Arial" panose="020B0604020202020204" pitchFamily="34" charset="0"/>
              </a:rPr>
              <a:t>Visited Liberia several times a year to evaluate education programs</a:t>
            </a:r>
          </a:p>
          <a:p>
            <a:pPr>
              <a:buSzPct val="100000"/>
              <a:buFont typeface="Arial" panose="020B0604020202020204" pitchFamily="34" charset="0"/>
              <a:buChar char="•"/>
            </a:pPr>
            <a:r>
              <a:rPr lang="en-US" sz="3600" dirty="0">
                <a:solidFill>
                  <a:srgbClr val="C00000"/>
                </a:solidFill>
                <a:latin typeface="ITC Berkeley Oldstyle Std" panose="02090402050306020404" pitchFamily="18" charset="0"/>
                <a:cs typeface="Arial" panose="020B0604020202020204" pitchFamily="34" charset="0"/>
              </a:rPr>
              <a:t>Named Educational Director of PSF in 1953 and later President</a:t>
            </a:r>
          </a:p>
        </p:txBody>
      </p:sp>
      <p:pic>
        <p:nvPicPr>
          <p:cNvPr id="8" name="Picture 7">
            <a:extLst>
              <a:ext uri="{FF2B5EF4-FFF2-40B4-BE49-F238E27FC236}">
                <a16:creationId xmlns:a16="http://schemas.microsoft.com/office/drawing/2014/main" id="{EF5D359C-F261-C5B0-9B71-E408CFB7E846}"/>
              </a:ext>
            </a:extLst>
          </p:cNvPr>
          <p:cNvPicPr>
            <a:picLocks noChangeAspect="1"/>
          </p:cNvPicPr>
          <p:nvPr/>
        </p:nvPicPr>
        <p:blipFill rotWithShape="1">
          <a:blip r:embed="rId5">
            <a:extLst>
              <a:ext uri="{28A0092B-C50C-407E-A947-70E740481C1C}">
                <a14:useLocalDpi xmlns:a14="http://schemas.microsoft.com/office/drawing/2010/main" val="0"/>
              </a:ext>
            </a:extLst>
          </a:blip>
          <a:srcRect l="4294" t="18414" r="49535" b="13103"/>
          <a:stretch/>
        </p:blipFill>
        <p:spPr>
          <a:xfrm>
            <a:off x="6841811" y="1251857"/>
            <a:ext cx="5104364" cy="332584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7ED3DEB0-9C7C-DCBE-A5D3-83A2BE9EBEF0}"/>
              </a:ext>
            </a:extLst>
          </p:cNvPr>
          <p:cNvSpPr txBox="1"/>
          <p:nvPr/>
        </p:nvSpPr>
        <p:spPr>
          <a:xfrm>
            <a:off x="6841811" y="4671865"/>
            <a:ext cx="4961609" cy="1169551"/>
          </a:xfrm>
          <a:prstGeom prst="rect">
            <a:avLst/>
          </a:prstGeom>
          <a:noFill/>
        </p:spPr>
        <p:txBody>
          <a:bodyPr wrap="square" rtlCol="0">
            <a:spAutoFit/>
          </a:bodyPr>
          <a:lstStyle/>
          <a:p>
            <a:r>
              <a:rPr lang="en-US" sz="1400" dirty="0">
                <a:solidFill>
                  <a:schemeClr val="bg1">
                    <a:lumMod val="65000"/>
                  </a:schemeClr>
                </a:solidFill>
              </a:rPr>
              <a:t>Photo of Patterson along with other members of the World Bank survey team in Nigeria from page 161 of Patterson's mission diary. The diary is included in Patterson's records at the Library of Congress (Box 6, Frederick D. Patterson papers, Manuscript Division)</a:t>
            </a:r>
          </a:p>
        </p:txBody>
      </p:sp>
    </p:spTree>
    <p:extLst>
      <p:ext uri="{BB962C8B-B14F-4D97-AF65-F5344CB8AC3E}">
        <p14:creationId xmlns:p14="http://schemas.microsoft.com/office/powerpoint/2010/main" val="253550131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a:extLst>
              <a:ext uri="{FF2B5EF4-FFF2-40B4-BE49-F238E27FC236}">
                <a16:creationId xmlns:a16="http://schemas.microsoft.com/office/drawing/2014/main" id="{7CC98834-557E-2874-08B0-8FAD05DEC43A}"/>
              </a:ext>
            </a:extLst>
          </p:cNvPr>
          <p:cNvPicPr>
            <a:picLocks noChangeAspect="1"/>
          </p:cNvPicPr>
          <p:nvPr/>
        </p:nvPicPr>
        <p:blipFill>
          <a:blip r:embed="rId3"/>
          <a:stretch>
            <a:fillRect/>
          </a:stretch>
        </p:blipFill>
        <p:spPr>
          <a:xfrm rot="5400000">
            <a:off x="2892649" y="-2874109"/>
            <a:ext cx="6406703" cy="12192002"/>
          </a:xfrm>
          <a:prstGeom prst="rect">
            <a:avLst/>
          </a:prstGeom>
        </p:spPr>
      </p:pic>
      <p:pic>
        <p:nvPicPr>
          <p:cNvPr id="11" name="Picture 10">
            <a:extLst>
              <a:ext uri="{FF2B5EF4-FFF2-40B4-BE49-F238E27FC236}">
                <a16:creationId xmlns:a16="http://schemas.microsoft.com/office/drawing/2014/main" id="{D6A3113B-757A-C3C5-A4A3-F8AC033E0DC5}"/>
              </a:ext>
            </a:extLst>
          </p:cNvPr>
          <p:cNvPicPr>
            <a:picLocks noChangeAspect="1"/>
          </p:cNvPicPr>
          <p:nvPr/>
        </p:nvPicPr>
        <p:blipFill>
          <a:blip r:embed="rId3"/>
          <a:stretch>
            <a:fillRect/>
          </a:stretch>
        </p:blipFill>
        <p:spPr>
          <a:xfrm rot="5400000">
            <a:off x="5808405" y="474407"/>
            <a:ext cx="575188" cy="12192002"/>
          </a:xfrm>
          <a:prstGeom prst="rect">
            <a:avLst/>
          </a:prstGeom>
        </p:spPr>
      </p:pic>
      <p:pic>
        <p:nvPicPr>
          <p:cNvPr id="5" name="Picture 4">
            <a:extLst>
              <a:ext uri="{FF2B5EF4-FFF2-40B4-BE49-F238E27FC236}">
                <a16:creationId xmlns:a16="http://schemas.microsoft.com/office/drawing/2014/main" id="{975F010F-9E20-BB9D-065F-801045C77E68}"/>
              </a:ext>
            </a:extLst>
          </p:cNvPr>
          <p:cNvPicPr>
            <a:picLocks noChangeAspect="1"/>
          </p:cNvPicPr>
          <p:nvPr/>
        </p:nvPicPr>
        <p:blipFill>
          <a:blip r:embed="rId4"/>
          <a:stretch>
            <a:fillRect/>
          </a:stretch>
        </p:blipFill>
        <p:spPr>
          <a:xfrm>
            <a:off x="6327140" y="379292"/>
            <a:ext cx="5255260" cy="5524230"/>
          </a:xfrm>
          <a:prstGeom prst="rect">
            <a:avLst/>
          </a:prstGeom>
        </p:spPr>
      </p:pic>
      <p:sp>
        <p:nvSpPr>
          <p:cNvPr id="19" name="TextBox 18">
            <a:extLst>
              <a:ext uri="{FF2B5EF4-FFF2-40B4-BE49-F238E27FC236}">
                <a16:creationId xmlns:a16="http://schemas.microsoft.com/office/drawing/2014/main" id="{2F2D3FF2-5718-D5C4-9A89-B9E4AC339813}"/>
              </a:ext>
            </a:extLst>
          </p:cNvPr>
          <p:cNvSpPr txBox="1"/>
          <p:nvPr/>
        </p:nvSpPr>
        <p:spPr>
          <a:xfrm>
            <a:off x="-2" y="1698398"/>
            <a:ext cx="6096000" cy="3046988"/>
          </a:xfrm>
          <a:prstGeom prst="rect">
            <a:avLst/>
          </a:prstGeom>
          <a:noFill/>
        </p:spPr>
        <p:txBody>
          <a:bodyPr wrap="square">
            <a:spAutoFit/>
          </a:bodyPr>
          <a:lstStyle/>
          <a:p>
            <a:pPr algn="ctr"/>
            <a:r>
              <a:rPr lang="en-US" sz="9600" b="1" dirty="0">
                <a:solidFill>
                  <a:schemeClr val="bg1"/>
                </a:solidFill>
                <a:latin typeface="ITC Berkeley Oldstyle Std" panose="02090402050306020404" pitchFamily="18" charset="0"/>
              </a:rPr>
              <a:t>Check</a:t>
            </a:r>
          </a:p>
          <a:p>
            <a:pPr algn="ctr"/>
            <a:r>
              <a:rPr lang="en-US" sz="9600" b="1" dirty="0">
                <a:solidFill>
                  <a:schemeClr val="bg1"/>
                </a:solidFill>
                <a:latin typeface="ITC Berkeley Oldstyle Std" panose="02090402050306020404" pitchFamily="18" charset="0"/>
              </a:rPr>
              <a:t>In:</a:t>
            </a:r>
            <a:endParaRPr lang="en-US" sz="9600" dirty="0"/>
          </a:p>
        </p:txBody>
      </p:sp>
      <p:sp>
        <p:nvSpPr>
          <p:cNvPr id="17" name="Rectangle 16">
            <a:extLst>
              <a:ext uri="{FF2B5EF4-FFF2-40B4-BE49-F238E27FC236}">
                <a16:creationId xmlns:a16="http://schemas.microsoft.com/office/drawing/2014/main" id="{B026F13C-2FBC-A056-5C6D-C55506CE86AC}"/>
              </a:ext>
            </a:extLst>
          </p:cNvPr>
          <p:cNvSpPr/>
          <p:nvPr/>
        </p:nvSpPr>
        <p:spPr>
          <a:xfrm>
            <a:off x="6705600" y="663388"/>
            <a:ext cx="4536141" cy="4948518"/>
          </a:xfrm>
          <a:prstGeom prst="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12667337-DF08-663A-63A9-8E32589927F9}"/>
              </a:ext>
            </a:extLst>
          </p:cNvPr>
          <p:cNvPicPr>
            <a:picLocks noChangeAspect="1"/>
          </p:cNvPicPr>
          <p:nvPr/>
        </p:nvPicPr>
        <p:blipFill>
          <a:blip r:embed="rId3"/>
          <a:stretch>
            <a:fillRect/>
          </a:stretch>
        </p:blipFill>
        <p:spPr>
          <a:xfrm rot="5400000">
            <a:off x="5808405" y="474407"/>
            <a:ext cx="575188" cy="12192002"/>
          </a:xfrm>
          <a:prstGeom prst="rect">
            <a:avLst/>
          </a:prstGeom>
        </p:spPr>
      </p:pic>
      <p:pic>
        <p:nvPicPr>
          <p:cNvPr id="12" name="Picture 11">
            <a:extLst>
              <a:ext uri="{FF2B5EF4-FFF2-40B4-BE49-F238E27FC236}">
                <a16:creationId xmlns:a16="http://schemas.microsoft.com/office/drawing/2014/main" id="{2D3E3FE8-7C8E-A6F2-D5AE-0482AAD8CC1F}"/>
              </a:ext>
            </a:extLst>
          </p:cNvPr>
          <p:cNvPicPr>
            <a:picLocks noChangeAspect="1"/>
          </p:cNvPicPr>
          <p:nvPr/>
        </p:nvPicPr>
        <p:blipFill>
          <a:blip r:embed="rId5"/>
          <a:stretch>
            <a:fillRect/>
          </a:stretch>
        </p:blipFill>
        <p:spPr>
          <a:xfrm>
            <a:off x="388579" y="6425244"/>
            <a:ext cx="3856294" cy="290327"/>
          </a:xfrm>
          <a:prstGeom prst="rect">
            <a:avLst/>
          </a:prstGeom>
        </p:spPr>
      </p:pic>
      <p:sp>
        <p:nvSpPr>
          <p:cNvPr id="14" name="TextBox 13">
            <a:extLst>
              <a:ext uri="{FF2B5EF4-FFF2-40B4-BE49-F238E27FC236}">
                <a16:creationId xmlns:a16="http://schemas.microsoft.com/office/drawing/2014/main" id="{67BD51CE-8F95-2B11-CC84-1A3F09469F44}"/>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pic>
        <p:nvPicPr>
          <p:cNvPr id="3" name="Picture 2" descr="Qr code&#10;&#10;Description automatically generated">
            <a:extLst>
              <a:ext uri="{FF2B5EF4-FFF2-40B4-BE49-F238E27FC236}">
                <a16:creationId xmlns:a16="http://schemas.microsoft.com/office/drawing/2014/main" id="{90561D04-55A5-9668-F0D9-07D7D5CC7D49}"/>
              </a:ext>
            </a:extLst>
          </p:cNvPr>
          <p:cNvPicPr>
            <a:picLocks noChangeAspect="1"/>
          </p:cNvPicPr>
          <p:nvPr/>
        </p:nvPicPr>
        <p:blipFill>
          <a:blip r:embed="rId6"/>
          <a:stretch>
            <a:fillRect/>
          </a:stretch>
        </p:blipFill>
        <p:spPr>
          <a:xfrm>
            <a:off x="6705600" y="886647"/>
            <a:ext cx="4501999" cy="4501999"/>
          </a:xfrm>
          <a:prstGeom prst="rect">
            <a:avLst/>
          </a:prstGeom>
        </p:spPr>
      </p:pic>
    </p:spTree>
    <p:extLst>
      <p:ext uri="{BB962C8B-B14F-4D97-AF65-F5344CB8AC3E}">
        <p14:creationId xmlns:p14="http://schemas.microsoft.com/office/powerpoint/2010/main" val="2563378067"/>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6A1177-F6A8-4347-28A9-77A146839E29}"/>
              </a:ext>
            </a:extLst>
          </p:cNvPr>
          <p:cNvPicPr>
            <a:picLocks noChangeAspect="1"/>
          </p:cNvPicPr>
          <p:nvPr/>
        </p:nvPicPr>
        <p:blipFill>
          <a:blip r:embed="rId3"/>
          <a:stretch>
            <a:fillRect/>
          </a:stretch>
        </p:blipFill>
        <p:spPr>
          <a:xfrm rot="5400000">
            <a:off x="5808405" y="474407"/>
            <a:ext cx="575188" cy="12192002"/>
          </a:xfrm>
          <a:prstGeom prst="rect">
            <a:avLst/>
          </a:prstGeom>
        </p:spPr>
      </p:pic>
      <p:pic>
        <p:nvPicPr>
          <p:cNvPr id="3" name="Picture 2">
            <a:extLst>
              <a:ext uri="{FF2B5EF4-FFF2-40B4-BE49-F238E27FC236}">
                <a16:creationId xmlns:a16="http://schemas.microsoft.com/office/drawing/2014/main" id="{B077CECC-1E1A-95A0-B97F-5A08F85D854A}"/>
              </a:ext>
            </a:extLst>
          </p:cNvPr>
          <p:cNvPicPr>
            <a:picLocks noChangeAspect="1"/>
          </p:cNvPicPr>
          <p:nvPr/>
        </p:nvPicPr>
        <p:blipFill>
          <a:blip r:embed="rId4"/>
          <a:stretch>
            <a:fillRect/>
          </a:stretch>
        </p:blipFill>
        <p:spPr>
          <a:xfrm>
            <a:off x="388579" y="6425244"/>
            <a:ext cx="3856294" cy="290327"/>
          </a:xfrm>
          <a:prstGeom prst="rect">
            <a:avLst/>
          </a:prstGeom>
        </p:spPr>
      </p:pic>
      <p:sp>
        <p:nvSpPr>
          <p:cNvPr id="4" name="TextBox 3">
            <a:extLst>
              <a:ext uri="{FF2B5EF4-FFF2-40B4-BE49-F238E27FC236}">
                <a16:creationId xmlns:a16="http://schemas.microsoft.com/office/drawing/2014/main" id="{365FF175-A1A3-1EF0-DDAA-21B8BA7D232F}"/>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
        <p:nvSpPr>
          <p:cNvPr id="5" name="Title 1">
            <a:extLst>
              <a:ext uri="{FF2B5EF4-FFF2-40B4-BE49-F238E27FC236}">
                <a16:creationId xmlns:a16="http://schemas.microsoft.com/office/drawing/2014/main" id="{FB729271-D9F8-9967-C86C-67B60BE32A29}"/>
              </a:ext>
            </a:extLst>
          </p:cNvPr>
          <p:cNvSpPr txBox="1">
            <a:spLocks/>
          </p:cNvSpPr>
          <p:nvPr/>
        </p:nvSpPr>
        <p:spPr>
          <a:xfrm>
            <a:off x="635000" y="356779"/>
            <a:ext cx="11023600" cy="1325562"/>
          </a:xfrm>
          <a:prstGeom prst="rect">
            <a:avLst/>
          </a:prstGeom>
        </p:spPr>
        <p:txBody>
          <a:bodyPr anchor="ctr" anchorCtr="0">
            <a:normAutofit/>
          </a:bodyPr>
          <a:lstStyle>
            <a:lvl1pPr algn="l" defTabSz="914400" rtl="0" eaLnBrk="1" latinLnBrk="0" hangingPunct="1">
              <a:lnSpc>
                <a:spcPct val="90000"/>
              </a:lnSpc>
              <a:spcBef>
                <a:spcPct val="0"/>
              </a:spcBef>
              <a:buNone/>
              <a:defRPr sz="4400" b="1" kern="1200">
                <a:solidFill>
                  <a:srgbClr val="DD1A32"/>
                </a:solidFill>
                <a:latin typeface="Univers" panose="020B0503020202020204" pitchFamily="34" charset="0"/>
                <a:ea typeface="+mj-ea"/>
                <a:cs typeface="+mj-cs"/>
              </a:defRPr>
            </a:lvl1pPr>
          </a:lstStyle>
          <a:p>
            <a:r>
              <a:rPr lang="en-US" sz="4800" dirty="0">
                <a:solidFill>
                  <a:srgbClr val="FFC000"/>
                </a:solidFill>
                <a:latin typeface="ITC Berkeley Oldstyle Std Blk" panose="02090402050306020404" pitchFamily="18" charset="0"/>
              </a:rPr>
              <a:t>Honoring Frederick D. Patterson</a:t>
            </a:r>
            <a:endParaRPr lang="en-US" sz="4800" dirty="0">
              <a:solidFill>
                <a:schemeClr val="bg1"/>
              </a:solidFill>
              <a:latin typeface="ITC Berkeley Oldstyle Std Blk" panose="02090402050306020404" pitchFamily="18" charset="0"/>
            </a:endParaRPr>
          </a:p>
        </p:txBody>
      </p:sp>
      <p:sp>
        <p:nvSpPr>
          <p:cNvPr id="7" name="Content Placeholder 2">
            <a:extLst>
              <a:ext uri="{FF2B5EF4-FFF2-40B4-BE49-F238E27FC236}">
                <a16:creationId xmlns:a16="http://schemas.microsoft.com/office/drawing/2014/main" id="{23D26371-6B42-BFD9-5560-EA52AAC2BD47}"/>
              </a:ext>
            </a:extLst>
          </p:cNvPr>
          <p:cNvSpPr txBox="1">
            <a:spLocks/>
          </p:cNvSpPr>
          <p:nvPr/>
        </p:nvSpPr>
        <p:spPr>
          <a:xfrm>
            <a:off x="388579" y="1869269"/>
            <a:ext cx="5589721" cy="3895499"/>
          </a:xfrm>
          <a:prstGeom prst="rect">
            <a:avLst/>
          </a:prstGeom>
        </p:spPr>
        <p:txBody>
          <a:bodyPr>
            <a:normAutofit fontScale="85000" lnSpcReduction="20000"/>
          </a:bodyPr>
          <a:lstStyle>
            <a:lvl1pPr marL="2286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2800" kern="1200">
                <a:solidFill>
                  <a:schemeClr val="tx1"/>
                </a:solidFill>
                <a:latin typeface="Univers Light" panose="020B0403020202020204" pitchFamily="34" charset="0"/>
                <a:ea typeface="+mn-ea"/>
                <a:cs typeface="+mn-cs"/>
              </a:defRPr>
            </a:lvl1pPr>
            <a:lvl2pPr marL="6858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2400" kern="1200">
                <a:solidFill>
                  <a:schemeClr val="tx1"/>
                </a:solidFill>
                <a:latin typeface="Univers Light" panose="020B0403020202020204" pitchFamily="34" charset="0"/>
                <a:ea typeface="+mn-ea"/>
                <a:cs typeface="+mn-cs"/>
              </a:defRPr>
            </a:lvl2pPr>
            <a:lvl3pPr marL="11430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2000" kern="1200">
                <a:solidFill>
                  <a:schemeClr val="tx1"/>
                </a:solidFill>
                <a:latin typeface="Univers Light" panose="020B0403020202020204" pitchFamily="34" charset="0"/>
                <a:ea typeface="+mn-ea"/>
                <a:cs typeface="+mn-cs"/>
              </a:defRPr>
            </a:lvl3pPr>
            <a:lvl4pPr marL="16002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1800" kern="1200">
                <a:solidFill>
                  <a:schemeClr val="tx1"/>
                </a:solidFill>
                <a:latin typeface="Univers Light" panose="020B0403020202020204" pitchFamily="34" charset="0"/>
                <a:ea typeface="+mn-ea"/>
                <a:cs typeface="+mn-cs"/>
              </a:defRPr>
            </a:lvl4pPr>
            <a:lvl5pPr marL="20574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1800" kern="1200">
                <a:solidFill>
                  <a:schemeClr val="tx1"/>
                </a:solidFill>
                <a:latin typeface="Univers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SzPct val="100000"/>
              <a:buFont typeface="Arial" panose="020B0604020202020204" pitchFamily="34" charset="0"/>
              <a:buChar char="•"/>
            </a:pPr>
            <a:r>
              <a:rPr lang="en-US" sz="3600" dirty="0">
                <a:solidFill>
                  <a:srgbClr val="C00000"/>
                </a:solidFill>
                <a:latin typeface="ITC Berkeley Oldstyle Std" panose="02090402050306020404" pitchFamily="18" charset="0"/>
                <a:cs typeface="Arial" panose="020B0604020202020204" pitchFamily="34" charset="0"/>
              </a:rPr>
              <a:t>Ronald Reagan presented Patterson with the Presidential Medal of Freedom in 1987</a:t>
            </a:r>
          </a:p>
          <a:p>
            <a:pPr>
              <a:buSzPct val="100000"/>
              <a:buFont typeface="Arial" panose="020B0604020202020204" pitchFamily="34" charset="0"/>
              <a:buChar char="•"/>
            </a:pPr>
            <a:endParaRPr lang="en-US" sz="3600" b="1" dirty="0">
              <a:solidFill>
                <a:srgbClr val="C00000"/>
              </a:solidFill>
              <a:latin typeface="ITC Berkeley Oldstyle Std" panose="02090402050306020404" pitchFamily="18" charset="0"/>
              <a:cs typeface="Arial" panose="020B0604020202020204" pitchFamily="34" charset="0"/>
            </a:endParaRPr>
          </a:p>
          <a:p>
            <a:pPr>
              <a:buSzPct val="100000"/>
              <a:buFont typeface="Arial" panose="020B0604020202020204" pitchFamily="34" charset="0"/>
              <a:buChar char="•"/>
            </a:pPr>
            <a:r>
              <a:rPr lang="en-US" sz="3600" dirty="0">
                <a:solidFill>
                  <a:srgbClr val="C00000"/>
                </a:solidFill>
                <a:latin typeface="ITC Berkeley Oldstyle Std" panose="02090402050306020404" pitchFamily="18" charset="0"/>
                <a:cs typeface="Arial" panose="020B0604020202020204" pitchFamily="34" charset="0"/>
              </a:rPr>
              <a:t>UNCF established the Frederick D. Patterson Research Institute in 1996 to focus on the education status of African-Americans of all ages.</a:t>
            </a:r>
          </a:p>
        </p:txBody>
      </p:sp>
      <p:sp>
        <p:nvSpPr>
          <p:cNvPr id="10" name="TextBox 9">
            <a:extLst>
              <a:ext uri="{FF2B5EF4-FFF2-40B4-BE49-F238E27FC236}">
                <a16:creationId xmlns:a16="http://schemas.microsoft.com/office/drawing/2014/main" id="{92BD46A8-A0D5-4540-09C4-18F33109B4F5}"/>
              </a:ext>
            </a:extLst>
          </p:cNvPr>
          <p:cNvSpPr txBox="1"/>
          <p:nvPr/>
        </p:nvSpPr>
        <p:spPr>
          <a:xfrm>
            <a:off x="5978300" y="5396936"/>
            <a:ext cx="5697922" cy="523220"/>
          </a:xfrm>
          <a:prstGeom prst="rect">
            <a:avLst/>
          </a:prstGeom>
          <a:noFill/>
        </p:spPr>
        <p:txBody>
          <a:bodyPr wrap="square" rtlCol="0">
            <a:spAutoFit/>
          </a:bodyPr>
          <a:lstStyle/>
          <a:p>
            <a:r>
              <a:rPr lang="en-US" sz="1400" dirty="0">
                <a:solidFill>
                  <a:schemeClr val="bg1">
                    <a:lumMod val="65000"/>
                  </a:schemeClr>
                </a:solidFill>
              </a:rPr>
              <a:t>Patterson is congratulated by Ronald Reagan after receiving the Presidential Medal of Freedom. Courtesy of the Reagan Presidential Library</a:t>
            </a:r>
          </a:p>
        </p:txBody>
      </p:sp>
      <p:pic>
        <p:nvPicPr>
          <p:cNvPr id="9" name="Picture 8" descr="A person shaking another person's hand&#10;&#10;Description automatically generated">
            <a:extLst>
              <a:ext uri="{FF2B5EF4-FFF2-40B4-BE49-F238E27FC236}">
                <a16:creationId xmlns:a16="http://schemas.microsoft.com/office/drawing/2014/main" id="{A76F4C8F-911D-E3EB-632C-7FA518FAC26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5999" y="1555225"/>
            <a:ext cx="5460247" cy="374755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6118772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6A1177-F6A8-4347-28A9-77A146839E29}"/>
              </a:ext>
            </a:extLst>
          </p:cNvPr>
          <p:cNvPicPr>
            <a:picLocks noChangeAspect="1"/>
          </p:cNvPicPr>
          <p:nvPr/>
        </p:nvPicPr>
        <p:blipFill>
          <a:blip r:embed="rId3"/>
          <a:stretch>
            <a:fillRect/>
          </a:stretch>
        </p:blipFill>
        <p:spPr>
          <a:xfrm rot="5400000">
            <a:off x="5808405" y="474407"/>
            <a:ext cx="575188" cy="12192002"/>
          </a:xfrm>
          <a:prstGeom prst="rect">
            <a:avLst/>
          </a:prstGeom>
        </p:spPr>
      </p:pic>
      <p:pic>
        <p:nvPicPr>
          <p:cNvPr id="3" name="Picture 2">
            <a:extLst>
              <a:ext uri="{FF2B5EF4-FFF2-40B4-BE49-F238E27FC236}">
                <a16:creationId xmlns:a16="http://schemas.microsoft.com/office/drawing/2014/main" id="{B077CECC-1E1A-95A0-B97F-5A08F85D854A}"/>
              </a:ext>
            </a:extLst>
          </p:cNvPr>
          <p:cNvPicPr>
            <a:picLocks noChangeAspect="1"/>
          </p:cNvPicPr>
          <p:nvPr/>
        </p:nvPicPr>
        <p:blipFill>
          <a:blip r:embed="rId4"/>
          <a:stretch>
            <a:fillRect/>
          </a:stretch>
        </p:blipFill>
        <p:spPr>
          <a:xfrm>
            <a:off x="388579" y="6425244"/>
            <a:ext cx="3856294" cy="290327"/>
          </a:xfrm>
          <a:prstGeom prst="rect">
            <a:avLst/>
          </a:prstGeom>
        </p:spPr>
      </p:pic>
      <p:sp>
        <p:nvSpPr>
          <p:cNvPr id="4" name="TextBox 3">
            <a:extLst>
              <a:ext uri="{FF2B5EF4-FFF2-40B4-BE49-F238E27FC236}">
                <a16:creationId xmlns:a16="http://schemas.microsoft.com/office/drawing/2014/main" id="{365FF175-A1A3-1EF0-DDAA-21B8BA7D232F}"/>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
        <p:nvSpPr>
          <p:cNvPr id="5" name="Title 1">
            <a:extLst>
              <a:ext uri="{FF2B5EF4-FFF2-40B4-BE49-F238E27FC236}">
                <a16:creationId xmlns:a16="http://schemas.microsoft.com/office/drawing/2014/main" id="{FB729271-D9F8-9967-C86C-67B60BE32A29}"/>
              </a:ext>
            </a:extLst>
          </p:cNvPr>
          <p:cNvSpPr txBox="1">
            <a:spLocks/>
          </p:cNvSpPr>
          <p:nvPr/>
        </p:nvSpPr>
        <p:spPr>
          <a:xfrm>
            <a:off x="635000" y="356779"/>
            <a:ext cx="11023600" cy="1325562"/>
          </a:xfrm>
          <a:prstGeom prst="rect">
            <a:avLst/>
          </a:prstGeom>
        </p:spPr>
        <p:txBody>
          <a:bodyPr anchor="ctr" anchorCtr="0">
            <a:normAutofit/>
          </a:bodyPr>
          <a:lstStyle>
            <a:lvl1pPr algn="l" defTabSz="914400" rtl="0" eaLnBrk="1" latinLnBrk="0" hangingPunct="1">
              <a:lnSpc>
                <a:spcPct val="90000"/>
              </a:lnSpc>
              <a:spcBef>
                <a:spcPct val="0"/>
              </a:spcBef>
              <a:buNone/>
              <a:defRPr sz="4400" b="1" kern="1200">
                <a:solidFill>
                  <a:srgbClr val="DD1A32"/>
                </a:solidFill>
                <a:latin typeface="Univers" panose="020B0503020202020204" pitchFamily="34" charset="0"/>
                <a:ea typeface="+mj-ea"/>
                <a:cs typeface="+mj-cs"/>
              </a:defRPr>
            </a:lvl1pPr>
          </a:lstStyle>
          <a:p>
            <a:r>
              <a:rPr lang="en-US" sz="4800" dirty="0">
                <a:solidFill>
                  <a:srgbClr val="FFC000"/>
                </a:solidFill>
                <a:latin typeface="ITC Berkeley Oldstyle Std Blk" panose="02090402050306020404" pitchFamily="18" charset="0"/>
              </a:rPr>
              <a:t>Honoring Frederick D. Patterson</a:t>
            </a:r>
            <a:endParaRPr lang="en-US" sz="4800" dirty="0">
              <a:solidFill>
                <a:schemeClr val="bg1"/>
              </a:solidFill>
              <a:latin typeface="ITC Berkeley Oldstyle Std Blk" panose="02090402050306020404" pitchFamily="18" charset="0"/>
            </a:endParaRPr>
          </a:p>
        </p:txBody>
      </p:sp>
      <p:sp>
        <p:nvSpPr>
          <p:cNvPr id="7" name="Content Placeholder 2">
            <a:extLst>
              <a:ext uri="{FF2B5EF4-FFF2-40B4-BE49-F238E27FC236}">
                <a16:creationId xmlns:a16="http://schemas.microsoft.com/office/drawing/2014/main" id="{23D26371-6B42-BFD9-5560-EA52AAC2BD47}"/>
              </a:ext>
            </a:extLst>
          </p:cNvPr>
          <p:cNvSpPr txBox="1">
            <a:spLocks/>
          </p:cNvSpPr>
          <p:nvPr/>
        </p:nvSpPr>
        <p:spPr>
          <a:xfrm>
            <a:off x="635000" y="1371600"/>
            <a:ext cx="3965472" cy="4673600"/>
          </a:xfrm>
          <a:prstGeom prst="rect">
            <a:avLst/>
          </a:prstGeom>
        </p:spPr>
        <p:txBody>
          <a:bodyPr>
            <a:noAutofit/>
          </a:bodyPr>
          <a:lstStyle>
            <a:lvl1pPr marL="2286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2800" kern="1200">
                <a:solidFill>
                  <a:schemeClr val="tx1"/>
                </a:solidFill>
                <a:latin typeface="Univers Light" panose="020B0403020202020204" pitchFamily="34" charset="0"/>
                <a:ea typeface="+mn-ea"/>
                <a:cs typeface="+mn-cs"/>
              </a:defRPr>
            </a:lvl1pPr>
            <a:lvl2pPr marL="6858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2400" kern="1200">
                <a:solidFill>
                  <a:schemeClr val="tx1"/>
                </a:solidFill>
                <a:latin typeface="Univers Light" panose="020B0403020202020204" pitchFamily="34" charset="0"/>
                <a:ea typeface="+mn-ea"/>
                <a:cs typeface="+mn-cs"/>
              </a:defRPr>
            </a:lvl2pPr>
            <a:lvl3pPr marL="11430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2000" kern="1200">
                <a:solidFill>
                  <a:schemeClr val="tx1"/>
                </a:solidFill>
                <a:latin typeface="Univers Light" panose="020B0403020202020204" pitchFamily="34" charset="0"/>
                <a:ea typeface="+mn-ea"/>
                <a:cs typeface="+mn-cs"/>
              </a:defRPr>
            </a:lvl3pPr>
            <a:lvl4pPr marL="16002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1800" kern="1200">
                <a:solidFill>
                  <a:schemeClr val="tx1"/>
                </a:solidFill>
                <a:latin typeface="Univers Light" panose="020B0403020202020204" pitchFamily="34" charset="0"/>
                <a:ea typeface="+mn-ea"/>
                <a:cs typeface="+mn-cs"/>
              </a:defRPr>
            </a:lvl4pPr>
            <a:lvl5pPr marL="20574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1800" kern="1200">
                <a:solidFill>
                  <a:schemeClr val="tx1"/>
                </a:solidFill>
                <a:latin typeface="Univers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0"/>
              </a:spcAft>
              <a:buSzPct val="100000"/>
              <a:buNone/>
            </a:pPr>
            <a:r>
              <a:rPr lang="en-US" sz="1800" b="1" dirty="0">
                <a:solidFill>
                  <a:srgbClr val="C00000"/>
                </a:solidFill>
                <a:latin typeface="ITC Berkeley Oldstyle Std" panose="02090402050306020404" pitchFamily="18" charset="0"/>
                <a:cs typeface="Arial" panose="020B0604020202020204" pitchFamily="34" charset="0"/>
              </a:rPr>
              <a:t>Honorary Degrees</a:t>
            </a:r>
          </a:p>
          <a:p>
            <a:pPr>
              <a:lnSpc>
                <a:spcPct val="100000"/>
              </a:lnSpc>
              <a:spcBef>
                <a:spcPts val="0"/>
              </a:spcBef>
              <a:spcAft>
                <a:spcPts val="0"/>
              </a:spcAft>
              <a:buSzPct val="100000"/>
              <a:buFont typeface="Arial" panose="020B0604020202020204" pitchFamily="34" charset="0"/>
              <a:buChar char="•"/>
            </a:pPr>
            <a:r>
              <a:rPr lang="en-US" sz="1800" dirty="0">
                <a:solidFill>
                  <a:srgbClr val="C00000"/>
                </a:solidFill>
                <a:latin typeface="ITC Berkeley Oldstyle Std" panose="02090402050306020404" pitchFamily="18" charset="0"/>
                <a:cs typeface="Arial" panose="020B0604020202020204" pitchFamily="34" charset="0"/>
              </a:rPr>
              <a:t>Xavier University, 1941</a:t>
            </a:r>
          </a:p>
          <a:p>
            <a:pPr>
              <a:lnSpc>
                <a:spcPct val="100000"/>
              </a:lnSpc>
              <a:spcBef>
                <a:spcPts val="0"/>
              </a:spcBef>
              <a:spcAft>
                <a:spcPts val="0"/>
              </a:spcAft>
              <a:buSzPct val="100000"/>
              <a:buFont typeface="Arial" panose="020B0604020202020204" pitchFamily="34" charset="0"/>
              <a:buChar char="•"/>
            </a:pPr>
            <a:r>
              <a:rPr lang="en-US" sz="1800" dirty="0">
                <a:solidFill>
                  <a:srgbClr val="C00000"/>
                </a:solidFill>
                <a:latin typeface="ITC Berkeley Oldstyle Std" panose="02090402050306020404" pitchFamily="18" charset="0"/>
                <a:cs typeface="Arial" panose="020B0604020202020204" pitchFamily="34" charset="0"/>
              </a:rPr>
              <a:t>Virginia State College, 1941</a:t>
            </a:r>
          </a:p>
          <a:p>
            <a:pPr>
              <a:lnSpc>
                <a:spcPct val="100000"/>
              </a:lnSpc>
              <a:spcBef>
                <a:spcPts val="0"/>
              </a:spcBef>
              <a:spcAft>
                <a:spcPts val="0"/>
              </a:spcAft>
              <a:buSzPct val="100000"/>
              <a:buFont typeface="Arial" panose="020B0604020202020204" pitchFamily="34" charset="0"/>
              <a:buChar char="•"/>
            </a:pPr>
            <a:r>
              <a:rPr lang="en-US" sz="1800" dirty="0">
                <a:solidFill>
                  <a:srgbClr val="C00000"/>
                </a:solidFill>
                <a:latin typeface="ITC Berkeley Oldstyle Std" panose="02090402050306020404" pitchFamily="18" charset="0"/>
                <a:cs typeface="Arial" panose="020B0604020202020204" pitchFamily="34" charset="0"/>
              </a:rPr>
              <a:t>Wilberforce University 1953</a:t>
            </a:r>
          </a:p>
          <a:p>
            <a:pPr>
              <a:lnSpc>
                <a:spcPct val="100000"/>
              </a:lnSpc>
              <a:spcBef>
                <a:spcPts val="0"/>
              </a:spcBef>
              <a:spcAft>
                <a:spcPts val="0"/>
              </a:spcAft>
              <a:buSzPct val="100000"/>
              <a:buFont typeface="Arial" panose="020B0604020202020204" pitchFamily="34" charset="0"/>
              <a:buChar char="•"/>
            </a:pPr>
            <a:r>
              <a:rPr lang="en-US" sz="1800" dirty="0">
                <a:solidFill>
                  <a:srgbClr val="C00000"/>
                </a:solidFill>
                <a:latin typeface="ITC Berkeley Oldstyle Std" panose="02090402050306020404" pitchFamily="18" charset="0"/>
                <a:cs typeface="Arial" panose="020B0604020202020204" pitchFamily="34" charset="0"/>
              </a:rPr>
              <a:t>Morehouse College, 1956</a:t>
            </a:r>
          </a:p>
          <a:p>
            <a:pPr>
              <a:lnSpc>
                <a:spcPct val="100000"/>
              </a:lnSpc>
              <a:spcBef>
                <a:spcPts val="0"/>
              </a:spcBef>
              <a:spcAft>
                <a:spcPts val="0"/>
              </a:spcAft>
              <a:buSzPct val="100000"/>
              <a:buFont typeface="Arial" panose="020B0604020202020204" pitchFamily="34" charset="0"/>
              <a:buChar char="•"/>
            </a:pPr>
            <a:r>
              <a:rPr lang="en-US" sz="1800" dirty="0">
                <a:solidFill>
                  <a:srgbClr val="C00000"/>
                </a:solidFill>
                <a:latin typeface="ITC Berkeley Oldstyle Std" panose="02090402050306020404" pitchFamily="18" charset="0"/>
                <a:cs typeface="Arial" panose="020B0604020202020204" pitchFamily="34" charset="0"/>
              </a:rPr>
              <a:t>Tuskegee Institute, 1961</a:t>
            </a:r>
          </a:p>
          <a:p>
            <a:pPr>
              <a:lnSpc>
                <a:spcPct val="100000"/>
              </a:lnSpc>
              <a:spcBef>
                <a:spcPts val="0"/>
              </a:spcBef>
              <a:spcAft>
                <a:spcPts val="0"/>
              </a:spcAft>
              <a:buSzPct val="100000"/>
              <a:buFont typeface="Arial" panose="020B0604020202020204" pitchFamily="34" charset="0"/>
              <a:buChar char="•"/>
            </a:pPr>
            <a:r>
              <a:rPr lang="en-US" sz="1800" dirty="0">
                <a:solidFill>
                  <a:srgbClr val="C00000"/>
                </a:solidFill>
                <a:latin typeface="ITC Berkeley Oldstyle Std" panose="02090402050306020404" pitchFamily="18" charset="0"/>
                <a:cs typeface="Arial" panose="020B0604020202020204" pitchFamily="34" charset="0"/>
              </a:rPr>
              <a:t>New York University, 1966</a:t>
            </a:r>
          </a:p>
          <a:p>
            <a:pPr>
              <a:lnSpc>
                <a:spcPct val="100000"/>
              </a:lnSpc>
              <a:spcBef>
                <a:spcPts val="0"/>
              </a:spcBef>
              <a:spcAft>
                <a:spcPts val="0"/>
              </a:spcAft>
              <a:buSzPct val="100000"/>
              <a:buFont typeface="Arial" panose="020B0604020202020204" pitchFamily="34" charset="0"/>
              <a:buChar char="•"/>
            </a:pPr>
            <a:r>
              <a:rPr lang="en-US" sz="1800" dirty="0">
                <a:solidFill>
                  <a:srgbClr val="C00000"/>
                </a:solidFill>
                <a:latin typeface="ITC Berkeley Oldstyle Std" panose="02090402050306020404" pitchFamily="18" charset="0"/>
                <a:cs typeface="Arial" panose="020B0604020202020204" pitchFamily="34" charset="0"/>
              </a:rPr>
              <a:t>Edward Waters College, 1967</a:t>
            </a:r>
          </a:p>
          <a:p>
            <a:pPr>
              <a:lnSpc>
                <a:spcPct val="100000"/>
              </a:lnSpc>
              <a:spcBef>
                <a:spcPts val="0"/>
              </a:spcBef>
              <a:spcAft>
                <a:spcPts val="0"/>
              </a:spcAft>
              <a:buSzPct val="100000"/>
              <a:buFont typeface="Arial" panose="020B0604020202020204" pitchFamily="34" charset="0"/>
              <a:buChar char="•"/>
            </a:pPr>
            <a:r>
              <a:rPr lang="en-US" sz="1800" dirty="0">
                <a:solidFill>
                  <a:srgbClr val="C00000"/>
                </a:solidFill>
                <a:latin typeface="ITC Berkeley Oldstyle Std" panose="02090402050306020404" pitchFamily="18" charset="0"/>
                <a:cs typeface="Arial" panose="020B0604020202020204" pitchFamily="34" charset="0"/>
              </a:rPr>
              <a:t>Atlanta University, 1969</a:t>
            </a:r>
          </a:p>
          <a:p>
            <a:pPr>
              <a:lnSpc>
                <a:spcPct val="100000"/>
              </a:lnSpc>
              <a:spcBef>
                <a:spcPts val="0"/>
              </a:spcBef>
              <a:spcAft>
                <a:spcPts val="0"/>
              </a:spcAft>
              <a:buSzPct val="100000"/>
              <a:buFont typeface="Arial" panose="020B0604020202020204" pitchFamily="34" charset="0"/>
              <a:buChar char="•"/>
            </a:pPr>
            <a:r>
              <a:rPr lang="en-US" sz="1800" dirty="0">
                <a:solidFill>
                  <a:srgbClr val="C00000"/>
                </a:solidFill>
                <a:latin typeface="ITC Berkeley Oldstyle Std" panose="02090402050306020404" pitchFamily="18" charset="0"/>
                <a:cs typeface="Arial" panose="020B0604020202020204" pitchFamily="34" charset="0"/>
              </a:rPr>
              <a:t>Franklin and Marshall College, 1970</a:t>
            </a:r>
          </a:p>
          <a:p>
            <a:pPr>
              <a:lnSpc>
                <a:spcPct val="100000"/>
              </a:lnSpc>
              <a:spcBef>
                <a:spcPts val="0"/>
              </a:spcBef>
              <a:spcAft>
                <a:spcPts val="0"/>
              </a:spcAft>
              <a:buSzPct val="100000"/>
              <a:buFont typeface="Arial" panose="020B0604020202020204" pitchFamily="34" charset="0"/>
              <a:buChar char="•"/>
            </a:pPr>
            <a:r>
              <a:rPr lang="en-US" sz="1800" dirty="0">
                <a:solidFill>
                  <a:srgbClr val="C00000"/>
                </a:solidFill>
                <a:latin typeface="ITC Berkeley Oldstyle Std" panose="02090402050306020404" pitchFamily="18" charset="0"/>
                <a:cs typeface="Arial" panose="020B0604020202020204" pitchFamily="34" charset="0"/>
              </a:rPr>
              <a:t>Virginia Union University, 1975</a:t>
            </a:r>
          </a:p>
          <a:p>
            <a:pPr>
              <a:lnSpc>
                <a:spcPct val="100000"/>
              </a:lnSpc>
              <a:spcBef>
                <a:spcPts val="0"/>
              </a:spcBef>
              <a:spcAft>
                <a:spcPts val="0"/>
              </a:spcAft>
              <a:buSzPct val="100000"/>
              <a:buFont typeface="Arial" panose="020B0604020202020204" pitchFamily="34" charset="0"/>
              <a:buChar char="•"/>
            </a:pPr>
            <a:r>
              <a:rPr lang="en-US" sz="1800" dirty="0">
                <a:solidFill>
                  <a:srgbClr val="C00000"/>
                </a:solidFill>
                <a:latin typeface="ITC Berkeley Oldstyle Std" panose="02090402050306020404" pitchFamily="18" charset="0"/>
                <a:cs typeface="Arial" panose="020B0604020202020204" pitchFamily="34" charset="0"/>
              </a:rPr>
              <a:t>Bishop College, 1977</a:t>
            </a:r>
          </a:p>
          <a:p>
            <a:pPr>
              <a:lnSpc>
                <a:spcPct val="100000"/>
              </a:lnSpc>
              <a:spcBef>
                <a:spcPts val="0"/>
              </a:spcBef>
              <a:spcAft>
                <a:spcPts val="0"/>
              </a:spcAft>
              <a:buSzPct val="100000"/>
              <a:buFont typeface="Arial" panose="020B0604020202020204" pitchFamily="34" charset="0"/>
              <a:buChar char="•"/>
            </a:pPr>
            <a:r>
              <a:rPr lang="en-US" sz="1800" dirty="0">
                <a:solidFill>
                  <a:srgbClr val="C00000"/>
                </a:solidFill>
                <a:latin typeface="ITC Berkeley Oldstyle Std" panose="02090402050306020404" pitchFamily="18" charset="0"/>
                <a:cs typeface="Arial" panose="020B0604020202020204" pitchFamily="34" charset="0"/>
              </a:rPr>
              <a:t>St. Augustine's College, 1982</a:t>
            </a:r>
          </a:p>
          <a:p>
            <a:pPr>
              <a:lnSpc>
                <a:spcPct val="100000"/>
              </a:lnSpc>
              <a:spcBef>
                <a:spcPts val="0"/>
              </a:spcBef>
              <a:spcAft>
                <a:spcPts val="0"/>
              </a:spcAft>
              <a:buSzPct val="100000"/>
              <a:buFont typeface="Arial" panose="020B0604020202020204" pitchFamily="34" charset="0"/>
              <a:buChar char="•"/>
            </a:pPr>
            <a:r>
              <a:rPr lang="en-US" sz="1800" dirty="0">
                <a:solidFill>
                  <a:srgbClr val="C00000"/>
                </a:solidFill>
                <a:latin typeface="ITC Berkeley Oldstyle Std" panose="02090402050306020404" pitchFamily="18" charset="0"/>
                <a:cs typeface="Arial" panose="020B0604020202020204" pitchFamily="34" charset="0"/>
              </a:rPr>
              <a:t>Brooklyn College of the City University of New York, 1984</a:t>
            </a:r>
          </a:p>
          <a:p>
            <a:pPr>
              <a:lnSpc>
                <a:spcPct val="100000"/>
              </a:lnSpc>
              <a:spcBef>
                <a:spcPts val="0"/>
              </a:spcBef>
              <a:spcAft>
                <a:spcPts val="0"/>
              </a:spcAft>
              <a:buSzPct val="100000"/>
              <a:buFont typeface="Arial" panose="020B0604020202020204" pitchFamily="34" charset="0"/>
              <a:buChar char="•"/>
            </a:pPr>
            <a:r>
              <a:rPr lang="en-US" sz="1800" dirty="0">
                <a:solidFill>
                  <a:srgbClr val="C00000"/>
                </a:solidFill>
                <a:latin typeface="ITC Berkeley Oldstyle Std" panose="02090402050306020404" pitchFamily="18" charset="0"/>
                <a:cs typeface="Arial" panose="020B0604020202020204" pitchFamily="34" charset="0"/>
              </a:rPr>
              <a:t>Stillman College, 1985</a:t>
            </a:r>
          </a:p>
          <a:p>
            <a:pPr>
              <a:lnSpc>
                <a:spcPct val="100000"/>
              </a:lnSpc>
              <a:spcBef>
                <a:spcPts val="0"/>
              </a:spcBef>
              <a:spcAft>
                <a:spcPts val="0"/>
              </a:spcAft>
              <a:buSzPct val="100000"/>
              <a:buFont typeface="Arial" panose="020B0604020202020204" pitchFamily="34" charset="0"/>
              <a:buChar char="•"/>
            </a:pPr>
            <a:r>
              <a:rPr lang="en-US" sz="1800" dirty="0">
                <a:solidFill>
                  <a:srgbClr val="C00000"/>
                </a:solidFill>
                <a:latin typeface="ITC Berkeley Oldstyle Std" panose="02090402050306020404" pitchFamily="18" charset="0"/>
                <a:cs typeface="Arial" panose="020B0604020202020204" pitchFamily="34" charset="0"/>
              </a:rPr>
              <a:t>Payne College, undated</a:t>
            </a:r>
          </a:p>
        </p:txBody>
      </p:sp>
      <p:sp>
        <p:nvSpPr>
          <p:cNvPr id="8" name="Content Placeholder 2">
            <a:extLst>
              <a:ext uri="{FF2B5EF4-FFF2-40B4-BE49-F238E27FC236}">
                <a16:creationId xmlns:a16="http://schemas.microsoft.com/office/drawing/2014/main" id="{5CDFFEDD-0D13-0CF0-B6BB-D8E450BC6E31}"/>
              </a:ext>
            </a:extLst>
          </p:cNvPr>
          <p:cNvSpPr txBox="1">
            <a:spLocks/>
          </p:cNvSpPr>
          <p:nvPr/>
        </p:nvSpPr>
        <p:spPr>
          <a:xfrm>
            <a:off x="5168900" y="1371600"/>
            <a:ext cx="6388100" cy="4483100"/>
          </a:xfrm>
          <a:prstGeom prst="rect">
            <a:avLst/>
          </a:prstGeom>
        </p:spPr>
        <p:txBody>
          <a:bodyPr>
            <a:normAutofit fontScale="55000" lnSpcReduction="20000"/>
          </a:bodyPr>
          <a:lstStyle>
            <a:lvl1pPr marL="2286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2800" kern="1200">
                <a:solidFill>
                  <a:schemeClr val="tx1"/>
                </a:solidFill>
                <a:latin typeface="Univers Light" panose="020B0403020202020204" pitchFamily="34" charset="0"/>
                <a:ea typeface="+mn-ea"/>
                <a:cs typeface="+mn-cs"/>
              </a:defRPr>
            </a:lvl1pPr>
            <a:lvl2pPr marL="6858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2400" kern="1200">
                <a:solidFill>
                  <a:schemeClr val="tx1"/>
                </a:solidFill>
                <a:latin typeface="Univers Light" panose="020B0403020202020204" pitchFamily="34" charset="0"/>
                <a:ea typeface="+mn-ea"/>
                <a:cs typeface="+mn-cs"/>
              </a:defRPr>
            </a:lvl2pPr>
            <a:lvl3pPr marL="11430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2000" kern="1200">
                <a:solidFill>
                  <a:schemeClr val="tx1"/>
                </a:solidFill>
                <a:latin typeface="Univers Light" panose="020B0403020202020204" pitchFamily="34" charset="0"/>
                <a:ea typeface="+mn-ea"/>
                <a:cs typeface="+mn-cs"/>
              </a:defRPr>
            </a:lvl3pPr>
            <a:lvl4pPr marL="16002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1800" kern="1200">
                <a:solidFill>
                  <a:schemeClr val="tx1"/>
                </a:solidFill>
                <a:latin typeface="Univers Light" panose="020B0403020202020204" pitchFamily="34" charset="0"/>
                <a:ea typeface="+mn-ea"/>
                <a:cs typeface="+mn-cs"/>
              </a:defRPr>
            </a:lvl4pPr>
            <a:lvl5pPr marL="20574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1800" kern="1200">
                <a:solidFill>
                  <a:schemeClr val="tx1"/>
                </a:solidFill>
                <a:latin typeface="Univers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Bef>
                <a:spcPts val="0"/>
              </a:spcBef>
              <a:spcAft>
                <a:spcPts val="600"/>
              </a:spcAft>
              <a:buSzPct val="100000"/>
              <a:buNone/>
            </a:pPr>
            <a:r>
              <a:rPr lang="en-US" sz="3300" b="1" dirty="0">
                <a:solidFill>
                  <a:srgbClr val="C00000"/>
                </a:solidFill>
                <a:latin typeface="ITC Berkeley Oldstyle Std" panose="02090402050306020404" pitchFamily="18" charset="0"/>
                <a:cs typeface="Arial" panose="020B0604020202020204" pitchFamily="34" charset="0"/>
              </a:rPr>
              <a:t>Distinctions</a:t>
            </a:r>
          </a:p>
          <a:p>
            <a:pPr>
              <a:spcBef>
                <a:spcPts val="0"/>
              </a:spcBef>
              <a:spcAft>
                <a:spcPts val="600"/>
              </a:spcAft>
              <a:buSzPct val="100000"/>
              <a:buFont typeface="Arial" panose="020B0604020202020204" pitchFamily="34" charset="0"/>
              <a:buChar char="•"/>
            </a:pPr>
            <a:r>
              <a:rPr lang="en-US" sz="3300" dirty="0">
                <a:solidFill>
                  <a:srgbClr val="C00000"/>
                </a:solidFill>
                <a:latin typeface="ITC Berkeley Oldstyle Std" panose="02090402050306020404" pitchFamily="18" charset="0"/>
                <a:cs typeface="Arial" panose="020B0604020202020204" pitchFamily="34" charset="0"/>
              </a:rPr>
              <a:t>Association for the Study of Negro Life and History Carter, undated</a:t>
            </a:r>
          </a:p>
          <a:p>
            <a:pPr>
              <a:spcBef>
                <a:spcPts val="0"/>
              </a:spcBef>
              <a:spcAft>
                <a:spcPts val="600"/>
              </a:spcAft>
              <a:buSzPct val="100000"/>
              <a:buFont typeface="Arial" panose="020B0604020202020204" pitchFamily="34" charset="0"/>
              <a:buChar char="•"/>
            </a:pPr>
            <a:r>
              <a:rPr lang="en-US" sz="3300" dirty="0">
                <a:solidFill>
                  <a:srgbClr val="C00000"/>
                </a:solidFill>
                <a:latin typeface="ITC Berkeley Oldstyle Std" panose="02090402050306020404" pitchFamily="18" charset="0"/>
                <a:cs typeface="Arial" panose="020B0604020202020204" pitchFamily="34" charset="0"/>
              </a:rPr>
              <a:t>The Southern Education Foundation, Inc. Distinguished Service Citation, undated</a:t>
            </a:r>
          </a:p>
          <a:p>
            <a:pPr>
              <a:spcBef>
                <a:spcPts val="0"/>
              </a:spcBef>
              <a:spcAft>
                <a:spcPts val="600"/>
              </a:spcAft>
              <a:buSzPct val="100000"/>
              <a:buFont typeface="Arial" panose="020B0604020202020204" pitchFamily="34" charset="0"/>
              <a:buChar char="•"/>
            </a:pPr>
            <a:r>
              <a:rPr lang="en-US" sz="3300" dirty="0">
                <a:solidFill>
                  <a:srgbClr val="C00000"/>
                </a:solidFill>
                <a:latin typeface="ITC Berkeley Oldstyle Std" panose="02090402050306020404" pitchFamily="18" charset="0"/>
                <a:cs typeface="Arial" panose="020B0604020202020204" pitchFamily="34" charset="0"/>
              </a:rPr>
              <a:t>The United Negro College Fund (UNCF) and Texas Association of Developing Colleges Annual Leadership Award, 1950</a:t>
            </a:r>
          </a:p>
          <a:p>
            <a:pPr>
              <a:spcBef>
                <a:spcPts val="0"/>
              </a:spcBef>
              <a:spcAft>
                <a:spcPts val="600"/>
              </a:spcAft>
              <a:buSzPct val="100000"/>
              <a:buFont typeface="Arial" panose="020B0604020202020204" pitchFamily="34" charset="0"/>
              <a:buChar char="•"/>
            </a:pPr>
            <a:r>
              <a:rPr lang="en-US" sz="3300" dirty="0">
                <a:solidFill>
                  <a:srgbClr val="C00000"/>
                </a:solidFill>
                <a:latin typeface="ITC Berkeley Oldstyle Std" panose="02090402050306020404" pitchFamily="18" charset="0"/>
                <a:cs typeface="Arial" panose="020B0604020202020204" pitchFamily="34" charset="0"/>
              </a:rPr>
              <a:t>Christian Education department, African Methodist Episcopal Zion Church, Inc. Citation for Distinguished Service, 1953</a:t>
            </a:r>
          </a:p>
          <a:p>
            <a:pPr>
              <a:spcBef>
                <a:spcPts val="0"/>
              </a:spcBef>
              <a:spcAft>
                <a:spcPts val="600"/>
              </a:spcAft>
              <a:buSzPct val="100000"/>
              <a:buFont typeface="Arial" panose="020B0604020202020204" pitchFamily="34" charset="0"/>
              <a:buChar char="•"/>
            </a:pPr>
            <a:r>
              <a:rPr lang="en-US" sz="3300" dirty="0">
                <a:solidFill>
                  <a:srgbClr val="C00000"/>
                </a:solidFill>
                <a:latin typeface="ITC Berkeley Oldstyle Std" panose="02090402050306020404" pitchFamily="18" charset="0"/>
                <a:cs typeface="Arial" panose="020B0604020202020204" pitchFamily="34" charset="0"/>
              </a:rPr>
              <a:t>Bethune-Cookman College, the Mary McLeod Bethune Medallion, 1953</a:t>
            </a:r>
          </a:p>
          <a:p>
            <a:pPr>
              <a:spcBef>
                <a:spcPts val="0"/>
              </a:spcBef>
              <a:spcAft>
                <a:spcPts val="600"/>
              </a:spcAft>
              <a:buSzPct val="100000"/>
              <a:buFont typeface="Arial" panose="020B0604020202020204" pitchFamily="34" charset="0"/>
              <a:buChar char="•"/>
            </a:pPr>
            <a:r>
              <a:rPr lang="en-US" sz="3300" dirty="0">
                <a:solidFill>
                  <a:srgbClr val="C00000"/>
                </a:solidFill>
                <a:latin typeface="ITC Berkeley Oldstyle Std" panose="02090402050306020404" pitchFamily="18" charset="0"/>
                <a:cs typeface="Arial" panose="020B0604020202020204" pitchFamily="34" charset="0"/>
              </a:rPr>
              <a:t>John A. Andrew Clinical Society at Tuskegee Institute, Citation for Distinguished Service in the Cause of Humanity, 1953</a:t>
            </a:r>
          </a:p>
          <a:p>
            <a:pPr>
              <a:spcBef>
                <a:spcPts val="0"/>
              </a:spcBef>
              <a:spcAft>
                <a:spcPts val="600"/>
              </a:spcAft>
              <a:buSzPct val="100000"/>
              <a:buFont typeface="Arial" panose="020B0604020202020204" pitchFamily="34" charset="0"/>
              <a:buChar char="•"/>
            </a:pPr>
            <a:r>
              <a:rPr lang="en-US" sz="3300" dirty="0">
                <a:solidFill>
                  <a:srgbClr val="C00000"/>
                </a:solidFill>
                <a:latin typeface="ITC Berkeley Oldstyle Std" panose="02090402050306020404" pitchFamily="18" charset="0"/>
                <a:cs typeface="Arial" panose="020B0604020202020204" pitchFamily="34" charset="0"/>
              </a:rPr>
              <a:t>Tuskegee Institute, Certificate of Appreciation for 25 Years of Service, 1957</a:t>
            </a:r>
          </a:p>
          <a:p>
            <a:pPr>
              <a:spcBef>
                <a:spcPts val="0"/>
              </a:spcBef>
              <a:spcAft>
                <a:spcPts val="600"/>
              </a:spcAft>
              <a:buSzPct val="100000"/>
              <a:buFont typeface="Arial" panose="020B0604020202020204" pitchFamily="34" charset="0"/>
              <a:buChar char="•"/>
            </a:pPr>
            <a:r>
              <a:rPr lang="en-US" sz="3300" dirty="0">
                <a:solidFill>
                  <a:srgbClr val="C00000"/>
                </a:solidFill>
                <a:latin typeface="ITC Berkeley Oldstyle Std" panose="02090402050306020404" pitchFamily="18" charset="0"/>
                <a:cs typeface="Arial" panose="020B0604020202020204" pitchFamily="34" charset="0"/>
              </a:rPr>
              <a:t>Phi Beta Sigma Fraternity, Inc. Beta </a:t>
            </a:r>
            <a:r>
              <a:rPr lang="en-US" sz="3300" dirty="0" err="1">
                <a:solidFill>
                  <a:srgbClr val="C00000"/>
                </a:solidFill>
                <a:latin typeface="ITC Berkeley Oldstyle Std" panose="02090402050306020404" pitchFamily="18" charset="0"/>
                <a:cs typeface="Arial" panose="020B0604020202020204" pitchFamily="34" charset="0"/>
              </a:rPr>
              <a:t>Lamda</a:t>
            </a:r>
            <a:r>
              <a:rPr lang="en-US" sz="3300" dirty="0">
                <a:solidFill>
                  <a:srgbClr val="C00000"/>
                </a:solidFill>
                <a:latin typeface="ITC Berkeley Oldstyle Std" panose="02090402050306020404" pitchFamily="18" charset="0"/>
                <a:cs typeface="Arial" panose="020B0604020202020204" pitchFamily="34" charset="0"/>
              </a:rPr>
              <a:t> Sigma Chapter, Bigger and Better Business Award, 1960</a:t>
            </a:r>
          </a:p>
          <a:p>
            <a:pPr>
              <a:spcBef>
                <a:spcPts val="0"/>
              </a:spcBef>
              <a:spcAft>
                <a:spcPts val="600"/>
              </a:spcAft>
              <a:buSzPct val="100000"/>
              <a:buFont typeface="Arial" panose="020B0604020202020204" pitchFamily="34" charset="0"/>
              <a:buChar char="•"/>
            </a:pPr>
            <a:r>
              <a:rPr lang="en-US" sz="3300" dirty="0">
                <a:solidFill>
                  <a:srgbClr val="C00000"/>
                </a:solidFill>
                <a:latin typeface="ITC Berkeley Oldstyle Std" panose="02090402050306020404" pitchFamily="18" charset="0"/>
                <a:cs typeface="Arial" panose="020B0604020202020204" pitchFamily="34" charset="0"/>
              </a:rPr>
              <a:t>National Alumni Council of the UNCF, Inc. Award, 1963 </a:t>
            </a:r>
          </a:p>
          <a:p>
            <a:pPr>
              <a:spcBef>
                <a:spcPts val="0"/>
              </a:spcBef>
              <a:spcAft>
                <a:spcPts val="600"/>
              </a:spcAft>
              <a:buSzPct val="100000"/>
            </a:pPr>
            <a:endParaRPr lang="en-US" sz="3600" dirty="0">
              <a:solidFill>
                <a:srgbClr val="C00000"/>
              </a:solidFill>
              <a:latin typeface="ITC Berkeley Oldstyle Std" panose="02090402050306020404" pitchFamily="18" charset="0"/>
              <a:cs typeface="Arial" panose="020B0604020202020204" pitchFamily="34" charset="0"/>
            </a:endParaRPr>
          </a:p>
        </p:txBody>
      </p:sp>
    </p:spTree>
    <p:extLst>
      <p:ext uri="{BB962C8B-B14F-4D97-AF65-F5344CB8AC3E}">
        <p14:creationId xmlns:p14="http://schemas.microsoft.com/office/powerpoint/2010/main" val="19103221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6A1177-F6A8-4347-28A9-77A146839E29}"/>
              </a:ext>
            </a:extLst>
          </p:cNvPr>
          <p:cNvPicPr>
            <a:picLocks noChangeAspect="1"/>
          </p:cNvPicPr>
          <p:nvPr/>
        </p:nvPicPr>
        <p:blipFill>
          <a:blip r:embed="rId3"/>
          <a:stretch>
            <a:fillRect/>
          </a:stretch>
        </p:blipFill>
        <p:spPr>
          <a:xfrm rot="5400000">
            <a:off x="5808405" y="474407"/>
            <a:ext cx="575188" cy="12192002"/>
          </a:xfrm>
          <a:prstGeom prst="rect">
            <a:avLst/>
          </a:prstGeom>
        </p:spPr>
      </p:pic>
      <p:pic>
        <p:nvPicPr>
          <p:cNvPr id="3" name="Picture 2">
            <a:extLst>
              <a:ext uri="{FF2B5EF4-FFF2-40B4-BE49-F238E27FC236}">
                <a16:creationId xmlns:a16="http://schemas.microsoft.com/office/drawing/2014/main" id="{B077CECC-1E1A-95A0-B97F-5A08F85D854A}"/>
              </a:ext>
            </a:extLst>
          </p:cNvPr>
          <p:cNvPicPr>
            <a:picLocks noChangeAspect="1"/>
          </p:cNvPicPr>
          <p:nvPr/>
        </p:nvPicPr>
        <p:blipFill>
          <a:blip r:embed="rId4"/>
          <a:stretch>
            <a:fillRect/>
          </a:stretch>
        </p:blipFill>
        <p:spPr>
          <a:xfrm>
            <a:off x="388579" y="6425244"/>
            <a:ext cx="3856294" cy="290327"/>
          </a:xfrm>
          <a:prstGeom prst="rect">
            <a:avLst/>
          </a:prstGeom>
        </p:spPr>
      </p:pic>
      <p:sp>
        <p:nvSpPr>
          <p:cNvPr id="4" name="TextBox 3">
            <a:extLst>
              <a:ext uri="{FF2B5EF4-FFF2-40B4-BE49-F238E27FC236}">
                <a16:creationId xmlns:a16="http://schemas.microsoft.com/office/drawing/2014/main" id="{365FF175-A1A3-1EF0-DDAA-21B8BA7D232F}"/>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
        <p:nvSpPr>
          <p:cNvPr id="5" name="Title 1">
            <a:extLst>
              <a:ext uri="{FF2B5EF4-FFF2-40B4-BE49-F238E27FC236}">
                <a16:creationId xmlns:a16="http://schemas.microsoft.com/office/drawing/2014/main" id="{FB729271-D9F8-9967-C86C-67B60BE32A29}"/>
              </a:ext>
            </a:extLst>
          </p:cNvPr>
          <p:cNvSpPr txBox="1">
            <a:spLocks/>
          </p:cNvSpPr>
          <p:nvPr/>
        </p:nvSpPr>
        <p:spPr>
          <a:xfrm>
            <a:off x="635000" y="356779"/>
            <a:ext cx="11023600" cy="1325562"/>
          </a:xfrm>
          <a:prstGeom prst="rect">
            <a:avLst/>
          </a:prstGeom>
        </p:spPr>
        <p:txBody>
          <a:bodyPr anchor="ctr" anchorCtr="0">
            <a:normAutofit/>
          </a:bodyPr>
          <a:lstStyle>
            <a:lvl1pPr algn="l" defTabSz="914400" rtl="0" eaLnBrk="1" latinLnBrk="0" hangingPunct="1">
              <a:lnSpc>
                <a:spcPct val="90000"/>
              </a:lnSpc>
              <a:spcBef>
                <a:spcPct val="0"/>
              </a:spcBef>
              <a:buNone/>
              <a:defRPr sz="4400" b="1" kern="1200">
                <a:solidFill>
                  <a:srgbClr val="DD1A32"/>
                </a:solidFill>
                <a:latin typeface="Univers" panose="020B0503020202020204" pitchFamily="34" charset="0"/>
                <a:ea typeface="+mj-ea"/>
                <a:cs typeface="+mj-cs"/>
              </a:defRPr>
            </a:lvl1pPr>
          </a:lstStyle>
          <a:p>
            <a:r>
              <a:rPr lang="en-US" sz="4800" dirty="0">
                <a:solidFill>
                  <a:srgbClr val="FFC000"/>
                </a:solidFill>
                <a:latin typeface="ITC Berkeley Oldstyle Std Blk" panose="02090402050306020404" pitchFamily="18" charset="0"/>
              </a:rPr>
              <a:t>Honoring Frederick D. Patterson</a:t>
            </a:r>
            <a:endParaRPr lang="en-US" sz="4800" dirty="0">
              <a:solidFill>
                <a:schemeClr val="bg1"/>
              </a:solidFill>
              <a:latin typeface="ITC Berkeley Oldstyle Std Blk" panose="02090402050306020404" pitchFamily="18" charset="0"/>
            </a:endParaRPr>
          </a:p>
        </p:txBody>
      </p:sp>
      <p:sp>
        <p:nvSpPr>
          <p:cNvPr id="7" name="Content Placeholder 2">
            <a:extLst>
              <a:ext uri="{FF2B5EF4-FFF2-40B4-BE49-F238E27FC236}">
                <a16:creationId xmlns:a16="http://schemas.microsoft.com/office/drawing/2014/main" id="{23D26371-6B42-BFD9-5560-EA52AAC2BD47}"/>
              </a:ext>
            </a:extLst>
          </p:cNvPr>
          <p:cNvSpPr txBox="1">
            <a:spLocks/>
          </p:cNvSpPr>
          <p:nvPr/>
        </p:nvSpPr>
        <p:spPr>
          <a:xfrm>
            <a:off x="635000" y="1371600"/>
            <a:ext cx="10668000" cy="4673600"/>
          </a:xfrm>
          <a:prstGeom prst="rect">
            <a:avLst/>
          </a:prstGeom>
        </p:spPr>
        <p:txBody>
          <a:bodyPr>
            <a:noAutofit/>
          </a:bodyPr>
          <a:lstStyle>
            <a:lvl1pPr marL="2286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2800" kern="1200">
                <a:solidFill>
                  <a:schemeClr val="tx1"/>
                </a:solidFill>
                <a:latin typeface="Univers Light" panose="020B0403020202020204" pitchFamily="34" charset="0"/>
                <a:ea typeface="+mn-ea"/>
                <a:cs typeface="+mn-cs"/>
              </a:defRPr>
            </a:lvl1pPr>
            <a:lvl2pPr marL="6858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2400" kern="1200">
                <a:solidFill>
                  <a:schemeClr val="tx1"/>
                </a:solidFill>
                <a:latin typeface="Univers Light" panose="020B0403020202020204" pitchFamily="34" charset="0"/>
                <a:ea typeface="+mn-ea"/>
                <a:cs typeface="+mn-cs"/>
              </a:defRPr>
            </a:lvl2pPr>
            <a:lvl3pPr marL="11430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2000" kern="1200">
                <a:solidFill>
                  <a:schemeClr val="tx1"/>
                </a:solidFill>
                <a:latin typeface="Univers Light" panose="020B0403020202020204" pitchFamily="34" charset="0"/>
                <a:ea typeface="+mn-ea"/>
                <a:cs typeface="+mn-cs"/>
              </a:defRPr>
            </a:lvl3pPr>
            <a:lvl4pPr marL="16002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1800" kern="1200">
                <a:solidFill>
                  <a:schemeClr val="tx1"/>
                </a:solidFill>
                <a:latin typeface="Univers Light" panose="020B0403020202020204" pitchFamily="34" charset="0"/>
                <a:ea typeface="+mn-ea"/>
                <a:cs typeface="+mn-cs"/>
              </a:defRPr>
            </a:lvl4pPr>
            <a:lvl5pPr marL="20574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1800" kern="1200">
                <a:solidFill>
                  <a:schemeClr val="tx1"/>
                </a:solidFill>
                <a:latin typeface="Univers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0"/>
              </a:spcAft>
              <a:buSzPct val="100000"/>
              <a:buNone/>
            </a:pPr>
            <a:r>
              <a:rPr lang="en-US" sz="1800" b="1" dirty="0">
                <a:solidFill>
                  <a:srgbClr val="C00000"/>
                </a:solidFill>
                <a:latin typeface="ITC Berkeley Oldstyle Std" panose="02090402050306020404" pitchFamily="18" charset="0"/>
                <a:cs typeface="Arial" panose="020B0604020202020204" pitchFamily="34" charset="0"/>
              </a:rPr>
              <a:t>Distinctions (cont.)</a:t>
            </a:r>
          </a:p>
          <a:p>
            <a:pPr>
              <a:lnSpc>
                <a:spcPct val="100000"/>
              </a:lnSpc>
              <a:spcBef>
                <a:spcPts val="0"/>
              </a:spcBef>
              <a:spcAft>
                <a:spcPts val="0"/>
              </a:spcAft>
              <a:buSzPct val="100000"/>
              <a:buFont typeface="Arial" panose="020B0604020202020204" pitchFamily="34" charset="0"/>
              <a:buChar char="•"/>
            </a:pPr>
            <a:r>
              <a:rPr lang="en-US" sz="1800" dirty="0">
                <a:solidFill>
                  <a:srgbClr val="C00000"/>
                </a:solidFill>
                <a:latin typeface="ITC Berkeley Oldstyle Std" panose="02090402050306020404" pitchFamily="18" charset="0"/>
                <a:cs typeface="Arial" panose="020B0604020202020204" pitchFamily="34" charset="0"/>
              </a:rPr>
              <a:t>National Business League, Booker T. Washington Award, 1965</a:t>
            </a:r>
          </a:p>
          <a:p>
            <a:pPr>
              <a:lnSpc>
                <a:spcPct val="100000"/>
              </a:lnSpc>
              <a:spcBef>
                <a:spcPts val="0"/>
              </a:spcBef>
              <a:spcAft>
                <a:spcPts val="0"/>
              </a:spcAft>
              <a:buSzPct val="100000"/>
              <a:buFont typeface="Arial" panose="020B0604020202020204" pitchFamily="34" charset="0"/>
              <a:buChar char="•"/>
            </a:pPr>
            <a:r>
              <a:rPr lang="en-US" sz="1800" dirty="0">
                <a:solidFill>
                  <a:srgbClr val="C00000"/>
                </a:solidFill>
                <a:latin typeface="ITC Berkeley Oldstyle Std" panose="02090402050306020404" pitchFamily="18" charset="0"/>
                <a:cs typeface="Arial" panose="020B0604020202020204" pitchFamily="34" charset="0"/>
              </a:rPr>
              <a:t>Booker T. Washington Business Association, Certificate of Acknowledgement, 1970</a:t>
            </a:r>
          </a:p>
          <a:p>
            <a:pPr>
              <a:lnSpc>
                <a:spcPct val="100000"/>
              </a:lnSpc>
              <a:spcBef>
                <a:spcPts val="0"/>
              </a:spcBef>
              <a:spcAft>
                <a:spcPts val="0"/>
              </a:spcAft>
              <a:buSzPct val="100000"/>
              <a:buFont typeface="Arial" panose="020B0604020202020204" pitchFamily="34" charset="0"/>
              <a:buChar char="•"/>
            </a:pPr>
            <a:r>
              <a:rPr lang="en-US" sz="1800" dirty="0">
                <a:solidFill>
                  <a:srgbClr val="C00000"/>
                </a:solidFill>
                <a:latin typeface="ITC Berkeley Oldstyle Std" panose="02090402050306020404" pitchFamily="18" charset="0"/>
                <a:cs typeface="Arial" panose="020B0604020202020204" pitchFamily="34" charset="0"/>
              </a:rPr>
              <a:t>Moton Conference Center Award, 1970</a:t>
            </a:r>
          </a:p>
          <a:p>
            <a:pPr>
              <a:lnSpc>
                <a:spcPct val="100000"/>
              </a:lnSpc>
              <a:spcBef>
                <a:spcPts val="0"/>
              </a:spcBef>
              <a:spcAft>
                <a:spcPts val="0"/>
              </a:spcAft>
              <a:buSzPct val="100000"/>
              <a:buFont typeface="Arial" panose="020B0604020202020204" pitchFamily="34" charset="0"/>
              <a:buChar char="•"/>
            </a:pPr>
            <a:r>
              <a:rPr lang="en-US" sz="1800" dirty="0">
                <a:solidFill>
                  <a:srgbClr val="C00000"/>
                </a:solidFill>
                <a:latin typeface="ITC Berkeley Oldstyle Std" panose="02090402050306020404" pitchFamily="18" charset="0"/>
                <a:cs typeface="Arial" panose="020B0604020202020204" pitchFamily="34" charset="0"/>
              </a:rPr>
              <a:t>Tuskegee National Alumni Association, R.R. Moton Award, 1972</a:t>
            </a:r>
          </a:p>
          <a:p>
            <a:pPr>
              <a:lnSpc>
                <a:spcPct val="100000"/>
              </a:lnSpc>
              <a:spcBef>
                <a:spcPts val="0"/>
              </a:spcBef>
              <a:spcAft>
                <a:spcPts val="0"/>
              </a:spcAft>
              <a:buSzPct val="100000"/>
              <a:buFont typeface="Arial" panose="020B0604020202020204" pitchFamily="34" charset="0"/>
              <a:buChar char="•"/>
            </a:pPr>
            <a:r>
              <a:rPr lang="en-US" sz="1800" dirty="0">
                <a:solidFill>
                  <a:srgbClr val="C00000"/>
                </a:solidFill>
                <a:latin typeface="ITC Berkeley Oldstyle Std" panose="02090402050306020404" pitchFamily="18" charset="0"/>
                <a:cs typeface="Arial" panose="020B0604020202020204" pitchFamily="34" charset="0"/>
              </a:rPr>
              <a:t>American College Public Relations Association, 1972 Award for Distinguished Service to Higher Education, 1972</a:t>
            </a:r>
          </a:p>
          <a:p>
            <a:pPr>
              <a:lnSpc>
                <a:spcPct val="100000"/>
              </a:lnSpc>
              <a:spcBef>
                <a:spcPts val="0"/>
              </a:spcBef>
              <a:spcAft>
                <a:spcPts val="0"/>
              </a:spcAft>
              <a:buSzPct val="100000"/>
              <a:buFont typeface="Arial" panose="020B0604020202020204" pitchFamily="34" charset="0"/>
              <a:buChar char="•"/>
            </a:pPr>
            <a:r>
              <a:rPr lang="en-US" sz="1800" dirty="0">
                <a:solidFill>
                  <a:srgbClr val="C00000"/>
                </a:solidFill>
                <a:latin typeface="ITC Berkeley Oldstyle Std" panose="02090402050306020404" pitchFamily="18" charset="0"/>
                <a:cs typeface="Arial" panose="020B0604020202020204" pitchFamily="34" charset="0"/>
              </a:rPr>
              <a:t>UNCF F.D. Patterson 71st Birthday Award, 1975</a:t>
            </a:r>
          </a:p>
          <a:p>
            <a:pPr>
              <a:lnSpc>
                <a:spcPct val="100000"/>
              </a:lnSpc>
              <a:spcBef>
                <a:spcPts val="0"/>
              </a:spcBef>
              <a:spcAft>
                <a:spcPts val="0"/>
              </a:spcAft>
              <a:buSzPct val="100000"/>
              <a:buFont typeface="Arial" panose="020B0604020202020204" pitchFamily="34" charset="0"/>
              <a:buChar char="•"/>
            </a:pPr>
            <a:r>
              <a:rPr lang="en-US" sz="1800" dirty="0">
                <a:solidFill>
                  <a:srgbClr val="C00000"/>
                </a:solidFill>
                <a:latin typeface="ITC Berkeley Oldstyle Std" panose="02090402050306020404" pitchFamily="18" charset="0"/>
                <a:cs typeface="Arial" panose="020B0604020202020204" pitchFamily="34" charset="0"/>
              </a:rPr>
              <a:t>National Business League, Booker T. Washington Symbol of Service Award, 1976</a:t>
            </a:r>
          </a:p>
          <a:p>
            <a:pPr>
              <a:lnSpc>
                <a:spcPct val="100000"/>
              </a:lnSpc>
              <a:spcBef>
                <a:spcPts val="0"/>
              </a:spcBef>
              <a:spcAft>
                <a:spcPts val="0"/>
              </a:spcAft>
              <a:buSzPct val="100000"/>
              <a:buFont typeface="Arial" panose="020B0604020202020204" pitchFamily="34" charset="0"/>
              <a:buChar char="•"/>
            </a:pPr>
            <a:r>
              <a:rPr lang="en-US" sz="1800" dirty="0">
                <a:solidFill>
                  <a:srgbClr val="C00000"/>
                </a:solidFill>
                <a:latin typeface="ITC Berkeley Oldstyle Std" panose="02090402050306020404" pitchFamily="18" charset="0"/>
                <a:cs typeface="Arial" panose="020B0604020202020204" pitchFamily="34" charset="0"/>
              </a:rPr>
              <a:t>Phelps-Stokes Fund, Continuous Creative and Courageous Leadership in the Cause of Higher Education for Blacks, 1977</a:t>
            </a:r>
          </a:p>
          <a:p>
            <a:pPr>
              <a:lnSpc>
                <a:spcPct val="100000"/>
              </a:lnSpc>
              <a:spcBef>
                <a:spcPts val="0"/>
              </a:spcBef>
              <a:spcAft>
                <a:spcPts val="0"/>
              </a:spcAft>
              <a:buSzPct val="100000"/>
              <a:buFont typeface="Arial" panose="020B0604020202020204" pitchFamily="34" charset="0"/>
              <a:buChar char="•"/>
            </a:pPr>
            <a:r>
              <a:rPr lang="en-US" sz="1800" dirty="0">
                <a:solidFill>
                  <a:srgbClr val="C00000"/>
                </a:solidFill>
                <a:latin typeface="ITC Berkeley Oldstyle Std" panose="02090402050306020404" pitchFamily="18" charset="0"/>
                <a:cs typeface="Arial" panose="020B0604020202020204" pitchFamily="34" charset="0"/>
              </a:rPr>
              <a:t>Yale Alumni Associates of Afro-America, Distinguished Service Award, 1979</a:t>
            </a:r>
          </a:p>
          <a:p>
            <a:pPr>
              <a:lnSpc>
                <a:spcPct val="100000"/>
              </a:lnSpc>
              <a:spcBef>
                <a:spcPts val="0"/>
              </a:spcBef>
              <a:spcAft>
                <a:spcPts val="0"/>
              </a:spcAft>
              <a:buSzPct val="100000"/>
              <a:buFont typeface="Arial" panose="020B0604020202020204" pitchFamily="34" charset="0"/>
              <a:buChar char="•"/>
            </a:pPr>
            <a:r>
              <a:rPr lang="en-US" sz="1800" dirty="0">
                <a:solidFill>
                  <a:srgbClr val="C00000"/>
                </a:solidFill>
                <a:latin typeface="ITC Berkeley Oldstyle Std" panose="02090402050306020404" pitchFamily="18" charset="0"/>
                <a:cs typeface="Arial" panose="020B0604020202020204" pitchFamily="34" charset="0"/>
              </a:rPr>
              <a:t>Alpha Phi Alpha Education Foundation Inc., Distinguished Educator Award, 1979</a:t>
            </a:r>
          </a:p>
          <a:p>
            <a:pPr>
              <a:lnSpc>
                <a:spcPct val="100000"/>
              </a:lnSpc>
              <a:spcBef>
                <a:spcPts val="0"/>
              </a:spcBef>
              <a:spcAft>
                <a:spcPts val="0"/>
              </a:spcAft>
              <a:buSzPct val="100000"/>
              <a:buFont typeface="Arial" panose="020B0604020202020204" pitchFamily="34" charset="0"/>
              <a:buChar char="•"/>
            </a:pPr>
            <a:r>
              <a:rPr lang="en-US" sz="1800" dirty="0">
                <a:solidFill>
                  <a:srgbClr val="C00000"/>
                </a:solidFill>
                <a:latin typeface="ITC Berkeley Oldstyle Std" panose="02090402050306020404" pitchFamily="18" charset="0"/>
                <a:cs typeface="Arial" panose="020B0604020202020204" pitchFamily="34" charset="0"/>
              </a:rPr>
              <a:t>Tuskegee Institute Alumni Association Philadelphia Charter Award, 1980</a:t>
            </a:r>
          </a:p>
          <a:p>
            <a:pPr>
              <a:lnSpc>
                <a:spcPct val="100000"/>
              </a:lnSpc>
              <a:spcBef>
                <a:spcPts val="0"/>
              </a:spcBef>
              <a:spcAft>
                <a:spcPts val="0"/>
              </a:spcAft>
              <a:buSzPct val="100000"/>
              <a:buFont typeface="Arial" panose="020B0604020202020204" pitchFamily="34" charset="0"/>
              <a:buChar char="•"/>
            </a:pPr>
            <a:r>
              <a:rPr lang="en-US" sz="1800" dirty="0">
                <a:solidFill>
                  <a:srgbClr val="C00000"/>
                </a:solidFill>
                <a:latin typeface="ITC Berkeley Oldstyle Std" panose="02090402050306020404" pitchFamily="18" charset="0"/>
                <a:cs typeface="Arial" panose="020B0604020202020204" pitchFamily="34" charset="0"/>
              </a:rPr>
              <a:t>The Iowa State University Alumni Association, Distinguished Achievement Citation, 1980</a:t>
            </a:r>
          </a:p>
          <a:p>
            <a:pPr>
              <a:lnSpc>
                <a:spcPct val="100000"/>
              </a:lnSpc>
              <a:spcBef>
                <a:spcPts val="0"/>
              </a:spcBef>
              <a:spcAft>
                <a:spcPts val="0"/>
              </a:spcAft>
              <a:buSzPct val="100000"/>
              <a:buFont typeface="Arial" panose="020B0604020202020204" pitchFamily="34" charset="0"/>
              <a:buChar char="•"/>
            </a:pPr>
            <a:r>
              <a:rPr lang="en-US" sz="1800" dirty="0">
                <a:solidFill>
                  <a:srgbClr val="C00000"/>
                </a:solidFill>
                <a:latin typeface="ITC Berkeley Oldstyle Std" panose="02090402050306020404" pitchFamily="18" charset="0"/>
                <a:cs typeface="Arial" panose="020B0604020202020204" pitchFamily="34" charset="0"/>
              </a:rPr>
              <a:t>Gary Branch NAACP Life Membership Fight for Freedom Dinner 1980, Roy Wilkins Award, 1980</a:t>
            </a:r>
          </a:p>
          <a:p>
            <a:pPr>
              <a:lnSpc>
                <a:spcPct val="100000"/>
              </a:lnSpc>
              <a:spcBef>
                <a:spcPts val="0"/>
              </a:spcBef>
              <a:spcAft>
                <a:spcPts val="0"/>
              </a:spcAft>
              <a:buSzPct val="100000"/>
              <a:buFont typeface="Arial" panose="020B0604020202020204" pitchFamily="34" charset="0"/>
              <a:buChar char="•"/>
            </a:pPr>
            <a:r>
              <a:rPr lang="en-US" sz="1800" dirty="0">
                <a:solidFill>
                  <a:srgbClr val="C00000"/>
                </a:solidFill>
                <a:latin typeface="ITC Berkeley Oldstyle Std" panose="02090402050306020404" pitchFamily="18" charset="0"/>
                <a:cs typeface="Arial" panose="020B0604020202020204" pitchFamily="34" charset="0"/>
              </a:rPr>
              <a:t>State of Alabama Certificate of Appreciation, 1982</a:t>
            </a:r>
          </a:p>
          <a:p>
            <a:pPr>
              <a:lnSpc>
                <a:spcPct val="100000"/>
              </a:lnSpc>
              <a:spcBef>
                <a:spcPts val="0"/>
              </a:spcBef>
              <a:spcAft>
                <a:spcPts val="0"/>
              </a:spcAft>
              <a:buSzPct val="100000"/>
            </a:pPr>
            <a:endParaRPr lang="en-US" sz="1800" dirty="0">
              <a:solidFill>
                <a:srgbClr val="C00000"/>
              </a:solidFill>
              <a:latin typeface="ITC Berkeley Oldstyle Std" panose="02090402050306020404" pitchFamily="18" charset="0"/>
              <a:cs typeface="Arial" panose="020B0604020202020204" pitchFamily="34" charset="0"/>
            </a:endParaRPr>
          </a:p>
        </p:txBody>
      </p:sp>
    </p:spTree>
    <p:extLst>
      <p:ext uri="{BB962C8B-B14F-4D97-AF65-F5344CB8AC3E}">
        <p14:creationId xmlns:p14="http://schemas.microsoft.com/office/powerpoint/2010/main" val="332364084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6A1177-F6A8-4347-28A9-77A146839E29}"/>
              </a:ext>
            </a:extLst>
          </p:cNvPr>
          <p:cNvPicPr>
            <a:picLocks noChangeAspect="1"/>
          </p:cNvPicPr>
          <p:nvPr/>
        </p:nvPicPr>
        <p:blipFill>
          <a:blip r:embed="rId3"/>
          <a:stretch>
            <a:fillRect/>
          </a:stretch>
        </p:blipFill>
        <p:spPr>
          <a:xfrm rot="5400000">
            <a:off x="5808405" y="474407"/>
            <a:ext cx="575188" cy="12192002"/>
          </a:xfrm>
          <a:prstGeom prst="rect">
            <a:avLst/>
          </a:prstGeom>
        </p:spPr>
      </p:pic>
      <p:pic>
        <p:nvPicPr>
          <p:cNvPr id="3" name="Picture 2">
            <a:extLst>
              <a:ext uri="{FF2B5EF4-FFF2-40B4-BE49-F238E27FC236}">
                <a16:creationId xmlns:a16="http://schemas.microsoft.com/office/drawing/2014/main" id="{B077CECC-1E1A-95A0-B97F-5A08F85D854A}"/>
              </a:ext>
            </a:extLst>
          </p:cNvPr>
          <p:cNvPicPr>
            <a:picLocks noChangeAspect="1"/>
          </p:cNvPicPr>
          <p:nvPr/>
        </p:nvPicPr>
        <p:blipFill>
          <a:blip r:embed="rId4"/>
          <a:stretch>
            <a:fillRect/>
          </a:stretch>
        </p:blipFill>
        <p:spPr>
          <a:xfrm>
            <a:off x="388579" y="6425244"/>
            <a:ext cx="3856294" cy="290327"/>
          </a:xfrm>
          <a:prstGeom prst="rect">
            <a:avLst/>
          </a:prstGeom>
        </p:spPr>
      </p:pic>
      <p:sp>
        <p:nvSpPr>
          <p:cNvPr id="4" name="TextBox 3">
            <a:extLst>
              <a:ext uri="{FF2B5EF4-FFF2-40B4-BE49-F238E27FC236}">
                <a16:creationId xmlns:a16="http://schemas.microsoft.com/office/drawing/2014/main" id="{365FF175-A1A3-1EF0-DDAA-21B8BA7D232F}"/>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
        <p:nvSpPr>
          <p:cNvPr id="5" name="Title 1">
            <a:extLst>
              <a:ext uri="{FF2B5EF4-FFF2-40B4-BE49-F238E27FC236}">
                <a16:creationId xmlns:a16="http://schemas.microsoft.com/office/drawing/2014/main" id="{FB729271-D9F8-9967-C86C-67B60BE32A29}"/>
              </a:ext>
            </a:extLst>
          </p:cNvPr>
          <p:cNvSpPr txBox="1">
            <a:spLocks/>
          </p:cNvSpPr>
          <p:nvPr/>
        </p:nvSpPr>
        <p:spPr>
          <a:xfrm>
            <a:off x="635000" y="356779"/>
            <a:ext cx="11023600" cy="1325562"/>
          </a:xfrm>
          <a:prstGeom prst="rect">
            <a:avLst/>
          </a:prstGeom>
        </p:spPr>
        <p:txBody>
          <a:bodyPr anchor="ctr" anchorCtr="0">
            <a:normAutofit/>
          </a:bodyPr>
          <a:lstStyle>
            <a:lvl1pPr algn="l" defTabSz="914400" rtl="0" eaLnBrk="1" latinLnBrk="0" hangingPunct="1">
              <a:lnSpc>
                <a:spcPct val="90000"/>
              </a:lnSpc>
              <a:spcBef>
                <a:spcPct val="0"/>
              </a:spcBef>
              <a:buNone/>
              <a:defRPr sz="4400" b="1" kern="1200">
                <a:solidFill>
                  <a:srgbClr val="DD1A32"/>
                </a:solidFill>
                <a:latin typeface="Univers" panose="020B0503020202020204" pitchFamily="34" charset="0"/>
                <a:ea typeface="+mj-ea"/>
                <a:cs typeface="+mj-cs"/>
              </a:defRPr>
            </a:lvl1pPr>
          </a:lstStyle>
          <a:p>
            <a:r>
              <a:rPr lang="en-US" sz="4800" dirty="0">
                <a:solidFill>
                  <a:srgbClr val="FFC000"/>
                </a:solidFill>
                <a:latin typeface="ITC Berkeley Oldstyle Std Blk" panose="02090402050306020404" pitchFamily="18" charset="0"/>
              </a:rPr>
              <a:t>Honoring Frederick D. Patterson</a:t>
            </a:r>
            <a:endParaRPr lang="en-US" sz="4800" dirty="0">
              <a:solidFill>
                <a:schemeClr val="bg1"/>
              </a:solidFill>
              <a:latin typeface="ITC Berkeley Oldstyle Std Blk" panose="02090402050306020404" pitchFamily="18" charset="0"/>
            </a:endParaRPr>
          </a:p>
        </p:txBody>
      </p:sp>
      <p:sp>
        <p:nvSpPr>
          <p:cNvPr id="7" name="Content Placeholder 2">
            <a:extLst>
              <a:ext uri="{FF2B5EF4-FFF2-40B4-BE49-F238E27FC236}">
                <a16:creationId xmlns:a16="http://schemas.microsoft.com/office/drawing/2014/main" id="{23D26371-6B42-BFD9-5560-EA52AAC2BD47}"/>
              </a:ext>
            </a:extLst>
          </p:cNvPr>
          <p:cNvSpPr txBox="1">
            <a:spLocks/>
          </p:cNvSpPr>
          <p:nvPr/>
        </p:nvSpPr>
        <p:spPr>
          <a:xfrm>
            <a:off x="635000" y="1371600"/>
            <a:ext cx="10668000" cy="4673600"/>
          </a:xfrm>
          <a:prstGeom prst="rect">
            <a:avLst/>
          </a:prstGeom>
        </p:spPr>
        <p:txBody>
          <a:bodyPr>
            <a:noAutofit/>
          </a:bodyPr>
          <a:lstStyle>
            <a:lvl1pPr marL="2286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2800" kern="1200">
                <a:solidFill>
                  <a:schemeClr val="tx1"/>
                </a:solidFill>
                <a:latin typeface="Univers Light" panose="020B0403020202020204" pitchFamily="34" charset="0"/>
                <a:ea typeface="+mn-ea"/>
                <a:cs typeface="+mn-cs"/>
              </a:defRPr>
            </a:lvl1pPr>
            <a:lvl2pPr marL="6858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2400" kern="1200">
                <a:solidFill>
                  <a:schemeClr val="tx1"/>
                </a:solidFill>
                <a:latin typeface="Univers Light" panose="020B0403020202020204" pitchFamily="34" charset="0"/>
                <a:ea typeface="+mn-ea"/>
                <a:cs typeface="+mn-cs"/>
              </a:defRPr>
            </a:lvl2pPr>
            <a:lvl3pPr marL="11430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2000" kern="1200">
                <a:solidFill>
                  <a:schemeClr val="tx1"/>
                </a:solidFill>
                <a:latin typeface="Univers Light" panose="020B0403020202020204" pitchFamily="34" charset="0"/>
                <a:ea typeface="+mn-ea"/>
                <a:cs typeface="+mn-cs"/>
              </a:defRPr>
            </a:lvl3pPr>
            <a:lvl4pPr marL="16002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1800" kern="1200">
                <a:solidFill>
                  <a:schemeClr val="tx1"/>
                </a:solidFill>
                <a:latin typeface="Univers Light" panose="020B0403020202020204" pitchFamily="34" charset="0"/>
                <a:ea typeface="+mn-ea"/>
                <a:cs typeface="+mn-cs"/>
              </a:defRPr>
            </a:lvl4pPr>
            <a:lvl5pPr marL="20574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1800" kern="1200">
                <a:solidFill>
                  <a:schemeClr val="tx1"/>
                </a:solidFill>
                <a:latin typeface="Univers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0"/>
              </a:spcAft>
              <a:buSzPct val="100000"/>
              <a:buNone/>
            </a:pPr>
            <a:r>
              <a:rPr lang="en-US" sz="1800" b="1" dirty="0">
                <a:solidFill>
                  <a:srgbClr val="C00000"/>
                </a:solidFill>
                <a:latin typeface="ITC Berkeley Oldstyle Std" panose="02090402050306020404" pitchFamily="18" charset="0"/>
                <a:cs typeface="Arial" panose="020B0604020202020204" pitchFamily="34" charset="0"/>
              </a:rPr>
              <a:t>Distinctions (cont.)</a:t>
            </a:r>
          </a:p>
          <a:p>
            <a:pPr>
              <a:lnSpc>
                <a:spcPct val="100000"/>
              </a:lnSpc>
              <a:spcBef>
                <a:spcPts val="0"/>
              </a:spcBef>
              <a:spcAft>
                <a:spcPts val="0"/>
              </a:spcAft>
              <a:buSzPct val="100000"/>
              <a:buFont typeface="Arial" panose="020B0604020202020204" pitchFamily="34" charset="0"/>
              <a:buChar char="•"/>
            </a:pPr>
            <a:r>
              <a:rPr lang="en-US" sz="1800" dirty="0">
                <a:solidFill>
                  <a:srgbClr val="C00000"/>
                </a:solidFill>
                <a:latin typeface="ITC Berkeley Oldstyle Std" panose="02090402050306020404" pitchFamily="18" charset="0"/>
                <a:cs typeface="Arial" panose="020B0604020202020204" pitchFamily="34" charset="0"/>
              </a:rPr>
              <a:t>St. Luke's United Methodist Church Achievement Award, 1983</a:t>
            </a:r>
          </a:p>
          <a:p>
            <a:pPr>
              <a:lnSpc>
                <a:spcPct val="100000"/>
              </a:lnSpc>
              <a:spcBef>
                <a:spcPts val="0"/>
              </a:spcBef>
              <a:spcAft>
                <a:spcPts val="0"/>
              </a:spcAft>
              <a:buSzPct val="100000"/>
              <a:buFont typeface="Arial" panose="020B0604020202020204" pitchFamily="34" charset="0"/>
              <a:buChar char="•"/>
            </a:pPr>
            <a:r>
              <a:rPr lang="en-US" sz="1800" dirty="0">
                <a:solidFill>
                  <a:srgbClr val="C00000"/>
                </a:solidFill>
                <a:latin typeface="ITC Berkeley Oldstyle Std" panose="02090402050306020404" pitchFamily="18" charset="0"/>
                <a:cs typeface="Arial" panose="020B0604020202020204" pitchFamily="34" charset="0"/>
              </a:rPr>
              <a:t>Tuskegee Airmen, Inc., Distinguished Service Award, 1984</a:t>
            </a:r>
          </a:p>
          <a:p>
            <a:pPr>
              <a:lnSpc>
                <a:spcPct val="100000"/>
              </a:lnSpc>
              <a:spcBef>
                <a:spcPts val="0"/>
              </a:spcBef>
              <a:spcAft>
                <a:spcPts val="0"/>
              </a:spcAft>
              <a:buSzPct val="100000"/>
              <a:buFont typeface="Arial" panose="020B0604020202020204" pitchFamily="34" charset="0"/>
              <a:buChar char="•"/>
            </a:pPr>
            <a:r>
              <a:rPr lang="en-US" sz="1800" dirty="0">
                <a:solidFill>
                  <a:srgbClr val="C00000"/>
                </a:solidFill>
                <a:latin typeface="ITC Berkeley Oldstyle Std" panose="02090402050306020404" pitchFamily="18" charset="0"/>
                <a:cs typeface="Arial" panose="020B0604020202020204" pitchFamily="34" charset="0"/>
              </a:rPr>
              <a:t>Booker T. Washington Foundation, Booker T. Washington Distinguished Service Award, 1984</a:t>
            </a:r>
          </a:p>
          <a:p>
            <a:pPr>
              <a:lnSpc>
                <a:spcPct val="100000"/>
              </a:lnSpc>
              <a:spcBef>
                <a:spcPts val="0"/>
              </a:spcBef>
              <a:spcAft>
                <a:spcPts val="0"/>
              </a:spcAft>
              <a:buSzPct val="100000"/>
              <a:buFont typeface="Arial" panose="020B0604020202020204" pitchFamily="34" charset="0"/>
              <a:buChar char="•"/>
            </a:pPr>
            <a:r>
              <a:rPr lang="en-US" sz="1800" dirty="0">
                <a:solidFill>
                  <a:srgbClr val="C00000"/>
                </a:solidFill>
                <a:latin typeface="ITC Berkeley Oldstyle Std" panose="02090402050306020404" pitchFamily="18" charset="0"/>
                <a:cs typeface="Arial" panose="020B0604020202020204" pitchFamily="34" charset="0"/>
              </a:rPr>
              <a:t>The Ohio State University Office of Minority Affairs, Distinguished Humanitarian and Service Award, 1985</a:t>
            </a:r>
          </a:p>
          <a:p>
            <a:pPr>
              <a:lnSpc>
                <a:spcPct val="100000"/>
              </a:lnSpc>
              <a:spcBef>
                <a:spcPts val="0"/>
              </a:spcBef>
              <a:spcAft>
                <a:spcPts val="0"/>
              </a:spcAft>
              <a:buSzPct val="100000"/>
              <a:buFont typeface="Arial" panose="020B0604020202020204" pitchFamily="34" charset="0"/>
              <a:buChar char="•"/>
            </a:pPr>
            <a:r>
              <a:rPr lang="en-US" sz="1800" dirty="0">
                <a:solidFill>
                  <a:srgbClr val="C00000"/>
                </a:solidFill>
                <a:latin typeface="ITC Berkeley Oldstyle Std" panose="02090402050306020404" pitchFamily="18" charset="0"/>
                <a:cs typeface="Arial" panose="020B0604020202020204" pitchFamily="34" charset="0"/>
              </a:rPr>
              <a:t>Alpha Phi Alpha Fraternity, Inc, Eta Zeta </a:t>
            </a:r>
            <a:r>
              <a:rPr lang="en-US" sz="1800" dirty="0" err="1">
                <a:solidFill>
                  <a:srgbClr val="C00000"/>
                </a:solidFill>
                <a:latin typeface="ITC Berkeley Oldstyle Std" panose="02090402050306020404" pitchFamily="18" charset="0"/>
                <a:cs typeface="Arial" panose="020B0604020202020204" pitchFamily="34" charset="0"/>
              </a:rPr>
              <a:t>Lamda</a:t>
            </a:r>
            <a:r>
              <a:rPr lang="en-US" sz="1800" dirty="0">
                <a:solidFill>
                  <a:srgbClr val="C00000"/>
                </a:solidFill>
                <a:latin typeface="ITC Berkeley Oldstyle Std" panose="02090402050306020404" pitchFamily="18" charset="0"/>
                <a:cs typeface="Arial" panose="020B0604020202020204" pitchFamily="34" charset="0"/>
              </a:rPr>
              <a:t> Chapter Civic Award, 1985</a:t>
            </a:r>
          </a:p>
          <a:p>
            <a:pPr>
              <a:lnSpc>
                <a:spcPct val="100000"/>
              </a:lnSpc>
              <a:spcBef>
                <a:spcPts val="0"/>
              </a:spcBef>
              <a:spcAft>
                <a:spcPts val="0"/>
              </a:spcAft>
              <a:buSzPct val="100000"/>
              <a:buFont typeface="Arial" panose="020B0604020202020204" pitchFamily="34" charset="0"/>
              <a:buChar char="•"/>
            </a:pPr>
            <a:r>
              <a:rPr lang="en-US" sz="1800" dirty="0">
                <a:solidFill>
                  <a:srgbClr val="C00000"/>
                </a:solidFill>
                <a:latin typeface="ITC Berkeley Oldstyle Std" panose="02090402050306020404" pitchFamily="18" charset="0"/>
                <a:cs typeface="Arial" panose="020B0604020202020204" pitchFamily="34" charset="0"/>
              </a:rPr>
              <a:t>United States, Private Sector Initiative Commendation, 1987</a:t>
            </a:r>
          </a:p>
          <a:p>
            <a:pPr>
              <a:lnSpc>
                <a:spcPct val="100000"/>
              </a:lnSpc>
              <a:spcBef>
                <a:spcPts val="0"/>
              </a:spcBef>
              <a:spcAft>
                <a:spcPts val="0"/>
              </a:spcAft>
              <a:buSzPct val="100000"/>
              <a:buFont typeface="Arial" panose="020B0604020202020204" pitchFamily="34" charset="0"/>
              <a:buChar char="•"/>
            </a:pPr>
            <a:r>
              <a:rPr lang="en-US" sz="1800" dirty="0">
                <a:solidFill>
                  <a:srgbClr val="C00000"/>
                </a:solidFill>
                <a:latin typeface="ITC Berkeley Oldstyle Std" panose="02090402050306020404" pitchFamily="18" charset="0"/>
                <a:cs typeface="Arial" panose="020B0604020202020204" pitchFamily="34" charset="0"/>
              </a:rPr>
              <a:t>Alpha Phi Alpha Fraternity, Inc of New York State, Founders Day Award, 1987</a:t>
            </a:r>
          </a:p>
          <a:p>
            <a:pPr>
              <a:lnSpc>
                <a:spcPct val="100000"/>
              </a:lnSpc>
              <a:spcBef>
                <a:spcPts val="0"/>
              </a:spcBef>
              <a:spcAft>
                <a:spcPts val="0"/>
              </a:spcAft>
              <a:buSzPct val="100000"/>
              <a:buFont typeface="Arial" panose="020B0604020202020204" pitchFamily="34" charset="0"/>
              <a:buChar char="•"/>
            </a:pPr>
            <a:r>
              <a:rPr lang="en-US" sz="1800" dirty="0">
                <a:solidFill>
                  <a:srgbClr val="C00000"/>
                </a:solidFill>
                <a:latin typeface="ITC Berkeley Oldstyle Std" panose="02090402050306020404" pitchFamily="18" charset="0"/>
                <a:cs typeface="Arial" panose="020B0604020202020204" pitchFamily="34" charset="0"/>
              </a:rPr>
              <a:t>Presidential Medal of Freedom, 1987</a:t>
            </a:r>
          </a:p>
          <a:p>
            <a:pPr>
              <a:lnSpc>
                <a:spcPct val="100000"/>
              </a:lnSpc>
              <a:spcBef>
                <a:spcPts val="0"/>
              </a:spcBef>
              <a:spcAft>
                <a:spcPts val="0"/>
              </a:spcAft>
              <a:buSzPct val="100000"/>
              <a:buFont typeface="Arial" panose="020B0604020202020204" pitchFamily="34" charset="0"/>
              <a:buChar char="•"/>
            </a:pPr>
            <a:r>
              <a:rPr lang="en-US" sz="1800" dirty="0">
                <a:solidFill>
                  <a:srgbClr val="C00000"/>
                </a:solidFill>
                <a:latin typeface="ITC Berkeley Oldstyle Std" panose="02090402050306020404" pitchFamily="18" charset="0"/>
                <a:cs typeface="Arial" panose="020B0604020202020204" pitchFamily="34" charset="0"/>
              </a:rPr>
              <a:t>Brag Business Achievement Award, 1987</a:t>
            </a:r>
          </a:p>
          <a:p>
            <a:pPr>
              <a:lnSpc>
                <a:spcPct val="100000"/>
              </a:lnSpc>
              <a:spcBef>
                <a:spcPts val="0"/>
              </a:spcBef>
              <a:spcAft>
                <a:spcPts val="0"/>
              </a:spcAft>
              <a:buSzPct val="100000"/>
              <a:buFont typeface="Arial" panose="020B0604020202020204" pitchFamily="34" charset="0"/>
              <a:buChar char="•"/>
            </a:pPr>
            <a:r>
              <a:rPr lang="en-US" sz="1800" dirty="0">
                <a:solidFill>
                  <a:srgbClr val="C00000"/>
                </a:solidFill>
                <a:latin typeface="ITC Berkeley Oldstyle Std" panose="02090402050306020404" pitchFamily="18" charset="0"/>
                <a:cs typeface="Arial" panose="020B0604020202020204" pitchFamily="34" charset="0"/>
              </a:rPr>
              <a:t>Phelps-Stokes Fund, Aggrey Medal Public Service, 1941-1971</a:t>
            </a:r>
          </a:p>
          <a:p>
            <a:pPr>
              <a:lnSpc>
                <a:spcPct val="100000"/>
              </a:lnSpc>
              <a:spcBef>
                <a:spcPts val="0"/>
              </a:spcBef>
              <a:spcAft>
                <a:spcPts val="0"/>
              </a:spcAft>
              <a:buSzPct val="100000"/>
              <a:buFont typeface="Arial" panose="020B0604020202020204" pitchFamily="34" charset="0"/>
              <a:buChar char="•"/>
            </a:pPr>
            <a:r>
              <a:rPr lang="en-US" sz="1800" dirty="0">
                <a:solidFill>
                  <a:srgbClr val="C00000"/>
                </a:solidFill>
                <a:latin typeface="ITC Berkeley Oldstyle Std" panose="02090402050306020404" pitchFamily="18" charset="0"/>
                <a:cs typeface="Arial" panose="020B0604020202020204" pitchFamily="34" charset="0"/>
              </a:rPr>
              <a:t>Southern Educational Foundation, Inc., Board Member, 1943-1988</a:t>
            </a:r>
          </a:p>
          <a:p>
            <a:pPr>
              <a:lnSpc>
                <a:spcPct val="100000"/>
              </a:lnSpc>
              <a:spcBef>
                <a:spcPts val="0"/>
              </a:spcBef>
              <a:spcAft>
                <a:spcPts val="0"/>
              </a:spcAft>
              <a:buSzPct val="100000"/>
              <a:buFont typeface="Arial" panose="020B0604020202020204" pitchFamily="34" charset="0"/>
              <a:buChar char="•"/>
            </a:pPr>
            <a:r>
              <a:rPr lang="en-US" sz="1800" dirty="0">
                <a:solidFill>
                  <a:srgbClr val="C00000"/>
                </a:solidFill>
                <a:latin typeface="ITC Berkeley Oldstyle Std" panose="02090402050306020404" pitchFamily="18" charset="0"/>
                <a:cs typeface="Arial" panose="020B0604020202020204" pitchFamily="34" charset="0"/>
              </a:rPr>
              <a:t>United Negro College Fund, Founder, President, and Member, 1960s-1988</a:t>
            </a:r>
          </a:p>
          <a:p>
            <a:pPr>
              <a:lnSpc>
                <a:spcPct val="100000"/>
              </a:lnSpc>
              <a:spcBef>
                <a:spcPts val="0"/>
              </a:spcBef>
              <a:spcAft>
                <a:spcPts val="0"/>
              </a:spcAft>
              <a:buSzPct val="100000"/>
              <a:buFont typeface="Arial" panose="020B0604020202020204" pitchFamily="34" charset="0"/>
              <a:buChar char="•"/>
            </a:pPr>
            <a:r>
              <a:rPr lang="en-US" sz="1800" dirty="0">
                <a:solidFill>
                  <a:srgbClr val="C00000"/>
                </a:solidFill>
                <a:latin typeface="ITC Berkeley Oldstyle Std" panose="02090402050306020404" pitchFamily="18" charset="0"/>
                <a:cs typeface="Arial" panose="020B0604020202020204" pitchFamily="34" charset="0"/>
              </a:rPr>
              <a:t>Robert R. Moton Memorial Institute, Founder, 1970s-1988</a:t>
            </a:r>
          </a:p>
          <a:p>
            <a:pPr>
              <a:lnSpc>
                <a:spcPct val="100000"/>
              </a:lnSpc>
              <a:spcBef>
                <a:spcPts val="0"/>
              </a:spcBef>
              <a:spcAft>
                <a:spcPts val="0"/>
              </a:spcAft>
              <a:buSzPct val="100000"/>
              <a:buFont typeface="Arial" panose="020B0604020202020204" pitchFamily="34" charset="0"/>
              <a:buChar char="•"/>
            </a:pPr>
            <a:r>
              <a:rPr lang="en-US" sz="1800" dirty="0">
                <a:solidFill>
                  <a:srgbClr val="C00000"/>
                </a:solidFill>
                <a:latin typeface="ITC Berkeley Oldstyle Std" panose="02090402050306020404" pitchFamily="18" charset="0"/>
                <a:cs typeface="Arial" panose="020B0604020202020204" pitchFamily="34" charset="0"/>
              </a:rPr>
              <a:t>The College Endowment Funding Plan, Founder, undated</a:t>
            </a:r>
          </a:p>
          <a:p>
            <a:pPr>
              <a:lnSpc>
                <a:spcPct val="100000"/>
              </a:lnSpc>
              <a:spcBef>
                <a:spcPts val="0"/>
              </a:spcBef>
              <a:spcAft>
                <a:spcPts val="0"/>
              </a:spcAft>
              <a:buSzPct val="100000"/>
              <a:buFont typeface="Arial" panose="020B0604020202020204" pitchFamily="34" charset="0"/>
              <a:buChar char="•"/>
            </a:pPr>
            <a:r>
              <a:rPr lang="en-US" sz="1800" dirty="0">
                <a:solidFill>
                  <a:srgbClr val="C00000"/>
                </a:solidFill>
                <a:latin typeface="ITC Berkeley Oldstyle Std" panose="02090402050306020404" pitchFamily="18" charset="0"/>
                <a:cs typeface="Arial" panose="020B0604020202020204" pitchFamily="34" charset="0"/>
              </a:rPr>
              <a:t>American National Red Cross, Board of Governors Member, undated</a:t>
            </a:r>
          </a:p>
          <a:p>
            <a:pPr>
              <a:lnSpc>
                <a:spcPct val="100000"/>
              </a:lnSpc>
              <a:spcBef>
                <a:spcPts val="0"/>
              </a:spcBef>
              <a:spcAft>
                <a:spcPts val="0"/>
              </a:spcAft>
              <a:buSzPct val="100000"/>
              <a:buFont typeface="Arial" panose="020B0604020202020204" pitchFamily="34" charset="0"/>
              <a:buChar char="•"/>
            </a:pPr>
            <a:r>
              <a:rPr lang="en-US" sz="1800" dirty="0">
                <a:solidFill>
                  <a:srgbClr val="C00000"/>
                </a:solidFill>
                <a:latin typeface="ITC Berkeley Oldstyle Std" panose="02090402050306020404" pitchFamily="18" charset="0"/>
                <a:cs typeface="Arial" panose="020B0604020202020204" pitchFamily="34" charset="0"/>
              </a:rPr>
              <a:t>Boys Scouts of America, National Council Member, undated</a:t>
            </a:r>
          </a:p>
          <a:p>
            <a:pPr>
              <a:lnSpc>
                <a:spcPct val="100000"/>
              </a:lnSpc>
              <a:spcBef>
                <a:spcPts val="0"/>
              </a:spcBef>
              <a:spcAft>
                <a:spcPts val="0"/>
              </a:spcAft>
              <a:buSzPct val="100000"/>
            </a:pPr>
            <a:endParaRPr lang="en-US" sz="1800" dirty="0">
              <a:solidFill>
                <a:srgbClr val="C00000"/>
              </a:solidFill>
              <a:latin typeface="ITC Berkeley Oldstyle Std" panose="02090402050306020404" pitchFamily="18" charset="0"/>
              <a:cs typeface="Arial" panose="020B0604020202020204" pitchFamily="34" charset="0"/>
            </a:endParaRPr>
          </a:p>
        </p:txBody>
      </p:sp>
    </p:spTree>
    <p:extLst>
      <p:ext uri="{BB962C8B-B14F-4D97-AF65-F5344CB8AC3E}">
        <p14:creationId xmlns:p14="http://schemas.microsoft.com/office/powerpoint/2010/main" val="74026290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6A1177-F6A8-4347-28A9-77A146839E29}"/>
              </a:ext>
            </a:extLst>
          </p:cNvPr>
          <p:cNvPicPr>
            <a:picLocks noChangeAspect="1"/>
          </p:cNvPicPr>
          <p:nvPr/>
        </p:nvPicPr>
        <p:blipFill>
          <a:blip r:embed="rId3"/>
          <a:stretch>
            <a:fillRect/>
          </a:stretch>
        </p:blipFill>
        <p:spPr>
          <a:xfrm rot="5400000">
            <a:off x="5808405" y="474407"/>
            <a:ext cx="575188" cy="12192002"/>
          </a:xfrm>
          <a:prstGeom prst="rect">
            <a:avLst/>
          </a:prstGeom>
        </p:spPr>
      </p:pic>
      <p:pic>
        <p:nvPicPr>
          <p:cNvPr id="3" name="Picture 2">
            <a:extLst>
              <a:ext uri="{FF2B5EF4-FFF2-40B4-BE49-F238E27FC236}">
                <a16:creationId xmlns:a16="http://schemas.microsoft.com/office/drawing/2014/main" id="{B077CECC-1E1A-95A0-B97F-5A08F85D854A}"/>
              </a:ext>
            </a:extLst>
          </p:cNvPr>
          <p:cNvPicPr>
            <a:picLocks noChangeAspect="1"/>
          </p:cNvPicPr>
          <p:nvPr/>
        </p:nvPicPr>
        <p:blipFill>
          <a:blip r:embed="rId4"/>
          <a:stretch>
            <a:fillRect/>
          </a:stretch>
        </p:blipFill>
        <p:spPr>
          <a:xfrm>
            <a:off x="388579" y="6425244"/>
            <a:ext cx="3856294" cy="290327"/>
          </a:xfrm>
          <a:prstGeom prst="rect">
            <a:avLst/>
          </a:prstGeom>
        </p:spPr>
      </p:pic>
      <p:sp>
        <p:nvSpPr>
          <p:cNvPr id="4" name="TextBox 3">
            <a:extLst>
              <a:ext uri="{FF2B5EF4-FFF2-40B4-BE49-F238E27FC236}">
                <a16:creationId xmlns:a16="http://schemas.microsoft.com/office/drawing/2014/main" id="{365FF175-A1A3-1EF0-DDAA-21B8BA7D232F}"/>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
        <p:nvSpPr>
          <p:cNvPr id="5" name="Title 1">
            <a:extLst>
              <a:ext uri="{FF2B5EF4-FFF2-40B4-BE49-F238E27FC236}">
                <a16:creationId xmlns:a16="http://schemas.microsoft.com/office/drawing/2014/main" id="{FB729271-D9F8-9967-C86C-67B60BE32A29}"/>
              </a:ext>
            </a:extLst>
          </p:cNvPr>
          <p:cNvSpPr txBox="1">
            <a:spLocks/>
          </p:cNvSpPr>
          <p:nvPr/>
        </p:nvSpPr>
        <p:spPr>
          <a:xfrm>
            <a:off x="635000" y="356779"/>
            <a:ext cx="11023600" cy="1325562"/>
          </a:xfrm>
          <a:prstGeom prst="rect">
            <a:avLst/>
          </a:prstGeom>
        </p:spPr>
        <p:txBody>
          <a:bodyPr anchor="ctr" anchorCtr="0">
            <a:normAutofit/>
          </a:bodyPr>
          <a:lstStyle>
            <a:lvl1pPr algn="l" defTabSz="914400" rtl="0" eaLnBrk="1" latinLnBrk="0" hangingPunct="1">
              <a:lnSpc>
                <a:spcPct val="90000"/>
              </a:lnSpc>
              <a:spcBef>
                <a:spcPct val="0"/>
              </a:spcBef>
              <a:buNone/>
              <a:defRPr sz="4400" b="1" kern="1200">
                <a:solidFill>
                  <a:srgbClr val="DD1A32"/>
                </a:solidFill>
                <a:latin typeface="Univers" panose="020B0503020202020204" pitchFamily="34" charset="0"/>
                <a:ea typeface="+mj-ea"/>
                <a:cs typeface="+mj-cs"/>
              </a:defRPr>
            </a:lvl1pPr>
          </a:lstStyle>
          <a:p>
            <a:r>
              <a:rPr lang="en-US" sz="4800" dirty="0">
                <a:solidFill>
                  <a:srgbClr val="FFC000"/>
                </a:solidFill>
                <a:latin typeface="ITC Berkeley Oldstyle Std Blk" panose="02090402050306020404" pitchFamily="18" charset="0"/>
              </a:rPr>
              <a:t>Honoring Frederick D. Patterson</a:t>
            </a:r>
            <a:endParaRPr lang="en-US" sz="4800" dirty="0">
              <a:solidFill>
                <a:schemeClr val="bg1"/>
              </a:solidFill>
              <a:latin typeface="ITC Berkeley Oldstyle Std Blk" panose="02090402050306020404" pitchFamily="18" charset="0"/>
            </a:endParaRPr>
          </a:p>
        </p:txBody>
      </p:sp>
      <p:sp>
        <p:nvSpPr>
          <p:cNvPr id="7" name="Content Placeholder 2">
            <a:extLst>
              <a:ext uri="{FF2B5EF4-FFF2-40B4-BE49-F238E27FC236}">
                <a16:creationId xmlns:a16="http://schemas.microsoft.com/office/drawing/2014/main" id="{23D26371-6B42-BFD9-5560-EA52AAC2BD47}"/>
              </a:ext>
            </a:extLst>
          </p:cNvPr>
          <p:cNvSpPr txBox="1">
            <a:spLocks/>
          </p:cNvSpPr>
          <p:nvPr/>
        </p:nvSpPr>
        <p:spPr>
          <a:xfrm>
            <a:off x="635000" y="1371600"/>
            <a:ext cx="10668000" cy="4673600"/>
          </a:xfrm>
          <a:prstGeom prst="rect">
            <a:avLst/>
          </a:prstGeom>
        </p:spPr>
        <p:txBody>
          <a:bodyPr>
            <a:noAutofit/>
          </a:bodyPr>
          <a:lstStyle>
            <a:lvl1pPr marL="2286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2800" kern="1200">
                <a:solidFill>
                  <a:schemeClr val="tx1"/>
                </a:solidFill>
                <a:latin typeface="Univers Light" panose="020B0403020202020204" pitchFamily="34" charset="0"/>
                <a:ea typeface="+mn-ea"/>
                <a:cs typeface="+mn-cs"/>
              </a:defRPr>
            </a:lvl1pPr>
            <a:lvl2pPr marL="6858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2400" kern="1200">
                <a:solidFill>
                  <a:schemeClr val="tx1"/>
                </a:solidFill>
                <a:latin typeface="Univers Light" panose="020B0403020202020204" pitchFamily="34" charset="0"/>
                <a:ea typeface="+mn-ea"/>
                <a:cs typeface="+mn-cs"/>
              </a:defRPr>
            </a:lvl2pPr>
            <a:lvl3pPr marL="11430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2000" kern="1200">
                <a:solidFill>
                  <a:schemeClr val="tx1"/>
                </a:solidFill>
                <a:latin typeface="Univers Light" panose="020B0403020202020204" pitchFamily="34" charset="0"/>
                <a:ea typeface="+mn-ea"/>
                <a:cs typeface="+mn-cs"/>
              </a:defRPr>
            </a:lvl3pPr>
            <a:lvl4pPr marL="16002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1800" kern="1200">
                <a:solidFill>
                  <a:schemeClr val="tx1"/>
                </a:solidFill>
                <a:latin typeface="Univers Light" panose="020B0403020202020204" pitchFamily="34" charset="0"/>
                <a:ea typeface="+mn-ea"/>
                <a:cs typeface="+mn-cs"/>
              </a:defRPr>
            </a:lvl4pPr>
            <a:lvl5pPr marL="20574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1800" kern="1200">
                <a:solidFill>
                  <a:schemeClr val="tx1"/>
                </a:solidFill>
                <a:latin typeface="Univers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spcAft>
                <a:spcPts val="0"/>
              </a:spcAft>
              <a:buSzPct val="100000"/>
              <a:buNone/>
            </a:pPr>
            <a:r>
              <a:rPr lang="en-US" sz="1800" b="1" dirty="0">
                <a:solidFill>
                  <a:srgbClr val="C00000"/>
                </a:solidFill>
                <a:latin typeface="ITC Berkeley Oldstyle Std" panose="02090402050306020404" pitchFamily="18" charset="0"/>
                <a:cs typeface="Arial" panose="020B0604020202020204" pitchFamily="34" charset="0"/>
              </a:rPr>
              <a:t>Distinctions (cont.)</a:t>
            </a:r>
          </a:p>
          <a:p>
            <a:pPr>
              <a:lnSpc>
                <a:spcPct val="100000"/>
              </a:lnSpc>
              <a:spcBef>
                <a:spcPts val="0"/>
              </a:spcBef>
              <a:spcAft>
                <a:spcPts val="0"/>
              </a:spcAft>
              <a:buSzPct val="100000"/>
              <a:buFont typeface="Arial" panose="020B0604020202020204" pitchFamily="34" charset="0"/>
              <a:buChar char="•"/>
            </a:pPr>
            <a:r>
              <a:rPr lang="en-US" sz="1800" dirty="0">
                <a:solidFill>
                  <a:srgbClr val="C00000"/>
                </a:solidFill>
                <a:latin typeface="ITC Berkeley Oldstyle Std" panose="02090402050306020404" pitchFamily="18" charset="0"/>
                <a:cs typeface="Arial" panose="020B0604020202020204" pitchFamily="34" charset="0"/>
              </a:rPr>
              <a:t>Citizens Committee for the Hoover Report on Reorganization of Federal Government, Board Member, undated</a:t>
            </a:r>
          </a:p>
          <a:p>
            <a:pPr>
              <a:lnSpc>
                <a:spcPct val="100000"/>
              </a:lnSpc>
              <a:spcBef>
                <a:spcPts val="0"/>
              </a:spcBef>
              <a:spcAft>
                <a:spcPts val="0"/>
              </a:spcAft>
              <a:buSzPct val="100000"/>
              <a:buFont typeface="Arial" panose="020B0604020202020204" pitchFamily="34" charset="0"/>
              <a:buChar char="•"/>
            </a:pPr>
            <a:r>
              <a:rPr lang="en-US" sz="1800" dirty="0">
                <a:solidFill>
                  <a:srgbClr val="C00000"/>
                </a:solidFill>
                <a:latin typeface="ITC Berkeley Oldstyle Std" panose="02090402050306020404" pitchFamily="18" charset="0"/>
                <a:cs typeface="Arial" panose="020B0604020202020204" pitchFamily="34" charset="0"/>
              </a:rPr>
              <a:t>Institute of International Education, Advisory committee Member, undated</a:t>
            </a:r>
          </a:p>
          <a:p>
            <a:pPr>
              <a:lnSpc>
                <a:spcPct val="100000"/>
              </a:lnSpc>
              <a:spcBef>
                <a:spcPts val="0"/>
              </a:spcBef>
              <a:spcAft>
                <a:spcPts val="0"/>
              </a:spcAft>
              <a:buSzPct val="100000"/>
              <a:buFont typeface="Arial" panose="020B0604020202020204" pitchFamily="34" charset="0"/>
              <a:buChar char="•"/>
            </a:pPr>
            <a:r>
              <a:rPr lang="en-US" sz="1800" dirty="0">
                <a:solidFill>
                  <a:srgbClr val="C00000"/>
                </a:solidFill>
                <a:latin typeface="ITC Berkeley Oldstyle Std" panose="02090402050306020404" pitchFamily="18" charset="0"/>
                <a:cs typeface="Arial" panose="020B0604020202020204" pitchFamily="34" charset="0"/>
              </a:rPr>
              <a:t>National Association for the Advancement of Colored People, Life Member, undated</a:t>
            </a:r>
          </a:p>
          <a:p>
            <a:pPr>
              <a:lnSpc>
                <a:spcPct val="100000"/>
              </a:lnSpc>
              <a:spcBef>
                <a:spcPts val="0"/>
              </a:spcBef>
              <a:spcAft>
                <a:spcPts val="0"/>
              </a:spcAft>
              <a:buSzPct val="100000"/>
              <a:buFont typeface="Arial" panose="020B0604020202020204" pitchFamily="34" charset="0"/>
              <a:buChar char="•"/>
            </a:pPr>
            <a:r>
              <a:rPr lang="en-US" sz="1800" dirty="0">
                <a:solidFill>
                  <a:srgbClr val="C00000"/>
                </a:solidFill>
                <a:latin typeface="ITC Berkeley Oldstyle Std" panose="02090402050306020404" pitchFamily="18" charset="0"/>
                <a:cs typeface="Arial" panose="020B0604020202020204" pitchFamily="34" charset="0"/>
              </a:rPr>
              <a:t>National Business League, President and Board Member, undated</a:t>
            </a:r>
          </a:p>
          <a:p>
            <a:pPr>
              <a:lnSpc>
                <a:spcPct val="100000"/>
              </a:lnSpc>
              <a:spcBef>
                <a:spcPts val="0"/>
              </a:spcBef>
              <a:spcAft>
                <a:spcPts val="0"/>
              </a:spcAft>
              <a:buSzPct val="100000"/>
              <a:buFont typeface="Arial" panose="020B0604020202020204" pitchFamily="34" charset="0"/>
              <a:buChar char="•"/>
            </a:pPr>
            <a:r>
              <a:rPr lang="en-US" sz="1800" dirty="0">
                <a:solidFill>
                  <a:srgbClr val="C00000"/>
                </a:solidFill>
                <a:latin typeface="ITC Berkeley Oldstyle Std" panose="02090402050306020404" pitchFamily="18" charset="0"/>
                <a:cs typeface="Arial" panose="020B0604020202020204" pitchFamily="34" charset="0"/>
              </a:rPr>
              <a:t>National Urban League, National Committee Member, undated</a:t>
            </a:r>
          </a:p>
          <a:p>
            <a:pPr>
              <a:lnSpc>
                <a:spcPct val="100000"/>
              </a:lnSpc>
              <a:spcBef>
                <a:spcPts val="0"/>
              </a:spcBef>
              <a:spcAft>
                <a:spcPts val="0"/>
              </a:spcAft>
              <a:buSzPct val="100000"/>
              <a:buFont typeface="Arial" panose="020B0604020202020204" pitchFamily="34" charset="0"/>
              <a:buChar char="•"/>
            </a:pPr>
            <a:r>
              <a:rPr lang="en-US" sz="1800" dirty="0">
                <a:solidFill>
                  <a:srgbClr val="C00000"/>
                </a:solidFill>
                <a:latin typeface="ITC Berkeley Oldstyle Std" panose="02090402050306020404" pitchFamily="18" charset="0"/>
                <a:cs typeface="Arial" panose="020B0604020202020204" pitchFamily="34" charset="0"/>
              </a:rPr>
              <a:t>Phelps-Stokes Fund, Board of Trustees Member, undated</a:t>
            </a:r>
          </a:p>
          <a:p>
            <a:pPr>
              <a:lnSpc>
                <a:spcPct val="100000"/>
              </a:lnSpc>
              <a:spcBef>
                <a:spcPts val="0"/>
              </a:spcBef>
              <a:spcAft>
                <a:spcPts val="0"/>
              </a:spcAft>
              <a:buSzPct val="100000"/>
              <a:buFont typeface="Arial" panose="020B0604020202020204" pitchFamily="34" charset="0"/>
              <a:buChar char="•"/>
            </a:pPr>
            <a:r>
              <a:rPr lang="en-US" sz="1800" dirty="0">
                <a:solidFill>
                  <a:srgbClr val="C00000"/>
                </a:solidFill>
                <a:latin typeface="ITC Berkeley Oldstyle Std" panose="02090402050306020404" pitchFamily="18" charset="0"/>
                <a:cs typeface="Arial" panose="020B0604020202020204" pitchFamily="34" charset="0"/>
              </a:rPr>
              <a:t>President's Commission on Higher Education for Negroes, undated</a:t>
            </a:r>
          </a:p>
          <a:p>
            <a:pPr>
              <a:lnSpc>
                <a:spcPct val="100000"/>
              </a:lnSpc>
              <a:spcBef>
                <a:spcPts val="0"/>
              </a:spcBef>
              <a:spcAft>
                <a:spcPts val="0"/>
              </a:spcAft>
              <a:buSzPct val="100000"/>
              <a:buFont typeface="Arial" panose="020B0604020202020204" pitchFamily="34" charset="0"/>
              <a:buChar char="•"/>
            </a:pPr>
            <a:r>
              <a:rPr lang="en-US" sz="1800" dirty="0">
                <a:solidFill>
                  <a:srgbClr val="C00000"/>
                </a:solidFill>
                <a:latin typeface="ITC Berkeley Oldstyle Std" panose="02090402050306020404" pitchFamily="18" charset="0"/>
                <a:cs typeface="Arial" panose="020B0604020202020204" pitchFamily="34" charset="0"/>
              </a:rPr>
              <a:t>Southern Regional Education, Board of Control Member</a:t>
            </a:r>
          </a:p>
          <a:p>
            <a:pPr>
              <a:lnSpc>
                <a:spcPct val="100000"/>
              </a:lnSpc>
              <a:spcBef>
                <a:spcPts val="0"/>
              </a:spcBef>
              <a:spcAft>
                <a:spcPts val="0"/>
              </a:spcAft>
              <a:buSzPct val="100000"/>
            </a:pPr>
            <a:endParaRPr lang="en-US" sz="1800" dirty="0">
              <a:solidFill>
                <a:srgbClr val="C00000"/>
              </a:solidFill>
              <a:latin typeface="ITC Berkeley Oldstyle Std" panose="02090402050306020404" pitchFamily="18" charset="0"/>
              <a:cs typeface="Arial" panose="020B0604020202020204" pitchFamily="34" charset="0"/>
            </a:endParaRPr>
          </a:p>
          <a:p>
            <a:pPr marL="0" indent="0">
              <a:lnSpc>
                <a:spcPct val="100000"/>
              </a:lnSpc>
              <a:spcBef>
                <a:spcPts val="0"/>
              </a:spcBef>
              <a:spcAft>
                <a:spcPts val="0"/>
              </a:spcAft>
              <a:buSzPct val="100000"/>
              <a:buNone/>
            </a:pPr>
            <a:r>
              <a:rPr lang="en-US" sz="1800" dirty="0">
                <a:solidFill>
                  <a:srgbClr val="C00000"/>
                </a:solidFill>
                <a:latin typeface="ITC Berkeley Oldstyle Std" panose="02090402050306020404" pitchFamily="18" charset="0"/>
                <a:cs typeface="Arial" panose="020B0604020202020204" pitchFamily="34" charset="0"/>
              </a:rPr>
              <a:t>This listing of awards is from the finding aid for the Frederick Douglass Patterson papers, Anacostia Community Museum Archives, Smithsonian Institution. https://anacostia.si.edu/collection/archives/sova-acma-06-010 </a:t>
            </a:r>
          </a:p>
          <a:p>
            <a:pPr marL="0" indent="0">
              <a:lnSpc>
                <a:spcPct val="100000"/>
              </a:lnSpc>
              <a:spcBef>
                <a:spcPts val="0"/>
              </a:spcBef>
              <a:spcAft>
                <a:spcPts val="0"/>
              </a:spcAft>
              <a:buSzPct val="100000"/>
              <a:buNone/>
            </a:pPr>
            <a:endParaRPr lang="en-US" sz="1800" dirty="0">
              <a:solidFill>
                <a:srgbClr val="C00000"/>
              </a:solidFill>
              <a:latin typeface="ITC Berkeley Oldstyle Std" panose="02090402050306020404" pitchFamily="18" charset="0"/>
              <a:cs typeface="Arial" panose="020B0604020202020204" pitchFamily="34" charset="0"/>
            </a:endParaRPr>
          </a:p>
          <a:p>
            <a:pPr>
              <a:lnSpc>
                <a:spcPct val="100000"/>
              </a:lnSpc>
              <a:spcBef>
                <a:spcPts val="0"/>
              </a:spcBef>
              <a:spcAft>
                <a:spcPts val="0"/>
              </a:spcAft>
              <a:buSzPct val="100000"/>
            </a:pPr>
            <a:endParaRPr lang="en-US" sz="1800" dirty="0">
              <a:solidFill>
                <a:srgbClr val="C00000"/>
              </a:solidFill>
              <a:latin typeface="ITC Berkeley Oldstyle Std" panose="02090402050306020404" pitchFamily="18" charset="0"/>
              <a:cs typeface="Arial" panose="020B0604020202020204" pitchFamily="34" charset="0"/>
            </a:endParaRPr>
          </a:p>
        </p:txBody>
      </p:sp>
    </p:spTree>
    <p:extLst>
      <p:ext uri="{BB962C8B-B14F-4D97-AF65-F5344CB8AC3E}">
        <p14:creationId xmlns:p14="http://schemas.microsoft.com/office/powerpoint/2010/main" val="234093029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6A1177-F6A8-4347-28A9-77A146839E29}"/>
              </a:ext>
            </a:extLst>
          </p:cNvPr>
          <p:cNvPicPr>
            <a:picLocks noChangeAspect="1"/>
          </p:cNvPicPr>
          <p:nvPr/>
        </p:nvPicPr>
        <p:blipFill>
          <a:blip r:embed="rId3"/>
          <a:stretch>
            <a:fillRect/>
          </a:stretch>
        </p:blipFill>
        <p:spPr>
          <a:xfrm rot="5400000">
            <a:off x="5808405" y="474407"/>
            <a:ext cx="575188" cy="12192002"/>
          </a:xfrm>
          <a:prstGeom prst="rect">
            <a:avLst/>
          </a:prstGeom>
        </p:spPr>
      </p:pic>
      <p:pic>
        <p:nvPicPr>
          <p:cNvPr id="3" name="Picture 2">
            <a:extLst>
              <a:ext uri="{FF2B5EF4-FFF2-40B4-BE49-F238E27FC236}">
                <a16:creationId xmlns:a16="http://schemas.microsoft.com/office/drawing/2014/main" id="{B077CECC-1E1A-95A0-B97F-5A08F85D854A}"/>
              </a:ext>
            </a:extLst>
          </p:cNvPr>
          <p:cNvPicPr>
            <a:picLocks noChangeAspect="1"/>
          </p:cNvPicPr>
          <p:nvPr/>
        </p:nvPicPr>
        <p:blipFill>
          <a:blip r:embed="rId4"/>
          <a:stretch>
            <a:fillRect/>
          </a:stretch>
        </p:blipFill>
        <p:spPr>
          <a:xfrm>
            <a:off x="388579" y="6425244"/>
            <a:ext cx="3856294" cy="290327"/>
          </a:xfrm>
          <a:prstGeom prst="rect">
            <a:avLst/>
          </a:prstGeom>
        </p:spPr>
      </p:pic>
      <p:sp>
        <p:nvSpPr>
          <p:cNvPr id="4" name="TextBox 3">
            <a:extLst>
              <a:ext uri="{FF2B5EF4-FFF2-40B4-BE49-F238E27FC236}">
                <a16:creationId xmlns:a16="http://schemas.microsoft.com/office/drawing/2014/main" id="{365FF175-A1A3-1EF0-DDAA-21B8BA7D232F}"/>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
        <p:nvSpPr>
          <p:cNvPr id="5" name="Title 1">
            <a:extLst>
              <a:ext uri="{FF2B5EF4-FFF2-40B4-BE49-F238E27FC236}">
                <a16:creationId xmlns:a16="http://schemas.microsoft.com/office/drawing/2014/main" id="{FB729271-D9F8-9967-C86C-67B60BE32A29}"/>
              </a:ext>
            </a:extLst>
          </p:cNvPr>
          <p:cNvSpPr txBox="1">
            <a:spLocks/>
          </p:cNvSpPr>
          <p:nvPr/>
        </p:nvSpPr>
        <p:spPr>
          <a:xfrm>
            <a:off x="635000" y="356779"/>
            <a:ext cx="11023600" cy="1325562"/>
          </a:xfrm>
          <a:prstGeom prst="rect">
            <a:avLst/>
          </a:prstGeom>
        </p:spPr>
        <p:txBody>
          <a:bodyPr anchor="ctr" anchorCtr="0">
            <a:normAutofit/>
          </a:bodyPr>
          <a:lstStyle>
            <a:lvl1pPr algn="l" defTabSz="914400" rtl="0" eaLnBrk="1" latinLnBrk="0" hangingPunct="1">
              <a:lnSpc>
                <a:spcPct val="90000"/>
              </a:lnSpc>
              <a:spcBef>
                <a:spcPct val="0"/>
              </a:spcBef>
              <a:buNone/>
              <a:defRPr sz="4400" b="1" kern="1200">
                <a:solidFill>
                  <a:srgbClr val="DD1A32"/>
                </a:solidFill>
                <a:latin typeface="Univers" panose="020B0503020202020204" pitchFamily="34" charset="0"/>
                <a:ea typeface="+mj-ea"/>
                <a:cs typeface="+mj-cs"/>
              </a:defRPr>
            </a:lvl1pPr>
          </a:lstStyle>
          <a:p>
            <a:r>
              <a:rPr lang="en-US" sz="4800" dirty="0">
                <a:solidFill>
                  <a:srgbClr val="FFC000"/>
                </a:solidFill>
                <a:latin typeface="ITC Berkeley Oldstyle Std Blk" panose="02090402050306020404" pitchFamily="18" charset="0"/>
              </a:rPr>
              <a:t>Honoring Frederick D. Patterson</a:t>
            </a:r>
            <a:endParaRPr lang="en-US" sz="4800" dirty="0">
              <a:solidFill>
                <a:schemeClr val="bg1"/>
              </a:solidFill>
              <a:latin typeface="ITC Berkeley Oldstyle Std Blk" panose="02090402050306020404" pitchFamily="18" charset="0"/>
            </a:endParaRPr>
          </a:p>
        </p:txBody>
      </p:sp>
      <p:sp>
        <p:nvSpPr>
          <p:cNvPr id="7" name="Content Placeholder 2">
            <a:extLst>
              <a:ext uri="{FF2B5EF4-FFF2-40B4-BE49-F238E27FC236}">
                <a16:creationId xmlns:a16="http://schemas.microsoft.com/office/drawing/2014/main" id="{23D26371-6B42-BFD9-5560-EA52AAC2BD47}"/>
              </a:ext>
            </a:extLst>
          </p:cNvPr>
          <p:cNvSpPr txBox="1">
            <a:spLocks/>
          </p:cNvSpPr>
          <p:nvPr/>
        </p:nvSpPr>
        <p:spPr>
          <a:xfrm>
            <a:off x="5918200" y="1682340"/>
            <a:ext cx="6021251" cy="3895499"/>
          </a:xfrm>
          <a:prstGeom prst="rect">
            <a:avLst/>
          </a:prstGeom>
        </p:spPr>
        <p:txBody>
          <a:bodyPr>
            <a:normAutofit fontScale="85000" lnSpcReduction="10000"/>
          </a:bodyPr>
          <a:lstStyle>
            <a:lvl1pPr marL="2286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2800" kern="1200">
                <a:solidFill>
                  <a:schemeClr val="tx1"/>
                </a:solidFill>
                <a:latin typeface="Univers Light" panose="020B0403020202020204" pitchFamily="34" charset="0"/>
                <a:ea typeface="+mn-ea"/>
                <a:cs typeface="+mn-cs"/>
              </a:defRPr>
            </a:lvl1pPr>
            <a:lvl2pPr marL="6858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2400" kern="1200">
                <a:solidFill>
                  <a:schemeClr val="tx1"/>
                </a:solidFill>
                <a:latin typeface="Univers Light" panose="020B0403020202020204" pitchFamily="34" charset="0"/>
                <a:ea typeface="+mn-ea"/>
                <a:cs typeface="+mn-cs"/>
              </a:defRPr>
            </a:lvl2pPr>
            <a:lvl3pPr marL="11430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2000" kern="1200">
                <a:solidFill>
                  <a:schemeClr val="tx1"/>
                </a:solidFill>
                <a:latin typeface="Univers Light" panose="020B0403020202020204" pitchFamily="34" charset="0"/>
                <a:ea typeface="+mn-ea"/>
                <a:cs typeface="+mn-cs"/>
              </a:defRPr>
            </a:lvl3pPr>
            <a:lvl4pPr marL="16002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1800" kern="1200">
                <a:solidFill>
                  <a:schemeClr val="tx1"/>
                </a:solidFill>
                <a:latin typeface="Univers Light" panose="020B0403020202020204" pitchFamily="34" charset="0"/>
                <a:ea typeface="+mn-ea"/>
                <a:cs typeface="+mn-cs"/>
              </a:defRPr>
            </a:lvl4pPr>
            <a:lvl5pPr marL="20574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1800" kern="1200">
                <a:solidFill>
                  <a:schemeClr val="tx1"/>
                </a:solidFill>
                <a:latin typeface="Univers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100000"/>
              <a:buNone/>
            </a:pPr>
            <a:r>
              <a:rPr lang="en-US" sz="3600" dirty="0">
                <a:solidFill>
                  <a:srgbClr val="C00000"/>
                </a:solidFill>
                <a:latin typeface="ITC Berkeley Oldstyle Std" panose="02090402050306020404" pitchFamily="18" charset="0"/>
                <a:cs typeface="Arial" panose="020B0604020202020204" pitchFamily="34" charset="0"/>
              </a:rPr>
              <a:t>Iowa State awarded Patterson the following honors:</a:t>
            </a:r>
          </a:p>
          <a:p>
            <a:pPr>
              <a:buSzPct val="100000"/>
              <a:buFont typeface="Arial" panose="020B0604020202020204" pitchFamily="34" charset="0"/>
              <a:buChar char="•"/>
            </a:pPr>
            <a:r>
              <a:rPr lang="en-US" sz="3600" dirty="0">
                <a:solidFill>
                  <a:srgbClr val="C00000"/>
                </a:solidFill>
                <a:latin typeface="ITC Berkeley Oldstyle Std" panose="02090402050306020404" pitchFamily="18" charset="0"/>
                <a:cs typeface="Arial" panose="020B0604020202020204" pitchFamily="34" charset="0"/>
              </a:rPr>
              <a:t>Alumni Association Alumni Merit Award (1948)</a:t>
            </a:r>
          </a:p>
          <a:p>
            <a:pPr>
              <a:buSzPct val="100000"/>
              <a:buFont typeface="Arial" panose="020B0604020202020204" pitchFamily="34" charset="0"/>
              <a:buChar char="•"/>
            </a:pPr>
            <a:r>
              <a:rPr lang="en-US" sz="3600" dirty="0">
                <a:solidFill>
                  <a:srgbClr val="C00000"/>
                </a:solidFill>
                <a:latin typeface="ITC Berkeley Oldstyle Std" panose="02090402050306020404" pitchFamily="18" charset="0"/>
                <a:cs typeface="Arial" panose="020B0604020202020204" pitchFamily="34" charset="0"/>
              </a:rPr>
              <a:t>Alumni Association Distinguished Achievement Citation (1980)</a:t>
            </a:r>
          </a:p>
          <a:p>
            <a:pPr>
              <a:buSzPct val="100000"/>
              <a:buFont typeface="Arial" panose="020B0604020202020204" pitchFamily="34" charset="0"/>
              <a:buChar char="•"/>
            </a:pPr>
            <a:r>
              <a:rPr lang="en-US" sz="3600" dirty="0">
                <a:solidFill>
                  <a:srgbClr val="C00000"/>
                </a:solidFill>
                <a:latin typeface="ITC Berkeley Oldstyle Std" panose="02090402050306020404" pitchFamily="18" charset="0"/>
                <a:cs typeface="Arial" panose="020B0604020202020204" pitchFamily="34" charset="0"/>
              </a:rPr>
              <a:t>Invited to campus to speak at the  dedication of Carver Hall (1970)</a:t>
            </a:r>
          </a:p>
        </p:txBody>
      </p:sp>
      <p:pic>
        <p:nvPicPr>
          <p:cNvPr id="8" name="Picture 7" descr="A picture containing person, indoor, group, people&#10;&#10;Description automatically generated">
            <a:extLst>
              <a:ext uri="{FF2B5EF4-FFF2-40B4-BE49-F238E27FC236}">
                <a16:creationId xmlns:a16="http://schemas.microsoft.com/office/drawing/2014/main" id="{0D654C25-2744-7AB5-2C42-3CC49AF1FBD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12221" t="24653" r="20217" b="23258"/>
          <a:stretch/>
        </p:blipFill>
        <p:spPr>
          <a:xfrm>
            <a:off x="635000" y="1443828"/>
            <a:ext cx="4673920" cy="378892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9" name="TextBox 8">
            <a:extLst>
              <a:ext uri="{FF2B5EF4-FFF2-40B4-BE49-F238E27FC236}">
                <a16:creationId xmlns:a16="http://schemas.microsoft.com/office/drawing/2014/main" id="{A5542127-A662-DEE7-76C7-3997D571304B}"/>
              </a:ext>
            </a:extLst>
          </p:cNvPr>
          <p:cNvSpPr txBox="1"/>
          <p:nvPr/>
        </p:nvSpPr>
        <p:spPr>
          <a:xfrm>
            <a:off x="511847" y="5375178"/>
            <a:ext cx="5228554" cy="523220"/>
          </a:xfrm>
          <a:prstGeom prst="rect">
            <a:avLst/>
          </a:prstGeom>
          <a:noFill/>
        </p:spPr>
        <p:txBody>
          <a:bodyPr wrap="square" rtlCol="0">
            <a:spAutoFit/>
          </a:bodyPr>
          <a:lstStyle/>
          <a:p>
            <a:r>
              <a:rPr lang="en-US" sz="1400" dirty="0">
                <a:solidFill>
                  <a:schemeClr val="bg1">
                    <a:lumMod val="65000"/>
                  </a:schemeClr>
                </a:solidFill>
              </a:rPr>
              <a:t>Above: Patterson at dedication of Carver Hall, September 27, 1970.</a:t>
            </a:r>
          </a:p>
          <a:p>
            <a:r>
              <a:rPr lang="en-US" sz="1400" dirty="0">
                <a:solidFill>
                  <a:schemeClr val="bg1">
                    <a:lumMod val="65000"/>
                  </a:schemeClr>
                </a:solidFill>
              </a:rPr>
              <a:t>University Photograph Collection, Box 106, SCUA, ISU Library.</a:t>
            </a:r>
          </a:p>
        </p:txBody>
      </p:sp>
    </p:spTree>
    <p:extLst>
      <p:ext uri="{BB962C8B-B14F-4D97-AF65-F5344CB8AC3E}">
        <p14:creationId xmlns:p14="http://schemas.microsoft.com/office/powerpoint/2010/main" val="289423316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58810975-E7AD-CBF1-3CC9-DDD55B798B36}"/>
              </a:ext>
            </a:extLst>
          </p:cNvPr>
          <p:cNvPicPr>
            <a:picLocks noChangeAspect="1"/>
          </p:cNvPicPr>
          <p:nvPr/>
        </p:nvPicPr>
        <p:blipFill>
          <a:blip r:embed="rId3"/>
          <a:stretch>
            <a:fillRect/>
          </a:stretch>
        </p:blipFill>
        <p:spPr>
          <a:xfrm rot="5400000">
            <a:off x="2892648" y="-2954594"/>
            <a:ext cx="6406703" cy="12192002"/>
          </a:xfrm>
          <a:prstGeom prst="rect">
            <a:avLst/>
          </a:prstGeom>
        </p:spPr>
      </p:pic>
      <p:pic>
        <p:nvPicPr>
          <p:cNvPr id="11" name="Picture 10" descr="A picture containing building, outdoor, road, curb&#10;&#10;Description automatically generated">
            <a:extLst>
              <a:ext uri="{FF2B5EF4-FFF2-40B4-BE49-F238E27FC236}">
                <a16:creationId xmlns:a16="http://schemas.microsoft.com/office/drawing/2014/main" id="{02BCA5AC-F36C-6CA2-DFD1-1BAF87EF158A}"/>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0967"/>
          <a:stretch/>
        </p:blipFill>
        <p:spPr>
          <a:xfrm>
            <a:off x="7053942" y="2457764"/>
            <a:ext cx="5138057" cy="3248982"/>
          </a:xfrm>
          <a:prstGeom prst="rect">
            <a:avLst/>
          </a:prstGeom>
        </p:spPr>
      </p:pic>
      <p:pic>
        <p:nvPicPr>
          <p:cNvPr id="2" name="Picture 1">
            <a:extLst>
              <a:ext uri="{FF2B5EF4-FFF2-40B4-BE49-F238E27FC236}">
                <a16:creationId xmlns:a16="http://schemas.microsoft.com/office/drawing/2014/main" id="{326A1177-F6A8-4347-28A9-77A146839E29}"/>
              </a:ext>
            </a:extLst>
          </p:cNvPr>
          <p:cNvPicPr>
            <a:picLocks noChangeAspect="1"/>
          </p:cNvPicPr>
          <p:nvPr/>
        </p:nvPicPr>
        <p:blipFill>
          <a:blip r:embed="rId3"/>
          <a:stretch>
            <a:fillRect/>
          </a:stretch>
        </p:blipFill>
        <p:spPr>
          <a:xfrm rot="5400000">
            <a:off x="5808405" y="474407"/>
            <a:ext cx="575188" cy="12192002"/>
          </a:xfrm>
          <a:prstGeom prst="rect">
            <a:avLst/>
          </a:prstGeom>
        </p:spPr>
      </p:pic>
      <p:pic>
        <p:nvPicPr>
          <p:cNvPr id="3" name="Picture 2">
            <a:extLst>
              <a:ext uri="{FF2B5EF4-FFF2-40B4-BE49-F238E27FC236}">
                <a16:creationId xmlns:a16="http://schemas.microsoft.com/office/drawing/2014/main" id="{B077CECC-1E1A-95A0-B97F-5A08F85D854A}"/>
              </a:ext>
            </a:extLst>
          </p:cNvPr>
          <p:cNvPicPr>
            <a:picLocks noChangeAspect="1"/>
          </p:cNvPicPr>
          <p:nvPr/>
        </p:nvPicPr>
        <p:blipFill>
          <a:blip r:embed="rId5"/>
          <a:stretch>
            <a:fillRect/>
          </a:stretch>
        </p:blipFill>
        <p:spPr>
          <a:xfrm>
            <a:off x="388579" y="6425244"/>
            <a:ext cx="3856294" cy="290327"/>
          </a:xfrm>
          <a:prstGeom prst="rect">
            <a:avLst/>
          </a:prstGeom>
        </p:spPr>
      </p:pic>
      <p:sp>
        <p:nvSpPr>
          <p:cNvPr id="4" name="TextBox 3">
            <a:extLst>
              <a:ext uri="{FF2B5EF4-FFF2-40B4-BE49-F238E27FC236}">
                <a16:creationId xmlns:a16="http://schemas.microsoft.com/office/drawing/2014/main" id="{365FF175-A1A3-1EF0-DDAA-21B8BA7D232F}"/>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
        <p:nvSpPr>
          <p:cNvPr id="5" name="Title 1">
            <a:extLst>
              <a:ext uri="{FF2B5EF4-FFF2-40B4-BE49-F238E27FC236}">
                <a16:creationId xmlns:a16="http://schemas.microsoft.com/office/drawing/2014/main" id="{FB729271-D9F8-9967-C86C-67B60BE32A29}"/>
              </a:ext>
            </a:extLst>
          </p:cNvPr>
          <p:cNvSpPr txBox="1">
            <a:spLocks/>
          </p:cNvSpPr>
          <p:nvPr/>
        </p:nvSpPr>
        <p:spPr>
          <a:xfrm>
            <a:off x="635000" y="356779"/>
            <a:ext cx="11023600" cy="1325562"/>
          </a:xfrm>
          <a:prstGeom prst="rect">
            <a:avLst/>
          </a:prstGeom>
        </p:spPr>
        <p:txBody>
          <a:bodyPr anchor="ctr" anchorCtr="0">
            <a:normAutofit lnSpcReduction="10000"/>
          </a:bodyPr>
          <a:lstStyle>
            <a:lvl1pPr algn="l" defTabSz="914400" rtl="0" eaLnBrk="1" latinLnBrk="0" hangingPunct="1">
              <a:lnSpc>
                <a:spcPct val="90000"/>
              </a:lnSpc>
              <a:spcBef>
                <a:spcPct val="0"/>
              </a:spcBef>
              <a:buNone/>
              <a:defRPr sz="4400" b="1" kern="1200">
                <a:solidFill>
                  <a:srgbClr val="DD1A32"/>
                </a:solidFill>
                <a:latin typeface="Univers" panose="020B0503020202020204" pitchFamily="34" charset="0"/>
                <a:ea typeface="+mj-ea"/>
                <a:cs typeface="+mj-cs"/>
              </a:defRPr>
            </a:lvl1pPr>
          </a:lstStyle>
          <a:p>
            <a:r>
              <a:rPr lang="en-US" sz="4800" dirty="0">
                <a:solidFill>
                  <a:srgbClr val="FFC000"/>
                </a:solidFill>
                <a:latin typeface="ITC Berkeley Oldstyle Std Blk" panose="02090402050306020404" pitchFamily="18" charset="0"/>
              </a:rPr>
              <a:t>Celebration of Frederick D. Patterson at the College of Veterinary Medicine</a:t>
            </a:r>
            <a:endParaRPr lang="en-US" sz="4800" dirty="0">
              <a:solidFill>
                <a:schemeClr val="bg1"/>
              </a:solidFill>
              <a:latin typeface="ITC Berkeley Oldstyle Std Blk" panose="02090402050306020404" pitchFamily="18" charset="0"/>
            </a:endParaRPr>
          </a:p>
        </p:txBody>
      </p:sp>
      <p:sp>
        <p:nvSpPr>
          <p:cNvPr id="7" name="Content Placeholder 2">
            <a:extLst>
              <a:ext uri="{FF2B5EF4-FFF2-40B4-BE49-F238E27FC236}">
                <a16:creationId xmlns:a16="http://schemas.microsoft.com/office/drawing/2014/main" id="{23D26371-6B42-BFD9-5560-EA52AAC2BD47}"/>
              </a:ext>
            </a:extLst>
          </p:cNvPr>
          <p:cNvSpPr txBox="1">
            <a:spLocks/>
          </p:cNvSpPr>
          <p:nvPr/>
        </p:nvSpPr>
        <p:spPr>
          <a:xfrm>
            <a:off x="634999" y="2037806"/>
            <a:ext cx="6418943" cy="3905794"/>
          </a:xfrm>
          <a:prstGeom prst="rect">
            <a:avLst/>
          </a:prstGeom>
        </p:spPr>
        <p:txBody>
          <a:bodyPr>
            <a:normAutofit fontScale="92500" lnSpcReduction="20000"/>
          </a:bodyPr>
          <a:lstStyle>
            <a:lvl1pPr marL="2286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2800" kern="1200">
                <a:solidFill>
                  <a:schemeClr val="tx1"/>
                </a:solidFill>
                <a:latin typeface="Univers Light" panose="020B0403020202020204" pitchFamily="34" charset="0"/>
                <a:ea typeface="+mn-ea"/>
                <a:cs typeface="+mn-cs"/>
              </a:defRPr>
            </a:lvl1pPr>
            <a:lvl2pPr marL="6858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2400" kern="1200">
                <a:solidFill>
                  <a:schemeClr val="tx1"/>
                </a:solidFill>
                <a:latin typeface="Univers Light" panose="020B0403020202020204" pitchFamily="34" charset="0"/>
                <a:ea typeface="+mn-ea"/>
                <a:cs typeface="+mn-cs"/>
              </a:defRPr>
            </a:lvl2pPr>
            <a:lvl3pPr marL="11430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2000" kern="1200">
                <a:solidFill>
                  <a:schemeClr val="tx1"/>
                </a:solidFill>
                <a:latin typeface="Univers Light" panose="020B0403020202020204" pitchFamily="34" charset="0"/>
                <a:ea typeface="+mn-ea"/>
                <a:cs typeface="+mn-cs"/>
              </a:defRPr>
            </a:lvl3pPr>
            <a:lvl4pPr marL="16002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1800" kern="1200">
                <a:solidFill>
                  <a:schemeClr val="tx1"/>
                </a:solidFill>
                <a:latin typeface="Univers Light" panose="020B0403020202020204" pitchFamily="34" charset="0"/>
                <a:ea typeface="+mn-ea"/>
                <a:cs typeface="+mn-cs"/>
              </a:defRPr>
            </a:lvl4pPr>
            <a:lvl5pPr marL="20574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1800" kern="1200">
                <a:solidFill>
                  <a:schemeClr val="tx1"/>
                </a:solidFill>
                <a:latin typeface="Univers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SzPct val="100000"/>
              <a:buFont typeface="Arial" panose="020B0604020202020204" pitchFamily="34" charset="0"/>
              <a:buChar char="•"/>
            </a:pPr>
            <a:r>
              <a:rPr lang="en-US" sz="3600" dirty="0">
                <a:solidFill>
                  <a:schemeClr val="bg1"/>
                </a:solidFill>
                <a:latin typeface="ITC Berkeley Oldstyle Std" panose="02090402050306020404" pitchFamily="18" charset="0"/>
                <a:cs typeface="Arial" panose="020B0604020202020204" pitchFamily="34" charset="0"/>
              </a:rPr>
              <a:t>Frederick Douglass Patterson Diversity and Inclusion Award (2018)</a:t>
            </a:r>
          </a:p>
          <a:p>
            <a:pPr>
              <a:buSzPct val="100000"/>
              <a:buFont typeface="Arial" panose="020B0604020202020204" pitchFamily="34" charset="0"/>
              <a:buChar char="•"/>
            </a:pPr>
            <a:r>
              <a:rPr lang="en-US" sz="3600" dirty="0">
                <a:solidFill>
                  <a:schemeClr val="bg1"/>
                </a:solidFill>
                <a:latin typeface="ITC Berkeley Oldstyle Std" panose="02090402050306020404" pitchFamily="18" charset="0"/>
                <a:cs typeface="Arial" panose="020B0604020202020204" pitchFamily="34" charset="0"/>
              </a:rPr>
              <a:t>Frederick Douglass Patterson Diversity and Inclusion Scholarship (2018)</a:t>
            </a:r>
          </a:p>
          <a:p>
            <a:pPr>
              <a:buSzPct val="100000"/>
              <a:buFont typeface="Arial" panose="020B0604020202020204" pitchFamily="34" charset="0"/>
              <a:buChar char="•"/>
            </a:pPr>
            <a:r>
              <a:rPr lang="en-US" sz="3600" dirty="0">
                <a:solidFill>
                  <a:schemeClr val="bg1"/>
                </a:solidFill>
                <a:latin typeface="ITC Berkeley Oldstyle Std" panose="02090402050306020404" pitchFamily="18" charset="0"/>
                <a:cs typeface="Arial" panose="020B0604020202020204" pitchFamily="34" charset="0"/>
              </a:rPr>
              <a:t>Frederick Douglass Patterson Celebration Committee formed in 2022</a:t>
            </a:r>
          </a:p>
          <a:p>
            <a:pPr>
              <a:buSzPct val="100000"/>
              <a:buFont typeface="Arial" panose="020B0604020202020204" pitchFamily="34" charset="0"/>
              <a:buChar char="•"/>
            </a:pPr>
            <a:endParaRPr lang="en-US" sz="3600" b="1" dirty="0">
              <a:solidFill>
                <a:srgbClr val="C00000"/>
              </a:solidFill>
              <a:latin typeface="ITC Berkeley Oldstyle Std" panose="02090402050306020404" pitchFamily="18" charset="0"/>
              <a:cs typeface="Arial" panose="020B0604020202020204" pitchFamily="34" charset="0"/>
            </a:endParaRPr>
          </a:p>
        </p:txBody>
      </p:sp>
    </p:spTree>
    <p:extLst>
      <p:ext uri="{BB962C8B-B14F-4D97-AF65-F5344CB8AC3E}">
        <p14:creationId xmlns:p14="http://schemas.microsoft.com/office/powerpoint/2010/main" val="30322601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02275A4F-B99D-153B-64DB-39497B15004F}"/>
              </a:ext>
            </a:extLst>
          </p:cNvPr>
          <p:cNvPicPr>
            <a:picLocks noChangeAspect="1"/>
          </p:cNvPicPr>
          <p:nvPr/>
        </p:nvPicPr>
        <p:blipFill>
          <a:blip r:embed="rId3"/>
          <a:stretch>
            <a:fillRect/>
          </a:stretch>
        </p:blipFill>
        <p:spPr>
          <a:xfrm rot="5400000">
            <a:off x="2892648" y="-2954594"/>
            <a:ext cx="6406703" cy="12192002"/>
          </a:xfrm>
          <a:prstGeom prst="rect">
            <a:avLst/>
          </a:prstGeom>
        </p:spPr>
      </p:pic>
      <p:pic>
        <p:nvPicPr>
          <p:cNvPr id="12" name="Picture 11" descr="Text&#10;&#10;Description automatically generated">
            <a:extLst>
              <a:ext uri="{FF2B5EF4-FFF2-40B4-BE49-F238E27FC236}">
                <a16:creationId xmlns:a16="http://schemas.microsoft.com/office/drawing/2014/main" id="{AEFADD86-8A84-9BC4-0262-62D3047023BF}"/>
              </a:ext>
            </a:extLst>
          </p:cNvPr>
          <p:cNvPicPr>
            <a:picLocks noChangeAspect="1"/>
          </p:cNvPicPr>
          <p:nvPr/>
        </p:nvPicPr>
        <p:blipFill>
          <a:blip r:embed="rId4" cstate="print">
            <a:extLst>
              <a:ext uri="{BEBA8EAE-BF5A-486C-A8C5-ECC9F3942E4B}">
                <a14:imgProps xmlns:a14="http://schemas.microsoft.com/office/drawing/2010/main">
                  <a14:imgLayer r:embed="rId5">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7719566" y="2386130"/>
            <a:ext cx="3939034" cy="2954276"/>
          </a:xfrm>
          <a:prstGeom prst="rect">
            <a:avLst/>
          </a:prstGeom>
          <a:ln>
            <a:noFill/>
          </a:ln>
          <a:effectLst>
            <a:outerShdw blurRad="292100" dist="139700" dir="2700000" algn="tl" rotWithShape="0">
              <a:srgbClr val="333333">
                <a:alpha val="65000"/>
              </a:srgbClr>
            </a:outerShdw>
          </a:effectLst>
        </p:spPr>
      </p:pic>
      <p:pic>
        <p:nvPicPr>
          <p:cNvPr id="2" name="Picture 1">
            <a:extLst>
              <a:ext uri="{FF2B5EF4-FFF2-40B4-BE49-F238E27FC236}">
                <a16:creationId xmlns:a16="http://schemas.microsoft.com/office/drawing/2014/main" id="{326A1177-F6A8-4347-28A9-77A146839E29}"/>
              </a:ext>
            </a:extLst>
          </p:cNvPr>
          <p:cNvPicPr>
            <a:picLocks noChangeAspect="1"/>
          </p:cNvPicPr>
          <p:nvPr/>
        </p:nvPicPr>
        <p:blipFill>
          <a:blip r:embed="rId3"/>
          <a:stretch>
            <a:fillRect/>
          </a:stretch>
        </p:blipFill>
        <p:spPr>
          <a:xfrm rot="5400000">
            <a:off x="5808405" y="474407"/>
            <a:ext cx="575188" cy="12192002"/>
          </a:xfrm>
          <a:prstGeom prst="rect">
            <a:avLst/>
          </a:prstGeom>
        </p:spPr>
      </p:pic>
      <p:pic>
        <p:nvPicPr>
          <p:cNvPr id="3" name="Picture 2">
            <a:extLst>
              <a:ext uri="{FF2B5EF4-FFF2-40B4-BE49-F238E27FC236}">
                <a16:creationId xmlns:a16="http://schemas.microsoft.com/office/drawing/2014/main" id="{B077CECC-1E1A-95A0-B97F-5A08F85D854A}"/>
              </a:ext>
            </a:extLst>
          </p:cNvPr>
          <p:cNvPicPr>
            <a:picLocks noChangeAspect="1"/>
          </p:cNvPicPr>
          <p:nvPr/>
        </p:nvPicPr>
        <p:blipFill>
          <a:blip r:embed="rId6"/>
          <a:stretch>
            <a:fillRect/>
          </a:stretch>
        </p:blipFill>
        <p:spPr>
          <a:xfrm>
            <a:off x="388579" y="6425244"/>
            <a:ext cx="3856294" cy="290327"/>
          </a:xfrm>
          <a:prstGeom prst="rect">
            <a:avLst/>
          </a:prstGeom>
        </p:spPr>
      </p:pic>
      <p:sp>
        <p:nvSpPr>
          <p:cNvPr id="4" name="TextBox 3">
            <a:extLst>
              <a:ext uri="{FF2B5EF4-FFF2-40B4-BE49-F238E27FC236}">
                <a16:creationId xmlns:a16="http://schemas.microsoft.com/office/drawing/2014/main" id="{365FF175-A1A3-1EF0-DDAA-21B8BA7D232F}"/>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
        <p:nvSpPr>
          <p:cNvPr id="5" name="Title 1">
            <a:extLst>
              <a:ext uri="{FF2B5EF4-FFF2-40B4-BE49-F238E27FC236}">
                <a16:creationId xmlns:a16="http://schemas.microsoft.com/office/drawing/2014/main" id="{FB729271-D9F8-9967-C86C-67B60BE32A29}"/>
              </a:ext>
            </a:extLst>
          </p:cNvPr>
          <p:cNvSpPr txBox="1">
            <a:spLocks/>
          </p:cNvSpPr>
          <p:nvPr/>
        </p:nvSpPr>
        <p:spPr>
          <a:xfrm>
            <a:off x="635000" y="356779"/>
            <a:ext cx="11023600" cy="1325562"/>
          </a:xfrm>
          <a:prstGeom prst="rect">
            <a:avLst/>
          </a:prstGeom>
        </p:spPr>
        <p:txBody>
          <a:bodyPr anchor="ctr" anchorCtr="0">
            <a:normAutofit lnSpcReduction="10000"/>
          </a:bodyPr>
          <a:lstStyle>
            <a:lvl1pPr algn="l" defTabSz="914400" rtl="0" eaLnBrk="1" latinLnBrk="0" hangingPunct="1">
              <a:lnSpc>
                <a:spcPct val="90000"/>
              </a:lnSpc>
              <a:spcBef>
                <a:spcPct val="0"/>
              </a:spcBef>
              <a:buNone/>
              <a:defRPr sz="4400" b="1" kern="1200">
                <a:solidFill>
                  <a:srgbClr val="DD1A32"/>
                </a:solidFill>
                <a:latin typeface="Univers" panose="020B0503020202020204" pitchFamily="34" charset="0"/>
                <a:ea typeface="+mj-ea"/>
                <a:cs typeface="+mj-cs"/>
              </a:defRPr>
            </a:lvl1pPr>
          </a:lstStyle>
          <a:p>
            <a:r>
              <a:rPr lang="en-US" sz="4800" dirty="0">
                <a:solidFill>
                  <a:srgbClr val="FFC000"/>
                </a:solidFill>
                <a:latin typeface="ITC Berkeley Oldstyle Std Blk" panose="02090402050306020404" pitchFamily="18" charset="0"/>
              </a:rPr>
              <a:t>Celebration of Frederick D. Patterson at the College of Veterinary Medicine</a:t>
            </a:r>
            <a:endParaRPr lang="en-US" sz="4800" dirty="0">
              <a:solidFill>
                <a:schemeClr val="bg1"/>
              </a:solidFill>
              <a:latin typeface="ITC Berkeley Oldstyle Std Blk" panose="02090402050306020404" pitchFamily="18" charset="0"/>
            </a:endParaRPr>
          </a:p>
        </p:txBody>
      </p:sp>
      <p:sp>
        <p:nvSpPr>
          <p:cNvPr id="7" name="Content Placeholder 2">
            <a:extLst>
              <a:ext uri="{FF2B5EF4-FFF2-40B4-BE49-F238E27FC236}">
                <a16:creationId xmlns:a16="http://schemas.microsoft.com/office/drawing/2014/main" id="{23D26371-6B42-BFD9-5560-EA52AAC2BD47}"/>
              </a:ext>
            </a:extLst>
          </p:cNvPr>
          <p:cNvSpPr txBox="1">
            <a:spLocks/>
          </p:cNvSpPr>
          <p:nvPr/>
        </p:nvSpPr>
        <p:spPr>
          <a:xfrm>
            <a:off x="634999" y="2037806"/>
            <a:ext cx="7450909" cy="1380440"/>
          </a:xfrm>
          <a:prstGeom prst="rect">
            <a:avLst/>
          </a:prstGeom>
        </p:spPr>
        <p:txBody>
          <a:bodyPr>
            <a:normAutofit/>
          </a:bodyPr>
          <a:lstStyle>
            <a:lvl1pPr marL="2286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2800" kern="1200">
                <a:solidFill>
                  <a:schemeClr val="tx1"/>
                </a:solidFill>
                <a:latin typeface="Univers Light" panose="020B0403020202020204" pitchFamily="34" charset="0"/>
                <a:ea typeface="+mn-ea"/>
                <a:cs typeface="+mn-cs"/>
              </a:defRPr>
            </a:lvl1pPr>
            <a:lvl2pPr marL="6858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2400" kern="1200">
                <a:solidFill>
                  <a:schemeClr val="tx1"/>
                </a:solidFill>
                <a:latin typeface="Univers Light" panose="020B0403020202020204" pitchFamily="34" charset="0"/>
                <a:ea typeface="+mn-ea"/>
                <a:cs typeface="+mn-cs"/>
              </a:defRPr>
            </a:lvl2pPr>
            <a:lvl3pPr marL="11430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2000" kern="1200">
                <a:solidFill>
                  <a:schemeClr val="tx1"/>
                </a:solidFill>
                <a:latin typeface="Univers Light" panose="020B0403020202020204" pitchFamily="34" charset="0"/>
                <a:ea typeface="+mn-ea"/>
                <a:cs typeface="+mn-cs"/>
              </a:defRPr>
            </a:lvl3pPr>
            <a:lvl4pPr marL="16002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1800" kern="1200">
                <a:solidFill>
                  <a:schemeClr val="tx1"/>
                </a:solidFill>
                <a:latin typeface="Univers Light" panose="020B0403020202020204" pitchFamily="34" charset="0"/>
                <a:ea typeface="+mn-ea"/>
                <a:cs typeface="+mn-cs"/>
              </a:defRPr>
            </a:lvl4pPr>
            <a:lvl5pPr marL="20574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1800" kern="1200">
                <a:solidFill>
                  <a:schemeClr val="tx1"/>
                </a:solidFill>
                <a:latin typeface="Univers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SzPct val="100000"/>
              <a:buFont typeface="Arial" panose="020B0604020202020204" pitchFamily="34" charset="0"/>
              <a:buChar char="•"/>
            </a:pPr>
            <a:r>
              <a:rPr lang="en-US" sz="3600" dirty="0">
                <a:solidFill>
                  <a:schemeClr val="bg1"/>
                </a:solidFill>
                <a:latin typeface="ITC Berkeley Oldstyle Std" panose="02090402050306020404" pitchFamily="18" charset="0"/>
                <a:cs typeface="Arial" panose="020B0604020202020204" pitchFamily="34" charset="0"/>
              </a:rPr>
              <a:t>Patterson presentation on first day</a:t>
            </a:r>
          </a:p>
          <a:p>
            <a:pPr>
              <a:buSzPct val="100000"/>
              <a:buFont typeface="Arial" panose="020B0604020202020204" pitchFamily="34" charset="0"/>
              <a:buChar char="•"/>
            </a:pPr>
            <a:r>
              <a:rPr lang="en-US" sz="3600" dirty="0">
                <a:solidFill>
                  <a:schemeClr val="bg1"/>
                </a:solidFill>
                <a:latin typeface="ITC Berkeley Oldstyle Std" panose="02090402050306020404" pitchFamily="18" charset="0"/>
                <a:cs typeface="Arial" panose="020B0604020202020204" pitchFamily="34" charset="0"/>
              </a:rPr>
              <a:t>Birthday celebration on October 10</a:t>
            </a:r>
          </a:p>
        </p:txBody>
      </p:sp>
      <p:pic>
        <p:nvPicPr>
          <p:cNvPr id="9" name="Picture 8" descr="A group of people outside a building&#10;&#10;Description automatically generated with medium confidence">
            <a:extLst>
              <a:ext uri="{FF2B5EF4-FFF2-40B4-BE49-F238E27FC236}">
                <a16:creationId xmlns:a16="http://schemas.microsoft.com/office/drawing/2014/main" id="{201445D1-EA24-AE94-2CE0-0469184E7B4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767199" y="3439755"/>
            <a:ext cx="5410472" cy="26428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9010435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2D4CDA-2A3F-7DE5-DAA6-19D5DF4AACFD}"/>
              </a:ext>
            </a:extLst>
          </p:cNvPr>
          <p:cNvPicPr>
            <a:picLocks noChangeAspect="1"/>
          </p:cNvPicPr>
          <p:nvPr/>
        </p:nvPicPr>
        <p:blipFill>
          <a:blip r:embed="rId3"/>
          <a:stretch>
            <a:fillRect/>
          </a:stretch>
        </p:blipFill>
        <p:spPr>
          <a:xfrm rot="5400000">
            <a:off x="2892648" y="-2954594"/>
            <a:ext cx="6406703" cy="12192002"/>
          </a:xfrm>
          <a:prstGeom prst="rect">
            <a:avLst/>
          </a:prstGeom>
        </p:spPr>
      </p:pic>
      <p:pic>
        <p:nvPicPr>
          <p:cNvPr id="2" name="Picture 1">
            <a:extLst>
              <a:ext uri="{FF2B5EF4-FFF2-40B4-BE49-F238E27FC236}">
                <a16:creationId xmlns:a16="http://schemas.microsoft.com/office/drawing/2014/main" id="{326A1177-F6A8-4347-28A9-77A146839E29}"/>
              </a:ext>
            </a:extLst>
          </p:cNvPr>
          <p:cNvPicPr>
            <a:picLocks noChangeAspect="1"/>
          </p:cNvPicPr>
          <p:nvPr/>
        </p:nvPicPr>
        <p:blipFill>
          <a:blip r:embed="rId3"/>
          <a:stretch>
            <a:fillRect/>
          </a:stretch>
        </p:blipFill>
        <p:spPr>
          <a:xfrm rot="5400000">
            <a:off x="5808405" y="474407"/>
            <a:ext cx="575188" cy="12192002"/>
          </a:xfrm>
          <a:prstGeom prst="rect">
            <a:avLst/>
          </a:prstGeom>
        </p:spPr>
      </p:pic>
      <p:pic>
        <p:nvPicPr>
          <p:cNvPr id="3" name="Picture 2">
            <a:extLst>
              <a:ext uri="{FF2B5EF4-FFF2-40B4-BE49-F238E27FC236}">
                <a16:creationId xmlns:a16="http://schemas.microsoft.com/office/drawing/2014/main" id="{B077CECC-1E1A-95A0-B97F-5A08F85D854A}"/>
              </a:ext>
            </a:extLst>
          </p:cNvPr>
          <p:cNvPicPr>
            <a:picLocks noChangeAspect="1"/>
          </p:cNvPicPr>
          <p:nvPr/>
        </p:nvPicPr>
        <p:blipFill>
          <a:blip r:embed="rId4"/>
          <a:stretch>
            <a:fillRect/>
          </a:stretch>
        </p:blipFill>
        <p:spPr>
          <a:xfrm>
            <a:off x="388579" y="6425244"/>
            <a:ext cx="3856294" cy="290327"/>
          </a:xfrm>
          <a:prstGeom prst="rect">
            <a:avLst/>
          </a:prstGeom>
        </p:spPr>
      </p:pic>
      <p:sp>
        <p:nvSpPr>
          <p:cNvPr id="4" name="TextBox 3">
            <a:extLst>
              <a:ext uri="{FF2B5EF4-FFF2-40B4-BE49-F238E27FC236}">
                <a16:creationId xmlns:a16="http://schemas.microsoft.com/office/drawing/2014/main" id="{365FF175-A1A3-1EF0-DDAA-21B8BA7D232F}"/>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
        <p:nvSpPr>
          <p:cNvPr id="5" name="Title 1">
            <a:extLst>
              <a:ext uri="{FF2B5EF4-FFF2-40B4-BE49-F238E27FC236}">
                <a16:creationId xmlns:a16="http://schemas.microsoft.com/office/drawing/2014/main" id="{FB729271-D9F8-9967-C86C-67B60BE32A29}"/>
              </a:ext>
            </a:extLst>
          </p:cNvPr>
          <p:cNvSpPr txBox="1">
            <a:spLocks/>
          </p:cNvSpPr>
          <p:nvPr/>
        </p:nvSpPr>
        <p:spPr>
          <a:xfrm>
            <a:off x="635000" y="356779"/>
            <a:ext cx="11023600" cy="1325562"/>
          </a:xfrm>
          <a:prstGeom prst="rect">
            <a:avLst/>
          </a:prstGeom>
        </p:spPr>
        <p:txBody>
          <a:bodyPr anchor="ctr" anchorCtr="0">
            <a:normAutofit lnSpcReduction="10000"/>
          </a:bodyPr>
          <a:lstStyle>
            <a:lvl1pPr algn="l" defTabSz="914400" rtl="0" eaLnBrk="1" latinLnBrk="0" hangingPunct="1">
              <a:lnSpc>
                <a:spcPct val="90000"/>
              </a:lnSpc>
              <a:spcBef>
                <a:spcPct val="0"/>
              </a:spcBef>
              <a:buNone/>
              <a:defRPr sz="4400" b="1" kern="1200">
                <a:solidFill>
                  <a:srgbClr val="DD1A32"/>
                </a:solidFill>
                <a:latin typeface="Univers" panose="020B0503020202020204" pitchFamily="34" charset="0"/>
                <a:ea typeface="+mj-ea"/>
                <a:cs typeface="+mj-cs"/>
              </a:defRPr>
            </a:lvl1pPr>
          </a:lstStyle>
          <a:p>
            <a:r>
              <a:rPr lang="en-US" sz="4800" dirty="0">
                <a:solidFill>
                  <a:srgbClr val="FFC000"/>
                </a:solidFill>
                <a:latin typeface="ITC Berkeley Oldstyle Std Blk" panose="02090402050306020404" pitchFamily="18" charset="0"/>
              </a:rPr>
              <a:t>Celebration of Frederick D. Patterson at the College of Veterinary Medicine</a:t>
            </a:r>
            <a:endParaRPr lang="en-US" sz="4800" dirty="0">
              <a:solidFill>
                <a:schemeClr val="bg1"/>
              </a:solidFill>
              <a:latin typeface="ITC Berkeley Oldstyle Std Blk" panose="02090402050306020404" pitchFamily="18" charset="0"/>
            </a:endParaRPr>
          </a:p>
        </p:txBody>
      </p:sp>
      <p:sp>
        <p:nvSpPr>
          <p:cNvPr id="7" name="Content Placeholder 2">
            <a:extLst>
              <a:ext uri="{FF2B5EF4-FFF2-40B4-BE49-F238E27FC236}">
                <a16:creationId xmlns:a16="http://schemas.microsoft.com/office/drawing/2014/main" id="{23D26371-6B42-BFD9-5560-EA52AAC2BD47}"/>
              </a:ext>
            </a:extLst>
          </p:cNvPr>
          <p:cNvSpPr txBox="1">
            <a:spLocks/>
          </p:cNvSpPr>
          <p:nvPr/>
        </p:nvSpPr>
        <p:spPr>
          <a:xfrm>
            <a:off x="634999" y="2037806"/>
            <a:ext cx="7450909" cy="1380440"/>
          </a:xfrm>
          <a:prstGeom prst="rect">
            <a:avLst/>
          </a:prstGeom>
        </p:spPr>
        <p:txBody>
          <a:bodyPr>
            <a:normAutofit fontScale="77500" lnSpcReduction="20000"/>
          </a:bodyPr>
          <a:lstStyle>
            <a:lvl1pPr marL="2286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2800" kern="1200">
                <a:solidFill>
                  <a:schemeClr val="tx1"/>
                </a:solidFill>
                <a:latin typeface="Univers Light" panose="020B0403020202020204" pitchFamily="34" charset="0"/>
                <a:ea typeface="+mn-ea"/>
                <a:cs typeface="+mn-cs"/>
              </a:defRPr>
            </a:lvl1pPr>
            <a:lvl2pPr marL="6858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2400" kern="1200">
                <a:solidFill>
                  <a:schemeClr val="tx1"/>
                </a:solidFill>
                <a:latin typeface="Univers Light" panose="020B0403020202020204" pitchFamily="34" charset="0"/>
                <a:ea typeface="+mn-ea"/>
                <a:cs typeface="+mn-cs"/>
              </a:defRPr>
            </a:lvl2pPr>
            <a:lvl3pPr marL="11430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2000" kern="1200">
                <a:solidFill>
                  <a:schemeClr val="tx1"/>
                </a:solidFill>
                <a:latin typeface="Univers Light" panose="020B0403020202020204" pitchFamily="34" charset="0"/>
                <a:ea typeface="+mn-ea"/>
                <a:cs typeface="+mn-cs"/>
              </a:defRPr>
            </a:lvl3pPr>
            <a:lvl4pPr marL="16002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1800" kern="1200">
                <a:solidFill>
                  <a:schemeClr val="tx1"/>
                </a:solidFill>
                <a:latin typeface="Univers Light" panose="020B0403020202020204" pitchFamily="34" charset="0"/>
                <a:ea typeface="+mn-ea"/>
                <a:cs typeface="+mn-cs"/>
              </a:defRPr>
            </a:lvl4pPr>
            <a:lvl5pPr marL="20574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1800" kern="1200">
                <a:solidFill>
                  <a:schemeClr val="tx1"/>
                </a:solidFill>
                <a:latin typeface="Univers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SzPct val="100000"/>
              <a:buFont typeface="Arial" panose="020B0604020202020204" pitchFamily="34" charset="0"/>
              <a:buChar char="•"/>
            </a:pPr>
            <a:r>
              <a:rPr lang="en-US" sz="3600" dirty="0">
                <a:solidFill>
                  <a:schemeClr val="bg1"/>
                </a:solidFill>
                <a:latin typeface="ITC Berkeley Oldstyle Std" panose="02090402050306020404" pitchFamily="18" charset="0"/>
                <a:cs typeface="Arial" panose="020B0604020202020204" pitchFamily="34" charset="0"/>
              </a:rPr>
              <a:t>Dr. Frederick Douglass Patterson Opportunity Fund campaign</a:t>
            </a:r>
          </a:p>
          <a:p>
            <a:pPr>
              <a:buSzPct val="100000"/>
              <a:buFont typeface="Arial" panose="020B0604020202020204" pitchFamily="34" charset="0"/>
              <a:buChar char="•"/>
            </a:pPr>
            <a:r>
              <a:rPr lang="en-US" sz="3600" dirty="0">
                <a:solidFill>
                  <a:schemeClr val="bg1"/>
                </a:solidFill>
                <a:latin typeface="ITC Berkeley Oldstyle Std" panose="02090402050306020404" pitchFamily="18" charset="0"/>
                <a:cs typeface="Arial" panose="020B0604020202020204" pitchFamily="34" charset="0"/>
              </a:rPr>
              <a:t>Dr. Frederick Douglass Patterson Spirit Award</a:t>
            </a:r>
          </a:p>
        </p:txBody>
      </p:sp>
      <p:pic>
        <p:nvPicPr>
          <p:cNvPr id="13" name="Picture 12" descr="A group of people posing for a photo&#10;&#10;Description automatically generated">
            <a:extLst>
              <a:ext uri="{FF2B5EF4-FFF2-40B4-BE49-F238E27FC236}">
                <a16:creationId xmlns:a16="http://schemas.microsoft.com/office/drawing/2014/main" id="{03EBA814-9A92-22A0-5E75-59C3A17A64D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76983" y="3236799"/>
            <a:ext cx="2365623" cy="1869065"/>
          </a:xfrm>
          <a:prstGeom prst="rect">
            <a:avLst/>
          </a:prstGeom>
          <a:ln>
            <a:noFill/>
          </a:ln>
          <a:effectLst>
            <a:outerShdw blurRad="292100" dist="139700" dir="2700000" algn="tl" rotWithShape="0">
              <a:srgbClr val="333333">
                <a:alpha val="65000"/>
              </a:srgbClr>
            </a:outerShdw>
          </a:effectLst>
        </p:spPr>
      </p:pic>
      <p:pic>
        <p:nvPicPr>
          <p:cNvPr id="17" name="Picture 16" descr="A person speaking into a microphone&#10;&#10;Description automatically generated with low confidence">
            <a:extLst>
              <a:ext uri="{FF2B5EF4-FFF2-40B4-BE49-F238E27FC236}">
                <a16:creationId xmlns:a16="http://schemas.microsoft.com/office/drawing/2014/main" id="{055BEB39-8090-B81D-F507-4EBEE77488F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491585">
            <a:off x="8515765" y="1834123"/>
            <a:ext cx="3380542" cy="4391934"/>
          </a:xfrm>
          <a:prstGeom prst="rect">
            <a:avLst/>
          </a:prstGeom>
          <a:ln>
            <a:noFill/>
          </a:ln>
          <a:effectLst>
            <a:outerShdw blurRad="292100" dist="139700" dir="2700000" algn="tl" rotWithShape="0">
              <a:srgbClr val="333333">
                <a:alpha val="65000"/>
              </a:srgbClr>
            </a:outerShdw>
          </a:effectLst>
        </p:spPr>
      </p:pic>
      <p:pic>
        <p:nvPicPr>
          <p:cNvPr id="11" name="Picture 10" descr="A group of women posing for a photo&#10;&#10;Description automatically generated with medium confidence">
            <a:extLst>
              <a:ext uri="{FF2B5EF4-FFF2-40B4-BE49-F238E27FC236}">
                <a16:creationId xmlns:a16="http://schemas.microsoft.com/office/drawing/2014/main" id="{061DE425-3214-4B17-6442-2393837839AC}"/>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323723" y="3992345"/>
            <a:ext cx="3245703" cy="2227039"/>
          </a:xfrm>
          <a:prstGeom prst="rect">
            <a:avLst/>
          </a:prstGeom>
          <a:ln>
            <a:noFill/>
          </a:ln>
          <a:effectLst>
            <a:outerShdw blurRad="292100" dist="139700" dir="2700000" algn="tl" rotWithShape="0">
              <a:srgbClr val="333333">
                <a:alpha val="65000"/>
              </a:srgbClr>
            </a:outerShdw>
          </a:effectLst>
        </p:spPr>
      </p:pic>
      <p:pic>
        <p:nvPicPr>
          <p:cNvPr id="8" name="Picture 7" descr="A group of men posing for a picture next to a statue&#10;&#10;Description automatically generated with medium confidence">
            <a:extLst>
              <a:ext uri="{FF2B5EF4-FFF2-40B4-BE49-F238E27FC236}">
                <a16:creationId xmlns:a16="http://schemas.microsoft.com/office/drawing/2014/main" id="{9EE1B6EC-734B-881A-2DC1-805C55AC51D5}"/>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4642691" y="3520187"/>
            <a:ext cx="1759689" cy="2227039"/>
          </a:xfrm>
          <a:prstGeom prst="rect">
            <a:avLst/>
          </a:prstGeom>
          <a:ln>
            <a:noFill/>
          </a:ln>
          <a:effectLst>
            <a:outerShdw blurRad="292100" dist="139700" dir="2700000" algn="tl" rotWithShape="0">
              <a:srgbClr val="333333">
                <a:alpha val="65000"/>
              </a:srgbClr>
            </a:outerShdw>
          </a:effectLst>
        </p:spPr>
      </p:pic>
      <p:pic>
        <p:nvPicPr>
          <p:cNvPr id="9" name="Picture 8" descr="A picture containing timeline&#10;&#10;Description automatically generated">
            <a:extLst>
              <a:ext uri="{FF2B5EF4-FFF2-40B4-BE49-F238E27FC236}">
                <a16:creationId xmlns:a16="http://schemas.microsoft.com/office/drawing/2014/main" id="{6CE6EB35-C25E-DA91-091F-6473B2C0B7F4}"/>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2045985" y="4498404"/>
            <a:ext cx="2790991" cy="172580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4071489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D2ED3D1E-AED8-5D1B-1683-C218F36B9887}"/>
              </a:ext>
            </a:extLst>
          </p:cNvPr>
          <p:cNvPicPr>
            <a:picLocks noChangeAspect="1"/>
          </p:cNvPicPr>
          <p:nvPr/>
        </p:nvPicPr>
        <p:blipFill>
          <a:blip r:embed="rId3"/>
          <a:stretch>
            <a:fillRect/>
          </a:stretch>
        </p:blipFill>
        <p:spPr>
          <a:xfrm rot="5400000">
            <a:off x="2892648" y="-2954594"/>
            <a:ext cx="6406703" cy="12192002"/>
          </a:xfrm>
          <a:prstGeom prst="rect">
            <a:avLst/>
          </a:prstGeom>
        </p:spPr>
      </p:pic>
      <p:pic>
        <p:nvPicPr>
          <p:cNvPr id="2" name="Picture 1">
            <a:extLst>
              <a:ext uri="{FF2B5EF4-FFF2-40B4-BE49-F238E27FC236}">
                <a16:creationId xmlns:a16="http://schemas.microsoft.com/office/drawing/2014/main" id="{326A1177-F6A8-4347-28A9-77A146839E29}"/>
              </a:ext>
            </a:extLst>
          </p:cNvPr>
          <p:cNvPicPr>
            <a:picLocks noChangeAspect="1"/>
          </p:cNvPicPr>
          <p:nvPr/>
        </p:nvPicPr>
        <p:blipFill>
          <a:blip r:embed="rId3"/>
          <a:stretch>
            <a:fillRect/>
          </a:stretch>
        </p:blipFill>
        <p:spPr>
          <a:xfrm rot="5400000">
            <a:off x="5808405" y="474407"/>
            <a:ext cx="575188" cy="12192002"/>
          </a:xfrm>
          <a:prstGeom prst="rect">
            <a:avLst/>
          </a:prstGeom>
        </p:spPr>
      </p:pic>
      <p:pic>
        <p:nvPicPr>
          <p:cNvPr id="3" name="Picture 2">
            <a:extLst>
              <a:ext uri="{FF2B5EF4-FFF2-40B4-BE49-F238E27FC236}">
                <a16:creationId xmlns:a16="http://schemas.microsoft.com/office/drawing/2014/main" id="{B077CECC-1E1A-95A0-B97F-5A08F85D854A}"/>
              </a:ext>
            </a:extLst>
          </p:cNvPr>
          <p:cNvPicPr>
            <a:picLocks noChangeAspect="1"/>
          </p:cNvPicPr>
          <p:nvPr/>
        </p:nvPicPr>
        <p:blipFill>
          <a:blip r:embed="rId4"/>
          <a:stretch>
            <a:fillRect/>
          </a:stretch>
        </p:blipFill>
        <p:spPr>
          <a:xfrm>
            <a:off x="388579" y="6425244"/>
            <a:ext cx="3856294" cy="290327"/>
          </a:xfrm>
          <a:prstGeom prst="rect">
            <a:avLst/>
          </a:prstGeom>
        </p:spPr>
      </p:pic>
      <p:sp>
        <p:nvSpPr>
          <p:cNvPr id="4" name="TextBox 3">
            <a:extLst>
              <a:ext uri="{FF2B5EF4-FFF2-40B4-BE49-F238E27FC236}">
                <a16:creationId xmlns:a16="http://schemas.microsoft.com/office/drawing/2014/main" id="{365FF175-A1A3-1EF0-DDAA-21B8BA7D232F}"/>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
        <p:nvSpPr>
          <p:cNvPr id="5" name="Title 1">
            <a:extLst>
              <a:ext uri="{FF2B5EF4-FFF2-40B4-BE49-F238E27FC236}">
                <a16:creationId xmlns:a16="http://schemas.microsoft.com/office/drawing/2014/main" id="{FB729271-D9F8-9967-C86C-67B60BE32A29}"/>
              </a:ext>
            </a:extLst>
          </p:cNvPr>
          <p:cNvSpPr txBox="1">
            <a:spLocks/>
          </p:cNvSpPr>
          <p:nvPr/>
        </p:nvSpPr>
        <p:spPr>
          <a:xfrm>
            <a:off x="635000" y="356779"/>
            <a:ext cx="11023600" cy="1325562"/>
          </a:xfrm>
          <a:prstGeom prst="rect">
            <a:avLst/>
          </a:prstGeom>
        </p:spPr>
        <p:txBody>
          <a:bodyPr anchor="ctr" anchorCtr="0">
            <a:normAutofit lnSpcReduction="10000"/>
          </a:bodyPr>
          <a:lstStyle>
            <a:lvl1pPr algn="l" defTabSz="914400" rtl="0" eaLnBrk="1" latinLnBrk="0" hangingPunct="1">
              <a:lnSpc>
                <a:spcPct val="90000"/>
              </a:lnSpc>
              <a:spcBef>
                <a:spcPct val="0"/>
              </a:spcBef>
              <a:buNone/>
              <a:defRPr sz="4400" b="1" kern="1200">
                <a:solidFill>
                  <a:srgbClr val="DD1A32"/>
                </a:solidFill>
                <a:latin typeface="Univers" panose="020B0503020202020204" pitchFamily="34" charset="0"/>
                <a:ea typeface="+mj-ea"/>
                <a:cs typeface="+mj-cs"/>
              </a:defRPr>
            </a:lvl1pPr>
          </a:lstStyle>
          <a:p>
            <a:r>
              <a:rPr lang="en-US" sz="4800" dirty="0">
                <a:solidFill>
                  <a:srgbClr val="FFC000"/>
                </a:solidFill>
                <a:latin typeface="ITC Berkeley Oldstyle Std Blk" panose="02090402050306020404" pitchFamily="18" charset="0"/>
              </a:rPr>
              <a:t>Celebration of Frederick D. Patterson at the College of Veterinary Medicine</a:t>
            </a:r>
            <a:endParaRPr lang="en-US" sz="4800" dirty="0">
              <a:solidFill>
                <a:schemeClr val="bg1"/>
              </a:solidFill>
              <a:latin typeface="ITC Berkeley Oldstyle Std Blk" panose="02090402050306020404" pitchFamily="18" charset="0"/>
            </a:endParaRPr>
          </a:p>
        </p:txBody>
      </p:sp>
      <p:sp>
        <p:nvSpPr>
          <p:cNvPr id="7" name="Content Placeholder 2">
            <a:extLst>
              <a:ext uri="{FF2B5EF4-FFF2-40B4-BE49-F238E27FC236}">
                <a16:creationId xmlns:a16="http://schemas.microsoft.com/office/drawing/2014/main" id="{23D26371-6B42-BFD9-5560-EA52AAC2BD47}"/>
              </a:ext>
            </a:extLst>
          </p:cNvPr>
          <p:cNvSpPr txBox="1">
            <a:spLocks/>
          </p:cNvSpPr>
          <p:nvPr/>
        </p:nvSpPr>
        <p:spPr>
          <a:xfrm>
            <a:off x="634999" y="2037806"/>
            <a:ext cx="7450909" cy="1380440"/>
          </a:xfrm>
          <a:prstGeom prst="rect">
            <a:avLst/>
          </a:prstGeom>
        </p:spPr>
        <p:txBody>
          <a:bodyPr>
            <a:normAutofit fontScale="85000" lnSpcReduction="10000"/>
          </a:bodyPr>
          <a:lstStyle>
            <a:lvl1pPr marL="2286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2800" kern="1200">
                <a:solidFill>
                  <a:schemeClr val="tx1"/>
                </a:solidFill>
                <a:latin typeface="Univers Light" panose="020B0403020202020204" pitchFamily="34" charset="0"/>
                <a:ea typeface="+mn-ea"/>
                <a:cs typeface="+mn-cs"/>
              </a:defRPr>
            </a:lvl1pPr>
            <a:lvl2pPr marL="6858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2400" kern="1200">
                <a:solidFill>
                  <a:schemeClr val="tx1"/>
                </a:solidFill>
                <a:latin typeface="Univers Light" panose="020B0403020202020204" pitchFamily="34" charset="0"/>
                <a:ea typeface="+mn-ea"/>
                <a:cs typeface="+mn-cs"/>
              </a:defRPr>
            </a:lvl2pPr>
            <a:lvl3pPr marL="11430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2000" kern="1200">
                <a:solidFill>
                  <a:schemeClr val="tx1"/>
                </a:solidFill>
                <a:latin typeface="Univers Light" panose="020B0403020202020204" pitchFamily="34" charset="0"/>
                <a:ea typeface="+mn-ea"/>
                <a:cs typeface="+mn-cs"/>
              </a:defRPr>
            </a:lvl3pPr>
            <a:lvl4pPr marL="16002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1800" kern="1200">
                <a:solidFill>
                  <a:schemeClr val="tx1"/>
                </a:solidFill>
                <a:latin typeface="Univers Light" panose="020B0403020202020204" pitchFamily="34" charset="0"/>
                <a:ea typeface="+mn-ea"/>
                <a:cs typeface="+mn-cs"/>
              </a:defRPr>
            </a:lvl4pPr>
            <a:lvl5pPr marL="20574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1800" kern="1200">
                <a:solidFill>
                  <a:schemeClr val="tx1"/>
                </a:solidFill>
                <a:latin typeface="Univers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SzPct val="100000"/>
              <a:buFont typeface="Arial" panose="020B0604020202020204" pitchFamily="34" charset="0"/>
              <a:buChar char="•"/>
            </a:pPr>
            <a:r>
              <a:rPr lang="en-US" sz="3600" dirty="0">
                <a:solidFill>
                  <a:schemeClr val="bg1"/>
                </a:solidFill>
                <a:latin typeface="ITC Berkeley Oldstyle Std" panose="02090402050306020404" pitchFamily="18" charset="0"/>
                <a:cs typeface="Arial" panose="020B0604020202020204" pitchFamily="34" charset="0"/>
              </a:rPr>
              <a:t>Posthumously awarded the </a:t>
            </a:r>
            <a:r>
              <a:rPr lang="en-US" sz="3600" dirty="0" err="1">
                <a:solidFill>
                  <a:schemeClr val="bg1"/>
                </a:solidFill>
                <a:latin typeface="ITC Berkeley Oldstyle Std" panose="02090402050306020404" pitchFamily="18" charset="0"/>
                <a:cs typeface="Arial" panose="020B0604020202020204" pitchFamily="34" charset="0"/>
              </a:rPr>
              <a:t>Stange</a:t>
            </a:r>
            <a:r>
              <a:rPr lang="en-US" sz="3600" dirty="0">
                <a:solidFill>
                  <a:schemeClr val="bg1"/>
                </a:solidFill>
                <a:latin typeface="ITC Berkeley Oldstyle Std" panose="02090402050306020404" pitchFamily="18" charset="0"/>
                <a:cs typeface="Arial" panose="020B0604020202020204" pitchFamily="34" charset="0"/>
              </a:rPr>
              <a:t> Award</a:t>
            </a:r>
          </a:p>
          <a:p>
            <a:pPr>
              <a:buSzPct val="100000"/>
              <a:buFont typeface="Arial" panose="020B0604020202020204" pitchFamily="34" charset="0"/>
              <a:buChar char="•"/>
            </a:pPr>
            <a:r>
              <a:rPr lang="en-US" sz="3600" dirty="0">
                <a:solidFill>
                  <a:schemeClr val="bg1"/>
                </a:solidFill>
                <a:latin typeface="ITC Berkeley Oldstyle Std" panose="02090402050306020404" pitchFamily="18" charset="0"/>
                <a:cs typeface="Arial" panose="020B0604020202020204" pitchFamily="34" charset="0"/>
              </a:rPr>
              <a:t>Patterson family visit for homecoming</a:t>
            </a:r>
          </a:p>
        </p:txBody>
      </p:sp>
      <p:pic>
        <p:nvPicPr>
          <p:cNvPr id="9" name="Picture 8" descr="A group of people posing for a photo&#10;&#10;Description automatically generated">
            <a:extLst>
              <a:ext uri="{FF2B5EF4-FFF2-40B4-BE49-F238E27FC236}">
                <a16:creationId xmlns:a16="http://schemas.microsoft.com/office/drawing/2014/main" id="{6E1D276C-A4B4-942E-08FC-2AC5A4C0978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205410" y="3221176"/>
            <a:ext cx="5583647" cy="3061636"/>
          </a:xfrm>
          <a:prstGeom prst="rect">
            <a:avLst/>
          </a:prstGeom>
          <a:ln>
            <a:noFill/>
          </a:ln>
          <a:effectLst>
            <a:outerShdw blurRad="292100" dist="139700" dir="2700000" algn="tl" rotWithShape="0">
              <a:srgbClr val="333333">
                <a:alpha val="65000"/>
              </a:srgbClr>
            </a:outerShdw>
          </a:effectLst>
        </p:spPr>
      </p:pic>
      <p:pic>
        <p:nvPicPr>
          <p:cNvPr id="11" name="Picture 10" descr="A picture containing building, outdoor, person, umbrella&#10;&#10;Description automatically generated">
            <a:extLst>
              <a:ext uri="{FF2B5EF4-FFF2-40B4-BE49-F238E27FC236}">
                <a16:creationId xmlns:a16="http://schemas.microsoft.com/office/drawing/2014/main" id="{CAC94E60-30FE-04CC-EB6D-B051A34027E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795622" y="1826790"/>
            <a:ext cx="2399937" cy="1990144"/>
          </a:xfrm>
          <a:prstGeom prst="rect">
            <a:avLst/>
          </a:prstGeom>
          <a:ln>
            <a:noFill/>
          </a:ln>
          <a:effectLst>
            <a:outerShdw blurRad="292100" dist="139700" dir="2700000" algn="tl" rotWithShape="0">
              <a:srgbClr val="333333">
                <a:alpha val="65000"/>
              </a:srgbClr>
            </a:outerShdw>
          </a:effectLst>
        </p:spPr>
      </p:pic>
      <p:pic>
        <p:nvPicPr>
          <p:cNvPr id="14" name="Picture 13" descr="A picture containing text, person, sky, person&#10;&#10;Description automatically generated">
            <a:extLst>
              <a:ext uri="{FF2B5EF4-FFF2-40B4-BE49-F238E27FC236}">
                <a16:creationId xmlns:a16="http://schemas.microsoft.com/office/drawing/2014/main" id="{4801169D-9F0B-F5A1-D720-DFAA02FEADE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603739" y="3319712"/>
            <a:ext cx="2399937" cy="1802880"/>
          </a:xfrm>
          <a:prstGeom prst="rect">
            <a:avLst/>
          </a:prstGeom>
          <a:ln>
            <a:noFill/>
          </a:ln>
          <a:effectLst>
            <a:outerShdw blurRad="292100" dist="139700" dir="2700000" algn="tl" rotWithShape="0">
              <a:srgbClr val="333333">
                <a:alpha val="65000"/>
              </a:srgbClr>
            </a:outerShdw>
          </a:effectLst>
        </p:spPr>
      </p:pic>
      <p:pic>
        <p:nvPicPr>
          <p:cNvPr id="16" name="Picture 15" descr="A group of people in a room&#10;&#10;Description automatically generated with medium confidence">
            <a:extLst>
              <a:ext uri="{FF2B5EF4-FFF2-40B4-BE49-F238E27FC236}">
                <a16:creationId xmlns:a16="http://schemas.microsoft.com/office/drawing/2014/main" id="{89C246F5-FF23-9652-04A0-E3656FA5C04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7299840" y="4330699"/>
            <a:ext cx="2664616" cy="177210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662660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a:extLst>
              <a:ext uri="{FF2B5EF4-FFF2-40B4-BE49-F238E27FC236}">
                <a16:creationId xmlns:a16="http://schemas.microsoft.com/office/drawing/2014/main" id="{82ABF7D1-006F-5738-80E6-0F18AA258C24}"/>
              </a:ext>
            </a:extLst>
          </p:cNvPr>
          <p:cNvPicPr>
            <a:picLocks noChangeAspect="1"/>
          </p:cNvPicPr>
          <p:nvPr/>
        </p:nvPicPr>
        <p:blipFill>
          <a:blip r:embed="rId3"/>
          <a:stretch>
            <a:fillRect/>
          </a:stretch>
        </p:blipFill>
        <p:spPr>
          <a:xfrm>
            <a:off x="0" y="-544548"/>
            <a:ext cx="12225004" cy="9168753"/>
          </a:xfrm>
          <a:prstGeom prst="rect">
            <a:avLst/>
          </a:prstGeom>
        </p:spPr>
      </p:pic>
      <p:sp>
        <p:nvSpPr>
          <p:cNvPr id="2" name="Title 1">
            <a:extLst>
              <a:ext uri="{FF2B5EF4-FFF2-40B4-BE49-F238E27FC236}">
                <a16:creationId xmlns:a16="http://schemas.microsoft.com/office/drawing/2014/main" id="{BD4F1DE0-EFA6-95F7-E2CB-2CD375115402}"/>
              </a:ext>
            </a:extLst>
          </p:cNvPr>
          <p:cNvSpPr>
            <a:spLocks noGrp="1"/>
          </p:cNvSpPr>
          <p:nvPr>
            <p:ph type="title"/>
          </p:nvPr>
        </p:nvSpPr>
        <p:spPr>
          <a:xfrm>
            <a:off x="838200" y="822325"/>
            <a:ext cx="10515600" cy="1325563"/>
          </a:xfrm>
        </p:spPr>
        <p:txBody>
          <a:bodyPr>
            <a:normAutofit/>
          </a:bodyPr>
          <a:lstStyle/>
          <a:p>
            <a:pPr algn="ctr"/>
            <a:r>
              <a:rPr lang="en-US" sz="5400" b="1" dirty="0">
                <a:solidFill>
                  <a:srgbClr val="901E24"/>
                </a:solidFill>
                <a:latin typeface="ITC Berkeley Oldstyle Std Blk" panose="02090402050306020404" pitchFamily="18" charset="0"/>
              </a:rPr>
              <a:t>NCORE-ISCORE Mission</a:t>
            </a:r>
          </a:p>
        </p:txBody>
      </p:sp>
      <p:sp>
        <p:nvSpPr>
          <p:cNvPr id="15" name="Rectangle 14">
            <a:extLst>
              <a:ext uri="{FF2B5EF4-FFF2-40B4-BE49-F238E27FC236}">
                <a16:creationId xmlns:a16="http://schemas.microsoft.com/office/drawing/2014/main" id="{F6D842AC-F1F7-98F1-95FC-007FBA6C960B}"/>
              </a:ext>
            </a:extLst>
          </p:cNvPr>
          <p:cNvSpPr/>
          <p:nvPr/>
        </p:nvSpPr>
        <p:spPr>
          <a:xfrm>
            <a:off x="959477" y="2484873"/>
            <a:ext cx="10306050" cy="3109912"/>
          </a:xfrm>
          <a:prstGeom prst="rect">
            <a:avLst/>
          </a:prstGeom>
          <a:solidFill>
            <a:srgbClr val="901E2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Content Placeholder 12">
            <a:extLst>
              <a:ext uri="{FF2B5EF4-FFF2-40B4-BE49-F238E27FC236}">
                <a16:creationId xmlns:a16="http://schemas.microsoft.com/office/drawing/2014/main" id="{E7B6CB9B-345C-5320-B926-03D3819E7371}"/>
              </a:ext>
            </a:extLst>
          </p:cNvPr>
          <p:cNvSpPr>
            <a:spLocks noGrp="1"/>
          </p:cNvSpPr>
          <p:nvPr>
            <p:ph idx="1"/>
          </p:nvPr>
        </p:nvSpPr>
        <p:spPr>
          <a:xfrm>
            <a:off x="1047750" y="2638460"/>
            <a:ext cx="10096500" cy="3232150"/>
          </a:xfrm>
        </p:spPr>
        <p:txBody>
          <a:bodyPr/>
          <a:lstStyle/>
          <a:p>
            <a:pPr marL="0" indent="0" algn="ctr">
              <a:buNone/>
            </a:pPr>
            <a:r>
              <a:rPr lang="en-US" altLang="en-US" sz="2800" b="1" dirty="0">
                <a:solidFill>
                  <a:schemeClr val="bg1"/>
                </a:solidFill>
                <a:latin typeface="ITC Berkeley Oldstyle Std" panose="02090402050306020404" pitchFamily="18" charset="0"/>
                <a:ea typeface="Univers Condensed" panose="020B0506020202050204" pitchFamily="34" charset="0"/>
                <a:cs typeface="Arial" panose="020B0604020202020204" pitchFamily="34" charset="0"/>
              </a:rPr>
              <a:t>The NCORE-ISCORE Project supports Iowa State University’s diversity efforts. The project provides positive interactions  and dialogue regarding race, ethnicity, and multicultural relations through local and national initiatives including participation in two conferences: NCORE (National Conference on Race &amp; Ethnicity) and ISCORE (Iowa State Conference on Race &amp; Ethnicity).</a:t>
            </a:r>
          </a:p>
          <a:p>
            <a:pPr marL="0" indent="0">
              <a:buNone/>
            </a:pPr>
            <a:endParaRPr lang="en-US" dirty="0"/>
          </a:p>
        </p:txBody>
      </p:sp>
      <p:pic>
        <p:nvPicPr>
          <p:cNvPr id="20" name="Picture 19">
            <a:extLst>
              <a:ext uri="{FF2B5EF4-FFF2-40B4-BE49-F238E27FC236}">
                <a16:creationId xmlns:a16="http://schemas.microsoft.com/office/drawing/2014/main" id="{269CADDC-83A1-8ECB-7152-0707F989DDFF}"/>
              </a:ext>
            </a:extLst>
          </p:cNvPr>
          <p:cNvPicPr>
            <a:picLocks noChangeAspect="1"/>
          </p:cNvPicPr>
          <p:nvPr/>
        </p:nvPicPr>
        <p:blipFill>
          <a:blip r:embed="rId4"/>
          <a:stretch>
            <a:fillRect/>
          </a:stretch>
        </p:blipFill>
        <p:spPr>
          <a:xfrm rot="5400000">
            <a:off x="5869194" y="413616"/>
            <a:ext cx="652242" cy="12390638"/>
          </a:xfrm>
          <a:prstGeom prst="rect">
            <a:avLst/>
          </a:prstGeom>
        </p:spPr>
      </p:pic>
      <p:pic>
        <p:nvPicPr>
          <p:cNvPr id="21" name="Picture 20">
            <a:extLst>
              <a:ext uri="{FF2B5EF4-FFF2-40B4-BE49-F238E27FC236}">
                <a16:creationId xmlns:a16="http://schemas.microsoft.com/office/drawing/2014/main" id="{EED0CEF4-8E77-C0A3-9D91-23E770411E64}"/>
              </a:ext>
            </a:extLst>
          </p:cNvPr>
          <p:cNvPicPr>
            <a:picLocks noChangeAspect="1"/>
          </p:cNvPicPr>
          <p:nvPr/>
        </p:nvPicPr>
        <p:blipFill>
          <a:blip r:embed="rId5"/>
          <a:stretch>
            <a:fillRect/>
          </a:stretch>
        </p:blipFill>
        <p:spPr>
          <a:xfrm>
            <a:off x="388579" y="6425244"/>
            <a:ext cx="3856294" cy="290327"/>
          </a:xfrm>
          <a:prstGeom prst="rect">
            <a:avLst/>
          </a:prstGeom>
        </p:spPr>
      </p:pic>
      <p:sp>
        <p:nvSpPr>
          <p:cNvPr id="22" name="TextBox 21">
            <a:extLst>
              <a:ext uri="{FF2B5EF4-FFF2-40B4-BE49-F238E27FC236}">
                <a16:creationId xmlns:a16="http://schemas.microsoft.com/office/drawing/2014/main" id="{D1DE565A-3C75-2679-4BDF-C4E04EE8F106}"/>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Tree>
    <p:extLst>
      <p:ext uri="{BB962C8B-B14F-4D97-AF65-F5344CB8AC3E}">
        <p14:creationId xmlns:p14="http://schemas.microsoft.com/office/powerpoint/2010/main" val="107239507"/>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8309D2D-C227-EC07-1B45-2C076BD7324F}"/>
              </a:ext>
            </a:extLst>
          </p:cNvPr>
          <p:cNvPicPr>
            <a:picLocks noChangeAspect="1"/>
          </p:cNvPicPr>
          <p:nvPr/>
        </p:nvPicPr>
        <p:blipFill>
          <a:blip r:embed="rId3"/>
          <a:stretch>
            <a:fillRect/>
          </a:stretch>
        </p:blipFill>
        <p:spPr>
          <a:xfrm rot="5400000">
            <a:off x="2892648" y="-2954594"/>
            <a:ext cx="6406703" cy="12192002"/>
          </a:xfrm>
          <a:prstGeom prst="rect">
            <a:avLst/>
          </a:prstGeom>
        </p:spPr>
      </p:pic>
      <p:pic>
        <p:nvPicPr>
          <p:cNvPr id="2" name="Picture 1">
            <a:extLst>
              <a:ext uri="{FF2B5EF4-FFF2-40B4-BE49-F238E27FC236}">
                <a16:creationId xmlns:a16="http://schemas.microsoft.com/office/drawing/2014/main" id="{326A1177-F6A8-4347-28A9-77A146839E29}"/>
              </a:ext>
            </a:extLst>
          </p:cNvPr>
          <p:cNvPicPr>
            <a:picLocks noChangeAspect="1"/>
          </p:cNvPicPr>
          <p:nvPr/>
        </p:nvPicPr>
        <p:blipFill>
          <a:blip r:embed="rId3"/>
          <a:stretch>
            <a:fillRect/>
          </a:stretch>
        </p:blipFill>
        <p:spPr>
          <a:xfrm rot="5400000">
            <a:off x="5808405" y="474407"/>
            <a:ext cx="575188" cy="12192002"/>
          </a:xfrm>
          <a:prstGeom prst="rect">
            <a:avLst/>
          </a:prstGeom>
        </p:spPr>
      </p:pic>
      <p:pic>
        <p:nvPicPr>
          <p:cNvPr id="3" name="Picture 2">
            <a:extLst>
              <a:ext uri="{FF2B5EF4-FFF2-40B4-BE49-F238E27FC236}">
                <a16:creationId xmlns:a16="http://schemas.microsoft.com/office/drawing/2014/main" id="{B077CECC-1E1A-95A0-B97F-5A08F85D854A}"/>
              </a:ext>
            </a:extLst>
          </p:cNvPr>
          <p:cNvPicPr>
            <a:picLocks noChangeAspect="1"/>
          </p:cNvPicPr>
          <p:nvPr/>
        </p:nvPicPr>
        <p:blipFill>
          <a:blip r:embed="rId4"/>
          <a:stretch>
            <a:fillRect/>
          </a:stretch>
        </p:blipFill>
        <p:spPr>
          <a:xfrm>
            <a:off x="388579" y="6425244"/>
            <a:ext cx="3856294" cy="290327"/>
          </a:xfrm>
          <a:prstGeom prst="rect">
            <a:avLst/>
          </a:prstGeom>
        </p:spPr>
      </p:pic>
      <p:sp>
        <p:nvSpPr>
          <p:cNvPr id="4" name="TextBox 3">
            <a:extLst>
              <a:ext uri="{FF2B5EF4-FFF2-40B4-BE49-F238E27FC236}">
                <a16:creationId xmlns:a16="http://schemas.microsoft.com/office/drawing/2014/main" id="{365FF175-A1A3-1EF0-DDAA-21B8BA7D232F}"/>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
        <p:nvSpPr>
          <p:cNvPr id="5" name="Title 1">
            <a:extLst>
              <a:ext uri="{FF2B5EF4-FFF2-40B4-BE49-F238E27FC236}">
                <a16:creationId xmlns:a16="http://schemas.microsoft.com/office/drawing/2014/main" id="{FB729271-D9F8-9967-C86C-67B60BE32A29}"/>
              </a:ext>
            </a:extLst>
          </p:cNvPr>
          <p:cNvSpPr txBox="1">
            <a:spLocks/>
          </p:cNvSpPr>
          <p:nvPr/>
        </p:nvSpPr>
        <p:spPr>
          <a:xfrm>
            <a:off x="635000" y="356779"/>
            <a:ext cx="11023600" cy="1325562"/>
          </a:xfrm>
          <a:prstGeom prst="rect">
            <a:avLst/>
          </a:prstGeom>
        </p:spPr>
        <p:txBody>
          <a:bodyPr anchor="ctr" anchorCtr="0">
            <a:normAutofit lnSpcReduction="10000"/>
          </a:bodyPr>
          <a:lstStyle>
            <a:lvl1pPr algn="l" defTabSz="914400" rtl="0" eaLnBrk="1" latinLnBrk="0" hangingPunct="1">
              <a:lnSpc>
                <a:spcPct val="90000"/>
              </a:lnSpc>
              <a:spcBef>
                <a:spcPct val="0"/>
              </a:spcBef>
              <a:buNone/>
              <a:defRPr sz="4400" b="1" kern="1200">
                <a:solidFill>
                  <a:srgbClr val="DD1A32"/>
                </a:solidFill>
                <a:latin typeface="Univers" panose="020B0503020202020204" pitchFamily="34" charset="0"/>
                <a:ea typeface="+mj-ea"/>
                <a:cs typeface="+mj-cs"/>
              </a:defRPr>
            </a:lvl1pPr>
          </a:lstStyle>
          <a:p>
            <a:r>
              <a:rPr lang="en-US" sz="4800" dirty="0">
                <a:solidFill>
                  <a:srgbClr val="FFC000"/>
                </a:solidFill>
                <a:latin typeface="ITC Berkeley Oldstyle Std Blk" panose="02090402050306020404" pitchFamily="18" charset="0"/>
              </a:rPr>
              <a:t>Celebration of Frederick D. Patterson at the College of Veterinary Medicine</a:t>
            </a:r>
            <a:endParaRPr lang="en-US" sz="4800" dirty="0">
              <a:solidFill>
                <a:schemeClr val="bg1"/>
              </a:solidFill>
              <a:latin typeface="ITC Berkeley Oldstyle Std Blk" panose="02090402050306020404" pitchFamily="18" charset="0"/>
            </a:endParaRPr>
          </a:p>
        </p:txBody>
      </p:sp>
      <p:sp>
        <p:nvSpPr>
          <p:cNvPr id="7" name="Content Placeholder 2">
            <a:extLst>
              <a:ext uri="{FF2B5EF4-FFF2-40B4-BE49-F238E27FC236}">
                <a16:creationId xmlns:a16="http://schemas.microsoft.com/office/drawing/2014/main" id="{23D26371-6B42-BFD9-5560-EA52AAC2BD47}"/>
              </a:ext>
            </a:extLst>
          </p:cNvPr>
          <p:cNvSpPr txBox="1">
            <a:spLocks/>
          </p:cNvSpPr>
          <p:nvPr/>
        </p:nvSpPr>
        <p:spPr>
          <a:xfrm>
            <a:off x="634999" y="2037806"/>
            <a:ext cx="9841412" cy="3722914"/>
          </a:xfrm>
          <a:prstGeom prst="rect">
            <a:avLst/>
          </a:prstGeom>
        </p:spPr>
        <p:txBody>
          <a:bodyPr>
            <a:normAutofit fontScale="77500" lnSpcReduction="20000"/>
          </a:bodyPr>
          <a:lstStyle>
            <a:lvl1pPr marL="2286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2800" kern="1200">
                <a:solidFill>
                  <a:schemeClr val="tx1"/>
                </a:solidFill>
                <a:latin typeface="Univers Light" panose="020B0403020202020204" pitchFamily="34" charset="0"/>
                <a:ea typeface="+mn-ea"/>
                <a:cs typeface="+mn-cs"/>
              </a:defRPr>
            </a:lvl1pPr>
            <a:lvl2pPr marL="6858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2400" kern="1200">
                <a:solidFill>
                  <a:schemeClr val="tx1"/>
                </a:solidFill>
                <a:latin typeface="Univers Light" panose="020B0403020202020204" pitchFamily="34" charset="0"/>
                <a:ea typeface="+mn-ea"/>
                <a:cs typeface="+mn-cs"/>
              </a:defRPr>
            </a:lvl2pPr>
            <a:lvl3pPr marL="11430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2000" kern="1200">
                <a:solidFill>
                  <a:schemeClr val="tx1"/>
                </a:solidFill>
                <a:latin typeface="Univers Light" panose="020B0403020202020204" pitchFamily="34" charset="0"/>
                <a:ea typeface="+mn-ea"/>
                <a:cs typeface="+mn-cs"/>
              </a:defRPr>
            </a:lvl3pPr>
            <a:lvl4pPr marL="16002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1800" kern="1200">
                <a:solidFill>
                  <a:schemeClr val="tx1"/>
                </a:solidFill>
                <a:latin typeface="Univers Light" panose="020B0403020202020204" pitchFamily="34" charset="0"/>
                <a:ea typeface="+mn-ea"/>
                <a:cs typeface="+mn-cs"/>
              </a:defRPr>
            </a:lvl4pPr>
            <a:lvl5pPr marL="20574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1800" kern="1200">
                <a:solidFill>
                  <a:schemeClr val="tx1"/>
                </a:solidFill>
                <a:latin typeface="Univers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100000"/>
              <a:buNone/>
            </a:pPr>
            <a:r>
              <a:rPr lang="en-US" sz="3600" dirty="0">
                <a:solidFill>
                  <a:schemeClr val="bg1"/>
                </a:solidFill>
                <a:latin typeface="ITC Berkeley Oldstyle Std" panose="02090402050306020404" pitchFamily="18" charset="0"/>
                <a:cs typeface="Arial" panose="020B0604020202020204" pitchFamily="34" charset="0"/>
              </a:rPr>
              <a:t>Lecturers sponsored this year by CVM</a:t>
            </a:r>
          </a:p>
          <a:p>
            <a:pPr>
              <a:buSzPct val="100000"/>
              <a:buFont typeface="Arial" panose="020B0604020202020204" pitchFamily="34" charset="0"/>
              <a:buChar char="•"/>
            </a:pPr>
            <a:r>
              <a:rPr lang="en-US" sz="3600" dirty="0">
                <a:solidFill>
                  <a:schemeClr val="bg1"/>
                </a:solidFill>
                <a:latin typeface="ITC Berkeley Oldstyle Std" panose="02090402050306020404" pitchFamily="18" charset="0"/>
                <a:cs typeface="Arial" panose="020B0604020202020204" pitchFamily="34" charset="0"/>
              </a:rPr>
              <a:t>First Day of Spring semester DEI Talk by Dr. Sharon Perry </a:t>
            </a:r>
            <a:r>
              <a:rPr lang="en-US" sz="3600" dirty="0" err="1">
                <a:solidFill>
                  <a:schemeClr val="bg1"/>
                </a:solidFill>
                <a:latin typeface="ITC Berkeley Oldstyle Std" panose="02090402050306020404" pitchFamily="18" charset="0"/>
                <a:cs typeface="Arial" panose="020B0604020202020204" pitchFamily="34" charset="0"/>
              </a:rPr>
              <a:t>Fantini</a:t>
            </a:r>
            <a:r>
              <a:rPr lang="en-US" sz="3600" dirty="0">
                <a:solidFill>
                  <a:schemeClr val="bg1"/>
                </a:solidFill>
                <a:latin typeface="ITC Berkeley Oldstyle Std" panose="02090402050306020404" pitchFamily="18" charset="0"/>
                <a:cs typeface="Arial" panose="020B0604020202020204" pitchFamily="34" charset="0"/>
              </a:rPr>
              <a:t>, ISU VP for Diversity, Equity, and Inclusion</a:t>
            </a:r>
          </a:p>
          <a:p>
            <a:pPr>
              <a:buSzPct val="100000"/>
              <a:buFont typeface="Arial" panose="020B0604020202020204" pitchFamily="34" charset="0"/>
              <a:buChar char="•"/>
            </a:pPr>
            <a:r>
              <a:rPr lang="en-US" sz="3600" dirty="0">
                <a:solidFill>
                  <a:schemeClr val="bg1"/>
                </a:solidFill>
                <a:latin typeface="ITC Berkeley Oldstyle Std" panose="02090402050306020404" pitchFamily="18" charset="0"/>
                <a:cs typeface="Arial" panose="020B0604020202020204" pitchFamily="34" charset="0"/>
              </a:rPr>
              <a:t>IVMA Lecture by Dr. Latonia Craig, Chief DEI Officer, AVMA</a:t>
            </a:r>
          </a:p>
          <a:p>
            <a:pPr>
              <a:buSzPct val="100000"/>
              <a:buFont typeface="Arial" panose="020B0604020202020204" pitchFamily="34" charset="0"/>
              <a:buChar char="•"/>
            </a:pPr>
            <a:r>
              <a:rPr lang="en-US" sz="3600" dirty="0">
                <a:solidFill>
                  <a:schemeClr val="bg1"/>
                </a:solidFill>
                <a:latin typeface="ITC Berkeley Oldstyle Std" panose="02090402050306020404" pitchFamily="18" charset="0"/>
                <a:cs typeface="Arial" panose="020B0604020202020204" pitchFamily="34" charset="0"/>
              </a:rPr>
              <a:t>ISU Lecture by Dr. </a:t>
            </a:r>
            <a:r>
              <a:rPr lang="en-US" sz="3600" dirty="0" err="1">
                <a:solidFill>
                  <a:schemeClr val="bg1"/>
                </a:solidFill>
                <a:latin typeface="ITC Berkeley Oldstyle Std" panose="02090402050306020404" pitchFamily="18" charset="0"/>
                <a:cs typeface="Arial" panose="020B0604020202020204" pitchFamily="34" charset="0"/>
              </a:rPr>
              <a:t>Jontyle</a:t>
            </a:r>
            <a:r>
              <a:rPr lang="en-US" sz="3600" dirty="0">
                <a:solidFill>
                  <a:schemeClr val="bg1"/>
                </a:solidFill>
                <a:latin typeface="ITC Berkeley Oldstyle Std" panose="02090402050306020404" pitchFamily="18" charset="0"/>
                <a:cs typeface="Arial" panose="020B0604020202020204" pitchFamily="34" charset="0"/>
              </a:rPr>
              <a:t> Theresa Robinson of the Legacy Museum at Tuskegee in April</a:t>
            </a:r>
          </a:p>
          <a:p>
            <a:pPr>
              <a:buSzPct val="100000"/>
              <a:buFont typeface="Arial" panose="020B0604020202020204" pitchFamily="34" charset="0"/>
              <a:buChar char="•"/>
            </a:pPr>
            <a:r>
              <a:rPr lang="en-US" sz="3600" dirty="0">
                <a:solidFill>
                  <a:schemeClr val="bg1"/>
                </a:solidFill>
                <a:latin typeface="ITC Berkeley Oldstyle Std" panose="02090402050306020404" pitchFamily="18" charset="0"/>
                <a:cs typeface="Arial" panose="020B0604020202020204" pitchFamily="34" charset="0"/>
              </a:rPr>
              <a:t>CVM Spring Commencement speaker Dr. Ruby Perry, Tuskegee CVM Dean</a:t>
            </a:r>
          </a:p>
          <a:p>
            <a:pPr>
              <a:buSzPct val="100000"/>
              <a:buFont typeface="Arial" panose="020B0604020202020204" pitchFamily="34" charset="0"/>
              <a:buChar char="•"/>
            </a:pPr>
            <a:endParaRPr lang="en-US" sz="3600" dirty="0">
              <a:solidFill>
                <a:srgbClr val="C00000"/>
              </a:solidFill>
              <a:latin typeface="ITC Berkeley Oldstyle Std" panose="02090402050306020404" pitchFamily="18" charset="0"/>
              <a:cs typeface="Arial" panose="020B0604020202020204" pitchFamily="34" charset="0"/>
            </a:endParaRPr>
          </a:p>
          <a:p>
            <a:pPr>
              <a:buSzPct val="100000"/>
              <a:buFont typeface="Arial" panose="020B0604020202020204" pitchFamily="34" charset="0"/>
              <a:buChar char="•"/>
            </a:pPr>
            <a:endParaRPr lang="en-US" sz="3600" dirty="0">
              <a:solidFill>
                <a:srgbClr val="C00000"/>
              </a:solidFill>
              <a:latin typeface="ITC Berkeley Oldstyle Std" panose="02090402050306020404" pitchFamily="18" charset="0"/>
              <a:cs typeface="Arial" panose="020B0604020202020204" pitchFamily="34" charset="0"/>
            </a:endParaRPr>
          </a:p>
        </p:txBody>
      </p:sp>
    </p:spTree>
    <p:extLst>
      <p:ext uri="{BB962C8B-B14F-4D97-AF65-F5344CB8AC3E}">
        <p14:creationId xmlns:p14="http://schemas.microsoft.com/office/powerpoint/2010/main" val="208675565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97A71CF-57A9-711D-953B-1A9E108E79BB}"/>
              </a:ext>
            </a:extLst>
          </p:cNvPr>
          <p:cNvPicPr>
            <a:picLocks noChangeAspect="1"/>
          </p:cNvPicPr>
          <p:nvPr/>
        </p:nvPicPr>
        <p:blipFill>
          <a:blip r:embed="rId3"/>
          <a:stretch>
            <a:fillRect/>
          </a:stretch>
        </p:blipFill>
        <p:spPr>
          <a:xfrm rot="5400000">
            <a:off x="2892648" y="-2954594"/>
            <a:ext cx="6406703" cy="12192002"/>
          </a:xfrm>
          <a:prstGeom prst="rect">
            <a:avLst/>
          </a:prstGeom>
        </p:spPr>
      </p:pic>
      <p:pic>
        <p:nvPicPr>
          <p:cNvPr id="2" name="Picture 1">
            <a:extLst>
              <a:ext uri="{FF2B5EF4-FFF2-40B4-BE49-F238E27FC236}">
                <a16:creationId xmlns:a16="http://schemas.microsoft.com/office/drawing/2014/main" id="{326A1177-F6A8-4347-28A9-77A146839E29}"/>
              </a:ext>
            </a:extLst>
          </p:cNvPr>
          <p:cNvPicPr>
            <a:picLocks noChangeAspect="1"/>
          </p:cNvPicPr>
          <p:nvPr/>
        </p:nvPicPr>
        <p:blipFill>
          <a:blip r:embed="rId3"/>
          <a:stretch>
            <a:fillRect/>
          </a:stretch>
        </p:blipFill>
        <p:spPr>
          <a:xfrm rot="5400000">
            <a:off x="5808405" y="474407"/>
            <a:ext cx="575188" cy="12192002"/>
          </a:xfrm>
          <a:prstGeom prst="rect">
            <a:avLst/>
          </a:prstGeom>
        </p:spPr>
      </p:pic>
      <p:pic>
        <p:nvPicPr>
          <p:cNvPr id="3" name="Picture 2">
            <a:extLst>
              <a:ext uri="{FF2B5EF4-FFF2-40B4-BE49-F238E27FC236}">
                <a16:creationId xmlns:a16="http://schemas.microsoft.com/office/drawing/2014/main" id="{B077CECC-1E1A-95A0-B97F-5A08F85D854A}"/>
              </a:ext>
            </a:extLst>
          </p:cNvPr>
          <p:cNvPicPr>
            <a:picLocks noChangeAspect="1"/>
          </p:cNvPicPr>
          <p:nvPr/>
        </p:nvPicPr>
        <p:blipFill>
          <a:blip r:embed="rId4"/>
          <a:stretch>
            <a:fillRect/>
          </a:stretch>
        </p:blipFill>
        <p:spPr>
          <a:xfrm>
            <a:off x="388579" y="6425244"/>
            <a:ext cx="3856294" cy="290327"/>
          </a:xfrm>
          <a:prstGeom prst="rect">
            <a:avLst/>
          </a:prstGeom>
        </p:spPr>
      </p:pic>
      <p:sp>
        <p:nvSpPr>
          <p:cNvPr id="4" name="TextBox 3">
            <a:extLst>
              <a:ext uri="{FF2B5EF4-FFF2-40B4-BE49-F238E27FC236}">
                <a16:creationId xmlns:a16="http://schemas.microsoft.com/office/drawing/2014/main" id="{365FF175-A1A3-1EF0-DDAA-21B8BA7D232F}"/>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
        <p:nvSpPr>
          <p:cNvPr id="5" name="Title 1">
            <a:extLst>
              <a:ext uri="{FF2B5EF4-FFF2-40B4-BE49-F238E27FC236}">
                <a16:creationId xmlns:a16="http://schemas.microsoft.com/office/drawing/2014/main" id="{FB729271-D9F8-9967-C86C-67B60BE32A29}"/>
              </a:ext>
            </a:extLst>
          </p:cNvPr>
          <p:cNvSpPr txBox="1">
            <a:spLocks/>
          </p:cNvSpPr>
          <p:nvPr/>
        </p:nvSpPr>
        <p:spPr>
          <a:xfrm>
            <a:off x="635000" y="356779"/>
            <a:ext cx="11023600" cy="1325562"/>
          </a:xfrm>
          <a:prstGeom prst="rect">
            <a:avLst/>
          </a:prstGeom>
        </p:spPr>
        <p:txBody>
          <a:bodyPr anchor="ctr" anchorCtr="0">
            <a:normAutofit lnSpcReduction="10000"/>
          </a:bodyPr>
          <a:lstStyle>
            <a:lvl1pPr algn="l" defTabSz="914400" rtl="0" eaLnBrk="1" latinLnBrk="0" hangingPunct="1">
              <a:lnSpc>
                <a:spcPct val="90000"/>
              </a:lnSpc>
              <a:spcBef>
                <a:spcPct val="0"/>
              </a:spcBef>
              <a:buNone/>
              <a:defRPr sz="4400" b="1" kern="1200">
                <a:solidFill>
                  <a:srgbClr val="DD1A32"/>
                </a:solidFill>
                <a:latin typeface="Univers" panose="020B0503020202020204" pitchFamily="34" charset="0"/>
                <a:ea typeface="+mj-ea"/>
                <a:cs typeface="+mj-cs"/>
              </a:defRPr>
            </a:lvl1pPr>
          </a:lstStyle>
          <a:p>
            <a:r>
              <a:rPr lang="en-US" sz="4800" dirty="0">
                <a:solidFill>
                  <a:srgbClr val="FFC000"/>
                </a:solidFill>
                <a:latin typeface="ITC Berkeley Oldstyle Std Blk" panose="02090402050306020404" pitchFamily="18" charset="0"/>
              </a:rPr>
              <a:t>Celebration of Frederick D. Patterson at the College of Veterinary Medicine</a:t>
            </a:r>
            <a:endParaRPr lang="en-US" sz="4800" dirty="0">
              <a:solidFill>
                <a:schemeClr val="bg1"/>
              </a:solidFill>
              <a:latin typeface="ITC Berkeley Oldstyle Std Blk" panose="02090402050306020404" pitchFamily="18" charset="0"/>
            </a:endParaRPr>
          </a:p>
        </p:txBody>
      </p:sp>
      <p:sp>
        <p:nvSpPr>
          <p:cNvPr id="7" name="Content Placeholder 2">
            <a:extLst>
              <a:ext uri="{FF2B5EF4-FFF2-40B4-BE49-F238E27FC236}">
                <a16:creationId xmlns:a16="http://schemas.microsoft.com/office/drawing/2014/main" id="{23D26371-6B42-BFD9-5560-EA52AAC2BD47}"/>
              </a:ext>
            </a:extLst>
          </p:cNvPr>
          <p:cNvSpPr txBox="1">
            <a:spLocks/>
          </p:cNvSpPr>
          <p:nvPr/>
        </p:nvSpPr>
        <p:spPr>
          <a:xfrm>
            <a:off x="634999" y="2037806"/>
            <a:ext cx="7454901" cy="3722914"/>
          </a:xfrm>
          <a:prstGeom prst="rect">
            <a:avLst/>
          </a:prstGeom>
        </p:spPr>
        <p:txBody>
          <a:bodyPr>
            <a:normAutofit/>
          </a:bodyPr>
          <a:lstStyle>
            <a:lvl1pPr marL="2286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2800" kern="1200">
                <a:solidFill>
                  <a:schemeClr val="tx1"/>
                </a:solidFill>
                <a:latin typeface="Univers Light" panose="020B0403020202020204" pitchFamily="34" charset="0"/>
                <a:ea typeface="+mn-ea"/>
                <a:cs typeface="+mn-cs"/>
              </a:defRPr>
            </a:lvl1pPr>
            <a:lvl2pPr marL="6858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2400" kern="1200">
                <a:solidFill>
                  <a:schemeClr val="tx1"/>
                </a:solidFill>
                <a:latin typeface="Univers Light" panose="020B0403020202020204" pitchFamily="34" charset="0"/>
                <a:ea typeface="+mn-ea"/>
                <a:cs typeface="+mn-cs"/>
              </a:defRPr>
            </a:lvl2pPr>
            <a:lvl3pPr marL="11430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2000" kern="1200">
                <a:solidFill>
                  <a:schemeClr val="tx1"/>
                </a:solidFill>
                <a:latin typeface="Univers Light" panose="020B0403020202020204" pitchFamily="34" charset="0"/>
                <a:ea typeface="+mn-ea"/>
                <a:cs typeface="+mn-cs"/>
              </a:defRPr>
            </a:lvl3pPr>
            <a:lvl4pPr marL="16002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1800" kern="1200">
                <a:solidFill>
                  <a:schemeClr val="tx1"/>
                </a:solidFill>
                <a:latin typeface="Univers Light" panose="020B0403020202020204" pitchFamily="34" charset="0"/>
                <a:ea typeface="+mn-ea"/>
                <a:cs typeface="+mn-cs"/>
              </a:defRPr>
            </a:lvl4pPr>
            <a:lvl5pPr marL="20574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1800" kern="1200">
                <a:solidFill>
                  <a:schemeClr val="tx1"/>
                </a:solidFill>
                <a:latin typeface="Univers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SzPct val="100000"/>
              <a:buNone/>
            </a:pPr>
            <a:r>
              <a:rPr lang="en-US" sz="3600" dirty="0">
                <a:solidFill>
                  <a:schemeClr val="bg1"/>
                </a:solidFill>
                <a:latin typeface="ITC Berkeley Oldstyle Std" panose="02090402050306020404" pitchFamily="18" charset="0"/>
                <a:cs typeface="Arial" panose="020B0604020202020204" pitchFamily="34" charset="0"/>
              </a:rPr>
              <a:t>And the year isn’t over!</a:t>
            </a:r>
          </a:p>
          <a:p>
            <a:pPr marL="0" indent="0" algn="ctr">
              <a:buSzPct val="100000"/>
              <a:buNone/>
            </a:pPr>
            <a:r>
              <a:rPr lang="en-US" sz="3600" dirty="0">
                <a:solidFill>
                  <a:schemeClr val="bg1"/>
                </a:solidFill>
                <a:latin typeface="ITC Berkeley Oldstyle Std" panose="02090402050306020404" pitchFamily="18" charset="0"/>
                <a:cs typeface="Arial" panose="020B0604020202020204" pitchFamily="34" charset="0"/>
              </a:rPr>
              <a:t>Visit the Frederick Douglass Patterson Celebration website for more details:</a:t>
            </a:r>
          </a:p>
          <a:p>
            <a:pPr marL="0" indent="0" algn="ctr">
              <a:buSzPct val="100000"/>
              <a:buNone/>
            </a:pPr>
            <a:r>
              <a:rPr lang="en-US" sz="3600" dirty="0">
                <a:solidFill>
                  <a:srgbClr val="FEC552"/>
                </a:solidFill>
                <a:latin typeface="ITC Berkeley Oldstyle Std" panose="02090402050306020404" pitchFamily="18" charset="0"/>
                <a:cs typeface="Arial" panose="020B0604020202020204" pitchFamily="34" charset="0"/>
                <a:hlinkClick r:id="rId5">
                  <a:extLst>
                    <a:ext uri="{A12FA001-AC4F-418D-AE19-62706E023703}">
                      <ahyp:hlinkClr xmlns:ahyp="http://schemas.microsoft.com/office/drawing/2018/hyperlinkcolor" val="tx"/>
                    </a:ext>
                  </a:extLst>
                </a:hlinkClick>
              </a:rPr>
              <a:t>http://go.iastate.edu/FDP100</a:t>
            </a:r>
            <a:r>
              <a:rPr lang="en-US" sz="3600" dirty="0">
                <a:solidFill>
                  <a:srgbClr val="FEC552"/>
                </a:solidFill>
                <a:latin typeface="ITC Berkeley Oldstyle Std" panose="02090402050306020404" pitchFamily="18" charset="0"/>
                <a:cs typeface="Arial" panose="020B0604020202020204" pitchFamily="34" charset="0"/>
              </a:rPr>
              <a:t> </a:t>
            </a:r>
          </a:p>
          <a:p>
            <a:pPr marL="0" indent="0">
              <a:buSzPct val="100000"/>
              <a:buNone/>
            </a:pPr>
            <a:endParaRPr lang="en-US" sz="3600" dirty="0">
              <a:solidFill>
                <a:srgbClr val="C00000"/>
              </a:solidFill>
              <a:latin typeface="ITC Berkeley Oldstyle Std" panose="02090402050306020404" pitchFamily="18" charset="0"/>
              <a:cs typeface="Arial" panose="020B0604020202020204" pitchFamily="34" charset="0"/>
            </a:endParaRPr>
          </a:p>
        </p:txBody>
      </p:sp>
      <p:pic>
        <p:nvPicPr>
          <p:cNvPr id="9" name="Picture 8">
            <a:extLst>
              <a:ext uri="{FF2B5EF4-FFF2-40B4-BE49-F238E27FC236}">
                <a16:creationId xmlns:a16="http://schemas.microsoft.com/office/drawing/2014/main" id="{1B179F21-9847-8183-5C61-73BACAA3E1DA}"/>
              </a:ext>
            </a:extLst>
          </p:cNvPr>
          <p:cNvPicPr>
            <a:picLocks noChangeAspect="1"/>
          </p:cNvPicPr>
          <p:nvPr/>
        </p:nvPicPr>
        <p:blipFill>
          <a:blip r:embed="rId6" cstate="print">
            <a:extLst>
              <a:ext uri="{28A0092B-C50C-407E-A947-70E740481C1C}">
                <a14:useLocalDpi xmlns:a14="http://schemas.microsoft.com/office/drawing/2010/main" val="0"/>
              </a:ext>
            </a:extLst>
          </a:blip>
          <a:srcRect/>
          <a:stretch/>
        </p:blipFill>
        <p:spPr>
          <a:xfrm>
            <a:off x="8343900" y="1902061"/>
            <a:ext cx="3314700" cy="3314700"/>
          </a:xfrm>
          <a:prstGeom prst="rect">
            <a:avLst/>
          </a:prstGeom>
        </p:spPr>
      </p:pic>
    </p:spTree>
    <p:extLst>
      <p:ext uri="{BB962C8B-B14F-4D97-AF65-F5344CB8AC3E}">
        <p14:creationId xmlns:p14="http://schemas.microsoft.com/office/powerpoint/2010/main" val="399830587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C0B161B-8FE8-3EC8-233B-270959C21BBD}"/>
              </a:ext>
            </a:extLst>
          </p:cNvPr>
          <p:cNvPicPr>
            <a:picLocks noChangeAspect="1"/>
          </p:cNvPicPr>
          <p:nvPr/>
        </p:nvPicPr>
        <p:blipFill>
          <a:blip r:embed="rId3"/>
          <a:stretch>
            <a:fillRect/>
          </a:stretch>
        </p:blipFill>
        <p:spPr>
          <a:xfrm rot="5400000">
            <a:off x="2892648" y="-2954594"/>
            <a:ext cx="6406703" cy="12192002"/>
          </a:xfrm>
          <a:prstGeom prst="rect">
            <a:avLst/>
          </a:prstGeom>
        </p:spPr>
      </p:pic>
      <p:pic>
        <p:nvPicPr>
          <p:cNvPr id="2" name="Picture 1">
            <a:extLst>
              <a:ext uri="{FF2B5EF4-FFF2-40B4-BE49-F238E27FC236}">
                <a16:creationId xmlns:a16="http://schemas.microsoft.com/office/drawing/2014/main" id="{326A1177-F6A8-4347-28A9-77A146839E29}"/>
              </a:ext>
            </a:extLst>
          </p:cNvPr>
          <p:cNvPicPr>
            <a:picLocks noChangeAspect="1"/>
          </p:cNvPicPr>
          <p:nvPr/>
        </p:nvPicPr>
        <p:blipFill>
          <a:blip r:embed="rId3"/>
          <a:stretch>
            <a:fillRect/>
          </a:stretch>
        </p:blipFill>
        <p:spPr>
          <a:xfrm rot="5400000">
            <a:off x="5808405" y="474407"/>
            <a:ext cx="575188" cy="12192002"/>
          </a:xfrm>
          <a:prstGeom prst="rect">
            <a:avLst/>
          </a:prstGeom>
        </p:spPr>
      </p:pic>
      <p:pic>
        <p:nvPicPr>
          <p:cNvPr id="3" name="Picture 2">
            <a:extLst>
              <a:ext uri="{FF2B5EF4-FFF2-40B4-BE49-F238E27FC236}">
                <a16:creationId xmlns:a16="http://schemas.microsoft.com/office/drawing/2014/main" id="{B077CECC-1E1A-95A0-B97F-5A08F85D854A}"/>
              </a:ext>
            </a:extLst>
          </p:cNvPr>
          <p:cNvPicPr>
            <a:picLocks noChangeAspect="1"/>
          </p:cNvPicPr>
          <p:nvPr/>
        </p:nvPicPr>
        <p:blipFill>
          <a:blip r:embed="rId4"/>
          <a:stretch>
            <a:fillRect/>
          </a:stretch>
        </p:blipFill>
        <p:spPr>
          <a:xfrm>
            <a:off x="388579" y="6425244"/>
            <a:ext cx="3856294" cy="290327"/>
          </a:xfrm>
          <a:prstGeom prst="rect">
            <a:avLst/>
          </a:prstGeom>
        </p:spPr>
      </p:pic>
      <p:sp>
        <p:nvSpPr>
          <p:cNvPr id="4" name="TextBox 3">
            <a:extLst>
              <a:ext uri="{FF2B5EF4-FFF2-40B4-BE49-F238E27FC236}">
                <a16:creationId xmlns:a16="http://schemas.microsoft.com/office/drawing/2014/main" id="{365FF175-A1A3-1EF0-DDAA-21B8BA7D232F}"/>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
        <p:nvSpPr>
          <p:cNvPr id="5" name="Title 1">
            <a:extLst>
              <a:ext uri="{FF2B5EF4-FFF2-40B4-BE49-F238E27FC236}">
                <a16:creationId xmlns:a16="http://schemas.microsoft.com/office/drawing/2014/main" id="{FB729271-D9F8-9967-C86C-67B60BE32A29}"/>
              </a:ext>
            </a:extLst>
          </p:cNvPr>
          <p:cNvSpPr txBox="1">
            <a:spLocks/>
          </p:cNvSpPr>
          <p:nvPr/>
        </p:nvSpPr>
        <p:spPr>
          <a:xfrm>
            <a:off x="635000" y="356779"/>
            <a:ext cx="11023600" cy="1325562"/>
          </a:xfrm>
          <a:prstGeom prst="rect">
            <a:avLst/>
          </a:prstGeom>
        </p:spPr>
        <p:txBody>
          <a:bodyPr anchor="ctr" anchorCtr="0">
            <a:normAutofit/>
          </a:bodyPr>
          <a:lstStyle>
            <a:lvl1pPr algn="l" defTabSz="914400" rtl="0" eaLnBrk="1" latinLnBrk="0" hangingPunct="1">
              <a:lnSpc>
                <a:spcPct val="90000"/>
              </a:lnSpc>
              <a:spcBef>
                <a:spcPct val="0"/>
              </a:spcBef>
              <a:buNone/>
              <a:defRPr sz="4400" b="1" kern="1200">
                <a:solidFill>
                  <a:srgbClr val="DD1A32"/>
                </a:solidFill>
                <a:latin typeface="Univers" panose="020B0503020202020204" pitchFamily="34" charset="0"/>
                <a:ea typeface="+mj-ea"/>
                <a:cs typeface="+mj-cs"/>
              </a:defRPr>
            </a:lvl1pPr>
          </a:lstStyle>
          <a:p>
            <a:r>
              <a:rPr lang="en-US" sz="4800" dirty="0">
                <a:solidFill>
                  <a:srgbClr val="FFC000"/>
                </a:solidFill>
                <a:latin typeface="ITC Berkeley Oldstyle Std Blk" panose="02090402050306020404" pitchFamily="18" charset="0"/>
              </a:rPr>
              <a:t>Legacy of Frederick D. Patterson</a:t>
            </a:r>
            <a:endParaRPr lang="en-US" sz="4800" dirty="0">
              <a:solidFill>
                <a:schemeClr val="bg1"/>
              </a:solidFill>
              <a:latin typeface="ITC Berkeley Oldstyle Std Blk" panose="02090402050306020404" pitchFamily="18" charset="0"/>
            </a:endParaRPr>
          </a:p>
        </p:txBody>
      </p:sp>
      <p:sp>
        <p:nvSpPr>
          <p:cNvPr id="7" name="Content Placeholder 2">
            <a:extLst>
              <a:ext uri="{FF2B5EF4-FFF2-40B4-BE49-F238E27FC236}">
                <a16:creationId xmlns:a16="http://schemas.microsoft.com/office/drawing/2014/main" id="{23D26371-6B42-BFD9-5560-EA52AAC2BD47}"/>
              </a:ext>
            </a:extLst>
          </p:cNvPr>
          <p:cNvSpPr txBox="1">
            <a:spLocks/>
          </p:cNvSpPr>
          <p:nvPr/>
        </p:nvSpPr>
        <p:spPr>
          <a:xfrm>
            <a:off x="634999" y="2037806"/>
            <a:ext cx="9841412" cy="3722914"/>
          </a:xfrm>
          <a:prstGeom prst="rect">
            <a:avLst/>
          </a:prstGeom>
        </p:spPr>
        <p:txBody>
          <a:bodyPr>
            <a:normAutofit/>
          </a:bodyPr>
          <a:lstStyle>
            <a:lvl1pPr marL="2286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2800" kern="1200">
                <a:solidFill>
                  <a:schemeClr val="tx1"/>
                </a:solidFill>
                <a:latin typeface="Univers Light" panose="020B0403020202020204" pitchFamily="34" charset="0"/>
                <a:ea typeface="+mn-ea"/>
                <a:cs typeface="+mn-cs"/>
              </a:defRPr>
            </a:lvl1pPr>
            <a:lvl2pPr marL="6858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2400" kern="1200">
                <a:solidFill>
                  <a:schemeClr val="tx1"/>
                </a:solidFill>
                <a:latin typeface="Univers Light" panose="020B0403020202020204" pitchFamily="34" charset="0"/>
                <a:ea typeface="+mn-ea"/>
                <a:cs typeface="+mn-cs"/>
              </a:defRPr>
            </a:lvl2pPr>
            <a:lvl3pPr marL="11430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2000" kern="1200">
                <a:solidFill>
                  <a:schemeClr val="tx1"/>
                </a:solidFill>
                <a:latin typeface="Univers Light" panose="020B0403020202020204" pitchFamily="34" charset="0"/>
                <a:ea typeface="+mn-ea"/>
                <a:cs typeface="+mn-cs"/>
              </a:defRPr>
            </a:lvl3pPr>
            <a:lvl4pPr marL="16002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1800" kern="1200">
                <a:solidFill>
                  <a:schemeClr val="tx1"/>
                </a:solidFill>
                <a:latin typeface="Univers Light" panose="020B0403020202020204" pitchFamily="34" charset="0"/>
                <a:ea typeface="+mn-ea"/>
                <a:cs typeface="+mn-cs"/>
              </a:defRPr>
            </a:lvl4pPr>
            <a:lvl5pPr marL="20574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1800" kern="1200">
                <a:solidFill>
                  <a:schemeClr val="tx1"/>
                </a:solidFill>
                <a:latin typeface="Univers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SzPct val="100000"/>
              <a:buFont typeface="Arial" panose="020B0604020202020204" pitchFamily="34" charset="0"/>
              <a:buChar char="•"/>
            </a:pPr>
            <a:endParaRPr lang="en-US" sz="3600" dirty="0">
              <a:solidFill>
                <a:srgbClr val="C00000"/>
              </a:solidFill>
              <a:latin typeface="ITC Berkeley Oldstyle Std" panose="02090402050306020404" pitchFamily="18" charset="0"/>
              <a:cs typeface="Arial" panose="020B0604020202020204" pitchFamily="34" charset="0"/>
            </a:endParaRPr>
          </a:p>
        </p:txBody>
      </p:sp>
      <p:sp>
        <p:nvSpPr>
          <p:cNvPr id="6" name="TextBox 5">
            <a:extLst>
              <a:ext uri="{FF2B5EF4-FFF2-40B4-BE49-F238E27FC236}">
                <a16:creationId xmlns:a16="http://schemas.microsoft.com/office/drawing/2014/main" id="{EE5B02E4-EEDC-A4B0-5C97-5F1DA643FA4B}"/>
              </a:ext>
            </a:extLst>
          </p:cNvPr>
          <p:cNvSpPr txBox="1"/>
          <p:nvPr/>
        </p:nvSpPr>
        <p:spPr>
          <a:xfrm>
            <a:off x="638107" y="2532748"/>
            <a:ext cx="10915786" cy="2262158"/>
          </a:xfrm>
          <a:prstGeom prst="rect">
            <a:avLst/>
          </a:prstGeom>
          <a:solidFill>
            <a:schemeClr val="bg1">
              <a:lumMod val="85000"/>
            </a:schemeClr>
          </a:solidFill>
        </p:spPr>
        <p:txBody>
          <a:bodyPr wrap="square" rtlCol="0">
            <a:spAutoFit/>
          </a:bodyPr>
          <a:lstStyle/>
          <a:p>
            <a:pPr marR="0" lvl="0" algn="l" defTabSz="914400" rtl="0" eaLnBrk="1" fontAlgn="auto" latinLnBrk="0" hangingPunct="1">
              <a:lnSpc>
                <a:spcPct val="90000"/>
              </a:lnSpc>
              <a:spcBef>
                <a:spcPts val="600"/>
              </a:spcBef>
              <a:spcAft>
                <a:spcPts val="1200"/>
              </a:spcAft>
              <a:buClr>
                <a:srgbClr val="FF0337"/>
              </a:buClr>
              <a:buSzPct val="120000"/>
              <a:tabLst/>
              <a:defRPr/>
            </a:pPr>
            <a:r>
              <a:rPr lang="en-US" sz="2800" dirty="0">
                <a:solidFill>
                  <a:prstClr val="black"/>
                </a:solidFill>
                <a:latin typeface="Times New Roman" panose="02020603050405020304" pitchFamily="18" charset="0"/>
                <a:cs typeface="Times New Roman" panose="02020603050405020304" pitchFamily="18" charset="0"/>
              </a:rPr>
              <a:t>“Leadership is more than confrontation. It can have a number of different dimensions. And if people seeking leadership will select areas in which they want to excel, they can draw on their special skills to improve the circumstances in which all members of society live out their lives.” </a:t>
            </a:r>
          </a:p>
          <a:p>
            <a:pPr marR="0" lvl="0" algn="l" defTabSz="914400" rtl="0" eaLnBrk="1" fontAlgn="auto" latinLnBrk="0" hangingPunct="1">
              <a:lnSpc>
                <a:spcPct val="90000"/>
              </a:lnSpc>
              <a:spcBef>
                <a:spcPts val="600"/>
              </a:spcBef>
              <a:spcAft>
                <a:spcPts val="1200"/>
              </a:spcAft>
              <a:buClr>
                <a:srgbClr val="FF0337"/>
              </a:buClr>
              <a:buSzPct val="120000"/>
              <a:tabLst/>
              <a:defRPr/>
            </a:pPr>
            <a:r>
              <a:rPr lang="en-US" sz="2800" i="1" dirty="0">
                <a:solidFill>
                  <a:prstClr val="black"/>
                </a:solidFill>
              </a:rPr>
              <a:t>--Frederick D. Patterson, </a:t>
            </a:r>
            <a:r>
              <a:rPr lang="en-US" sz="2800" dirty="0">
                <a:solidFill>
                  <a:prstClr val="black"/>
                </a:solidFill>
              </a:rPr>
              <a:t>Chronicles of Faith</a:t>
            </a:r>
            <a:r>
              <a:rPr lang="en-US" sz="2800" i="1" dirty="0">
                <a:solidFill>
                  <a:prstClr val="black"/>
                </a:solidFill>
              </a:rPr>
              <a:t>, p. 184.</a:t>
            </a:r>
          </a:p>
        </p:txBody>
      </p:sp>
    </p:spTree>
    <p:extLst>
      <p:ext uri="{BB962C8B-B14F-4D97-AF65-F5344CB8AC3E}">
        <p14:creationId xmlns:p14="http://schemas.microsoft.com/office/powerpoint/2010/main" val="2572941247"/>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97A71CF-57A9-711D-953B-1A9E108E79BB}"/>
              </a:ext>
            </a:extLst>
          </p:cNvPr>
          <p:cNvPicPr>
            <a:picLocks noChangeAspect="1"/>
          </p:cNvPicPr>
          <p:nvPr/>
        </p:nvPicPr>
        <p:blipFill>
          <a:blip r:embed="rId3"/>
          <a:stretch>
            <a:fillRect/>
          </a:stretch>
        </p:blipFill>
        <p:spPr>
          <a:xfrm rot="5400000">
            <a:off x="2892648" y="-2954594"/>
            <a:ext cx="6406703" cy="12192002"/>
          </a:xfrm>
          <a:prstGeom prst="rect">
            <a:avLst/>
          </a:prstGeom>
        </p:spPr>
      </p:pic>
      <p:pic>
        <p:nvPicPr>
          <p:cNvPr id="2" name="Picture 1">
            <a:extLst>
              <a:ext uri="{FF2B5EF4-FFF2-40B4-BE49-F238E27FC236}">
                <a16:creationId xmlns:a16="http://schemas.microsoft.com/office/drawing/2014/main" id="{326A1177-F6A8-4347-28A9-77A146839E29}"/>
              </a:ext>
            </a:extLst>
          </p:cNvPr>
          <p:cNvPicPr>
            <a:picLocks noChangeAspect="1"/>
          </p:cNvPicPr>
          <p:nvPr/>
        </p:nvPicPr>
        <p:blipFill>
          <a:blip r:embed="rId3"/>
          <a:stretch>
            <a:fillRect/>
          </a:stretch>
        </p:blipFill>
        <p:spPr>
          <a:xfrm rot="5400000">
            <a:off x="5808405" y="474407"/>
            <a:ext cx="575188" cy="12192002"/>
          </a:xfrm>
          <a:prstGeom prst="rect">
            <a:avLst/>
          </a:prstGeom>
        </p:spPr>
      </p:pic>
      <p:pic>
        <p:nvPicPr>
          <p:cNvPr id="3" name="Picture 2">
            <a:extLst>
              <a:ext uri="{FF2B5EF4-FFF2-40B4-BE49-F238E27FC236}">
                <a16:creationId xmlns:a16="http://schemas.microsoft.com/office/drawing/2014/main" id="{B077CECC-1E1A-95A0-B97F-5A08F85D854A}"/>
              </a:ext>
            </a:extLst>
          </p:cNvPr>
          <p:cNvPicPr>
            <a:picLocks noChangeAspect="1"/>
          </p:cNvPicPr>
          <p:nvPr/>
        </p:nvPicPr>
        <p:blipFill>
          <a:blip r:embed="rId4"/>
          <a:stretch>
            <a:fillRect/>
          </a:stretch>
        </p:blipFill>
        <p:spPr>
          <a:xfrm>
            <a:off x="388579" y="6425244"/>
            <a:ext cx="3856294" cy="290327"/>
          </a:xfrm>
          <a:prstGeom prst="rect">
            <a:avLst/>
          </a:prstGeom>
        </p:spPr>
      </p:pic>
      <p:sp>
        <p:nvSpPr>
          <p:cNvPr id="4" name="TextBox 3">
            <a:extLst>
              <a:ext uri="{FF2B5EF4-FFF2-40B4-BE49-F238E27FC236}">
                <a16:creationId xmlns:a16="http://schemas.microsoft.com/office/drawing/2014/main" id="{365FF175-A1A3-1EF0-DDAA-21B8BA7D232F}"/>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
        <p:nvSpPr>
          <p:cNvPr id="5" name="Title 1">
            <a:extLst>
              <a:ext uri="{FF2B5EF4-FFF2-40B4-BE49-F238E27FC236}">
                <a16:creationId xmlns:a16="http://schemas.microsoft.com/office/drawing/2014/main" id="{FB729271-D9F8-9967-C86C-67B60BE32A29}"/>
              </a:ext>
            </a:extLst>
          </p:cNvPr>
          <p:cNvSpPr txBox="1">
            <a:spLocks/>
          </p:cNvSpPr>
          <p:nvPr/>
        </p:nvSpPr>
        <p:spPr>
          <a:xfrm>
            <a:off x="635000" y="356779"/>
            <a:ext cx="11023600" cy="1325562"/>
          </a:xfrm>
          <a:prstGeom prst="rect">
            <a:avLst/>
          </a:prstGeom>
        </p:spPr>
        <p:txBody>
          <a:bodyPr anchor="ctr" anchorCtr="0">
            <a:normAutofit/>
          </a:bodyPr>
          <a:lstStyle>
            <a:lvl1pPr algn="l" defTabSz="914400" rtl="0" eaLnBrk="1" latinLnBrk="0" hangingPunct="1">
              <a:lnSpc>
                <a:spcPct val="90000"/>
              </a:lnSpc>
              <a:spcBef>
                <a:spcPct val="0"/>
              </a:spcBef>
              <a:buNone/>
              <a:defRPr sz="4400" b="1" kern="1200">
                <a:solidFill>
                  <a:srgbClr val="DD1A32"/>
                </a:solidFill>
                <a:latin typeface="Univers" panose="020B0503020202020204" pitchFamily="34" charset="0"/>
                <a:ea typeface="+mj-ea"/>
                <a:cs typeface="+mj-cs"/>
              </a:defRPr>
            </a:lvl1pPr>
          </a:lstStyle>
          <a:p>
            <a:r>
              <a:rPr lang="en-US" sz="4800" dirty="0">
                <a:solidFill>
                  <a:srgbClr val="FFC000"/>
                </a:solidFill>
                <a:latin typeface="ITC Berkeley Oldstyle Std Blk" panose="02090402050306020404" pitchFamily="18" charset="0"/>
              </a:rPr>
              <a:t>Sources</a:t>
            </a:r>
            <a:endParaRPr lang="en-US" sz="4800" dirty="0">
              <a:solidFill>
                <a:schemeClr val="bg1"/>
              </a:solidFill>
              <a:latin typeface="ITC Berkeley Oldstyle Std Blk" panose="02090402050306020404" pitchFamily="18" charset="0"/>
            </a:endParaRPr>
          </a:p>
        </p:txBody>
      </p:sp>
      <p:sp>
        <p:nvSpPr>
          <p:cNvPr id="7" name="Content Placeholder 2">
            <a:extLst>
              <a:ext uri="{FF2B5EF4-FFF2-40B4-BE49-F238E27FC236}">
                <a16:creationId xmlns:a16="http://schemas.microsoft.com/office/drawing/2014/main" id="{23D26371-6B42-BFD9-5560-EA52AAC2BD47}"/>
              </a:ext>
            </a:extLst>
          </p:cNvPr>
          <p:cNvSpPr txBox="1">
            <a:spLocks/>
          </p:cNvSpPr>
          <p:nvPr/>
        </p:nvSpPr>
        <p:spPr>
          <a:xfrm>
            <a:off x="634998" y="1511301"/>
            <a:ext cx="10642601" cy="4249420"/>
          </a:xfrm>
          <a:prstGeom prst="rect">
            <a:avLst/>
          </a:prstGeom>
        </p:spPr>
        <p:txBody>
          <a:bodyPr>
            <a:noAutofit/>
          </a:bodyPr>
          <a:lstStyle>
            <a:lvl1pPr marL="2286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2800" kern="1200">
                <a:solidFill>
                  <a:schemeClr val="tx1"/>
                </a:solidFill>
                <a:latin typeface="Univers Light" panose="020B0403020202020204" pitchFamily="34" charset="0"/>
                <a:ea typeface="+mn-ea"/>
                <a:cs typeface="+mn-cs"/>
              </a:defRPr>
            </a:lvl1pPr>
            <a:lvl2pPr marL="6858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2400" kern="1200">
                <a:solidFill>
                  <a:schemeClr val="tx1"/>
                </a:solidFill>
                <a:latin typeface="Univers Light" panose="020B0403020202020204" pitchFamily="34" charset="0"/>
                <a:ea typeface="+mn-ea"/>
                <a:cs typeface="+mn-cs"/>
              </a:defRPr>
            </a:lvl2pPr>
            <a:lvl3pPr marL="11430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2000" kern="1200">
                <a:solidFill>
                  <a:schemeClr val="tx1"/>
                </a:solidFill>
                <a:latin typeface="Univers Light" panose="020B0403020202020204" pitchFamily="34" charset="0"/>
                <a:ea typeface="+mn-ea"/>
                <a:cs typeface="+mn-cs"/>
              </a:defRPr>
            </a:lvl3pPr>
            <a:lvl4pPr marL="16002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1800" kern="1200">
                <a:solidFill>
                  <a:schemeClr val="tx1"/>
                </a:solidFill>
                <a:latin typeface="Univers Light" panose="020B0403020202020204" pitchFamily="34" charset="0"/>
                <a:ea typeface="+mn-ea"/>
                <a:cs typeface="+mn-cs"/>
              </a:defRPr>
            </a:lvl4pPr>
            <a:lvl5pPr marL="20574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1800" kern="1200">
                <a:solidFill>
                  <a:schemeClr val="tx1"/>
                </a:solidFill>
                <a:latin typeface="Univers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buSzPct val="100000"/>
            </a:pPr>
            <a:r>
              <a:rPr lang="en-US" sz="1800" dirty="0">
                <a:solidFill>
                  <a:schemeClr val="bg1"/>
                </a:solidFill>
                <a:latin typeface="ITC Berkeley Oldstyle Std" panose="02090402050306020404" pitchFamily="18" charset="0"/>
                <a:cs typeface="Arial" panose="020B0604020202020204" pitchFamily="34" charset="0"/>
              </a:rPr>
              <a:t>Chronicles of Faith: The Autobiography of Frederick D. Patterson (call number LC2851 T817 P28 1991)</a:t>
            </a:r>
          </a:p>
          <a:p>
            <a:pPr>
              <a:spcAft>
                <a:spcPts val="600"/>
              </a:spcAft>
              <a:buSzPct val="100000"/>
            </a:pPr>
            <a:r>
              <a:rPr lang="en-US" sz="1800" dirty="0">
                <a:solidFill>
                  <a:schemeClr val="bg1"/>
                </a:solidFill>
                <a:latin typeface="ITC Berkeley Oldstyle Std" panose="02090402050306020404" pitchFamily="18" charset="0"/>
                <a:cs typeface="Arial" panose="020B0604020202020204" pitchFamily="34" charset="0"/>
              </a:rPr>
              <a:t>A Finding Aid to the Frederick Douglass Patterson papers, 1882-1988, in the Anacostia Community Museum Archives </a:t>
            </a:r>
            <a:r>
              <a:rPr lang="en-US" sz="1800" dirty="0">
                <a:solidFill>
                  <a:srgbClr val="FEC552"/>
                </a:solidFill>
                <a:latin typeface="ITC Berkeley Oldstyle Std" panose="02090402050306020404" pitchFamily="18" charset="0"/>
                <a:cs typeface="Arial" panose="020B0604020202020204" pitchFamily="34" charset="0"/>
                <a:hlinkClick r:id="rId5">
                  <a:extLst>
                    <a:ext uri="{A12FA001-AC4F-418D-AE19-62706E023703}">
                      <ahyp:hlinkClr xmlns:ahyp="http://schemas.microsoft.com/office/drawing/2018/hyperlinkcolor" val="tx"/>
                    </a:ext>
                  </a:extLst>
                </a:hlinkClick>
              </a:rPr>
              <a:t>https://sova.si.edu/record/ACMA.06-010</a:t>
            </a:r>
            <a:r>
              <a:rPr lang="en-US" sz="1800" dirty="0">
                <a:solidFill>
                  <a:srgbClr val="FEC552"/>
                </a:solidFill>
                <a:latin typeface="ITC Berkeley Oldstyle Std" panose="02090402050306020404" pitchFamily="18" charset="0"/>
                <a:cs typeface="Arial" panose="020B0604020202020204" pitchFamily="34" charset="0"/>
              </a:rPr>
              <a:t> </a:t>
            </a:r>
          </a:p>
          <a:p>
            <a:pPr>
              <a:spcAft>
                <a:spcPts val="600"/>
              </a:spcAft>
              <a:buSzPct val="100000"/>
            </a:pPr>
            <a:r>
              <a:rPr lang="en-US" sz="1800" dirty="0">
                <a:solidFill>
                  <a:schemeClr val="bg1"/>
                </a:solidFill>
                <a:latin typeface="ITC Berkeley Oldstyle Std" panose="02090402050306020404" pitchFamily="18" charset="0"/>
                <a:cs typeface="Arial" panose="020B0604020202020204" pitchFamily="34" charset="0"/>
              </a:rPr>
              <a:t>“Frederick Douglass Patterson: A Giant of Higher Ed,” Iowa State University College of Veterinary Medicine, 2018. </a:t>
            </a:r>
            <a:r>
              <a:rPr lang="en-US" sz="1800" dirty="0">
                <a:solidFill>
                  <a:srgbClr val="FEC552"/>
                </a:solidFill>
                <a:latin typeface="ITC Berkeley Oldstyle Std" panose="02090402050306020404" pitchFamily="18" charset="0"/>
                <a:cs typeface="Arial" panose="020B0604020202020204" pitchFamily="34" charset="0"/>
                <a:hlinkClick r:id="rId6">
                  <a:extLst>
                    <a:ext uri="{A12FA001-AC4F-418D-AE19-62706E023703}">
                      <ahyp:hlinkClr xmlns:ahyp="http://schemas.microsoft.com/office/drawing/2018/hyperlinkcolor" val="tx"/>
                    </a:ext>
                  </a:extLst>
                </a:hlinkClick>
              </a:rPr>
              <a:t>https://vetmed.iastate.edu/story/frederick-douglass-patterson</a:t>
            </a:r>
            <a:r>
              <a:rPr lang="en-US" sz="1800" dirty="0">
                <a:solidFill>
                  <a:srgbClr val="FEC552"/>
                </a:solidFill>
                <a:latin typeface="ITC Berkeley Oldstyle Std" panose="02090402050306020404" pitchFamily="18" charset="0"/>
                <a:cs typeface="Arial" panose="020B0604020202020204" pitchFamily="34" charset="0"/>
              </a:rPr>
              <a:t>  </a:t>
            </a:r>
          </a:p>
          <a:p>
            <a:pPr>
              <a:spcAft>
                <a:spcPts val="600"/>
              </a:spcAft>
              <a:buSzPct val="100000"/>
            </a:pPr>
            <a:r>
              <a:rPr lang="en-US" sz="1800" dirty="0">
                <a:solidFill>
                  <a:schemeClr val="bg1"/>
                </a:solidFill>
                <a:latin typeface="ITC Berkeley Oldstyle Std" panose="02090402050306020404" pitchFamily="18" charset="0"/>
                <a:cs typeface="Arial" panose="020B0604020202020204" pitchFamily="34" charset="0"/>
              </a:rPr>
              <a:t>“A Cyclone Who Changed the World: Frederick Douglass Patterson,” Cardinal Tales, Iowa State University Library Special Collections and University Archives, 2015. </a:t>
            </a:r>
            <a:r>
              <a:rPr lang="en-US" sz="1800" dirty="0">
                <a:solidFill>
                  <a:srgbClr val="FEC552"/>
                </a:solidFill>
                <a:latin typeface="ITC Berkeley Oldstyle Std" panose="02090402050306020404" pitchFamily="18" charset="0"/>
                <a:cs typeface="Arial" panose="020B0604020202020204" pitchFamily="34" charset="0"/>
                <a:hlinkClick r:id="rId7">
                  <a:extLst>
                    <a:ext uri="{A12FA001-AC4F-418D-AE19-62706E023703}">
                      <ahyp:hlinkClr xmlns:ahyp="http://schemas.microsoft.com/office/drawing/2018/hyperlinkcolor" val="tx"/>
                    </a:ext>
                  </a:extLst>
                </a:hlinkClick>
              </a:rPr>
              <a:t>https://isuspecialcollections.wordpress.com/2015/02/12/a-cyclone-who-changed-the-world-frederick-d-patterson/</a:t>
            </a:r>
            <a:r>
              <a:rPr lang="en-US" sz="1800" dirty="0">
                <a:solidFill>
                  <a:srgbClr val="FEC552"/>
                </a:solidFill>
                <a:latin typeface="ITC Berkeley Oldstyle Std" panose="02090402050306020404" pitchFamily="18" charset="0"/>
                <a:cs typeface="Arial" panose="020B0604020202020204" pitchFamily="34" charset="0"/>
              </a:rPr>
              <a:t>  </a:t>
            </a:r>
          </a:p>
          <a:p>
            <a:pPr>
              <a:spcAft>
                <a:spcPts val="600"/>
              </a:spcAft>
              <a:buSzPct val="100000"/>
            </a:pPr>
            <a:r>
              <a:rPr lang="en-US" sz="1800" dirty="0">
                <a:solidFill>
                  <a:schemeClr val="bg1"/>
                </a:solidFill>
                <a:latin typeface="ITC Berkeley Oldstyle Std" panose="02090402050306020404" pitchFamily="18" charset="0"/>
                <a:cs typeface="Arial" panose="020B0604020202020204" pitchFamily="34" charset="0"/>
              </a:rPr>
              <a:t>“Frederick Douglass Patterson, 1901-1988,” UNCF, Inc. </a:t>
            </a:r>
            <a:r>
              <a:rPr lang="en-US" sz="1800" dirty="0">
                <a:solidFill>
                  <a:srgbClr val="FEC552"/>
                </a:solidFill>
                <a:latin typeface="ITC Berkeley Oldstyle Std" panose="02090402050306020404" pitchFamily="18" charset="0"/>
                <a:cs typeface="Arial" panose="020B0604020202020204" pitchFamily="34" charset="0"/>
                <a:hlinkClick r:id="rId8">
                  <a:extLst>
                    <a:ext uri="{A12FA001-AC4F-418D-AE19-62706E023703}">
                      <ahyp:hlinkClr xmlns:ahyp="http://schemas.microsoft.com/office/drawing/2018/hyperlinkcolor" val="tx"/>
                    </a:ext>
                  </a:extLst>
                </a:hlinkClick>
              </a:rPr>
              <a:t>https://uncf.org/pages/frederick-douglass-patterson-2</a:t>
            </a:r>
            <a:r>
              <a:rPr lang="en-US" sz="1800" dirty="0">
                <a:solidFill>
                  <a:srgbClr val="FEC552"/>
                </a:solidFill>
                <a:latin typeface="ITC Berkeley Oldstyle Std" panose="02090402050306020404" pitchFamily="18" charset="0"/>
                <a:cs typeface="Arial" panose="020B0604020202020204" pitchFamily="34" charset="0"/>
              </a:rPr>
              <a:t>  </a:t>
            </a:r>
          </a:p>
          <a:p>
            <a:pPr>
              <a:spcAft>
                <a:spcPts val="600"/>
              </a:spcAft>
              <a:buSzPct val="100000"/>
            </a:pPr>
            <a:r>
              <a:rPr lang="en-US" sz="1800" dirty="0">
                <a:solidFill>
                  <a:schemeClr val="bg1"/>
                </a:solidFill>
                <a:latin typeface="ITC Berkeley Oldstyle Std" panose="02090402050306020404" pitchFamily="18" charset="0"/>
                <a:cs typeface="Arial" panose="020B0604020202020204" pitchFamily="34" charset="0"/>
              </a:rPr>
              <a:t>“Mapping the Black ISC Student Housing Experience,” Tracing Race at Iowa State University, Iowa State University Library Digital Scholarship and Initiatives. </a:t>
            </a:r>
            <a:r>
              <a:rPr lang="en-US" sz="1800" dirty="0">
                <a:solidFill>
                  <a:srgbClr val="FEC552"/>
                </a:solidFill>
                <a:latin typeface="ITC Berkeley Oldstyle Std" panose="02090402050306020404" pitchFamily="18" charset="0"/>
                <a:cs typeface="Arial" panose="020B0604020202020204" pitchFamily="34" charset="0"/>
                <a:hlinkClick r:id="rId9">
                  <a:extLst>
                    <a:ext uri="{A12FA001-AC4F-418D-AE19-62706E023703}">
                      <ahyp:hlinkClr xmlns:ahyp="http://schemas.microsoft.com/office/drawing/2018/hyperlinkcolor" val="tx"/>
                    </a:ext>
                  </a:extLst>
                </a:hlinkClick>
              </a:rPr>
              <a:t>https://digital.lib.iastate.edu/tracing-race-isu</a:t>
            </a:r>
            <a:r>
              <a:rPr lang="en-US" sz="1800" dirty="0">
                <a:solidFill>
                  <a:srgbClr val="FEC552"/>
                </a:solidFill>
                <a:latin typeface="ITC Berkeley Oldstyle Std" panose="02090402050306020404" pitchFamily="18" charset="0"/>
                <a:cs typeface="Arial" panose="020B0604020202020204" pitchFamily="34" charset="0"/>
              </a:rPr>
              <a:t> </a:t>
            </a:r>
          </a:p>
          <a:p>
            <a:pPr>
              <a:spcAft>
                <a:spcPts val="600"/>
              </a:spcAft>
              <a:buSzPct val="100000"/>
            </a:pPr>
            <a:r>
              <a:rPr lang="en-US" sz="1800" dirty="0">
                <a:solidFill>
                  <a:schemeClr val="bg1"/>
                </a:solidFill>
                <a:latin typeface="ITC Berkeley Oldstyle Std" panose="02090402050306020404" pitchFamily="18" charset="0"/>
                <a:cs typeface="Arial" panose="020B0604020202020204" pitchFamily="34" charset="0"/>
              </a:rPr>
              <a:t>“Women’s History Month Spotlight: Wilhelmina Bessie Patterson, 1888-1962,” Anacostia Community Documentation Initiative, Anacostia Community Museum. </a:t>
            </a:r>
            <a:r>
              <a:rPr lang="en-US" sz="1800" dirty="0">
                <a:solidFill>
                  <a:srgbClr val="FEC552"/>
                </a:solidFill>
                <a:latin typeface="ITC Berkeley Oldstyle Std" panose="02090402050306020404" pitchFamily="18" charset="0"/>
                <a:cs typeface="Arial" panose="020B0604020202020204" pitchFamily="34" charset="0"/>
                <a:hlinkClick r:id="rId10">
                  <a:extLst>
                    <a:ext uri="{A12FA001-AC4F-418D-AE19-62706E023703}">
                      <ahyp:hlinkClr xmlns:ahyp="http://schemas.microsoft.com/office/drawing/2018/hyperlinkcolor" val="tx"/>
                    </a:ext>
                  </a:extLst>
                </a:hlinkClick>
              </a:rPr>
              <a:t>http://cdi.anacostia.si.edu/tag/archives/page/2/</a:t>
            </a:r>
            <a:r>
              <a:rPr lang="en-US" sz="1800" dirty="0">
                <a:solidFill>
                  <a:srgbClr val="FEC552"/>
                </a:solidFill>
                <a:latin typeface="ITC Berkeley Oldstyle Std" panose="02090402050306020404" pitchFamily="18" charset="0"/>
                <a:cs typeface="Arial" panose="020B0604020202020204" pitchFamily="34" charset="0"/>
              </a:rPr>
              <a:t> </a:t>
            </a:r>
          </a:p>
          <a:p>
            <a:pPr>
              <a:buSzPct val="100000"/>
              <a:buFont typeface="Arial" panose="020B0604020202020204" pitchFamily="34" charset="0"/>
              <a:buChar char="•"/>
            </a:pPr>
            <a:endParaRPr lang="en-US" sz="1800" dirty="0">
              <a:solidFill>
                <a:srgbClr val="C00000"/>
              </a:solidFill>
              <a:latin typeface="ITC Berkeley Oldstyle Std" panose="02090402050306020404" pitchFamily="18" charset="0"/>
              <a:cs typeface="Arial" panose="020B0604020202020204" pitchFamily="34" charset="0"/>
            </a:endParaRPr>
          </a:p>
        </p:txBody>
      </p:sp>
    </p:spTree>
    <p:extLst>
      <p:ext uri="{BB962C8B-B14F-4D97-AF65-F5344CB8AC3E}">
        <p14:creationId xmlns:p14="http://schemas.microsoft.com/office/powerpoint/2010/main" val="321223111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97A71CF-57A9-711D-953B-1A9E108E79BB}"/>
              </a:ext>
            </a:extLst>
          </p:cNvPr>
          <p:cNvPicPr>
            <a:picLocks noChangeAspect="1"/>
          </p:cNvPicPr>
          <p:nvPr/>
        </p:nvPicPr>
        <p:blipFill>
          <a:blip r:embed="rId3"/>
          <a:stretch>
            <a:fillRect/>
          </a:stretch>
        </p:blipFill>
        <p:spPr>
          <a:xfrm rot="5400000">
            <a:off x="2892648" y="-2954594"/>
            <a:ext cx="6406703" cy="12192002"/>
          </a:xfrm>
          <a:prstGeom prst="rect">
            <a:avLst/>
          </a:prstGeom>
        </p:spPr>
      </p:pic>
      <p:pic>
        <p:nvPicPr>
          <p:cNvPr id="2" name="Picture 1">
            <a:extLst>
              <a:ext uri="{FF2B5EF4-FFF2-40B4-BE49-F238E27FC236}">
                <a16:creationId xmlns:a16="http://schemas.microsoft.com/office/drawing/2014/main" id="{326A1177-F6A8-4347-28A9-77A146839E29}"/>
              </a:ext>
            </a:extLst>
          </p:cNvPr>
          <p:cNvPicPr>
            <a:picLocks noChangeAspect="1"/>
          </p:cNvPicPr>
          <p:nvPr/>
        </p:nvPicPr>
        <p:blipFill>
          <a:blip r:embed="rId3"/>
          <a:stretch>
            <a:fillRect/>
          </a:stretch>
        </p:blipFill>
        <p:spPr>
          <a:xfrm rot="5400000">
            <a:off x="5808405" y="474407"/>
            <a:ext cx="575188" cy="12192002"/>
          </a:xfrm>
          <a:prstGeom prst="rect">
            <a:avLst/>
          </a:prstGeom>
        </p:spPr>
      </p:pic>
      <p:pic>
        <p:nvPicPr>
          <p:cNvPr id="3" name="Picture 2">
            <a:extLst>
              <a:ext uri="{FF2B5EF4-FFF2-40B4-BE49-F238E27FC236}">
                <a16:creationId xmlns:a16="http://schemas.microsoft.com/office/drawing/2014/main" id="{B077CECC-1E1A-95A0-B97F-5A08F85D854A}"/>
              </a:ext>
            </a:extLst>
          </p:cNvPr>
          <p:cNvPicPr>
            <a:picLocks noChangeAspect="1"/>
          </p:cNvPicPr>
          <p:nvPr/>
        </p:nvPicPr>
        <p:blipFill>
          <a:blip r:embed="rId4"/>
          <a:stretch>
            <a:fillRect/>
          </a:stretch>
        </p:blipFill>
        <p:spPr>
          <a:xfrm>
            <a:off x="388579" y="6425244"/>
            <a:ext cx="3856294" cy="290327"/>
          </a:xfrm>
          <a:prstGeom prst="rect">
            <a:avLst/>
          </a:prstGeom>
        </p:spPr>
      </p:pic>
      <p:sp>
        <p:nvSpPr>
          <p:cNvPr id="4" name="TextBox 3">
            <a:extLst>
              <a:ext uri="{FF2B5EF4-FFF2-40B4-BE49-F238E27FC236}">
                <a16:creationId xmlns:a16="http://schemas.microsoft.com/office/drawing/2014/main" id="{365FF175-A1A3-1EF0-DDAA-21B8BA7D232F}"/>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
        <p:nvSpPr>
          <p:cNvPr id="5" name="Title 1">
            <a:extLst>
              <a:ext uri="{FF2B5EF4-FFF2-40B4-BE49-F238E27FC236}">
                <a16:creationId xmlns:a16="http://schemas.microsoft.com/office/drawing/2014/main" id="{FB729271-D9F8-9967-C86C-67B60BE32A29}"/>
              </a:ext>
            </a:extLst>
          </p:cNvPr>
          <p:cNvSpPr txBox="1">
            <a:spLocks/>
          </p:cNvSpPr>
          <p:nvPr/>
        </p:nvSpPr>
        <p:spPr>
          <a:xfrm>
            <a:off x="635000" y="356779"/>
            <a:ext cx="11023600" cy="1325562"/>
          </a:xfrm>
          <a:prstGeom prst="rect">
            <a:avLst/>
          </a:prstGeom>
        </p:spPr>
        <p:txBody>
          <a:bodyPr anchor="ctr" anchorCtr="0">
            <a:normAutofit/>
          </a:bodyPr>
          <a:lstStyle>
            <a:lvl1pPr algn="l" defTabSz="914400" rtl="0" eaLnBrk="1" latinLnBrk="0" hangingPunct="1">
              <a:lnSpc>
                <a:spcPct val="90000"/>
              </a:lnSpc>
              <a:spcBef>
                <a:spcPct val="0"/>
              </a:spcBef>
              <a:buNone/>
              <a:defRPr sz="4400" b="1" kern="1200">
                <a:solidFill>
                  <a:srgbClr val="DD1A32"/>
                </a:solidFill>
                <a:latin typeface="Univers" panose="020B0503020202020204" pitchFamily="34" charset="0"/>
                <a:ea typeface="+mj-ea"/>
                <a:cs typeface="+mj-cs"/>
              </a:defRPr>
            </a:lvl1pPr>
          </a:lstStyle>
          <a:p>
            <a:r>
              <a:rPr lang="en-US" sz="4800" dirty="0">
                <a:solidFill>
                  <a:srgbClr val="FFC000"/>
                </a:solidFill>
                <a:latin typeface="ITC Berkeley Oldstyle Std Blk" panose="02090402050306020404" pitchFamily="18" charset="0"/>
              </a:rPr>
              <a:t>Sources</a:t>
            </a:r>
            <a:endParaRPr lang="en-US" sz="4800" dirty="0">
              <a:solidFill>
                <a:schemeClr val="bg1"/>
              </a:solidFill>
              <a:latin typeface="ITC Berkeley Oldstyle Std Blk" panose="02090402050306020404" pitchFamily="18" charset="0"/>
            </a:endParaRPr>
          </a:p>
        </p:txBody>
      </p:sp>
      <p:sp>
        <p:nvSpPr>
          <p:cNvPr id="7" name="Content Placeholder 2">
            <a:extLst>
              <a:ext uri="{FF2B5EF4-FFF2-40B4-BE49-F238E27FC236}">
                <a16:creationId xmlns:a16="http://schemas.microsoft.com/office/drawing/2014/main" id="{23D26371-6B42-BFD9-5560-EA52AAC2BD47}"/>
              </a:ext>
            </a:extLst>
          </p:cNvPr>
          <p:cNvSpPr txBox="1">
            <a:spLocks/>
          </p:cNvSpPr>
          <p:nvPr/>
        </p:nvSpPr>
        <p:spPr>
          <a:xfrm>
            <a:off x="634998" y="1511301"/>
            <a:ext cx="10642601" cy="4249420"/>
          </a:xfrm>
          <a:prstGeom prst="rect">
            <a:avLst/>
          </a:prstGeom>
        </p:spPr>
        <p:txBody>
          <a:bodyPr>
            <a:noAutofit/>
          </a:bodyPr>
          <a:lstStyle>
            <a:lvl1pPr marL="2286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2800" kern="1200">
                <a:solidFill>
                  <a:schemeClr val="tx1"/>
                </a:solidFill>
                <a:latin typeface="Univers Light" panose="020B0403020202020204" pitchFamily="34" charset="0"/>
                <a:ea typeface="+mn-ea"/>
                <a:cs typeface="+mn-cs"/>
              </a:defRPr>
            </a:lvl1pPr>
            <a:lvl2pPr marL="6858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2400" kern="1200">
                <a:solidFill>
                  <a:schemeClr val="tx1"/>
                </a:solidFill>
                <a:latin typeface="Univers Light" panose="020B0403020202020204" pitchFamily="34" charset="0"/>
                <a:ea typeface="+mn-ea"/>
                <a:cs typeface="+mn-cs"/>
              </a:defRPr>
            </a:lvl2pPr>
            <a:lvl3pPr marL="11430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2000" kern="1200">
                <a:solidFill>
                  <a:schemeClr val="tx1"/>
                </a:solidFill>
                <a:latin typeface="Univers Light" panose="020B0403020202020204" pitchFamily="34" charset="0"/>
                <a:ea typeface="+mn-ea"/>
                <a:cs typeface="+mn-cs"/>
              </a:defRPr>
            </a:lvl3pPr>
            <a:lvl4pPr marL="16002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1800" kern="1200">
                <a:solidFill>
                  <a:schemeClr val="tx1"/>
                </a:solidFill>
                <a:latin typeface="Univers Light" panose="020B0403020202020204" pitchFamily="34" charset="0"/>
                <a:ea typeface="+mn-ea"/>
                <a:cs typeface="+mn-cs"/>
              </a:defRPr>
            </a:lvl4pPr>
            <a:lvl5pPr marL="20574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1800" kern="1200">
                <a:solidFill>
                  <a:schemeClr val="tx1"/>
                </a:solidFill>
                <a:latin typeface="Univers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spcAft>
                <a:spcPts val="600"/>
              </a:spcAft>
              <a:buSzPct val="100000"/>
            </a:pPr>
            <a:r>
              <a:rPr lang="en-US" sz="1800" dirty="0">
                <a:solidFill>
                  <a:schemeClr val="bg1"/>
                </a:solidFill>
                <a:latin typeface="ITC Berkeley Oldstyle Std" panose="02090402050306020404" pitchFamily="18" charset="0"/>
                <a:cs typeface="Arial" panose="020B0604020202020204" pitchFamily="34" charset="0"/>
              </a:rPr>
              <a:t>Wilson, Bertha F. “I See Myself: Presenting Dr. Frederick Douglass Patterson,” Explore History, The World Bank. </a:t>
            </a:r>
            <a:r>
              <a:rPr lang="en-US" sz="1800" dirty="0">
                <a:solidFill>
                  <a:srgbClr val="FEC552"/>
                </a:solidFill>
                <a:latin typeface="ITC Berkeley Oldstyle Std" panose="02090402050306020404" pitchFamily="18" charset="0"/>
                <a:cs typeface="Arial" panose="020B0604020202020204" pitchFamily="34" charset="0"/>
                <a:hlinkClick r:id="rId5">
                  <a:extLst>
                    <a:ext uri="{A12FA001-AC4F-418D-AE19-62706E023703}">
                      <ahyp:hlinkClr xmlns:ahyp="http://schemas.microsoft.com/office/drawing/2018/hyperlinkcolor" val="tx"/>
                    </a:ext>
                  </a:extLst>
                </a:hlinkClick>
              </a:rPr>
              <a:t>https://www.worldbank.org/en/archive/history/exhibits/Presenting-Frederick-Douglass-Patterson</a:t>
            </a:r>
            <a:r>
              <a:rPr lang="en-US" sz="1800" dirty="0">
                <a:solidFill>
                  <a:srgbClr val="FEC552"/>
                </a:solidFill>
                <a:latin typeface="ITC Berkeley Oldstyle Std" panose="02090402050306020404" pitchFamily="18" charset="0"/>
                <a:cs typeface="Arial" panose="020B0604020202020204" pitchFamily="34" charset="0"/>
              </a:rPr>
              <a:t>   </a:t>
            </a:r>
          </a:p>
          <a:p>
            <a:pPr>
              <a:spcAft>
                <a:spcPts val="600"/>
              </a:spcAft>
              <a:buSzPct val="100000"/>
            </a:pPr>
            <a:r>
              <a:rPr lang="en-US" sz="1800" dirty="0">
                <a:solidFill>
                  <a:schemeClr val="bg1"/>
                </a:solidFill>
                <a:latin typeface="ITC Berkeley Oldstyle Std" panose="02090402050306020404" pitchFamily="18" charset="0"/>
                <a:cs typeface="Arial" panose="020B0604020202020204" pitchFamily="34" charset="0"/>
              </a:rPr>
              <a:t>Envisioning Black Colleges: a History of the United Negro College Fund, 2007. </a:t>
            </a:r>
            <a:r>
              <a:rPr lang="en-US" sz="1800" dirty="0">
                <a:solidFill>
                  <a:srgbClr val="FEC552"/>
                </a:solidFill>
                <a:latin typeface="ITC Berkeley Oldstyle Std" panose="02090402050306020404" pitchFamily="18" charset="0"/>
                <a:cs typeface="Arial" panose="020B0604020202020204" pitchFamily="34" charset="0"/>
                <a:hlinkClick r:id="rId6">
                  <a:extLst>
                    <a:ext uri="{A12FA001-AC4F-418D-AE19-62706E023703}">
                      <ahyp:hlinkClr xmlns:ahyp="http://schemas.microsoft.com/office/drawing/2018/hyperlinkcolor" val="tx"/>
                    </a:ext>
                  </a:extLst>
                </a:hlinkClick>
              </a:rPr>
              <a:t>https://muse-jhu-edu.eu1.proxy.openathens.net/book/3300</a:t>
            </a:r>
            <a:r>
              <a:rPr lang="en-US" sz="1800" dirty="0">
                <a:solidFill>
                  <a:srgbClr val="FEC552"/>
                </a:solidFill>
                <a:latin typeface="ITC Berkeley Oldstyle Std" panose="02090402050306020404" pitchFamily="18" charset="0"/>
                <a:cs typeface="Arial" panose="020B0604020202020204" pitchFamily="34" charset="0"/>
              </a:rPr>
              <a:t>  </a:t>
            </a:r>
          </a:p>
          <a:p>
            <a:pPr>
              <a:spcAft>
                <a:spcPts val="600"/>
              </a:spcAft>
              <a:buSzPct val="100000"/>
            </a:pPr>
            <a:r>
              <a:rPr lang="en-US" sz="1800" dirty="0">
                <a:solidFill>
                  <a:schemeClr val="bg1"/>
                </a:solidFill>
                <a:latin typeface="ITC Berkeley Oldstyle Std" panose="02090402050306020404" pitchFamily="18" charset="0"/>
                <a:cs typeface="Arial" panose="020B0604020202020204" pitchFamily="34" charset="0"/>
              </a:rPr>
              <a:t>Chiu, Belinda H. Y. The One-hundred-year History of the Phelps-Stokes Fund as a Family Philanthropy. Lewiston: </a:t>
            </a:r>
            <a:r>
              <a:rPr lang="en-US" sz="1800" dirty="0" err="1">
                <a:solidFill>
                  <a:schemeClr val="bg1"/>
                </a:solidFill>
                <a:latin typeface="ITC Berkeley Oldstyle Std" panose="02090402050306020404" pitchFamily="18" charset="0"/>
                <a:cs typeface="Arial" panose="020B0604020202020204" pitchFamily="34" charset="0"/>
              </a:rPr>
              <a:t>Mellen</a:t>
            </a:r>
            <a:r>
              <a:rPr lang="en-US" sz="1800" dirty="0">
                <a:solidFill>
                  <a:schemeClr val="bg1"/>
                </a:solidFill>
                <a:latin typeface="ITC Berkeley Oldstyle Std" panose="02090402050306020404" pitchFamily="18" charset="0"/>
                <a:cs typeface="Arial" panose="020B0604020202020204" pitchFamily="34" charset="0"/>
              </a:rPr>
              <a:t>, 2012. </a:t>
            </a:r>
            <a:r>
              <a:rPr lang="en-US" sz="1800" dirty="0">
                <a:solidFill>
                  <a:srgbClr val="FEC552"/>
                </a:solidFill>
                <a:latin typeface="ITC Berkeley Oldstyle Std" panose="02090402050306020404" pitchFamily="18" charset="0"/>
                <a:cs typeface="Arial" panose="020B0604020202020204" pitchFamily="34" charset="0"/>
                <a:hlinkClick r:id="rId7">
                  <a:extLst>
                    <a:ext uri="{A12FA001-AC4F-418D-AE19-62706E023703}">
                      <ahyp:hlinkClr xmlns:ahyp="http://schemas.microsoft.com/office/drawing/2018/hyperlinkcolor" val="tx"/>
                    </a:ext>
                  </a:extLst>
                </a:hlinkClick>
              </a:rPr>
              <a:t>https://iowa-primo.hosted.exlibrisgroup.com/permalink/f/11r0uch/TN_cdi_proquest_ebookcentral_EBC946889</a:t>
            </a:r>
            <a:r>
              <a:rPr lang="en-US" sz="1800" dirty="0">
                <a:solidFill>
                  <a:srgbClr val="FEC552"/>
                </a:solidFill>
                <a:latin typeface="ITC Berkeley Oldstyle Std" panose="02090402050306020404" pitchFamily="18" charset="0"/>
                <a:cs typeface="Arial" panose="020B0604020202020204" pitchFamily="34" charset="0"/>
              </a:rPr>
              <a:t>  </a:t>
            </a:r>
          </a:p>
          <a:p>
            <a:pPr>
              <a:buSzPct val="100000"/>
              <a:buFont typeface="Arial" panose="020B0604020202020204" pitchFamily="34" charset="0"/>
              <a:buChar char="•"/>
            </a:pPr>
            <a:endParaRPr lang="en-US" sz="1800" dirty="0">
              <a:solidFill>
                <a:srgbClr val="C00000"/>
              </a:solidFill>
              <a:latin typeface="ITC Berkeley Oldstyle Std" panose="02090402050306020404" pitchFamily="18" charset="0"/>
              <a:cs typeface="Arial" panose="020B0604020202020204" pitchFamily="34" charset="0"/>
            </a:endParaRPr>
          </a:p>
        </p:txBody>
      </p:sp>
    </p:spTree>
    <p:extLst>
      <p:ext uri="{BB962C8B-B14F-4D97-AF65-F5344CB8AC3E}">
        <p14:creationId xmlns:p14="http://schemas.microsoft.com/office/powerpoint/2010/main" val="193377181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97A71CF-57A9-711D-953B-1A9E108E79BB}"/>
              </a:ext>
            </a:extLst>
          </p:cNvPr>
          <p:cNvPicPr>
            <a:picLocks noChangeAspect="1"/>
          </p:cNvPicPr>
          <p:nvPr/>
        </p:nvPicPr>
        <p:blipFill>
          <a:blip r:embed="rId3"/>
          <a:stretch>
            <a:fillRect/>
          </a:stretch>
        </p:blipFill>
        <p:spPr>
          <a:xfrm rot="5400000">
            <a:off x="2892648" y="-2954594"/>
            <a:ext cx="6406703" cy="12192002"/>
          </a:xfrm>
          <a:prstGeom prst="rect">
            <a:avLst/>
          </a:prstGeom>
        </p:spPr>
      </p:pic>
      <p:pic>
        <p:nvPicPr>
          <p:cNvPr id="2" name="Picture 1">
            <a:extLst>
              <a:ext uri="{FF2B5EF4-FFF2-40B4-BE49-F238E27FC236}">
                <a16:creationId xmlns:a16="http://schemas.microsoft.com/office/drawing/2014/main" id="{326A1177-F6A8-4347-28A9-77A146839E29}"/>
              </a:ext>
            </a:extLst>
          </p:cNvPr>
          <p:cNvPicPr>
            <a:picLocks noChangeAspect="1"/>
          </p:cNvPicPr>
          <p:nvPr/>
        </p:nvPicPr>
        <p:blipFill>
          <a:blip r:embed="rId3"/>
          <a:stretch>
            <a:fillRect/>
          </a:stretch>
        </p:blipFill>
        <p:spPr>
          <a:xfrm rot="5400000">
            <a:off x="5808405" y="474407"/>
            <a:ext cx="575188" cy="12192002"/>
          </a:xfrm>
          <a:prstGeom prst="rect">
            <a:avLst/>
          </a:prstGeom>
        </p:spPr>
      </p:pic>
      <p:pic>
        <p:nvPicPr>
          <p:cNvPr id="3" name="Picture 2">
            <a:extLst>
              <a:ext uri="{FF2B5EF4-FFF2-40B4-BE49-F238E27FC236}">
                <a16:creationId xmlns:a16="http://schemas.microsoft.com/office/drawing/2014/main" id="{B077CECC-1E1A-95A0-B97F-5A08F85D854A}"/>
              </a:ext>
            </a:extLst>
          </p:cNvPr>
          <p:cNvPicPr>
            <a:picLocks noChangeAspect="1"/>
          </p:cNvPicPr>
          <p:nvPr/>
        </p:nvPicPr>
        <p:blipFill>
          <a:blip r:embed="rId4"/>
          <a:stretch>
            <a:fillRect/>
          </a:stretch>
        </p:blipFill>
        <p:spPr>
          <a:xfrm>
            <a:off x="388579" y="6425244"/>
            <a:ext cx="3856294" cy="290327"/>
          </a:xfrm>
          <a:prstGeom prst="rect">
            <a:avLst/>
          </a:prstGeom>
        </p:spPr>
      </p:pic>
      <p:sp>
        <p:nvSpPr>
          <p:cNvPr id="4" name="TextBox 3">
            <a:extLst>
              <a:ext uri="{FF2B5EF4-FFF2-40B4-BE49-F238E27FC236}">
                <a16:creationId xmlns:a16="http://schemas.microsoft.com/office/drawing/2014/main" id="{365FF175-A1A3-1EF0-DDAA-21B8BA7D232F}"/>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
        <p:nvSpPr>
          <p:cNvPr id="5" name="Title 1">
            <a:extLst>
              <a:ext uri="{FF2B5EF4-FFF2-40B4-BE49-F238E27FC236}">
                <a16:creationId xmlns:a16="http://schemas.microsoft.com/office/drawing/2014/main" id="{FB729271-D9F8-9967-C86C-67B60BE32A29}"/>
              </a:ext>
            </a:extLst>
          </p:cNvPr>
          <p:cNvSpPr txBox="1">
            <a:spLocks/>
          </p:cNvSpPr>
          <p:nvPr/>
        </p:nvSpPr>
        <p:spPr>
          <a:xfrm>
            <a:off x="635000" y="356779"/>
            <a:ext cx="11023600" cy="1325562"/>
          </a:xfrm>
          <a:prstGeom prst="rect">
            <a:avLst/>
          </a:prstGeom>
        </p:spPr>
        <p:txBody>
          <a:bodyPr anchor="ctr" anchorCtr="0">
            <a:normAutofit/>
          </a:bodyPr>
          <a:lstStyle>
            <a:lvl1pPr algn="l" defTabSz="914400" rtl="0" eaLnBrk="1" latinLnBrk="0" hangingPunct="1">
              <a:lnSpc>
                <a:spcPct val="90000"/>
              </a:lnSpc>
              <a:spcBef>
                <a:spcPct val="0"/>
              </a:spcBef>
              <a:buNone/>
              <a:defRPr sz="4400" b="1" kern="1200">
                <a:solidFill>
                  <a:srgbClr val="DD1A32"/>
                </a:solidFill>
                <a:latin typeface="Univers" panose="020B0503020202020204" pitchFamily="34" charset="0"/>
                <a:ea typeface="+mj-ea"/>
                <a:cs typeface="+mj-cs"/>
              </a:defRPr>
            </a:lvl1pPr>
          </a:lstStyle>
          <a:p>
            <a:r>
              <a:rPr lang="en-US" sz="4800" dirty="0">
                <a:solidFill>
                  <a:srgbClr val="FFC000"/>
                </a:solidFill>
                <a:latin typeface="ITC Berkeley Oldstyle Std Blk" panose="02090402050306020404" pitchFamily="18" charset="0"/>
              </a:rPr>
              <a:t>Sources</a:t>
            </a:r>
            <a:endParaRPr lang="en-US" sz="4800" dirty="0">
              <a:solidFill>
                <a:schemeClr val="bg1"/>
              </a:solidFill>
              <a:latin typeface="ITC Berkeley Oldstyle Std Blk" panose="02090402050306020404" pitchFamily="18" charset="0"/>
            </a:endParaRPr>
          </a:p>
        </p:txBody>
      </p:sp>
      <p:sp>
        <p:nvSpPr>
          <p:cNvPr id="7" name="Content Placeholder 2">
            <a:extLst>
              <a:ext uri="{FF2B5EF4-FFF2-40B4-BE49-F238E27FC236}">
                <a16:creationId xmlns:a16="http://schemas.microsoft.com/office/drawing/2014/main" id="{23D26371-6B42-BFD9-5560-EA52AAC2BD47}"/>
              </a:ext>
            </a:extLst>
          </p:cNvPr>
          <p:cNvSpPr txBox="1">
            <a:spLocks/>
          </p:cNvSpPr>
          <p:nvPr/>
        </p:nvSpPr>
        <p:spPr>
          <a:xfrm>
            <a:off x="634998" y="1511301"/>
            <a:ext cx="10642601" cy="4249420"/>
          </a:xfrm>
          <a:prstGeom prst="rect">
            <a:avLst/>
          </a:prstGeom>
        </p:spPr>
        <p:txBody>
          <a:bodyPr>
            <a:noAutofit/>
          </a:bodyPr>
          <a:lstStyle>
            <a:lvl1pPr marL="2286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2800" kern="1200">
                <a:solidFill>
                  <a:schemeClr val="tx1"/>
                </a:solidFill>
                <a:latin typeface="Univers Light" panose="020B0403020202020204" pitchFamily="34" charset="0"/>
                <a:ea typeface="+mn-ea"/>
                <a:cs typeface="+mn-cs"/>
              </a:defRPr>
            </a:lvl1pPr>
            <a:lvl2pPr marL="6858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2400" kern="1200">
                <a:solidFill>
                  <a:schemeClr val="tx1"/>
                </a:solidFill>
                <a:latin typeface="Univers Light" panose="020B0403020202020204" pitchFamily="34" charset="0"/>
                <a:ea typeface="+mn-ea"/>
                <a:cs typeface="+mn-cs"/>
              </a:defRPr>
            </a:lvl2pPr>
            <a:lvl3pPr marL="11430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2000" kern="1200">
                <a:solidFill>
                  <a:schemeClr val="tx1"/>
                </a:solidFill>
                <a:latin typeface="Univers Light" panose="020B0403020202020204" pitchFamily="34" charset="0"/>
                <a:ea typeface="+mn-ea"/>
                <a:cs typeface="+mn-cs"/>
              </a:defRPr>
            </a:lvl3pPr>
            <a:lvl4pPr marL="16002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1800" kern="1200">
                <a:solidFill>
                  <a:schemeClr val="tx1"/>
                </a:solidFill>
                <a:latin typeface="Univers Light" panose="020B0403020202020204" pitchFamily="34" charset="0"/>
                <a:ea typeface="+mn-ea"/>
                <a:cs typeface="+mn-cs"/>
              </a:defRPr>
            </a:lvl4pPr>
            <a:lvl5pPr marL="20574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1800" kern="1200">
                <a:solidFill>
                  <a:schemeClr val="tx1"/>
                </a:solidFill>
                <a:latin typeface="Univers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SzPct val="100000"/>
              <a:buNone/>
            </a:pPr>
            <a:r>
              <a:rPr lang="en-US" sz="1800" b="1" dirty="0">
                <a:solidFill>
                  <a:schemeClr val="bg1"/>
                </a:solidFill>
                <a:latin typeface="ITC Berkeley Oldstyle Std" panose="02090402050306020404" pitchFamily="18" charset="0"/>
                <a:cs typeface="Arial" panose="020B0604020202020204" pitchFamily="34" charset="0"/>
              </a:rPr>
              <a:t>Additional resources for research on Frederick D. Patterson</a:t>
            </a:r>
          </a:p>
          <a:p>
            <a:pPr>
              <a:spcAft>
                <a:spcPts val="600"/>
              </a:spcAft>
              <a:buSzPct val="100000"/>
            </a:pPr>
            <a:r>
              <a:rPr lang="en-US" sz="1800" dirty="0">
                <a:solidFill>
                  <a:schemeClr val="bg1"/>
                </a:solidFill>
                <a:latin typeface="ITC Berkeley Oldstyle Std" panose="02090402050306020404" pitchFamily="18" charset="0"/>
                <a:cs typeface="Arial" panose="020B0604020202020204" pitchFamily="34" charset="0"/>
              </a:rPr>
              <a:t>Frederick Douglass Patterson papers, Anacostia Community Museum Archives, Smithsonian Institution. </a:t>
            </a:r>
            <a:r>
              <a:rPr lang="en-US" sz="1800" dirty="0">
                <a:solidFill>
                  <a:srgbClr val="FEC552"/>
                </a:solidFill>
                <a:latin typeface="ITC Berkeley Oldstyle Std" panose="02090402050306020404" pitchFamily="18" charset="0"/>
                <a:cs typeface="Arial" panose="020B0604020202020204" pitchFamily="34" charset="0"/>
                <a:hlinkClick r:id="rId5">
                  <a:extLst>
                    <a:ext uri="{A12FA001-AC4F-418D-AE19-62706E023703}">
                      <ahyp:hlinkClr xmlns:ahyp="http://schemas.microsoft.com/office/drawing/2018/hyperlinkcolor" val="tx"/>
                    </a:ext>
                  </a:extLst>
                </a:hlinkClick>
              </a:rPr>
              <a:t>https://sova.si.edu/record/ACMA.06-010</a:t>
            </a:r>
            <a:r>
              <a:rPr lang="en-US" sz="1800" dirty="0">
                <a:solidFill>
                  <a:srgbClr val="FEC552"/>
                </a:solidFill>
                <a:latin typeface="ITC Berkeley Oldstyle Std" panose="02090402050306020404" pitchFamily="18" charset="0"/>
                <a:cs typeface="Arial" panose="020B0604020202020204" pitchFamily="34" charset="0"/>
              </a:rPr>
              <a:t> </a:t>
            </a:r>
          </a:p>
          <a:p>
            <a:pPr>
              <a:spcAft>
                <a:spcPts val="600"/>
              </a:spcAft>
              <a:buSzPct val="100000"/>
            </a:pPr>
            <a:r>
              <a:rPr lang="en-US" sz="1800" dirty="0">
                <a:solidFill>
                  <a:schemeClr val="bg1"/>
                </a:solidFill>
                <a:latin typeface="ITC Berkeley Oldstyle Std" panose="02090402050306020404" pitchFamily="18" charset="0"/>
                <a:cs typeface="Arial" panose="020B0604020202020204" pitchFamily="34" charset="0"/>
              </a:rPr>
              <a:t>Frederick D. Patterson papers, 1861-1988, Library of Congress. </a:t>
            </a:r>
            <a:r>
              <a:rPr lang="en-US" sz="1800" dirty="0">
                <a:solidFill>
                  <a:srgbClr val="FEC552"/>
                </a:solidFill>
                <a:latin typeface="ITC Berkeley Oldstyle Std" panose="02090402050306020404" pitchFamily="18" charset="0"/>
                <a:cs typeface="Arial" panose="020B0604020202020204" pitchFamily="34" charset="0"/>
                <a:hlinkClick r:id="rId6">
                  <a:extLst>
                    <a:ext uri="{A12FA001-AC4F-418D-AE19-62706E023703}">
                      <ahyp:hlinkClr xmlns:ahyp="http://schemas.microsoft.com/office/drawing/2018/hyperlinkcolor" val="tx"/>
                    </a:ext>
                  </a:extLst>
                </a:hlinkClick>
              </a:rPr>
              <a:t>https://hdl.loc.gov/loc.mss/eadmss.ms011039</a:t>
            </a:r>
            <a:r>
              <a:rPr lang="en-US" sz="1800" dirty="0">
                <a:solidFill>
                  <a:srgbClr val="FEC552"/>
                </a:solidFill>
                <a:latin typeface="ITC Berkeley Oldstyle Std" panose="02090402050306020404" pitchFamily="18" charset="0"/>
                <a:cs typeface="Arial" panose="020B0604020202020204" pitchFamily="34" charset="0"/>
              </a:rPr>
              <a:t> </a:t>
            </a:r>
          </a:p>
          <a:p>
            <a:pPr>
              <a:spcAft>
                <a:spcPts val="600"/>
              </a:spcAft>
              <a:buSzPct val="100000"/>
            </a:pPr>
            <a:r>
              <a:rPr lang="en-US" sz="1800" dirty="0">
                <a:solidFill>
                  <a:schemeClr val="bg1"/>
                </a:solidFill>
                <a:latin typeface="ITC Berkeley Oldstyle Std" panose="02090402050306020404" pitchFamily="18" charset="0"/>
                <a:cs typeface="Arial" panose="020B0604020202020204" pitchFamily="34" charset="0"/>
              </a:rPr>
              <a:t>Frederick D. Patterson Collection, RS 21/7/19, Iowa State University Library Special Collections and University Archives. </a:t>
            </a:r>
            <a:r>
              <a:rPr lang="en-US" sz="1800" dirty="0">
                <a:solidFill>
                  <a:srgbClr val="FEC552"/>
                </a:solidFill>
                <a:latin typeface="ITC Berkeley Oldstyle Std" panose="02090402050306020404" pitchFamily="18" charset="0"/>
                <a:cs typeface="Arial" panose="020B0604020202020204" pitchFamily="34" charset="0"/>
                <a:hlinkClick r:id="rId7">
                  <a:extLst>
                    <a:ext uri="{A12FA001-AC4F-418D-AE19-62706E023703}">
                      <ahyp:hlinkClr xmlns:ahyp="http://schemas.microsoft.com/office/drawing/2018/hyperlinkcolor" val="tx"/>
                    </a:ext>
                  </a:extLst>
                </a:hlinkClick>
              </a:rPr>
              <a:t>https://n2t.net/ark:/87292/w9mz29</a:t>
            </a:r>
            <a:r>
              <a:rPr lang="en-US" sz="1800" dirty="0">
                <a:solidFill>
                  <a:srgbClr val="FEC552"/>
                </a:solidFill>
                <a:latin typeface="ITC Berkeley Oldstyle Std" panose="02090402050306020404" pitchFamily="18" charset="0"/>
                <a:cs typeface="Arial" panose="020B0604020202020204" pitchFamily="34" charset="0"/>
              </a:rPr>
              <a:t>  </a:t>
            </a:r>
          </a:p>
          <a:p>
            <a:pPr>
              <a:spcAft>
                <a:spcPts val="600"/>
              </a:spcAft>
              <a:buSzPct val="100000"/>
            </a:pPr>
            <a:r>
              <a:rPr lang="en-US" sz="1800" dirty="0">
                <a:solidFill>
                  <a:schemeClr val="bg1"/>
                </a:solidFill>
                <a:latin typeface="ITC Berkeley Oldstyle Std" panose="02090402050306020404" pitchFamily="18" charset="0"/>
                <a:cs typeface="Arial" panose="020B0604020202020204" pitchFamily="34" charset="0"/>
              </a:rPr>
              <a:t>Oral History Interview with Frederick Douglass Patterson, United Negro College Fund Project, Columbia Center for Oral History, Columbia University Libraries. </a:t>
            </a:r>
            <a:r>
              <a:rPr lang="en-US" sz="1800" dirty="0">
                <a:solidFill>
                  <a:srgbClr val="FEC552"/>
                </a:solidFill>
                <a:latin typeface="ITC Berkeley Oldstyle Std" panose="02090402050306020404" pitchFamily="18" charset="0"/>
                <a:cs typeface="Arial" panose="020B0604020202020204" pitchFamily="34" charset="0"/>
                <a:hlinkClick r:id="rId8">
                  <a:extLst>
                    <a:ext uri="{A12FA001-AC4F-418D-AE19-62706E023703}">
                      <ahyp:hlinkClr xmlns:ahyp="http://schemas.microsoft.com/office/drawing/2018/hyperlinkcolor" val="tx"/>
                    </a:ext>
                  </a:extLst>
                </a:hlinkClick>
              </a:rPr>
              <a:t>https://clio.columbia.edu/catalog/13500813</a:t>
            </a:r>
            <a:r>
              <a:rPr lang="en-US" sz="1800" dirty="0">
                <a:solidFill>
                  <a:srgbClr val="FEC552"/>
                </a:solidFill>
                <a:latin typeface="ITC Berkeley Oldstyle Std" panose="02090402050306020404" pitchFamily="18" charset="0"/>
                <a:cs typeface="Arial" panose="020B0604020202020204" pitchFamily="34" charset="0"/>
              </a:rPr>
              <a:t>  </a:t>
            </a:r>
          </a:p>
          <a:p>
            <a:pPr>
              <a:spcAft>
                <a:spcPts val="600"/>
              </a:spcAft>
              <a:buSzPct val="100000"/>
            </a:pPr>
            <a:r>
              <a:rPr lang="en-US" sz="1800" dirty="0">
                <a:solidFill>
                  <a:schemeClr val="bg1"/>
                </a:solidFill>
                <a:latin typeface="ITC Berkeley Oldstyle Std" panose="02090402050306020404" pitchFamily="18" charset="0"/>
                <a:cs typeface="Arial" panose="020B0604020202020204" pitchFamily="34" charset="0"/>
              </a:rPr>
              <a:t>Logan, Rayford Whittingham. </a:t>
            </a:r>
            <a:r>
              <a:rPr lang="en-US" sz="1800" i="1" dirty="0">
                <a:solidFill>
                  <a:schemeClr val="bg1"/>
                </a:solidFill>
                <a:latin typeface="ITC Berkeley Oldstyle Std" panose="02090402050306020404" pitchFamily="18" charset="0"/>
                <a:cs typeface="Arial" panose="020B0604020202020204" pitchFamily="34" charset="0"/>
              </a:rPr>
              <a:t>What the Negro Wants</a:t>
            </a:r>
            <a:r>
              <a:rPr lang="en-US" sz="1800" dirty="0">
                <a:solidFill>
                  <a:schemeClr val="bg1"/>
                </a:solidFill>
                <a:latin typeface="ITC Berkeley Oldstyle Std" panose="02090402050306020404" pitchFamily="18" charset="0"/>
                <a:cs typeface="Arial" panose="020B0604020202020204" pitchFamily="34" charset="0"/>
              </a:rPr>
              <a:t>. 1944. (call number E185.61 L82w)</a:t>
            </a:r>
          </a:p>
          <a:p>
            <a:pPr>
              <a:spcAft>
                <a:spcPts val="600"/>
              </a:spcAft>
              <a:buSzPct val="100000"/>
            </a:pPr>
            <a:r>
              <a:rPr lang="en-US" sz="1800" dirty="0">
                <a:solidFill>
                  <a:schemeClr val="bg1"/>
                </a:solidFill>
                <a:latin typeface="ITC Berkeley Oldstyle Std" panose="02090402050306020404" pitchFamily="18" charset="0"/>
                <a:cs typeface="Arial" panose="020B0604020202020204" pitchFamily="34" charset="0"/>
              </a:rPr>
              <a:t>Adams, Eugene W. </a:t>
            </a:r>
            <a:r>
              <a:rPr lang="en-US" sz="1800" i="1" dirty="0">
                <a:solidFill>
                  <a:schemeClr val="bg1"/>
                </a:solidFill>
                <a:latin typeface="ITC Berkeley Oldstyle Std" panose="02090402050306020404" pitchFamily="18" charset="0"/>
                <a:cs typeface="Arial" panose="020B0604020202020204" pitchFamily="34" charset="0"/>
              </a:rPr>
              <a:t>The Legacy: A History of the Tuskegee University School of Veterinary Medicine</a:t>
            </a:r>
            <a:r>
              <a:rPr lang="en-US" sz="1800" dirty="0">
                <a:solidFill>
                  <a:schemeClr val="bg1"/>
                </a:solidFill>
                <a:latin typeface="ITC Berkeley Oldstyle Std" panose="02090402050306020404" pitchFamily="18" charset="0"/>
                <a:cs typeface="Arial" panose="020B0604020202020204" pitchFamily="34" charset="0"/>
              </a:rPr>
              <a:t>. 1995. (call number SF756.36 A22 T87x 1995)</a:t>
            </a:r>
          </a:p>
          <a:p>
            <a:pPr marL="0" indent="0">
              <a:spcAft>
                <a:spcPts val="600"/>
              </a:spcAft>
              <a:buSzPct val="100000"/>
              <a:buNone/>
            </a:pPr>
            <a:r>
              <a:rPr lang="en-US" sz="1800" b="1" dirty="0">
                <a:solidFill>
                  <a:schemeClr val="bg1"/>
                </a:solidFill>
                <a:latin typeface="ITC Berkeley Oldstyle Std" panose="02090402050306020404" pitchFamily="18" charset="0"/>
                <a:cs typeface="Arial" panose="020B0604020202020204" pitchFamily="34" charset="0"/>
              </a:rPr>
              <a:t>Research on Black veterinarians</a:t>
            </a:r>
          </a:p>
          <a:p>
            <a:pPr>
              <a:spcAft>
                <a:spcPts val="600"/>
              </a:spcAft>
              <a:buSzPct val="100000"/>
            </a:pPr>
            <a:r>
              <a:rPr lang="en-US" sz="1800" dirty="0">
                <a:solidFill>
                  <a:schemeClr val="bg1"/>
                </a:solidFill>
                <a:latin typeface="ITC Berkeley Oldstyle Std" panose="02090402050306020404" pitchFamily="18" charset="0"/>
                <a:cs typeface="Arial" panose="020B0604020202020204" pitchFamily="34" charset="0"/>
              </a:rPr>
              <a:t>Waddell, William H. </a:t>
            </a:r>
            <a:r>
              <a:rPr lang="en-US" sz="1800" i="1" dirty="0">
                <a:solidFill>
                  <a:schemeClr val="bg1"/>
                </a:solidFill>
                <a:latin typeface="ITC Berkeley Oldstyle Std" panose="02090402050306020404" pitchFamily="18" charset="0"/>
                <a:cs typeface="Arial" panose="020B0604020202020204" pitchFamily="34" charset="0"/>
              </a:rPr>
              <a:t>The Black Man in Veterinary Medicine</a:t>
            </a:r>
            <a:r>
              <a:rPr lang="en-US" sz="1800" dirty="0">
                <a:solidFill>
                  <a:schemeClr val="bg1"/>
                </a:solidFill>
                <a:latin typeface="ITC Berkeley Oldstyle Std" panose="02090402050306020404" pitchFamily="18" charset="0"/>
                <a:cs typeface="Arial" panose="020B0604020202020204" pitchFamily="34" charset="0"/>
              </a:rPr>
              <a:t>. 1969 (call number SF612 W3)</a:t>
            </a:r>
          </a:p>
          <a:p>
            <a:pPr>
              <a:buSzPct val="100000"/>
              <a:buFont typeface="Arial" panose="020B0604020202020204" pitchFamily="34" charset="0"/>
              <a:buChar char="•"/>
            </a:pPr>
            <a:endParaRPr lang="en-US" sz="1800" dirty="0">
              <a:solidFill>
                <a:srgbClr val="C00000"/>
              </a:solidFill>
              <a:latin typeface="ITC Berkeley Oldstyle Std" panose="02090402050306020404" pitchFamily="18" charset="0"/>
              <a:cs typeface="Arial" panose="020B0604020202020204" pitchFamily="34" charset="0"/>
            </a:endParaRPr>
          </a:p>
        </p:txBody>
      </p:sp>
    </p:spTree>
    <p:extLst>
      <p:ext uri="{BB962C8B-B14F-4D97-AF65-F5344CB8AC3E}">
        <p14:creationId xmlns:p14="http://schemas.microsoft.com/office/powerpoint/2010/main" val="1867524941"/>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6A1177-F6A8-4347-28A9-77A146839E29}"/>
              </a:ext>
            </a:extLst>
          </p:cNvPr>
          <p:cNvPicPr>
            <a:picLocks noChangeAspect="1"/>
          </p:cNvPicPr>
          <p:nvPr/>
        </p:nvPicPr>
        <p:blipFill>
          <a:blip r:embed="rId3"/>
          <a:stretch>
            <a:fillRect/>
          </a:stretch>
        </p:blipFill>
        <p:spPr>
          <a:xfrm rot="5400000">
            <a:off x="5808405" y="474407"/>
            <a:ext cx="575188" cy="12192002"/>
          </a:xfrm>
          <a:prstGeom prst="rect">
            <a:avLst/>
          </a:prstGeom>
        </p:spPr>
      </p:pic>
      <p:pic>
        <p:nvPicPr>
          <p:cNvPr id="3" name="Picture 2">
            <a:extLst>
              <a:ext uri="{FF2B5EF4-FFF2-40B4-BE49-F238E27FC236}">
                <a16:creationId xmlns:a16="http://schemas.microsoft.com/office/drawing/2014/main" id="{B077CECC-1E1A-95A0-B97F-5A08F85D854A}"/>
              </a:ext>
            </a:extLst>
          </p:cNvPr>
          <p:cNvPicPr>
            <a:picLocks noChangeAspect="1"/>
          </p:cNvPicPr>
          <p:nvPr/>
        </p:nvPicPr>
        <p:blipFill>
          <a:blip r:embed="rId4"/>
          <a:stretch>
            <a:fillRect/>
          </a:stretch>
        </p:blipFill>
        <p:spPr>
          <a:xfrm>
            <a:off x="388579" y="6425244"/>
            <a:ext cx="3856294" cy="290327"/>
          </a:xfrm>
          <a:prstGeom prst="rect">
            <a:avLst/>
          </a:prstGeom>
        </p:spPr>
      </p:pic>
      <p:sp>
        <p:nvSpPr>
          <p:cNvPr id="4" name="TextBox 3">
            <a:extLst>
              <a:ext uri="{FF2B5EF4-FFF2-40B4-BE49-F238E27FC236}">
                <a16:creationId xmlns:a16="http://schemas.microsoft.com/office/drawing/2014/main" id="{365FF175-A1A3-1EF0-DDAA-21B8BA7D232F}"/>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
        <p:nvSpPr>
          <p:cNvPr id="5" name="Title 1">
            <a:extLst>
              <a:ext uri="{FF2B5EF4-FFF2-40B4-BE49-F238E27FC236}">
                <a16:creationId xmlns:a16="http://schemas.microsoft.com/office/drawing/2014/main" id="{FB729271-D9F8-9967-C86C-67B60BE32A29}"/>
              </a:ext>
            </a:extLst>
          </p:cNvPr>
          <p:cNvSpPr txBox="1">
            <a:spLocks/>
          </p:cNvSpPr>
          <p:nvPr/>
        </p:nvSpPr>
        <p:spPr>
          <a:xfrm>
            <a:off x="635000" y="356779"/>
            <a:ext cx="11023600" cy="1325562"/>
          </a:xfrm>
          <a:prstGeom prst="rect">
            <a:avLst/>
          </a:prstGeom>
        </p:spPr>
        <p:txBody>
          <a:bodyPr anchor="ctr" anchorCtr="0">
            <a:normAutofit/>
          </a:bodyPr>
          <a:lstStyle>
            <a:lvl1pPr algn="l" defTabSz="914400" rtl="0" eaLnBrk="1" latinLnBrk="0" hangingPunct="1">
              <a:lnSpc>
                <a:spcPct val="90000"/>
              </a:lnSpc>
              <a:spcBef>
                <a:spcPct val="0"/>
              </a:spcBef>
              <a:buNone/>
              <a:defRPr sz="4400" b="1" kern="1200">
                <a:solidFill>
                  <a:srgbClr val="DD1A32"/>
                </a:solidFill>
                <a:latin typeface="Univers" panose="020B0503020202020204" pitchFamily="34" charset="0"/>
                <a:ea typeface="+mj-ea"/>
                <a:cs typeface="+mj-cs"/>
              </a:defRPr>
            </a:lvl1pPr>
          </a:lstStyle>
          <a:p>
            <a:r>
              <a:rPr lang="en-US" sz="4800" dirty="0">
                <a:solidFill>
                  <a:srgbClr val="FFC000"/>
                </a:solidFill>
                <a:latin typeface="ITC Berkeley Oldstyle Std Blk" panose="02090402050306020404" pitchFamily="18" charset="0"/>
              </a:rPr>
              <a:t>Questions?</a:t>
            </a:r>
            <a:endParaRPr lang="en-US" sz="4800" dirty="0">
              <a:solidFill>
                <a:schemeClr val="bg1"/>
              </a:solidFill>
              <a:latin typeface="ITC Berkeley Oldstyle Std Blk" panose="02090402050306020404" pitchFamily="18" charset="0"/>
            </a:endParaRPr>
          </a:p>
        </p:txBody>
      </p:sp>
      <p:sp>
        <p:nvSpPr>
          <p:cNvPr id="7" name="Content Placeholder 2">
            <a:extLst>
              <a:ext uri="{FF2B5EF4-FFF2-40B4-BE49-F238E27FC236}">
                <a16:creationId xmlns:a16="http://schemas.microsoft.com/office/drawing/2014/main" id="{23D26371-6B42-BFD9-5560-EA52AAC2BD47}"/>
              </a:ext>
            </a:extLst>
          </p:cNvPr>
          <p:cNvSpPr txBox="1">
            <a:spLocks/>
          </p:cNvSpPr>
          <p:nvPr/>
        </p:nvSpPr>
        <p:spPr>
          <a:xfrm>
            <a:off x="634999" y="1511301"/>
            <a:ext cx="5123544" cy="4249420"/>
          </a:xfrm>
          <a:prstGeom prst="rect">
            <a:avLst/>
          </a:prstGeom>
        </p:spPr>
        <p:txBody>
          <a:bodyPr>
            <a:noAutofit/>
          </a:bodyPr>
          <a:lstStyle>
            <a:lvl1pPr marL="2286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2800" kern="1200">
                <a:solidFill>
                  <a:schemeClr val="tx1"/>
                </a:solidFill>
                <a:latin typeface="Univers Light" panose="020B0403020202020204" pitchFamily="34" charset="0"/>
                <a:ea typeface="+mn-ea"/>
                <a:cs typeface="+mn-cs"/>
              </a:defRPr>
            </a:lvl1pPr>
            <a:lvl2pPr marL="6858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2400" kern="1200">
                <a:solidFill>
                  <a:schemeClr val="tx1"/>
                </a:solidFill>
                <a:latin typeface="Univers Light" panose="020B0403020202020204" pitchFamily="34" charset="0"/>
                <a:ea typeface="+mn-ea"/>
                <a:cs typeface="+mn-cs"/>
              </a:defRPr>
            </a:lvl2pPr>
            <a:lvl3pPr marL="11430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2000" kern="1200">
                <a:solidFill>
                  <a:schemeClr val="tx1"/>
                </a:solidFill>
                <a:latin typeface="Univers Light" panose="020B0403020202020204" pitchFamily="34" charset="0"/>
                <a:ea typeface="+mn-ea"/>
                <a:cs typeface="+mn-cs"/>
              </a:defRPr>
            </a:lvl3pPr>
            <a:lvl4pPr marL="16002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1800" kern="1200">
                <a:solidFill>
                  <a:schemeClr val="tx1"/>
                </a:solidFill>
                <a:latin typeface="Univers Light" panose="020B0403020202020204" pitchFamily="34" charset="0"/>
                <a:ea typeface="+mn-ea"/>
                <a:cs typeface="+mn-cs"/>
              </a:defRPr>
            </a:lvl4pPr>
            <a:lvl5pPr marL="20574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1800" kern="1200">
                <a:solidFill>
                  <a:schemeClr val="tx1"/>
                </a:solidFill>
                <a:latin typeface="Univers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spcAft>
                <a:spcPts val="600"/>
              </a:spcAft>
              <a:buSzPct val="100000"/>
              <a:buNone/>
            </a:pPr>
            <a:endParaRPr lang="en-US" sz="2400" b="1" dirty="0">
              <a:solidFill>
                <a:srgbClr val="A20819"/>
              </a:solidFill>
              <a:latin typeface="ITC Berkeley Oldstyle Std" panose="02090402050306020404" pitchFamily="18" charset="0"/>
              <a:cs typeface="Arial" panose="020B0604020202020204" pitchFamily="34" charset="0"/>
            </a:endParaRPr>
          </a:p>
          <a:p>
            <a:pPr marL="0" indent="0">
              <a:spcAft>
                <a:spcPts val="600"/>
              </a:spcAft>
              <a:buSzPct val="100000"/>
              <a:buNone/>
            </a:pPr>
            <a:r>
              <a:rPr lang="en-US" sz="2400" b="1" dirty="0">
                <a:solidFill>
                  <a:srgbClr val="A20819"/>
                </a:solidFill>
                <a:latin typeface="ITC Berkeley Oldstyle Std" panose="02090402050306020404" pitchFamily="18" charset="0"/>
                <a:cs typeface="Arial" panose="020B0604020202020204" pitchFamily="34" charset="0"/>
              </a:rPr>
              <a:t>Brad Kuennen, Vet Med and Animal Science Librarian</a:t>
            </a:r>
          </a:p>
          <a:p>
            <a:pPr marL="457200" lvl="1" indent="0">
              <a:spcAft>
                <a:spcPts val="600"/>
              </a:spcAft>
              <a:buSzPct val="100000"/>
              <a:buNone/>
            </a:pPr>
            <a:r>
              <a:rPr lang="en-US" b="1" dirty="0">
                <a:solidFill>
                  <a:srgbClr val="A20819"/>
                </a:solidFill>
                <a:latin typeface="ITC Berkeley Oldstyle Std" panose="02090402050306020404" pitchFamily="18" charset="0"/>
                <a:cs typeface="Arial" panose="020B0604020202020204" pitchFamily="34" charset="0"/>
                <a:hlinkClick r:id="rId5">
                  <a:extLst>
                    <a:ext uri="{A12FA001-AC4F-418D-AE19-62706E023703}">
                      <ahyp:hlinkClr xmlns:ahyp="http://schemas.microsoft.com/office/drawing/2018/hyperlinkcolor" val="tx"/>
                    </a:ext>
                  </a:extLst>
                </a:hlinkClick>
              </a:rPr>
              <a:t>kuennen@iastate.edu</a:t>
            </a:r>
            <a:r>
              <a:rPr lang="en-US" b="1" dirty="0">
                <a:solidFill>
                  <a:srgbClr val="A20819"/>
                </a:solidFill>
                <a:latin typeface="ITC Berkeley Oldstyle Std" panose="02090402050306020404" pitchFamily="18" charset="0"/>
                <a:cs typeface="Arial" panose="020B0604020202020204" pitchFamily="34" charset="0"/>
              </a:rPr>
              <a:t> </a:t>
            </a:r>
          </a:p>
          <a:p>
            <a:pPr marL="457200" lvl="1" indent="0">
              <a:spcAft>
                <a:spcPts val="600"/>
              </a:spcAft>
              <a:buSzPct val="100000"/>
              <a:buNone/>
            </a:pPr>
            <a:r>
              <a:rPr lang="en-US" b="1" dirty="0">
                <a:solidFill>
                  <a:srgbClr val="A20819"/>
                </a:solidFill>
                <a:latin typeface="ITC Berkeley Oldstyle Std" panose="02090402050306020404" pitchFamily="18" charset="0"/>
                <a:cs typeface="Arial" panose="020B0604020202020204" pitchFamily="34" charset="0"/>
              </a:rPr>
              <a:t>515-294-2225</a:t>
            </a:r>
          </a:p>
        </p:txBody>
      </p:sp>
      <p:pic>
        <p:nvPicPr>
          <p:cNvPr id="8" name="Graphic 7">
            <a:extLst>
              <a:ext uri="{FF2B5EF4-FFF2-40B4-BE49-F238E27FC236}">
                <a16:creationId xmlns:a16="http://schemas.microsoft.com/office/drawing/2014/main" id="{8B23C739-BCD7-5D57-62FB-939CA8C01E07}"/>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5557613" y="927031"/>
            <a:ext cx="5409292" cy="4657112"/>
          </a:xfrm>
          <a:prstGeom prst="rect">
            <a:avLst/>
          </a:prstGeom>
        </p:spPr>
      </p:pic>
    </p:spTree>
    <p:extLst>
      <p:ext uri="{BB962C8B-B14F-4D97-AF65-F5344CB8AC3E}">
        <p14:creationId xmlns:p14="http://schemas.microsoft.com/office/powerpoint/2010/main" val="427170225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6DB735-3821-9186-2916-985FBD677896}"/>
              </a:ext>
            </a:extLst>
          </p:cNvPr>
          <p:cNvPicPr>
            <a:picLocks noChangeAspect="1"/>
          </p:cNvPicPr>
          <p:nvPr/>
        </p:nvPicPr>
        <p:blipFill>
          <a:blip r:embed="rId3"/>
          <a:stretch>
            <a:fillRect/>
          </a:stretch>
        </p:blipFill>
        <p:spPr>
          <a:xfrm rot="5400000">
            <a:off x="2892648" y="-2954594"/>
            <a:ext cx="6406703" cy="12192002"/>
          </a:xfrm>
          <a:prstGeom prst="rect">
            <a:avLst/>
          </a:prstGeom>
        </p:spPr>
      </p:pic>
      <p:sp>
        <p:nvSpPr>
          <p:cNvPr id="2" name="Title 1">
            <a:extLst>
              <a:ext uri="{FF2B5EF4-FFF2-40B4-BE49-F238E27FC236}">
                <a16:creationId xmlns:a16="http://schemas.microsoft.com/office/drawing/2014/main" id="{AE074E02-9BA5-B2EC-3936-6A437A9FD44B}"/>
              </a:ext>
            </a:extLst>
          </p:cNvPr>
          <p:cNvSpPr>
            <a:spLocks noGrp="1"/>
          </p:cNvSpPr>
          <p:nvPr>
            <p:ph type="title"/>
          </p:nvPr>
        </p:nvSpPr>
        <p:spPr/>
        <p:txBody>
          <a:bodyPr>
            <a:normAutofit/>
          </a:bodyPr>
          <a:lstStyle/>
          <a:p>
            <a:r>
              <a:rPr lang="en-US" sz="4800" b="1" dirty="0">
                <a:solidFill>
                  <a:srgbClr val="FFC000"/>
                </a:solidFill>
                <a:latin typeface="ITC Berkeley Oldstyle Std Blk" panose="02090402050306020404" pitchFamily="18" charset="0"/>
              </a:rPr>
              <a:t>Land </a:t>
            </a:r>
            <a:r>
              <a:rPr lang="en-US" sz="4800" b="1" dirty="0">
                <a:solidFill>
                  <a:schemeClr val="bg1"/>
                </a:solidFill>
                <a:latin typeface="ITC Berkeley Oldstyle Std Blk" panose="02090402050306020404" pitchFamily="18" charset="0"/>
              </a:rPr>
              <a:t>Acknowledgement</a:t>
            </a:r>
          </a:p>
        </p:txBody>
      </p:sp>
      <p:sp>
        <p:nvSpPr>
          <p:cNvPr id="3" name="Content Placeholder 2">
            <a:extLst>
              <a:ext uri="{FF2B5EF4-FFF2-40B4-BE49-F238E27FC236}">
                <a16:creationId xmlns:a16="http://schemas.microsoft.com/office/drawing/2014/main" id="{AD148CA9-8577-6A04-0376-597D02CCFA0E}"/>
              </a:ext>
            </a:extLst>
          </p:cNvPr>
          <p:cNvSpPr>
            <a:spLocks noGrp="1"/>
          </p:cNvSpPr>
          <p:nvPr>
            <p:ph idx="1"/>
          </p:nvPr>
        </p:nvSpPr>
        <p:spPr/>
        <p:txBody>
          <a:bodyPr>
            <a:normAutofit lnSpcReduction="10000"/>
          </a:bodyPr>
          <a:lstStyle/>
          <a:p>
            <a:pPr marL="0" indent="0">
              <a:buNone/>
            </a:pPr>
            <a:r>
              <a:rPr lang="en-US" sz="3600" b="1" kern="1200" dirty="0">
                <a:solidFill>
                  <a:schemeClr val="bg1"/>
                </a:solidFill>
                <a:effectLst/>
                <a:latin typeface="ITC Berkeley Oldstyle Std" panose="02090402050306020404" pitchFamily="18" charset="0"/>
                <a:cs typeface="Arial" panose="020B0604020202020204" pitchFamily="34" charset="0"/>
              </a:rPr>
              <a:t>We would like to begin this event with a land acknowledgment. Iowa State University is located on the ancestral lands and territory of the </a:t>
            </a:r>
            <a:r>
              <a:rPr lang="en-US" sz="3600" b="1" kern="1200" dirty="0" err="1">
                <a:solidFill>
                  <a:schemeClr val="bg1"/>
                </a:solidFill>
                <a:effectLst/>
                <a:latin typeface="ITC Berkeley Oldstyle Std" panose="02090402050306020404" pitchFamily="18" charset="0"/>
                <a:cs typeface="Arial" panose="020B0604020202020204" pitchFamily="34" charset="0"/>
              </a:rPr>
              <a:t>Baxoje</a:t>
            </a:r>
            <a:r>
              <a:rPr lang="en-US" sz="3600" b="1" kern="1200" dirty="0">
                <a:solidFill>
                  <a:schemeClr val="bg1"/>
                </a:solidFill>
                <a:effectLst/>
                <a:latin typeface="ITC Berkeley Oldstyle Std" panose="02090402050306020404" pitchFamily="18" charset="0"/>
                <a:cs typeface="Arial" panose="020B0604020202020204" pitchFamily="34" charset="0"/>
              </a:rPr>
              <a:t> (bah-</a:t>
            </a:r>
            <a:r>
              <a:rPr lang="en-US" sz="3600" b="1" kern="1200" dirty="0" err="1">
                <a:solidFill>
                  <a:schemeClr val="bg1"/>
                </a:solidFill>
                <a:effectLst/>
                <a:latin typeface="ITC Berkeley Oldstyle Std" panose="02090402050306020404" pitchFamily="18" charset="0"/>
                <a:cs typeface="Arial" panose="020B0604020202020204" pitchFamily="34" charset="0"/>
              </a:rPr>
              <a:t>kho</a:t>
            </a:r>
            <a:r>
              <a:rPr lang="en-US" sz="3600" b="1" kern="1200" dirty="0">
                <a:solidFill>
                  <a:schemeClr val="bg1"/>
                </a:solidFill>
                <a:effectLst/>
                <a:latin typeface="ITC Berkeley Oldstyle Std" panose="02090402050306020404" pitchFamily="18" charset="0"/>
                <a:cs typeface="Arial" panose="020B0604020202020204" pitchFamily="34" charset="0"/>
              </a:rPr>
              <a:t>-</a:t>
            </a:r>
            <a:r>
              <a:rPr lang="en-US" sz="3600" b="1" kern="1200" dirty="0" err="1">
                <a:solidFill>
                  <a:schemeClr val="bg1"/>
                </a:solidFill>
                <a:effectLst/>
                <a:latin typeface="ITC Berkeley Oldstyle Std" panose="02090402050306020404" pitchFamily="18" charset="0"/>
                <a:cs typeface="Arial" panose="020B0604020202020204" pitchFamily="34" charset="0"/>
              </a:rPr>
              <a:t>dzhe</a:t>
            </a:r>
            <a:r>
              <a:rPr lang="en-US" sz="3600" b="1" kern="1200" dirty="0">
                <a:solidFill>
                  <a:schemeClr val="bg1"/>
                </a:solidFill>
                <a:effectLst/>
                <a:latin typeface="ITC Berkeley Oldstyle Std" panose="02090402050306020404" pitchFamily="18" charset="0"/>
                <a:cs typeface="Arial" panose="020B0604020202020204" pitchFamily="34" charset="0"/>
              </a:rPr>
              <a:t>), or Ioway Nation. The United States obtained the land from the Meskwaki and Sauk nations in the Treaty of 1842. We wish to recognize our obligations to this land and to the people who took care of it, as well as to the 17,000 Native people who live in Iowa today.</a:t>
            </a:r>
            <a:endParaRPr lang="en-US" sz="3600" b="1" dirty="0">
              <a:solidFill>
                <a:schemeClr val="bg1"/>
              </a:solidFill>
              <a:latin typeface="ITC Berkeley Oldstyle Std" panose="02090402050306020404" pitchFamily="18" charset="0"/>
              <a:cs typeface="Arial" panose="020B0604020202020204" pitchFamily="34" charset="0"/>
            </a:endParaRPr>
          </a:p>
          <a:p>
            <a:endParaRPr lang="en-US" dirty="0"/>
          </a:p>
        </p:txBody>
      </p:sp>
      <p:pic>
        <p:nvPicPr>
          <p:cNvPr id="6" name="Picture 5">
            <a:extLst>
              <a:ext uri="{FF2B5EF4-FFF2-40B4-BE49-F238E27FC236}">
                <a16:creationId xmlns:a16="http://schemas.microsoft.com/office/drawing/2014/main" id="{03023943-CAE2-B732-DB95-B5118B2A0F45}"/>
              </a:ext>
            </a:extLst>
          </p:cNvPr>
          <p:cNvPicPr>
            <a:picLocks noChangeAspect="1"/>
          </p:cNvPicPr>
          <p:nvPr/>
        </p:nvPicPr>
        <p:blipFill>
          <a:blip r:embed="rId3"/>
          <a:stretch>
            <a:fillRect/>
          </a:stretch>
        </p:blipFill>
        <p:spPr>
          <a:xfrm rot="5400000">
            <a:off x="5808405" y="474407"/>
            <a:ext cx="575188" cy="12192002"/>
          </a:xfrm>
          <a:prstGeom prst="rect">
            <a:avLst/>
          </a:prstGeom>
        </p:spPr>
      </p:pic>
      <p:pic>
        <p:nvPicPr>
          <p:cNvPr id="7" name="Picture 6">
            <a:extLst>
              <a:ext uri="{FF2B5EF4-FFF2-40B4-BE49-F238E27FC236}">
                <a16:creationId xmlns:a16="http://schemas.microsoft.com/office/drawing/2014/main" id="{DFECCB63-DD5E-B0AE-59E4-4011D3939F5B}"/>
              </a:ext>
            </a:extLst>
          </p:cNvPr>
          <p:cNvPicPr>
            <a:picLocks noChangeAspect="1"/>
          </p:cNvPicPr>
          <p:nvPr/>
        </p:nvPicPr>
        <p:blipFill>
          <a:blip r:embed="rId4"/>
          <a:stretch>
            <a:fillRect/>
          </a:stretch>
        </p:blipFill>
        <p:spPr>
          <a:xfrm>
            <a:off x="388579" y="6425244"/>
            <a:ext cx="3856294" cy="290327"/>
          </a:xfrm>
          <a:prstGeom prst="rect">
            <a:avLst/>
          </a:prstGeom>
        </p:spPr>
      </p:pic>
      <p:sp>
        <p:nvSpPr>
          <p:cNvPr id="8" name="TextBox 7">
            <a:extLst>
              <a:ext uri="{FF2B5EF4-FFF2-40B4-BE49-F238E27FC236}">
                <a16:creationId xmlns:a16="http://schemas.microsoft.com/office/drawing/2014/main" id="{D24B6C8D-DEB6-9DC3-BD83-FD773D751087}"/>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Tree>
    <p:extLst>
      <p:ext uri="{BB962C8B-B14F-4D97-AF65-F5344CB8AC3E}">
        <p14:creationId xmlns:p14="http://schemas.microsoft.com/office/powerpoint/2010/main" val="205250578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8A37460-F3DD-6039-A47F-A5339817BD5A}"/>
              </a:ext>
            </a:extLst>
          </p:cNvPr>
          <p:cNvPicPr>
            <a:picLocks noChangeAspect="1"/>
          </p:cNvPicPr>
          <p:nvPr/>
        </p:nvPicPr>
        <p:blipFill>
          <a:blip r:embed="rId3"/>
          <a:stretch>
            <a:fillRect/>
          </a:stretch>
        </p:blipFill>
        <p:spPr>
          <a:xfrm rot="5400000">
            <a:off x="5808405" y="474407"/>
            <a:ext cx="575188" cy="12192002"/>
          </a:xfrm>
          <a:prstGeom prst="rect">
            <a:avLst/>
          </a:prstGeom>
        </p:spPr>
      </p:pic>
      <p:pic>
        <p:nvPicPr>
          <p:cNvPr id="3" name="Picture 2" descr="Shape&#10;&#10;Description automatically generated">
            <a:extLst>
              <a:ext uri="{FF2B5EF4-FFF2-40B4-BE49-F238E27FC236}">
                <a16:creationId xmlns:a16="http://schemas.microsoft.com/office/drawing/2014/main" id="{C1A52750-80F1-C8DF-F256-412055F85057}"/>
              </a:ext>
            </a:extLst>
          </p:cNvPr>
          <p:cNvPicPr>
            <a:picLocks noChangeAspect="1"/>
          </p:cNvPicPr>
          <p:nvPr/>
        </p:nvPicPr>
        <p:blipFill>
          <a:blip r:embed="rId4"/>
          <a:stretch>
            <a:fillRect/>
          </a:stretch>
        </p:blipFill>
        <p:spPr>
          <a:xfrm>
            <a:off x="0" y="0"/>
            <a:ext cx="12192000" cy="6400800"/>
          </a:xfrm>
          <a:prstGeom prst="rect">
            <a:avLst/>
          </a:prstGeom>
        </p:spPr>
      </p:pic>
      <p:sp>
        <p:nvSpPr>
          <p:cNvPr id="6" name="TextBox 5">
            <a:extLst>
              <a:ext uri="{FF2B5EF4-FFF2-40B4-BE49-F238E27FC236}">
                <a16:creationId xmlns:a16="http://schemas.microsoft.com/office/drawing/2014/main" id="{637FB3A1-59D7-1ED6-5314-142195955714}"/>
              </a:ext>
            </a:extLst>
          </p:cNvPr>
          <p:cNvSpPr txBox="1"/>
          <p:nvPr/>
        </p:nvSpPr>
        <p:spPr>
          <a:xfrm>
            <a:off x="7190939" y="766661"/>
            <a:ext cx="3435556" cy="461665"/>
          </a:xfrm>
          <a:prstGeom prst="rect">
            <a:avLst/>
          </a:prstGeom>
          <a:noFill/>
        </p:spPr>
        <p:txBody>
          <a:bodyPr wrap="none" rtlCol="0">
            <a:spAutoFit/>
          </a:bodyPr>
          <a:lstStyle/>
          <a:p>
            <a:r>
              <a:rPr lang="en-US" sz="2400" b="1" dirty="0">
                <a:solidFill>
                  <a:srgbClr val="C00000"/>
                </a:solidFill>
                <a:latin typeface="Univers" panose="020B0503020202020204" pitchFamily="34" charset="0"/>
              </a:rPr>
              <a:t>Frederick D. Patterson</a:t>
            </a:r>
          </a:p>
        </p:txBody>
      </p:sp>
      <p:sp>
        <p:nvSpPr>
          <p:cNvPr id="8" name="TextBox 7">
            <a:extLst>
              <a:ext uri="{FF2B5EF4-FFF2-40B4-BE49-F238E27FC236}">
                <a16:creationId xmlns:a16="http://schemas.microsoft.com/office/drawing/2014/main" id="{17120FBA-4E5A-B279-9230-23B9AD3215A0}"/>
              </a:ext>
            </a:extLst>
          </p:cNvPr>
          <p:cNvSpPr txBox="1"/>
          <p:nvPr/>
        </p:nvSpPr>
        <p:spPr>
          <a:xfrm>
            <a:off x="6369147" y="1604611"/>
            <a:ext cx="5079141" cy="3508653"/>
          </a:xfrm>
          <a:prstGeom prst="rect">
            <a:avLst/>
          </a:prstGeom>
          <a:noFill/>
        </p:spPr>
        <p:txBody>
          <a:bodyPr wrap="square" rtlCol="0">
            <a:spAutoFit/>
          </a:bodyPr>
          <a:lstStyle/>
          <a:p>
            <a:pPr>
              <a:spcAft>
                <a:spcPts val="1200"/>
              </a:spcAft>
            </a:pPr>
            <a:r>
              <a:rPr lang="en-US" sz="1800" dirty="0"/>
              <a:t>Born in Washington, D.C. October 10, 1901</a:t>
            </a:r>
          </a:p>
          <a:p>
            <a:pPr>
              <a:spcAft>
                <a:spcPts val="1200"/>
              </a:spcAft>
            </a:pPr>
            <a:r>
              <a:rPr lang="en-US" sz="1800" dirty="0"/>
              <a:t>Educated at Iowa State College (DVM 1923, M.S. 1927) and Cornell University (Ph.D. 1932)</a:t>
            </a:r>
          </a:p>
          <a:p>
            <a:pPr>
              <a:spcAft>
                <a:spcPts val="1200"/>
              </a:spcAft>
            </a:pPr>
            <a:r>
              <a:rPr lang="en-US" sz="1800" dirty="0"/>
              <a:t>Professor/Administrator (1928-1935) and President (1935-1953) of Tuskegee University</a:t>
            </a:r>
          </a:p>
          <a:p>
            <a:pPr>
              <a:spcAft>
                <a:spcPts val="1200"/>
              </a:spcAft>
            </a:pPr>
            <a:r>
              <a:rPr lang="en-US" sz="1800" dirty="0"/>
              <a:t>Founder of United Negro College Fund, Inc.</a:t>
            </a:r>
          </a:p>
          <a:p>
            <a:pPr>
              <a:spcAft>
                <a:spcPts val="1200"/>
              </a:spcAft>
            </a:pPr>
            <a:r>
              <a:rPr lang="en-US" sz="1800" dirty="0"/>
              <a:t>Executive Director of Phelps-Stokes Fund</a:t>
            </a:r>
          </a:p>
          <a:p>
            <a:pPr>
              <a:spcAft>
                <a:spcPts val="1200"/>
              </a:spcAft>
            </a:pPr>
            <a:r>
              <a:rPr lang="en-US" sz="1800" dirty="0"/>
              <a:t>Presidential Medal of Freedom recipient 1987</a:t>
            </a:r>
          </a:p>
          <a:p>
            <a:pPr>
              <a:spcAft>
                <a:spcPts val="1200"/>
              </a:spcAft>
            </a:pPr>
            <a:r>
              <a:rPr lang="en-US" sz="1800" dirty="0"/>
              <a:t>Died April 26, 1988</a:t>
            </a:r>
          </a:p>
        </p:txBody>
      </p:sp>
      <p:pic>
        <p:nvPicPr>
          <p:cNvPr id="9" name="Picture 8">
            <a:extLst>
              <a:ext uri="{FF2B5EF4-FFF2-40B4-BE49-F238E27FC236}">
                <a16:creationId xmlns:a16="http://schemas.microsoft.com/office/drawing/2014/main" id="{28F4C04E-3FF9-6203-2E78-54145D7B98D2}"/>
              </a:ext>
            </a:extLst>
          </p:cNvPr>
          <p:cNvPicPr>
            <a:picLocks noChangeAspect="1"/>
          </p:cNvPicPr>
          <p:nvPr/>
        </p:nvPicPr>
        <p:blipFill>
          <a:blip r:embed="rId3"/>
          <a:stretch>
            <a:fillRect/>
          </a:stretch>
        </p:blipFill>
        <p:spPr>
          <a:xfrm rot="5400000">
            <a:off x="5808405" y="474407"/>
            <a:ext cx="575188" cy="12192002"/>
          </a:xfrm>
          <a:prstGeom prst="rect">
            <a:avLst/>
          </a:prstGeom>
        </p:spPr>
      </p:pic>
      <p:pic>
        <p:nvPicPr>
          <p:cNvPr id="10" name="Picture 9">
            <a:extLst>
              <a:ext uri="{FF2B5EF4-FFF2-40B4-BE49-F238E27FC236}">
                <a16:creationId xmlns:a16="http://schemas.microsoft.com/office/drawing/2014/main" id="{92FECE75-B062-FCCE-495A-9B1B1EB1AE49}"/>
              </a:ext>
            </a:extLst>
          </p:cNvPr>
          <p:cNvPicPr>
            <a:picLocks noChangeAspect="1"/>
          </p:cNvPicPr>
          <p:nvPr/>
        </p:nvPicPr>
        <p:blipFill>
          <a:blip r:embed="rId5"/>
          <a:stretch>
            <a:fillRect/>
          </a:stretch>
        </p:blipFill>
        <p:spPr>
          <a:xfrm>
            <a:off x="388579" y="6425244"/>
            <a:ext cx="3856294" cy="290327"/>
          </a:xfrm>
          <a:prstGeom prst="rect">
            <a:avLst/>
          </a:prstGeom>
        </p:spPr>
      </p:pic>
      <p:sp>
        <p:nvSpPr>
          <p:cNvPr id="11" name="TextBox 10">
            <a:extLst>
              <a:ext uri="{FF2B5EF4-FFF2-40B4-BE49-F238E27FC236}">
                <a16:creationId xmlns:a16="http://schemas.microsoft.com/office/drawing/2014/main" id="{6C9EB6DF-3C6F-F49A-96DE-E3812216F265}"/>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pic>
        <p:nvPicPr>
          <p:cNvPr id="2" name="Picture 1" descr="A portrait of Frederick Douglass Patterson">
            <a:extLst>
              <a:ext uri="{FF2B5EF4-FFF2-40B4-BE49-F238E27FC236}">
                <a16:creationId xmlns:a16="http://schemas.microsoft.com/office/drawing/2014/main" id="{F95F4316-40CB-479B-72C5-42343FA2E7F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28070" y="304935"/>
            <a:ext cx="4001824" cy="560255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4" name="TextBox 3">
            <a:extLst>
              <a:ext uri="{FF2B5EF4-FFF2-40B4-BE49-F238E27FC236}">
                <a16:creationId xmlns:a16="http://schemas.microsoft.com/office/drawing/2014/main" id="{EB1F907E-360B-D7DA-7BF5-D0C262A21D5F}"/>
              </a:ext>
            </a:extLst>
          </p:cNvPr>
          <p:cNvSpPr txBox="1"/>
          <p:nvPr/>
        </p:nvSpPr>
        <p:spPr>
          <a:xfrm>
            <a:off x="894938" y="5903214"/>
            <a:ext cx="5079141" cy="369332"/>
          </a:xfrm>
          <a:prstGeom prst="rect">
            <a:avLst/>
          </a:prstGeom>
          <a:noFill/>
        </p:spPr>
        <p:txBody>
          <a:bodyPr wrap="square" rtlCol="0">
            <a:spAutoFit/>
          </a:bodyPr>
          <a:lstStyle/>
          <a:p>
            <a:pPr>
              <a:spcAft>
                <a:spcPts val="1200"/>
              </a:spcAft>
            </a:pPr>
            <a:r>
              <a:rPr lang="en-US" sz="1800" dirty="0">
                <a:solidFill>
                  <a:schemeClr val="bg1">
                    <a:lumMod val="65000"/>
                  </a:schemeClr>
                </a:solidFill>
              </a:rPr>
              <a:t>Courtesy of Alabama State Archives</a:t>
            </a:r>
          </a:p>
        </p:txBody>
      </p:sp>
    </p:spTree>
    <p:extLst>
      <p:ext uri="{BB962C8B-B14F-4D97-AF65-F5344CB8AC3E}">
        <p14:creationId xmlns:p14="http://schemas.microsoft.com/office/powerpoint/2010/main" val="274267078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6DB735-3821-9186-2916-985FBD677896}"/>
              </a:ext>
            </a:extLst>
          </p:cNvPr>
          <p:cNvPicPr>
            <a:picLocks noChangeAspect="1"/>
          </p:cNvPicPr>
          <p:nvPr/>
        </p:nvPicPr>
        <p:blipFill>
          <a:blip r:embed="rId3"/>
          <a:stretch>
            <a:fillRect/>
          </a:stretch>
        </p:blipFill>
        <p:spPr>
          <a:xfrm rot="5400000">
            <a:off x="2892648" y="-2954594"/>
            <a:ext cx="6406703" cy="12192002"/>
          </a:xfrm>
          <a:prstGeom prst="rect">
            <a:avLst/>
          </a:prstGeom>
        </p:spPr>
      </p:pic>
      <p:sp>
        <p:nvSpPr>
          <p:cNvPr id="2" name="Title 1">
            <a:extLst>
              <a:ext uri="{FF2B5EF4-FFF2-40B4-BE49-F238E27FC236}">
                <a16:creationId xmlns:a16="http://schemas.microsoft.com/office/drawing/2014/main" id="{AE074E02-9BA5-B2EC-3936-6A437A9FD44B}"/>
              </a:ext>
            </a:extLst>
          </p:cNvPr>
          <p:cNvSpPr>
            <a:spLocks noGrp="1"/>
          </p:cNvSpPr>
          <p:nvPr>
            <p:ph type="title"/>
          </p:nvPr>
        </p:nvSpPr>
        <p:spPr/>
        <p:txBody>
          <a:bodyPr>
            <a:normAutofit/>
          </a:bodyPr>
          <a:lstStyle/>
          <a:p>
            <a:r>
              <a:rPr lang="en-US" sz="4800" b="1" dirty="0">
                <a:solidFill>
                  <a:srgbClr val="FFC000"/>
                </a:solidFill>
                <a:latin typeface="ITC Berkeley Oldstyle Std Blk" panose="02090402050306020404" pitchFamily="18" charset="0"/>
              </a:rPr>
              <a:t>Washington D.C.</a:t>
            </a:r>
            <a:endParaRPr lang="en-US" sz="4800" b="1" dirty="0">
              <a:solidFill>
                <a:schemeClr val="bg1"/>
              </a:solidFill>
              <a:latin typeface="ITC Berkeley Oldstyle Std Blk" panose="02090402050306020404" pitchFamily="18" charset="0"/>
            </a:endParaRPr>
          </a:p>
        </p:txBody>
      </p:sp>
      <p:sp>
        <p:nvSpPr>
          <p:cNvPr id="3" name="Content Placeholder 2">
            <a:extLst>
              <a:ext uri="{FF2B5EF4-FFF2-40B4-BE49-F238E27FC236}">
                <a16:creationId xmlns:a16="http://schemas.microsoft.com/office/drawing/2014/main" id="{AD148CA9-8577-6A04-0376-597D02CCFA0E}"/>
              </a:ext>
            </a:extLst>
          </p:cNvPr>
          <p:cNvSpPr>
            <a:spLocks noGrp="1"/>
          </p:cNvSpPr>
          <p:nvPr>
            <p:ph idx="1"/>
          </p:nvPr>
        </p:nvSpPr>
        <p:spPr>
          <a:xfrm>
            <a:off x="388579" y="1824773"/>
            <a:ext cx="5847121" cy="3683892"/>
          </a:xfrm>
        </p:spPr>
        <p:txBody>
          <a:bodyPr>
            <a:normAutofit fontScale="85000" lnSpcReduction="20000"/>
          </a:bodyPr>
          <a:lstStyle/>
          <a:p>
            <a:pPr>
              <a:buSzPct val="100000"/>
              <a:buFont typeface="Arial" panose="020B0604020202020204" pitchFamily="34" charset="0"/>
              <a:buChar char="•"/>
            </a:pPr>
            <a:r>
              <a:rPr lang="en-US" sz="3600" kern="1200" dirty="0">
                <a:solidFill>
                  <a:schemeClr val="bg1"/>
                </a:solidFill>
                <a:effectLst/>
                <a:latin typeface="ITC Berkeley Oldstyle Std" panose="02090402050306020404" pitchFamily="18" charset="0"/>
                <a:cs typeface="Arial" panose="020B0604020202020204" pitchFamily="34" charset="0"/>
              </a:rPr>
              <a:t>Family moved to Washington D.C. from Texas shortly before he was born</a:t>
            </a:r>
          </a:p>
          <a:p>
            <a:pPr>
              <a:buSzPct val="100000"/>
              <a:buFont typeface="Arial" panose="020B0604020202020204" pitchFamily="34" charset="0"/>
              <a:buChar char="•"/>
            </a:pPr>
            <a:r>
              <a:rPr lang="en-US" sz="3600" kern="1200" dirty="0">
                <a:solidFill>
                  <a:schemeClr val="bg1"/>
                </a:solidFill>
                <a:effectLst/>
                <a:latin typeface="ITC Berkeley Oldstyle Std" panose="02090402050306020404" pitchFamily="18" charset="0"/>
                <a:cs typeface="Arial" panose="020B0604020202020204" pitchFamily="34" charset="0"/>
              </a:rPr>
              <a:t>Father studied law</a:t>
            </a:r>
          </a:p>
          <a:p>
            <a:pPr>
              <a:buSzPct val="100000"/>
              <a:buFont typeface="Arial" panose="020B0604020202020204" pitchFamily="34" charset="0"/>
              <a:buChar char="•"/>
            </a:pPr>
            <a:r>
              <a:rPr lang="en-US" sz="3600" kern="1200" dirty="0">
                <a:solidFill>
                  <a:schemeClr val="bg1"/>
                </a:solidFill>
                <a:effectLst/>
                <a:latin typeface="ITC Berkeley Oldstyle Std" panose="02090402050306020404" pitchFamily="18" charset="0"/>
                <a:cs typeface="Arial" panose="020B0604020202020204" pitchFamily="34" charset="0"/>
              </a:rPr>
              <a:t>FDP was the youngest of </a:t>
            </a:r>
            <a:r>
              <a:rPr lang="en-US" sz="3600" dirty="0">
                <a:solidFill>
                  <a:schemeClr val="bg1"/>
                </a:solidFill>
                <a:latin typeface="ITC Berkeley Oldstyle Std" panose="02090402050306020404" pitchFamily="18" charset="0"/>
                <a:cs typeface="Arial" panose="020B0604020202020204" pitchFamily="34" charset="0"/>
              </a:rPr>
              <a:t>six</a:t>
            </a:r>
            <a:r>
              <a:rPr lang="en-US" sz="3600" kern="1200" dirty="0">
                <a:solidFill>
                  <a:schemeClr val="bg1"/>
                </a:solidFill>
                <a:effectLst/>
                <a:latin typeface="ITC Berkeley Oldstyle Std" panose="02090402050306020404" pitchFamily="18" charset="0"/>
                <a:cs typeface="Arial" panose="020B0604020202020204" pitchFamily="34" charset="0"/>
              </a:rPr>
              <a:t> siblings</a:t>
            </a:r>
          </a:p>
          <a:p>
            <a:pPr>
              <a:buSzPct val="100000"/>
              <a:buFont typeface="Arial" panose="020B0604020202020204" pitchFamily="34" charset="0"/>
              <a:buChar char="•"/>
            </a:pPr>
            <a:r>
              <a:rPr lang="en-US" sz="3600" kern="1200" dirty="0">
                <a:solidFill>
                  <a:schemeClr val="bg1"/>
                </a:solidFill>
                <a:effectLst/>
                <a:latin typeface="ITC Berkeley Oldstyle Std" panose="02090402050306020404" pitchFamily="18" charset="0"/>
                <a:cs typeface="Arial" panose="020B0604020202020204" pitchFamily="34" charset="0"/>
              </a:rPr>
              <a:t>Both parents died of tuberculosis before FDP was 2 years old</a:t>
            </a:r>
          </a:p>
        </p:txBody>
      </p:sp>
      <p:pic>
        <p:nvPicPr>
          <p:cNvPr id="11" name="Picture 10">
            <a:extLst>
              <a:ext uri="{FF2B5EF4-FFF2-40B4-BE49-F238E27FC236}">
                <a16:creationId xmlns:a16="http://schemas.microsoft.com/office/drawing/2014/main" id="{042EB2FB-2A13-72D1-1EC1-7BA8031FC1BD}"/>
              </a:ext>
              <a:ext uri="{C183D7F6-B498-43B3-948B-1728B52AA6E4}">
                <adec:decorative xmlns:adec="http://schemas.microsoft.com/office/drawing/2017/decorative" val="0"/>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p:blipFill>
        <p:spPr>
          <a:xfrm>
            <a:off x="7526348" y="-94236"/>
            <a:ext cx="4664200" cy="6406704"/>
          </a:xfrm>
          <a:prstGeom prst="rect">
            <a:avLst/>
          </a:prstGeom>
          <a:ln>
            <a:noFill/>
          </a:ln>
          <a:effectLst>
            <a:outerShdw blurRad="292100" dist="139700" dir="2700000" algn="tl" rotWithShape="0">
              <a:srgbClr val="333333">
                <a:alpha val="65000"/>
              </a:srgbClr>
            </a:outerShdw>
          </a:effectLst>
        </p:spPr>
      </p:pic>
      <p:sp>
        <p:nvSpPr>
          <p:cNvPr id="12" name="TextBox 11">
            <a:extLst>
              <a:ext uri="{FF2B5EF4-FFF2-40B4-BE49-F238E27FC236}">
                <a16:creationId xmlns:a16="http://schemas.microsoft.com/office/drawing/2014/main" id="{06019609-852C-B689-2420-E5D05B84BFA4}"/>
              </a:ext>
            </a:extLst>
          </p:cNvPr>
          <p:cNvSpPr txBox="1"/>
          <p:nvPr/>
        </p:nvSpPr>
        <p:spPr>
          <a:xfrm rot="16200000">
            <a:off x="4179301" y="3034599"/>
            <a:ext cx="6376975" cy="307777"/>
          </a:xfrm>
          <a:prstGeom prst="rect">
            <a:avLst/>
          </a:prstGeom>
          <a:noFill/>
        </p:spPr>
        <p:txBody>
          <a:bodyPr wrap="square" rtlCol="0">
            <a:spAutoFit/>
          </a:bodyPr>
          <a:lstStyle/>
          <a:p>
            <a:r>
              <a:rPr lang="en-US" sz="1400" dirty="0">
                <a:solidFill>
                  <a:schemeClr val="bg1">
                    <a:lumMod val="65000"/>
                  </a:schemeClr>
                </a:solidFill>
              </a:rPr>
              <a:t>Frederick Patterson and his five siblings, circa 1904. </a:t>
            </a:r>
            <a:r>
              <a:rPr lang="en-US" sz="1400" i="1" dirty="0">
                <a:solidFill>
                  <a:schemeClr val="bg1">
                    <a:lumMod val="65000"/>
                  </a:schemeClr>
                </a:solidFill>
              </a:rPr>
              <a:t>Chronicles of Faith</a:t>
            </a:r>
            <a:r>
              <a:rPr lang="en-US" sz="1400" dirty="0">
                <a:solidFill>
                  <a:schemeClr val="bg1">
                    <a:lumMod val="65000"/>
                  </a:schemeClr>
                </a:solidFill>
              </a:rPr>
              <a:t>, page 3.</a:t>
            </a:r>
          </a:p>
        </p:txBody>
      </p:sp>
      <p:pic>
        <p:nvPicPr>
          <p:cNvPr id="6" name="Picture 5">
            <a:extLst>
              <a:ext uri="{FF2B5EF4-FFF2-40B4-BE49-F238E27FC236}">
                <a16:creationId xmlns:a16="http://schemas.microsoft.com/office/drawing/2014/main" id="{03023943-CAE2-B732-DB95-B5118B2A0F45}"/>
              </a:ext>
            </a:extLst>
          </p:cNvPr>
          <p:cNvPicPr>
            <a:picLocks noChangeAspect="1"/>
          </p:cNvPicPr>
          <p:nvPr/>
        </p:nvPicPr>
        <p:blipFill>
          <a:blip r:embed="rId3"/>
          <a:stretch>
            <a:fillRect/>
          </a:stretch>
        </p:blipFill>
        <p:spPr>
          <a:xfrm rot="5400000">
            <a:off x="5808405" y="474407"/>
            <a:ext cx="575188" cy="12192002"/>
          </a:xfrm>
          <a:prstGeom prst="rect">
            <a:avLst/>
          </a:prstGeom>
        </p:spPr>
      </p:pic>
      <p:pic>
        <p:nvPicPr>
          <p:cNvPr id="7" name="Picture 6">
            <a:extLst>
              <a:ext uri="{FF2B5EF4-FFF2-40B4-BE49-F238E27FC236}">
                <a16:creationId xmlns:a16="http://schemas.microsoft.com/office/drawing/2014/main" id="{DFECCB63-DD5E-B0AE-59E4-4011D3939F5B}"/>
              </a:ext>
            </a:extLst>
          </p:cNvPr>
          <p:cNvPicPr>
            <a:picLocks noChangeAspect="1"/>
          </p:cNvPicPr>
          <p:nvPr/>
        </p:nvPicPr>
        <p:blipFill>
          <a:blip r:embed="rId5"/>
          <a:stretch>
            <a:fillRect/>
          </a:stretch>
        </p:blipFill>
        <p:spPr>
          <a:xfrm>
            <a:off x="388579" y="6425244"/>
            <a:ext cx="3856294" cy="290327"/>
          </a:xfrm>
          <a:prstGeom prst="rect">
            <a:avLst/>
          </a:prstGeom>
        </p:spPr>
      </p:pic>
      <p:sp>
        <p:nvSpPr>
          <p:cNvPr id="8" name="TextBox 7">
            <a:extLst>
              <a:ext uri="{FF2B5EF4-FFF2-40B4-BE49-F238E27FC236}">
                <a16:creationId xmlns:a16="http://schemas.microsoft.com/office/drawing/2014/main" id="{D24B6C8D-DEB6-9DC3-BD83-FD773D751087}"/>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Tree>
    <p:extLst>
      <p:ext uri="{BB962C8B-B14F-4D97-AF65-F5344CB8AC3E}">
        <p14:creationId xmlns:p14="http://schemas.microsoft.com/office/powerpoint/2010/main" val="89544625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6A1177-F6A8-4347-28A9-77A146839E29}"/>
              </a:ext>
            </a:extLst>
          </p:cNvPr>
          <p:cNvPicPr>
            <a:picLocks noChangeAspect="1"/>
          </p:cNvPicPr>
          <p:nvPr/>
        </p:nvPicPr>
        <p:blipFill>
          <a:blip r:embed="rId3"/>
          <a:stretch>
            <a:fillRect/>
          </a:stretch>
        </p:blipFill>
        <p:spPr>
          <a:xfrm rot="5400000">
            <a:off x="5808405" y="474407"/>
            <a:ext cx="575188" cy="12192002"/>
          </a:xfrm>
          <a:prstGeom prst="rect">
            <a:avLst/>
          </a:prstGeom>
        </p:spPr>
      </p:pic>
      <p:pic>
        <p:nvPicPr>
          <p:cNvPr id="3" name="Picture 2">
            <a:extLst>
              <a:ext uri="{FF2B5EF4-FFF2-40B4-BE49-F238E27FC236}">
                <a16:creationId xmlns:a16="http://schemas.microsoft.com/office/drawing/2014/main" id="{B077CECC-1E1A-95A0-B97F-5A08F85D854A}"/>
              </a:ext>
            </a:extLst>
          </p:cNvPr>
          <p:cNvPicPr>
            <a:picLocks noChangeAspect="1"/>
          </p:cNvPicPr>
          <p:nvPr/>
        </p:nvPicPr>
        <p:blipFill>
          <a:blip r:embed="rId4"/>
          <a:stretch>
            <a:fillRect/>
          </a:stretch>
        </p:blipFill>
        <p:spPr>
          <a:xfrm>
            <a:off x="388579" y="6425244"/>
            <a:ext cx="3856294" cy="290327"/>
          </a:xfrm>
          <a:prstGeom prst="rect">
            <a:avLst/>
          </a:prstGeom>
        </p:spPr>
      </p:pic>
      <p:sp>
        <p:nvSpPr>
          <p:cNvPr id="4" name="TextBox 3">
            <a:extLst>
              <a:ext uri="{FF2B5EF4-FFF2-40B4-BE49-F238E27FC236}">
                <a16:creationId xmlns:a16="http://schemas.microsoft.com/office/drawing/2014/main" id="{365FF175-A1A3-1EF0-DDAA-21B8BA7D232F}"/>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
        <p:nvSpPr>
          <p:cNvPr id="5" name="Title 1">
            <a:extLst>
              <a:ext uri="{FF2B5EF4-FFF2-40B4-BE49-F238E27FC236}">
                <a16:creationId xmlns:a16="http://schemas.microsoft.com/office/drawing/2014/main" id="{FB729271-D9F8-9967-C86C-67B60BE32A29}"/>
              </a:ext>
            </a:extLst>
          </p:cNvPr>
          <p:cNvSpPr txBox="1">
            <a:spLocks/>
          </p:cNvSpPr>
          <p:nvPr/>
        </p:nvSpPr>
        <p:spPr>
          <a:xfrm>
            <a:off x="231494" y="356778"/>
            <a:ext cx="5257800" cy="1325563"/>
          </a:xfrm>
          <a:prstGeom prst="rect">
            <a:avLst/>
          </a:prstGeom>
        </p:spPr>
        <p:txBody>
          <a:bodyPr anchor="ctr" anchorCtr="0">
            <a:normAutofit/>
          </a:bodyPr>
          <a:lstStyle>
            <a:lvl1pPr algn="l" defTabSz="914400" rtl="0" eaLnBrk="1" latinLnBrk="0" hangingPunct="1">
              <a:lnSpc>
                <a:spcPct val="90000"/>
              </a:lnSpc>
              <a:spcBef>
                <a:spcPct val="0"/>
              </a:spcBef>
              <a:buNone/>
              <a:defRPr sz="4400" b="1" kern="1200">
                <a:solidFill>
                  <a:srgbClr val="DD1A32"/>
                </a:solidFill>
                <a:latin typeface="Univers" panose="020B0503020202020204" pitchFamily="34" charset="0"/>
                <a:ea typeface="+mj-ea"/>
                <a:cs typeface="+mj-cs"/>
              </a:defRPr>
            </a:lvl1pPr>
          </a:lstStyle>
          <a:p>
            <a:pPr algn="ctr"/>
            <a:r>
              <a:rPr lang="en-US" sz="4800" dirty="0">
                <a:solidFill>
                  <a:srgbClr val="FFC000"/>
                </a:solidFill>
                <a:latin typeface="ITC Berkeley Oldstyle Std Blk" panose="02090402050306020404" pitchFamily="18" charset="0"/>
              </a:rPr>
              <a:t>Off to Texas</a:t>
            </a:r>
            <a:endParaRPr lang="en-US" sz="4800" dirty="0">
              <a:solidFill>
                <a:schemeClr val="bg1"/>
              </a:solidFill>
              <a:latin typeface="ITC Berkeley Oldstyle Std Blk" panose="02090402050306020404" pitchFamily="18" charset="0"/>
            </a:endParaRPr>
          </a:p>
        </p:txBody>
      </p:sp>
      <p:sp>
        <p:nvSpPr>
          <p:cNvPr id="7" name="Content Placeholder 2">
            <a:extLst>
              <a:ext uri="{FF2B5EF4-FFF2-40B4-BE49-F238E27FC236}">
                <a16:creationId xmlns:a16="http://schemas.microsoft.com/office/drawing/2014/main" id="{23D26371-6B42-BFD9-5560-EA52AAC2BD47}"/>
              </a:ext>
            </a:extLst>
          </p:cNvPr>
          <p:cNvSpPr txBox="1">
            <a:spLocks/>
          </p:cNvSpPr>
          <p:nvPr/>
        </p:nvSpPr>
        <p:spPr>
          <a:xfrm>
            <a:off x="388580" y="1824773"/>
            <a:ext cx="5100714" cy="3683892"/>
          </a:xfrm>
          <a:prstGeom prst="rect">
            <a:avLst/>
          </a:prstGeom>
        </p:spPr>
        <p:txBody>
          <a:bodyPr>
            <a:normAutofit fontScale="77500" lnSpcReduction="20000"/>
          </a:bodyPr>
          <a:lstStyle>
            <a:lvl1pPr marL="2286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2800" kern="1200">
                <a:solidFill>
                  <a:schemeClr val="tx1"/>
                </a:solidFill>
                <a:latin typeface="Univers Light" panose="020B0403020202020204" pitchFamily="34" charset="0"/>
                <a:ea typeface="+mn-ea"/>
                <a:cs typeface="+mn-cs"/>
              </a:defRPr>
            </a:lvl1pPr>
            <a:lvl2pPr marL="6858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2400" kern="1200">
                <a:solidFill>
                  <a:schemeClr val="tx1"/>
                </a:solidFill>
                <a:latin typeface="Univers Light" panose="020B0403020202020204" pitchFamily="34" charset="0"/>
                <a:ea typeface="+mn-ea"/>
                <a:cs typeface="+mn-cs"/>
              </a:defRPr>
            </a:lvl2pPr>
            <a:lvl3pPr marL="11430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2000" kern="1200">
                <a:solidFill>
                  <a:schemeClr val="tx1"/>
                </a:solidFill>
                <a:latin typeface="Univers Light" panose="020B0403020202020204" pitchFamily="34" charset="0"/>
                <a:ea typeface="+mn-ea"/>
                <a:cs typeface="+mn-cs"/>
              </a:defRPr>
            </a:lvl3pPr>
            <a:lvl4pPr marL="16002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1800" kern="1200">
                <a:solidFill>
                  <a:schemeClr val="tx1"/>
                </a:solidFill>
                <a:latin typeface="Univers Light" panose="020B0403020202020204" pitchFamily="34" charset="0"/>
                <a:ea typeface="+mn-ea"/>
                <a:cs typeface="+mn-cs"/>
              </a:defRPr>
            </a:lvl4pPr>
            <a:lvl5pPr marL="20574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1800" kern="1200">
                <a:solidFill>
                  <a:schemeClr val="tx1"/>
                </a:solidFill>
                <a:latin typeface="Univers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buSzPct val="100000"/>
              <a:buFont typeface="Arial" panose="020B0604020202020204" pitchFamily="34" charset="0"/>
              <a:buChar char="•"/>
            </a:pPr>
            <a:r>
              <a:rPr lang="en-US" sz="3600" dirty="0">
                <a:solidFill>
                  <a:srgbClr val="C00000"/>
                </a:solidFill>
                <a:latin typeface="ITC Berkeley Oldstyle Std" panose="02090402050306020404" pitchFamily="18" charset="0"/>
                <a:cs typeface="Arial" panose="020B0604020202020204" pitchFamily="34" charset="0"/>
              </a:rPr>
              <a:t>Moved with eldest sister, Bessie, to Texas ca. 1908</a:t>
            </a:r>
          </a:p>
          <a:p>
            <a:pPr>
              <a:buSzPct val="100000"/>
              <a:buFont typeface="Arial" panose="020B0604020202020204" pitchFamily="34" charset="0"/>
              <a:buChar char="•"/>
            </a:pPr>
            <a:r>
              <a:rPr lang="en-US" sz="3600" dirty="0">
                <a:solidFill>
                  <a:srgbClr val="C00000"/>
                </a:solidFill>
                <a:latin typeface="ITC Berkeley Oldstyle Std" panose="02090402050306020404" pitchFamily="18" charset="0"/>
                <a:cs typeface="Arial" panose="020B0604020202020204" pitchFamily="34" charset="0"/>
              </a:rPr>
              <a:t>Bessie took jobs teaching music, FDP lived with extended family</a:t>
            </a:r>
          </a:p>
          <a:p>
            <a:pPr>
              <a:buSzPct val="100000"/>
              <a:buFont typeface="Arial" panose="020B0604020202020204" pitchFamily="34" charset="0"/>
              <a:buChar char="•"/>
            </a:pPr>
            <a:r>
              <a:rPr lang="en-US" sz="3600" dirty="0">
                <a:solidFill>
                  <a:srgbClr val="C00000"/>
                </a:solidFill>
                <a:latin typeface="ITC Berkeley Oldstyle Std" panose="02090402050306020404" pitchFamily="18" charset="0"/>
                <a:cs typeface="Arial" panose="020B0604020202020204" pitchFamily="34" charset="0"/>
              </a:rPr>
              <a:t>Bessie started teaching at Prairie View and FDP joined her there</a:t>
            </a:r>
          </a:p>
          <a:p>
            <a:pPr>
              <a:buSzPct val="100000"/>
              <a:buFont typeface="Arial" panose="020B0604020202020204" pitchFamily="34" charset="0"/>
              <a:buChar char="•"/>
            </a:pPr>
            <a:r>
              <a:rPr lang="en-US" sz="3600" dirty="0">
                <a:solidFill>
                  <a:srgbClr val="C00000"/>
                </a:solidFill>
                <a:latin typeface="ITC Berkeley Oldstyle Std" panose="02090402050306020404" pitchFamily="18" charset="0"/>
                <a:cs typeface="Arial" panose="020B0604020202020204" pitchFamily="34" charset="0"/>
              </a:rPr>
              <a:t>FDP finally took an interest in schooling and science</a:t>
            </a:r>
          </a:p>
        </p:txBody>
      </p:sp>
      <p:pic>
        <p:nvPicPr>
          <p:cNvPr id="6" name="Picture Placeholder 5" descr="Sophomore class at Prairie View A&amp;M, circa 1917. ">
            <a:extLst>
              <a:ext uri="{FF2B5EF4-FFF2-40B4-BE49-F238E27FC236}">
                <a16:creationId xmlns:a16="http://schemas.microsoft.com/office/drawing/2014/main" id="{2DB2A3E3-432F-4CFC-AC43-2C342B8D2E0E}"/>
              </a:ext>
            </a:extLst>
          </p:cNvPr>
          <p:cNvPicPr>
            <a:picLocks noChangeAspect="1"/>
          </p:cNvPicPr>
          <p:nvPr/>
        </p:nvPicPr>
        <p:blipFill>
          <a:blip r:embed="rId5">
            <a:extLst>
              <a:ext uri="{28A0092B-C50C-407E-A947-70E740481C1C}">
                <a14:useLocalDpi xmlns:a14="http://schemas.microsoft.com/office/drawing/2010/main" val="0"/>
              </a:ext>
            </a:extLst>
          </a:blip>
          <a:srcRect l="128" r="128"/>
          <a:stretch>
            <a:fillRect/>
          </a:stretch>
        </p:blipFill>
        <p:spPr>
          <a:xfrm>
            <a:off x="5788306" y="476437"/>
            <a:ext cx="6172200" cy="487362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0" name="TextBox 9">
            <a:extLst>
              <a:ext uri="{FF2B5EF4-FFF2-40B4-BE49-F238E27FC236}">
                <a16:creationId xmlns:a16="http://schemas.microsoft.com/office/drawing/2014/main" id="{102A0B60-7238-4B2A-C7A4-6044C3F5DD9F}"/>
              </a:ext>
            </a:extLst>
          </p:cNvPr>
          <p:cNvSpPr txBox="1"/>
          <p:nvPr/>
        </p:nvSpPr>
        <p:spPr>
          <a:xfrm>
            <a:off x="5738511" y="5385547"/>
            <a:ext cx="6259512" cy="738664"/>
          </a:xfrm>
          <a:prstGeom prst="rect">
            <a:avLst/>
          </a:prstGeom>
          <a:noFill/>
        </p:spPr>
        <p:txBody>
          <a:bodyPr wrap="square" rtlCol="0">
            <a:spAutoFit/>
          </a:bodyPr>
          <a:lstStyle/>
          <a:p>
            <a:r>
              <a:rPr lang="en-US" sz="1400" dirty="0">
                <a:solidFill>
                  <a:schemeClr val="bg1">
                    <a:lumMod val="65000"/>
                  </a:schemeClr>
                </a:solidFill>
              </a:rPr>
              <a:t>Prairie View sophomore class, circa 1917. (Prairie View State Normal &amp; Industrial College. (1917). </a:t>
            </a:r>
            <a:r>
              <a:rPr lang="en-US" sz="1400" i="1" dirty="0">
                <a:solidFill>
                  <a:schemeClr val="bg1">
                    <a:lumMod val="65000"/>
                  </a:schemeClr>
                </a:solidFill>
              </a:rPr>
              <a:t>The Prairie 1917</a:t>
            </a:r>
            <a:r>
              <a:rPr lang="en-US" sz="1400" dirty="0">
                <a:solidFill>
                  <a:schemeClr val="bg1">
                    <a:lumMod val="65000"/>
                  </a:schemeClr>
                </a:solidFill>
              </a:rPr>
              <a:t>. Page 85. Retrieved from https://digitalcommons.pvamu.edu/yearbooks/38)</a:t>
            </a:r>
          </a:p>
        </p:txBody>
      </p:sp>
    </p:spTree>
    <p:extLst>
      <p:ext uri="{BB962C8B-B14F-4D97-AF65-F5344CB8AC3E}">
        <p14:creationId xmlns:p14="http://schemas.microsoft.com/office/powerpoint/2010/main" val="95783619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26A1177-F6A8-4347-28A9-77A146839E29}"/>
              </a:ext>
            </a:extLst>
          </p:cNvPr>
          <p:cNvPicPr>
            <a:picLocks noChangeAspect="1"/>
          </p:cNvPicPr>
          <p:nvPr/>
        </p:nvPicPr>
        <p:blipFill>
          <a:blip r:embed="rId3"/>
          <a:stretch>
            <a:fillRect/>
          </a:stretch>
        </p:blipFill>
        <p:spPr>
          <a:xfrm rot="5400000">
            <a:off x="5808405" y="474407"/>
            <a:ext cx="575188" cy="12192002"/>
          </a:xfrm>
          <a:prstGeom prst="rect">
            <a:avLst/>
          </a:prstGeom>
        </p:spPr>
      </p:pic>
      <p:pic>
        <p:nvPicPr>
          <p:cNvPr id="3" name="Picture 2">
            <a:extLst>
              <a:ext uri="{FF2B5EF4-FFF2-40B4-BE49-F238E27FC236}">
                <a16:creationId xmlns:a16="http://schemas.microsoft.com/office/drawing/2014/main" id="{B077CECC-1E1A-95A0-B97F-5A08F85D854A}"/>
              </a:ext>
            </a:extLst>
          </p:cNvPr>
          <p:cNvPicPr>
            <a:picLocks noChangeAspect="1"/>
          </p:cNvPicPr>
          <p:nvPr/>
        </p:nvPicPr>
        <p:blipFill>
          <a:blip r:embed="rId4"/>
          <a:stretch>
            <a:fillRect/>
          </a:stretch>
        </p:blipFill>
        <p:spPr>
          <a:xfrm>
            <a:off x="388579" y="6425244"/>
            <a:ext cx="3856294" cy="290327"/>
          </a:xfrm>
          <a:prstGeom prst="rect">
            <a:avLst/>
          </a:prstGeom>
        </p:spPr>
      </p:pic>
      <p:sp>
        <p:nvSpPr>
          <p:cNvPr id="4" name="TextBox 3">
            <a:extLst>
              <a:ext uri="{FF2B5EF4-FFF2-40B4-BE49-F238E27FC236}">
                <a16:creationId xmlns:a16="http://schemas.microsoft.com/office/drawing/2014/main" id="{365FF175-A1A3-1EF0-DDAA-21B8BA7D232F}"/>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sp>
        <p:nvSpPr>
          <p:cNvPr id="5" name="Title 1">
            <a:extLst>
              <a:ext uri="{FF2B5EF4-FFF2-40B4-BE49-F238E27FC236}">
                <a16:creationId xmlns:a16="http://schemas.microsoft.com/office/drawing/2014/main" id="{FB729271-D9F8-9967-C86C-67B60BE32A29}"/>
              </a:ext>
            </a:extLst>
          </p:cNvPr>
          <p:cNvSpPr txBox="1">
            <a:spLocks/>
          </p:cNvSpPr>
          <p:nvPr/>
        </p:nvSpPr>
        <p:spPr>
          <a:xfrm>
            <a:off x="723900" y="356778"/>
            <a:ext cx="11189426" cy="1325563"/>
          </a:xfrm>
          <a:prstGeom prst="rect">
            <a:avLst/>
          </a:prstGeom>
        </p:spPr>
        <p:txBody>
          <a:bodyPr anchor="ctr" anchorCtr="0">
            <a:normAutofit/>
          </a:bodyPr>
          <a:lstStyle>
            <a:lvl1pPr algn="l" defTabSz="914400" rtl="0" eaLnBrk="1" latinLnBrk="0" hangingPunct="1">
              <a:lnSpc>
                <a:spcPct val="90000"/>
              </a:lnSpc>
              <a:spcBef>
                <a:spcPct val="0"/>
              </a:spcBef>
              <a:buNone/>
              <a:defRPr sz="4400" b="1" kern="1200">
                <a:solidFill>
                  <a:srgbClr val="DD1A32"/>
                </a:solidFill>
                <a:latin typeface="Univers" panose="020B0503020202020204" pitchFamily="34" charset="0"/>
                <a:ea typeface="+mj-ea"/>
                <a:cs typeface="+mj-cs"/>
              </a:defRPr>
            </a:lvl1pPr>
          </a:lstStyle>
          <a:p>
            <a:r>
              <a:rPr lang="en-US" sz="4800" dirty="0">
                <a:solidFill>
                  <a:srgbClr val="FFC000"/>
                </a:solidFill>
                <a:latin typeface="ITC Berkeley Oldstyle Std Blk" panose="02090402050306020404" pitchFamily="18" charset="0"/>
              </a:rPr>
              <a:t>Prairie View A&amp;M</a:t>
            </a:r>
            <a:endParaRPr lang="en-US" sz="4800" dirty="0">
              <a:solidFill>
                <a:schemeClr val="bg1"/>
              </a:solidFill>
              <a:latin typeface="ITC Berkeley Oldstyle Std Blk" panose="02090402050306020404" pitchFamily="18" charset="0"/>
            </a:endParaRPr>
          </a:p>
        </p:txBody>
      </p:sp>
      <p:sp>
        <p:nvSpPr>
          <p:cNvPr id="8" name="Content Placeholder 2">
            <a:extLst>
              <a:ext uri="{FF2B5EF4-FFF2-40B4-BE49-F238E27FC236}">
                <a16:creationId xmlns:a16="http://schemas.microsoft.com/office/drawing/2014/main" id="{2455316B-89EF-706A-7D29-BE85EE68DEA4}"/>
              </a:ext>
            </a:extLst>
          </p:cNvPr>
          <p:cNvSpPr txBox="1">
            <a:spLocks/>
          </p:cNvSpPr>
          <p:nvPr/>
        </p:nvSpPr>
        <p:spPr>
          <a:xfrm>
            <a:off x="1600921" y="1855007"/>
            <a:ext cx="3987478" cy="575189"/>
          </a:xfrm>
          <a:prstGeom prst="rect">
            <a:avLst/>
          </a:prstGeom>
        </p:spPr>
        <p:txBody>
          <a:bodyPr>
            <a:normAutofit lnSpcReduction="10000"/>
          </a:bodyPr>
          <a:lstStyle>
            <a:lvl1pPr marL="2286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2800" kern="1200">
                <a:solidFill>
                  <a:schemeClr val="tx1"/>
                </a:solidFill>
                <a:latin typeface="Univers Light" panose="020B0403020202020204" pitchFamily="34" charset="0"/>
                <a:ea typeface="+mn-ea"/>
                <a:cs typeface="+mn-cs"/>
              </a:defRPr>
            </a:lvl1pPr>
            <a:lvl2pPr marL="6858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2400" kern="1200">
                <a:solidFill>
                  <a:schemeClr val="tx1"/>
                </a:solidFill>
                <a:latin typeface="Univers Light" panose="020B0403020202020204" pitchFamily="34" charset="0"/>
                <a:ea typeface="+mn-ea"/>
                <a:cs typeface="+mn-cs"/>
              </a:defRPr>
            </a:lvl2pPr>
            <a:lvl3pPr marL="11430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2000" kern="1200">
                <a:solidFill>
                  <a:schemeClr val="tx1"/>
                </a:solidFill>
                <a:latin typeface="Univers Light" panose="020B0403020202020204" pitchFamily="34" charset="0"/>
                <a:ea typeface="+mn-ea"/>
                <a:cs typeface="+mn-cs"/>
              </a:defRPr>
            </a:lvl3pPr>
            <a:lvl4pPr marL="16002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1800" kern="1200">
                <a:solidFill>
                  <a:schemeClr val="tx1"/>
                </a:solidFill>
                <a:latin typeface="Univers Light" panose="020B0403020202020204" pitchFamily="34" charset="0"/>
                <a:ea typeface="+mn-ea"/>
                <a:cs typeface="+mn-cs"/>
              </a:defRPr>
            </a:lvl4pPr>
            <a:lvl5pPr marL="20574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1800" kern="1200">
                <a:solidFill>
                  <a:schemeClr val="tx1"/>
                </a:solidFill>
                <a:latin typeface="Univers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100000"/>
              <a:buFont typeface="Wingdings" panose="05000000000000000000" pitchFamily="2" charset="2"/>
              <a:buNone/>
            </a:pPr>
            <a:r>
              <a:rPr lang="en-US" sz="3600" dirty="0">
                <a:solidFill>
                  <a:srgbClr val="C00000"/>
                </a:solidFill>
                <a:latin typeface="ITC Berkeley Oldstyle Std" panose="02090402050306020404" pitchFamily="18" charset="0"/>
                <a:cs typeface="Arial" panose="020B0604020202020204" pitchFamily="34" charset="0"/>
              </a:rPr>
              <a:t>E. L. Carlson, DVM</a:t>
            </a:r>
          </a:p>
        </p:txBody>
      </p:sp>
      <p:pic>
        <p:nvPicPr>
          <p:cNvPr id="9" name="Content Placeholder 5" descr="Professor E. L. Carlson, DVM, circa 1917">
            <a:extLst>
              <a:ext uri="{FF2B5EF4-FFF2-40B4-BE49-F238E27FC236}">
                <a16:creationId xmlns:a16="http://schemas.microsoft.com/office/drawing/2014/main" id="{4C8D2F69-7778-09DA-2076-543689461643}"/>
              </a:ext>
            </a:extLst>
          </p:cNvPr>
          <p:cNvPicPr>
            <a:picLocks noChangeAspect="1"/>
          </p:cNvPicPr>
          <p:nvPr/>
        </p:nvPicPr>
        <p:blipFill rotWithShape="1">
          <a:blip r:embed="rId5">
            <a:extLst>
              <a:ext uri="{28A0092B-C50C-407E-A947-70E740481C1C}">
                <a14:useLocalDpi xmlns:a14="http://schemas.microsoft.com/office/drawing/2010/main" val="0"/>
              </a:ext>
            </a:extLst>
          </a:blip>
          <a:srcRect t="8306" b="203"/>
          <a:stretch/>
        </p:blipFill>
        <p:spPr>
          <a:xfrm>
            <a:off x="1848711" y="2409674"/>
            <a:ext cx="3070225" cy="377264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A606B0FD-4ED8-78D6-5961-237BE1B2C7C7}"/>
              </a:ext>
            </a:extLst>
          </p:cNvPr>
          <p:cNvSpPr txBox="1"/>
          <p:nvPr/>
        </p:nvSpPr>
        <p:spPr>
          <a:xfrm rot="5400000">
            <a:off x="3188411" y="4133495"/>
            <a:ext cx="4089400" cy="523220"/>
          </a:xfrm>
          <a:prstGeom prst="rect">
            <a:avLst/>
          </a:prstGeom>
          <a:noFill/>
        </p:spPr>
        <p:txBody>
          <a:bodyPr wrap="square" rtlCol="0">
            <a:spAutoFit/>
          </a:bodyPr>
          <a:lstStyle/>
          <a:p>
            <a:r>
              <a:rPr lang="en-US" sz="1400" dirty="0">
                <a:solidFill>
                  <a:schemeClr val="bg1">
                    <a:lumMod val="65000"/>
                  </a:schemeClr>
                </a:solidFill>
              </a:rPr>
              <a:t>E. L. Carlson, circa 1917. (Prairie View State Normal &amp; Industrial College. (1917). </a:t>
            </a:r>
            <a:r>
              <a:rPr lang="en-US" sz="1400" i="1" dirty="0">
                <a:solidFill>
                  <a:schemeClr val="bg1">
                    <a:lumMod val="65000"/>
                  </a:schemeClr>
                </a:solidFill>
              </a:rPr>
              <a:t>The Prairie 1917</a:t>
            </a:r>
            <a:r>
              <a:rPr lang="en-US" sz="1400" dirty="0">
                <a:solidFill>
                  <a:schemeClr val="bg1">
                    <a:lumMod val="65000"/>
                  </a:schemeClr>
                </a:solidFill>
              </a:rPr>
              <a:t>. Page 25. </a:t>
            </a:r>
          </a:p>
        </p:txBody>
      </p:sp>
      <p:sp>
        <p:nvSpPr>
          <p:cNvPr id="12" name="TextBox 11">
            <a:extLst>
              <a:ext uri="{FF2B5EF4-FFF2-40B4-BE49-F238E27FC236}">
                <a16:creationId xmlns:a16="http://schemas.microsoft.com/office/drawing/2014/main" id="{2A20742A-BBCD-0D1B-B54C-051C44722D09}"/>
              </a:ext>
            </a:extLst>
          </p:cNvPr>
          <p:cNvSpPr txBox="1"/>
          <p:nvPr/>
        </p:nvSpPr>
        <p:spPr>
          <a:xfrm rot="5400000">
            <a:off x="8217094" y="3895190"/>
            <a:ext cx="3559174" cy="523220"/>
          </a:xfrm>
          <a:prstGeom prst="rect">
            <a:avLst/>
          </a:prstGeom>
          <a:noFill/>
        </p:spPr>
        <p:txBody>
          <a:bodyPr wrap="square" rtlCol="0">
            <a:spAutoFit/>
          </a:bodyPr>
          <a:lstStyle/>
          <a:p>
            <a:r>
              <a:rPr lang="en-US" sz="1400" dirty="0">
                <a:solidFill>
                  <a:schemeClr val="bg1">
                    <a:lumMod val="65000"/>
                  </a:schemeClr>
                </a:solidFill>
              </a:rPr>
              <a:t>E. B. Evans, 1918. Courtesy of Iowa State University College of Veterinary Medicine</a:t>
            </a:r>
          </a:p>
        </p:txBody>
      </p:sp>
      <p:pic>
        <p:nvPicPr>
          <p:cNvPr id="13" name="Picture 12" descr="E. B. Evans college graduation photo, 1918.">
            <a:extLst>
              <a:ext uri="{FF2B5EF4-FFF2-40B4-BE49-F238E27FC236}">
                <a16:creationId xmlns:a16="http://schemas.microsoft.com/office/drawing/2014/main" id="{6CD767B7-2BCA-ED28-CEF6-52EA76D0A4A3}"/>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258913" y="2409674"/>
            <a:ext cx="2423092" cy="376925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4" name="Content Placeholder 2">
            <a:extLst>
              <a:ext uri="{FF2B5EF4-FFF2-40B4-BE49-F238E27FC236}">
                <a16:creationId xmlns:a16="http://schemas.microsoft.com/office/drawing/2014/main" id="{A6DEDFCA-EEC3-B201-63FF-B4553DCF53EB}"/>
              </a:ext>
            </a:extLst>
          </p:cNvPr>
          <p:cNvSpPr txBox="1">
            <a:spLocks/>
          </p:cNvSpPr>
          <p:nvPr/>
        </p:nvSpPr>
        <p:spPr>
          <a:xfrm>
            <a:off x="6896462" y="1317791"/>
            <a:ext cx="3987476" cy="1112405"/>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2800" kern="1200">
                <a:solidFill>
                  <a:schemeClr val="tx1"/>
                </a:solidFill>
                <a:latin typeface="Univers Light" panose="020B0403020202020204" pitchFamily="34" charset="0"/>
                <a:ea typeface="+mn-ea"/>
                <a:cs typeface="+mn-cs"/>
              </a:defRPr>
            </a:lvl1pPr>
            <a:lvl2pPr marL="6858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2400" kern="1200">
                <a:solidFill>
                  <a:schemeClr val="tx1"/>
                </a:solidFill>
                <a:latin typeface="Univers Light" panose="020B0403020202020204" pitchFamily="34" charset="0"/>
                <a:ea typeface="+mn-ea"/>
                <a:cs typeface="+mn-cs"/>
              </a:defRPr>
            </a:lvl2pPr>
            <a:lvl3pPr marL="11430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2000" kern="1200">
                <a:solidFill>
                  <a:schemeClr val="tx1"/>
                </a:solidFill>
                <a:latin typeface="Univers Light" panose="020B0403020202020204" pitchFamily="34" charset="0"/>
                <a:ea typeface="+mn-ea"/>
                <a:cs typeface="+mn-cs"/>
              </a:defRPr>
            </a:lvl3pPr>
            <a:lvl4pPr marL="16002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1800" kern="1200">
                <a:solidFill>
                  <a:schemeClr val="tx1"/>
                </a:solidFill>
                <a:latin typeface="Univers Light" panose="020B0403020202020204" pitchFamily="34" charset="0"/>
                <a:ea typeface="+mn-ea"/>
                <a:cs typeface="+mn-cs"/>
              </a:defRPr>
            </a:lvl4pPr>
            <a:lvl5pPr marL="2057400" indent="-228600" algn="l" defTabSz="914400" rtl="0" eaLnBrk="1" latinLnBrk="0" hangingPunct="1">
              <a:lnSpc>
                <a:spcPct val="90000"/>
              </a:lnSpc>
              <a:spcBef>
                <a:spcPts val="600"/>
              </a:spcBef>
              <a:spcAft>
                <a:spcPts val="1200"/>
              </a:spcAft>
              <a:buClr>
                <a:srgbClr val="FF0337"/>
              </a:buClr>
              <a:buSzPct val="120000"/>
              <a:buFont typeface="Wingdings" panose="05000000000000000000" pitchFamily="2" charset="2"/>
              <a:buChar char="§"/>
              <a:defRPr sz="1800" kern="1200">
                <a:solidFill>
                  <a:schemeClr val="tx1"/>
                </a:solidFill>
                <a:latin typeface="Univers Light" panose="020B0403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SzPct val="100000"/>
              <a:buFont typeface="Wingdings" panose="05000000000000000000" pitchFamily="2" charset="2"/>
              <a:buNone/>
            </a:pPr>
            <a:r>
              <a:rPr lang="en-US" sz="3600" dirty="0">
                <a:solidFill>
                  <a:srgbClr val="C00000"/>
                </a:solidFill>
                <a:latin typeface="ITC Berkeley Oldstyle Std" panose="02090402050306020404" pitchFamily="18" charset="0"/>
                <a:cs typeface="Arial" panose="020B0604020202020204" pitchFamily="34" charset="0"/>
              </a:rPr>
              <a:t>Edward B. Evans, DVM (1918 ISU)</a:t>
            </a:r>
          </a:p>
        </p:txBody>
      </p:sp>
    </p:spTree>
    <p:extLst>
      <p:ext uri="{BB962C8B-B14F-4D97-AF65-F5344CB8AC3E}">
        <p14:creationId xmlns:p14="http://schemas.microsoft.com/office/powerpoint/2010/main" val="29410049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A66DB735-3821-9186-2916-985FBD677896}"/>
              </a:ext>
            </a:extLst>
          </p:cNvPr>
          <p:cNvPicPr>
            <a:picLocks noChangeAspect="1"/>
          </p:cNvPicPr>
          <p:nvPr/>
        </p:nvPicPr>
        <p:blipFill>
          <a:blip r:embed="rId3"/>
          <a:stretch>
            <a:fillRect/>
          </a:stretch>
        </p:blipFill>
        <p:spPr>
          <a:xfrm rot="5400000">
            <a:off x="2892648" y="-2954594"/>
            <a:ext cx="6406703" cy="12192002"/>
          </a:xfrm>
          <a:prstGeom prst="rect">
            <a:avLst/>
          </a:prstGeom>
        </p:spPr>
      </p:pic>
      <p:sp>
        <p:nvSpPr>
          <p:cNvPr id="2" name="Title 1">
            <a:extLst>
              <a:ext uri="{FF2B5EF4-FFF2-40B4-BE49-F238E27FC236}">
                <a16:creationId xmlns:a16="http://schemas.microsoft.com/office/drawing/2014/main" id="{AE074E02-9BA5-B2EC-3936-6A437A9FD44B}"/>
              </a:ext>
            </a:extLst>
          </p:cNvPr>
          <p:cNvSpPr>
            <a:spLocks noGrp="1"/>
          </p:cNvSpPr>
          <p:nvPr>
            <p:ph type="title"/>
          </p:nvPr>
        </p:nvSpPr>
        <p:spPr/>
        <p:txBody>
          <a:bodyPr>
            <a:normAutofit/>
          </a:bodyPr>
          <a:lstStyle/>
          <a:p>
            <a:r>
              <a:rPr lang="en-US" sz="4800" b="1" dirty="0">
                <a:solidFill>
                  <a:srgbClr val="FFC000"/>
                </a:solidFill>
                <a:latin typeface="ITC Berkeley Oldstyle Std Blk" panose="02090402050306020404" pitchFamily="18" charset="0"/>
              </a:rPr>
              <a:t>Patterson in Ames</a:t>
            </a:r>
            <a:endParaRPr lang="en-US" sz="4800" b="1" dirty="0">
              <a:solidFill>
                <a:schemeClr val="bg1"/>
              </a:solidFill>
              <a:latin typeface="ITC Berkeley Oldstyle Std Blk" panose="02090402050306020404" pitchFamily="18" charset="0"/>
            </a:endParaRPr>
          </a:p>
        </p:txBody>
      </p:sp>
      <p:pic>
        <p:nvPicPr>
          <p:cNvPr id="6" name="Picture 5">
            <a:extLst>
              <a:ext uri="{FF2B5EF4-FFF2-40B4-BE49-F238E27FC236}">
                <a16:creationId xmlns:a16="http://schemas.microsoft.com/office/drawing/2014/main" id="{03023943-CAE2-B732-DB95-B5118B2A0F45}"/>
              </a:ext>
            </a:extLst>
          </p:cNvPr>
          <p:cNvPicPr>
            <a:picLocks noChangeAspect="1"/>
          </p:cNvPicPr>
          <p:nvPr/>
        </p:nvPicPr>
        <p:blipFill>
          <a:blip r:embed="rId3"/>
          <a:stretch>
            <a:fillRect/>
          </a:stretch>
        </p:blipFill>
        <p:spPr>
          <a:xfrm rot="5400000">
            <a:off x="5808405" y="474407"/>
            <a:ext cx="575188" cy="12192002"/>
          </a:xfrm>
          <a:prstGeom prst="rect">
            <a:avLst/>
          </a:prstGeom>
        </p:spPr>
      </p:pic>
      <p:pic>
        <p:nvPicPr>
          <p:cNvPr id="7" name="Picture 6">
            <a:extLst>
              <a:ext uri="{FF2B5EF4-FFF2-40B4-BE49-F238E27FC236}">
                <a16:creationId xmlns:a16="http://schemas.microsoft.com/office/drawing/2014/main" id="{DFECCB63-DD5E-B0AE-59E4-4011D3939F5B}"/>
              </a:ext>
            </a:extLst>
          </p:cNvPr>
          <p:cNvPicPr>
            <a:picLocks noChangeAspect="1"/>
          </p:cNvPicPr>
          <p:nvPr/>
        </p:nvPicPr>
        <p:blipFill>
          <a:blip r:embed="rId4"/>
          <a:stretch>
            <a:fillRect/>
          </a:stretch>
        </p:blipFill>
        <p:spPr>
          <a:xfrm>
            <a:off x="388579" y="6425244"/>
            <a:ext cx="3856294" cy="290327"/>
          </a:xfrm>
          <a:prstGeom prst="rect">
            <a:avLst/>
          </a:prstGeom>
        </p:spPr>
      </p:pic>
      <p:sp>
        <p:nvSpPr>
          <p:cNvPr id="8" name="TextBox 7">
            <a:extLst>
              <a:ext uri="{FF2B5EF4-FFF2-40B4-BE49-F238E27FC236}">
                <a16:creationId xmlns:a16="http://schemas.microsoft.com/office/drawing/2014/main" id="{D24B6C8D-DEB6-9DC3-BD83-FD773D751087}"/>
              </a:ext>
            </a:extLst>
          </p:cNvPr>
          <p:cNvSpPr txBox="1"/>
          <p:nvPr/>
        </p:nvSpPr>
        <p:spPr>
          <a:xfrm>
            <a:off x="9964456" y="6376975"/>
            <a:ext cx="1838965" cy="400110"/>
          </a:xfrm>
          <a:prstGeom prst="rect">
            <a:avLst/>
          </a:prstGeom>
          <a:noFill/>
        </p:spPr>
        <p:txBody>
          <a:bodyPr wrap="none" rtlCol="0">
            <a:spAutoFit/>
          </a:bodyPr>
          <a:lstStyle/>
          <a:p>
            <a:r>
              <a:rPr lang="en-US" sz="2000" b="1" dirty="0">
                <a:solidFill>
                  <a:schemeClr val="bg1"/>
                </a:solidFill>
                <a:latin typeface="Univers" panose="020B0503020202020204" pitchFamily="34" charset="0"/>
              </a:rPr>
              <a:t>#ISCORE2023</a:t>
            </a:r>
          </a:p>
        </p:txBody>
      </p:sp>
      <p:pic>
        <p:nvPicPr>
          <p:cNvPr id="10" name="Picture 9" descr="A picture containing outdoor, grass, field, old&#10;&#10;Description automatically generated">
            <a:extLst>
              <a:ext uri="{FF2B5EF4-FFF2-40B4-BE49-F238E27FC236}">
                <a16:creationId xmlns:a16="http://schemas.microsoft.com/office/drawing/2014/main" id="{E343C0A6-4892-0D06-647E-9EDC2DF1449D}"/>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609600" y="1416280"/>
            <a:ext cx="1097280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11" name="TextBox 10">
            <a:extLst>
              <a:ext uri="{FF2B5EF4-FFF2-40B4-BE49-F238E27FC236}">
                <a16:creationId xmlns:a16="http://schemas.microsoft.com/office/drawing/2014/main" id="{F977FC80-B7D9-1510-8D37-7F74EA9DA3DB}"/>
              </a:ext>
            </a:extLst>
          </p:cNvPr>
          <p:cNvSpPr txBox="1"/>
          <p:nvPr/>
        </p:nvSpPr>
        <p:spPr>
          <a:xfrm>
            <a:off x="537408" y="5988280"/>
            <a:ext cx="6259512" cy="307777"/>
          </a:xfrm>
          <a:prstGeom prst="rect">
            <a:avLst/>
          </a:prstGeom>
          <a:noFill/>
        </p:spPr>
        <p:txBody>
          <a:bodyPr wrap="square" rtlCol="0">
            <a:spAutoFit/>
          </a:bodyPr>
          <a:lstStyle/>
          <a:p>
            <a:r>
              <a:rPr lang="en-US" sz="1400" dirty="0">
                <a:solidFill>
                  <a:schemeClr val="bg1">
                    <a:lumMod val="65000"/>
                  </a:schemeClr>
                </a:solidFill>
              </a:rPr>
              <a:t>Veterinary Buildings, 1914. Digital Collections, Iowa State University Library</a:t>
            </a:r>
          </a:p>
        </p:txBody>
      </p:sp>
    </p:spTree>
    <p:extLst>
      <p:ext uri="{BB962C8B-B14F-4D97-AF65-F5344CB8AC3E}">
        <p14:creationId xmlns:p14="http://schemas.microsoft.com/office/powerpoint/2010/main" val="298597838"/>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57B0E2E3B7DC3041B30C56CAA217D2E9" ma:contentTypeVersion="13" ma:contentTypeDescription="Create a new document." ma:contentTypeScope="" ma:versionID="3ad1dce1103a895abf144a71c4adee22">
  <xsd:schema xmlns:xsd="http://www.w3.org/2001/XMLSchema" xmlns:xs="http://www.w3.org/2001/XMLSchema" xmlns:p="http://schemas.microsoft.com/office/2006/metadata/properties" xmlns:ns3="f71054a8-1288-4b1b-8fc4-291bae87f072" xmlns:ns4="f094d473-2293-4012-98e7-a03d6fec6b68" targetNamespace="http://schemas.microsoft.com/office/2006/metadata/properties" ma:root="true" ma:fieldsID="c858fbc6f2b172d6f739fd46cb750477" ns3:_="" ns4:_="">
    <xsd:import namespace="f71054a8-1288-4b1b-8fc4-291bae87f072"/>
    <xsd:import namespace="f094d473-2293-4012-98e7-a03d6fec6b68"/>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GenerationTime" minOccurs="0"/>
                <xsd:element ref="ns3:MediaServiceEventHashCode" minOccurs="0"/>
                <xsd:element ref="ns3:MediaServiceLocation" minOccurs="0"/>
                <xsd:element ref="ns3:MediaServiceOCR"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71054a8-1288-4b1b-8fc4-291bae87f07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MediaServiceLocation" ma:index="16" nillable="true" ma:displayName="Location" ma:internalName="MediaServiceLocation" ma:readOnly="true">
      <xsd:simpleType>
        <xsd:restriction base="dms:Text"/>
      </xsd:simpleType>
    </xsd:element>
    <xsd:element name="MediaServiceOCR" ma:index="17"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f094d473-2293-4012-98e7-a03d6fec6b68"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SharingHintHash" ma:index="20"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3059714E-04AB-416B-A992-C4AEFB036623}">
  <ds:schemaRefs>
    <ds:schemaRef ds:uri="http://schemas.microsoft.com/office/2006/metadata/properties"/>
    <ds:schemaRef ds:uri="http://schemas.microsoft.com/office/2006/documentManagement/types"/>
    <ds:schemaRef ds:uri="f71054a8-1288-4b1b-8fc4-291bae87f072"/>
    <ds:schemaRef ds:uri="http://schemas.microsoft.com/office/infopath/2007/PartnerControls"/>
    <ds:schemaRef ds:uri="http://purl.org/dc/terms/"/>
    <ds:schemaRef ds:uri="http://schemas.openxmlformats.org/package/2006/metadata/core-properties"/>
    <ds:schemaRef ds:uri="http://purl.org/dc/elements/1.1/"/>
    <ds:schemaRef ds:uri="f094d473-2293-4012-98e7-a03d6fec6b68"/>
    <ds:schemaRef ds:uri="http://www.w3.org/XML/1998/namespace"/>
    <ds:schemaRef ds:uri="http://purl.org/dc/dcmitype/"/>
  </ds:schemaRefs>
</ds:datastoreItem>
</file>

<file path=customXml/itemProps2.xml><?xml version="1.0" encoding="utf-8"?>
<ds:datastoreItem xmlns:ds="http://schemas.openxmlformats.org/officeDocument/2006/customXml" ds:itemID="{AD8298BE-05DB-4A3F-877F-ED68AA69601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f71054a8-1288-4b1b-8fc4-291bae87f072"/>
    <ds:schemaRef ds:uri="f094d473-2293-4012-98e7-a03d6fec6b68"/>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24D157A-2224-4E14-ACDC-13DA8399AD8C}">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office theme</Template>
  <TotalTime>8285</TotalTime>
  <Words>4356</Words>
  <Application>Microsoft Office PowerPoint</Application>
  <PresentationFormat>Widescreen</PresentationFormat>
  <Paragraphs>404</Paragraphs>
  <Slides>36</Slides>
  <Notes>36</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36</vt:i4>
      </vt:variant>
    </vt:vector>
  </HeadingPairs>
  <TitlesOfParts>
    <vt:vector size="49" baseType="lpstr">
      <vt:lpstr>Arial</vt:lpstr>
      <vt:lpstr>Calibri</vt:lpstr>
      <vt:lpstr>Courier New</vt:lpstr>
      <vt:lpstr>ITC Berkeley Oldstyle Std</vt:lpstr>
      <vt:lpstr>ITC Berkeley Oldstyle Std Blk</vt:lpstr>
      <vt:lpstr>Symbol</vt:lpstr>
      <vt:lpstr>Times New Roman</vt:lpstr>
      <vt:lpstr>Univers</vt:lpstr>
      <vt:lpstr>Univers Light</vt:lpstr>
      <vt:lpstr>Univers LT Std 57 Condensed</vt:lpstr>
      <vt:lpstr>Univers LT Std 67 Bold Condense</vt:lpstr>
      <vt:lpstr>Wingdings</vt:lpstr>
      <vt:lpstr>office theme</vt:lpstr>
      <vt:lpstr>Celebrating the Life of Frederick D. Patterson</vt:lpstr>
      <vt:lpstr>PowerPoint Presentation</vt:lpstr>
      <vt:lpstr>NCORE-ISCORE Mission</vt:lpstr>
      <vt:lpstr>Land Acknowledgement</vt:lpstr>
      <vt:lpstr>PowerPoint Presentation</vt:lpstr>
      <vt:lpstr>Washington D.C.</vt:lpstr>
      <vt:lpstr>PowerPoint Presentation</vt:lpstr>
      <vt:lpstr>PowerPoint Presentation</vt:lpstr>
      <vt:lpstr>Patterson in Ames</vt:lpstr>
      <vt:lpstr>Patterson in Ames</vt:lpstr>
      <vt:lpstr>Patterson in Ames</vt:lpstr>
      <vt:lpstr>Patterson in Ames</vt:lpstr>
      <vt:lpstr>Patterson at Tuskegee</vt:lpstr>
      <vt:lpstr>Patterson at Tuskegee</vt:lpstr>
      <vt:lpstr>Patterson at Tuskegee</vt:lpstr>
      <vt:lpstr>Patterson at Tuskegee</vt:lpstr>
      <vt:lpstr>United Negro College Fund (UNCF)</vt:lpstr>
      <vt:lpstr>“A mind is a terrible thing to waste.”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Anderson, Erin M [LIB]</dc:creator>
  <cp:lastModifiedBy>Kuennen, Brad [LIB]</cp:lastModifiedBy>
  <cp:revision>503</cp:revision>
  <dcterms:created xsi:type="dcterms:W3CDTF">2020-04-07T16:20:30Z</dcterms:created>
  <dcterms:modified xsi:type="dcterms:W3CDTF">2023-03-15T13:51:32Z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0x01010057B0E2E3B7DC3041B30C56CAA217D2E9</vt:lpwstr>
  </property>
</Properties>
</file>