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309" r:id="rId2"/>
    <p:sldId id="301" r:id="rId3"/>
    <p:sldId id="302" r:id="rId4"/>
    <p:sldId id="308" r:id="rId5"/>
    <p:sldId id="260" r:id="rId6"/>
    <p:sldId id="274" r:id="rId7"/>
    <p:sldId id="276" r:id="rId8"/>
    <p:sldId id="277" r:id="rId9"/>
    <p:sldId id="279" r:id="rId10"/>
    <p:sldId id="282" r:id="rId11"/>
    <p:sldId id="283" r:id="rId12"/>
    <p:sldId id="284" r:id="rId13"/>
    <p:sldId id="285" r:id="rId14"/>
    <p:sldId id="310" r:id="rId15"/>
    <p:sldId id="286" r:id="rId16"/>
    <p:sldId id="287" r:id="rId17"/>
    <p:sldId id="288" r:id="rId18"/>
    <p:sldId id="311" r:id="rId19"/>
    <p:sldId id="289" r:id="rId20"/>
    <p:sldId id="291" r:id="rId21"/>
    <p:sldId id="292" r:id="rId22"/>
    <p:sldId id="293" r:id="rId23"/>
    <p:sldId id="294" r:id="rId24"/>
    <p:sldId id="297" r:id="rId25"/>
    <p:sldId id="298" r:id="rId26"/>
    <p:sldId id="264" r:id="rId27"/>
    <p:sldId id="257" r:id="rId28"/>
    <p:sldId id="263" r:id="rId29"/>
    <p:sldId id="304" r:id="rId30"/>
    <p:sldId id="268" r:id="rId31"/>
    <p:sldId id="305" r:id="rId32"/>
    <p:sldId id="266" r:id="rId33"/>
    <p:sldId id="312" r:id="rId34"/>
    <p:sldId id="265" r:id="rId35"/>
    <p:sldId id="306" r:id="rId36"/>
    <p:sldId id="269" r:id="rId37"/>
    <p:sldId id="271" r:id="rId38"/>
    <p:sldId id="270" r:id="rId39"/>
    <p:sldId id="273" r:id="rId40"/>
    <p:sldId id="275" r:id="rId41"/>
    <p:sldId id="278" r:id="rId42"/>
    <p:sldId id="280" r:id="rId43"/>
    <p:sldId id="281" r:id="rId44"/>
    <p:sldId id="30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1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1E7D0E-F98B-9643-BD55-D0F5948E17BE}" v="411" dt="2023-03-02T17:29:17.270"/>
    <p1510:client id="{B208A914-2CD6-2A43-A21B-12AB65D0B0FE}" v="304" dt="2023-03-02T00:23:22.771"/>
    <p1510:client id="{D6AD9236-850C-2945-BA86-64566B3492A1}" v="963" dt="2023-03-02T11:02:30.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08DE9-1133-794A-B06A-850CE3BFA87D}"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3F7A4-F8A4-B14E-8920-E41B9F061B0B}" type="slidenum">
              <a:rPr lang="en-US" smtClean="0"/>
              <a:t>‹#›</a:t>
            </a:fld>
            <a:endParaRPr lang="en-US"/>
          </a:p>
        </p:txBody>
      </p:sp>
    </p:spTree>
    <p:extLst>
      <p:ext uri="{BB962C8B-B14F-4D97-AF65-F5344CB8AC3E}">
        <p14:creationId xmlns:p14="http://schemas.microsoft.com/office/powerpoint/2010/main" val="285300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session title and presenters names on this slide</a:t>
            </a:r>
          </a:p>
        </p:txBody>
      </p:sp>
      <p:sp>
        <p:nvSpPr>
          <p:cNvPr id="4" name="Slide Number Placeholder 3"/>
          <p:cNvSpPr>
            <a:spLocks noGrp="1"/>
          </p:cNvSpPr>
          <p:nvPr>
            <p:ph type="sldNum" sz="quarter" idx="5"/>
          </p:nvPr>
        </p:nvSpPr>
        <p:spPr/>
        <p:txBody>
          <a:bodyPr/>
          <a:lstStyle/>
          <a:p>
            <a:fld id="{6393F7A4-F8A4-B14E-8920-E41B9F061B0B}" type="slidenum">
              <a:rPr lang="en-US" smtClean="0"/>
              <a:t>1</a:t>
            </a:fld>
            <a:endParaRPr lang="en-US"/>
          </a:p>
        </p:txBody>
      </p:sp>
    </p:spTree>
    <p:extLst>
      <p:ext uri="{BB962C8B-B14F-4D97-AF65-F5344CB8AC3E}">
        <p14:creationId xmlns:p14="http://schemas.microsoft.com/office/powerpoint/2010/main" val="711350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State:</a:t>
            </a:r>
          </a:p>
          <a:p>
            <a:r>
              <a:rPr lang="en-US"/>
              <a:t>White: 40.3%</a:t>
            </a:r>
            <a:endParaRPr lang="en-US">
              <a:cs typeface="Calibri"/>
            </a:endParaRPr>
          </a:p>
          <a:p>
            <a:r>
              <a:rPr lang="en-US"/>
              <a:t>Hispanic or Latinx: 40.2%</a:t>
            </a:r>
            <a:endParaRPr lang="en-US">
              <a:cs typeface="Calibri"/>
            </a:endParaRPr>
          </a:p>
          <a:p>
            <a:r>
              <a:rPr lang="en-US"/>
              <a:t>Black: 13.2%</a:t>
            </a:r>
            <a:endParaRPr lang="en-US">
              <a:cs typeface="Calibri"/>
            </a:endParaRPr>
          </a:p>
          <a:p>
            <a:r>
              <a:rPr lang="en-US"/>
              <a:t>Two or more races: 2.2%</a:t>
            </a:r>
            <a:endParaRPr lang="en-US">
              <a:cs typeface="Calibri"/>
            </a:endParaRPr>
          </a:p>
          <a:p>
            <a:r>
              <a:rPr lang="en-US"/>
              <a:t>Asian: 5.5%</a:t>
            </a:r>
            <a:endParaRPr lang="en-US">
              <a:cs typeface="Calibri"/>
            </a:endParaRPr>
          </a:p>
          <a:p>
            <a:r>
              <a:rPr lang="en-US"/>
              <a:t>American Indian &amp; Alaskan Native: 1.1%</a:t>
            </a:r>
            <a:endParaRPr lang="en-US">
              <a:cs typeface="Calibri"/>
            </a:endParaRPr>
          </a:p>
          <a:p>
            <a:r>
              <a:rPr lang="en-US"/>
              <a:t>Native Hawaiian &amp;  Pacific Islander: 0.2%</a:t>
            </a:r>
            <a:endParaRPr lang="en-US">
              <a:cs typeface="Calibri"/>
            </a:endParaRPr>
          </a:p>
          <a:p>
            <a:br>
              <a:rPr lang="en-US">
                <a:cs typeface="+mn-lt"/>
              </a:rPr>
            </a:br>
            <a:r>
              <a:rPr lang="en-US">
                <a:cs typeface="Calibri"/>
              </a:rPr>
              <a:t>University:</a:t>
            </a:r>
          </a:p>
          <a:p>
            <a:r>
              <a:rPr lang="en-US"/>
              <a:t>White: 34.6%</a:t>
            </a:r>
            <a:endParaRPr lang="en-US">
              <a:cs typeface="Calibri"/>
            </a:endParaRPr>
          </a:p>
          <a:p>
            <a:r>
              <a:rPr lang="en-US"/>
              <a:t>Hispanic or Latinx: 24.8%</a:t>
            </a:r>
            <a:endParaRPr lang="en-US">
              <a:cs typeface="Calibri"/>
            </a:endParaRPr>
          </a:p>
          <a:p>
            <a:r>
              <a:rPr lang="en-US"/>
              <a:t>Black: 5.3%</a:t>
            </a:r>
            <a:endParaRPr lang="en-US">
              <a:cs typeface="Calibri"/>
            </a:endParaRPr>
          </a:p>
          <a:p>
            <a:r>
              <a:rPr lang="en-US"/>
              <a:t>Two or more races: 2.7%</a:t>
            </a:r>
            <a:endParaRPr lang="en-US">
              <a:cs typeface="Calibri"/>
            </a:endParaRPr>
          </a:p>
          <a:p>
            <a:r>
              <a:rPr lang="en-US"/>
              <a:t>Asian: 21.1%</a:t>
            </a:r>
            <a:endParaRPr lang="en-US">
              <a:cs typeface="Calibri"/>
            </a:endParaRPr>
          </a:p>
          <a:p>
            <a:r>
              <a:rPr lang="en-US"/>
              <a:t>American Indian or Alaskan Native: 0.1%</a:t>
            </a:r>
            <a:endParaRPr lang="en-US">
              <a:cs typeface="Calibri"/>
            </a:endParaRPr>
          </a:p>
          <a:p>
            <a:r>
              <a:rPr lang="en-US"/>
              <a:t>Native Hawaiian or  Pacific Islander: 0.1%</a:t>
            </a:r>
            <a:endParaRPr lang="en-US">
              <a:cs typeface="Calibri"/>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16</a:t>
            </a:fld>
            <a:endParaRPr lang="en-US"/>
          </a:p>
        </p:txBody>
      </p:sp>
    </p:spTree>
    <p:extLst>
      <p:ext uri="{BB962C8B-B14F-4D97-AF65-F5344CB8AC3E}">
        <p14:creationId xmlns:p14="http://schemas.microsoft.com/office/powerpoint/2010/main" val="2852512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Demographics don’t reflect due to being an HBCU</a:t>
            </a:r>
          </a:p>
          <a:p>
            <a:r>
              <a:rPr lang="en-US">
                <a:cs typeface="Calibri"/>
              </a:rPr>
              <a:t>State:</a:t>
            </a:r>
          </a:p>
          <a:p>
            <a:r>
              <a:rPr lang="en-US"/>
              <a:t>White: 36.7%</a:t>
            </a:r>
            <a:endParaRPr lang="en-US">
              <a:cs typeface="Calibri"/>
            </a:endParaRPr>
          </a:p>
          <a:p>
            <a:r>
              <a:rPr lang="en-US"/>
              <a:t>Hispanic or Latinx: 11.1%</a:t>
            </a:r>
            <a:endParaRPr lang="en-US">
              <a:cs typeface="Calibri"/>
            </a:endParaRPr>
          </a:p>
          <a:p>
            <a:r>
              <a:rPr lang="en-US"/>
              <a:t>Black: 45.4%</a:t>
            </a:r>
            <a:endParaRPr lang="en-US">
              <a:cs typeface="Calibri"/>
            </a:endParaRPr>
          </a:p>
          <a:p>
            <a:r>
              <a:rPr lang="en-US"/>
              <a:t>Two or more races: 4.2%</a:t>
            </a:r>
            <a:endParaRPr lang="en-US">
              <a:cs typeface="Calibri"/>
            </a:endParaRPr>
          </a:p>
          <a:p>
            <a:r>
              <a:rPr lang="en-US"/>
              <a:t>Asian: 4.1%</a:t>
            </a:r>
            <a:endParaRPr lang="en-US">
              <a:cs typeface="Calibri"/>
            </a:endParaRPr>
          </a:p>
          <a:p>
            <a:r>
              <a:rPr lang="en-US"/>
              <a:t>American Indian &amp; Alaskan Native: 0.3%</a:t>
            </a:r>
            <a:endParaRPr lang="en-US">
              <a:cs typeface="Calibri"/>
            </a:endParaRPr>
          </a:p>
          <a:p>
            <a:r>
              <a:rPr lang="en-US"/>
              <a:t>Native Hawaiian &amp;  Pacific Islander: 0%</a:t>
            </a:r>
            <a:endParaRPr lang="en-US">
              <a:cs typeface="Calibri"/>
            </a:endParaRPr>
          </a:p>
          <a:p>
            <a:br>
              <a:rPr lang="en-US">
                <a:cs typeface="+mn-lt"/>
              </a:rPr>
            </a:br>
            <a:r>
              <a:rPr lang="en-US">
                <a:cs typeface="Calibri"/>
              </a:rPr>
              <a:t>University:</a:t>
            </a:r>
          </a:p>
          <a:p>
            <a:r>
              <a:rPr lang="en-US"/>
              <a:t>White: 1.97%</a:t>
            </a:r>
            <a:endParaRPr lang="en-US">
              <a:cs typeface="Calibri"/>
            </a:endParaRPr>
          </a:p>
          <a:p>
            <a:r>
              <a:rPr lang="en-US"/>
              <a:t>Hispanic or Latinx: 6.61%</a:t>
            </a:r>
            <a:endParaRPr lang="en-US">
              <a:cs typeface="Calibri"/>
            </a:endParaRPr>
          </a:p>
          <a:p>
            <a:r>
              <a:rPr lang="en-US"/>
              <a:t>Black: 67.9%</a:t>
            </a:r>
            <a:endParaRPr lang="en-US">
              <a:cs typeface="Calibri"/>
            </a:endParaRPr>
          </a:p>
          <a:p>
            <a:r>
              <a:rPr lang="en-US"/>
              <a:t>Two or more races: 3.75%</a:t>
            </a:r>
            <a:endParaRPr lang="en-US">
              <a:cs typeface="Calibri"/>
            </a:endParaRPr>
          </a:p>
          <a:p>
            <a:r>
              <a:rPr lang="en-US"/>
              <a:t>Asian: 3.84%</a:t>
            </a:r>
            <a:endParaRPr lang="en-US">
              <a:cs typeface="Calibri"/>
            </a:endParaRPr>
          </a:p>
          <a:p>
            <a:r>
              <a:rPr lang="en-US"/>
              <a:t>American Indian or Alaskan Native: 1.22%</a:t>
            </a:r>
            <a:endParaRPr lang="en-US">
              <a:cs typeface="Calibri"/>
            </a:endParaRPr>
          </a:p>
          <a:p>
            <a:r>
              <a:rPr lang="en-US"/>
              <a:t>Native Hawaiian or  Pacific Islander: 0.26%</a:t>
            </a:r>
          </a:p>
        </p:txBody>
      </p:sp>
      <p:sp>
        <p:nvSpPr>
          <p:cNvPr id="4" name="Slide Number Placeholder 3"/>
          <p:cNvSpPr>
            <a:spLocks noGrp="1"/>
          </p:cNvSpPr>
          <p:nvPr>
            <p:ph type="sldNum" sz="quarter" idx="5"/>
          </p:nvPr>
        </p:nvSpPr>
        <p:spPr/>
        <p:txBody>
          <a:bodyPr/>
          <a:lstStyle/>
          <a:p>
            <a:fld id="{6393F7A4-F8A4-B14E-8920-E41B9F061B0B}" type="slidenum">
              <a:rPr lang="en-US" smtClean="0"/>
              <a:t>17</a:t>
            </a:fld>
            <a:endParaRPr lang="en-US"/>
          </a:p>
        </p:txBody>
      </p:sp>
    </p:spTree>
    <p:extLst>
      <p:ext uri="{BB962C8B-B14F-4D97-AF65-F5344CB8AC3E}">
        <p14:creationId xmlns:p14="http://schemas.microsoft.com/office/powerpoint/2010/main" val="2640534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a:t>
            </a:r>
          </a:p>
        </p:txBody>
      </p:sp>
      <p:sp>
        <p:nvSpPr>
          <p:cNvPr id="4" name="Slide Number Placeholder 3"/>
          <p:cNvSpPr>
            <a:spLocks noGrp="1"/>
          </p:cNvSpPr>
          <p:nvPr>
            <p:ph type="sldNum" sz="quarter" idx="5"/>
          </p:nvPr>
        </p:nvSpPr>
        <p:spPr/>
        <p:txBody>
          <a:bodyPr/>
          <a:lstStyle/>
          <a:p>
            <a:fld id="{6393F7A4-F8A4-B14E-8920-E41B9F061B0B}" type="slidenum">
              <a:rPr lang="en-US" smtClean="0"/>
              <a:t>18</a:t>
            </a:fld>
            <a:endParaRPr lang="en-US"/>
          </a:p>
        </p:txBody>
      </p:sp>
    </p:spTree>
    <p:extLst>
      <p:ext uri="{BB962C8B-B14F-4D97-AF65-F5344CB8AC3E}">
        <p14:creationId xmlns:p14="http://schemas.microsoft.com/office/powerpoint/2010/main" val="1642087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Accessibility - all resources found on one website</a:t>
            </a:r>
          </a:p>
          <a:p>
            <a:endParaRPr lang="en-US">
              <a:cs typeface="Calibri"/>
            </a:endParaRPr>
          </a:p>
          <a:p>
            <a:r>
              <a:rPr lang="en-US">
                <a:cs typeface="Calibri"/>
              </a:rPr>
              <a:t>Structure – MSA is under student affairs so there is more support </a:t>
            </a:r>
          </a:p>
        </p:txBody>
      </p:sp>
      <p:sp>
        <p:nvSpPr>
          <p:cNvPr id="4" name="Slide Number Placeholder 3"/>
          <p:cNvSpPr>
            <a:spLocks noGrp="1"/>
          </p:cNvSpPr>
          <p:nvPr>
            <p:ph type="sldNum" sz="quarter" idx="5"/>
          </p:nvPr>
        </p:nvSpPr>
        <p:spPr/>
        <p:txBody>
          <a:bodyPr/>
          <a:lstStyle/>
          <a:p>
            <a:fld id="{6393F7A4-F8A4-B14E-8920-E41B9F061B0B}" type="slidenum">
              <a:rPr lang="en-US" smtClean="0"/>
              <a:t>19</a:t>
            </a:fld>
            <a:endParaRPr lang="en-US"/>
          </a:p>
        </p:txBody>
      </p:sp>
    </p:spTree>
    <p:extLst>
      <p:ext uri="{BB962C8B-B14F-4D97-AF65-F5344CB8AC3E}">
        <p14:creationId xmlns:p14="http://schemas.microsoft.com/office/powerpoint/2010/main" val="180975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benefit of MSA being under student affairs is that there is more support for students because all the divisions under student affairs participate in coordinated care </a:t>
            </a:r>
          </a:p>
          <a:p>
            <a:r>
              <a:rPr lang="en-US">
                <a:cs typeface="Calibri"/>
              </a:rPr>
              <a:t>Example: MSA will pay for one free tutor for students they are connected with</a:t>
            </a:r>
          </a:p>
        </p:txBody>
      </p:sp>
      <p:sp>
        <p:nvSpPr>
          <p:cNvPr id="4" name="Slide Number Placeholder 3"/>
          <p:cNvSpPr>
            <a:spLocks noGrp="1"/>
          </p:cNvSpPr>
          <p:nvPr>
            <p:ph type="sldNum" sz="quarter" idx="5"/>
          </p:nvPr>
        </p:nvSpPr>
        <p:spPr/>
        <p:txBody>
          <a:bodyPr/>
          <a:lstStyle/>
          <a:p>
            <a:fld id="{6393F7A4-F8A4-B14E-8920-E41B9F061B0B}" type="slidenum">
              <a:rPr lang="en-US" smtClean="0"/>
              <a:t>21</a:t>
            </a:fld>
            <a:endParaRPr lang="en-US"/>
          </a:p>
        </p:txBody>
      </p:sp>
    </p:spTree>
    <p:extLst>
      <p:ext uri="{BB962C8B-B14F-4D97-AF65-F5344CB8AC3E}">
        <p14:creationId xmlns:p14="http://schemas.microsoft.com/office/powerpoint/2010/main" val="2049659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Importance of these centers because it gives minority students a space they can claim as their own.</a:t>
            </a:r>
          </a:p>
          <a:p>
            <a:endParaRPr lang="en-US">
              <a:cs typeface="Calibri"/>
            </a:endParaRPr>
          </a:p>
          <a:p>
            <a:r>
              <a:rPr lang="en-US">
                <a:cs typeface="Calibri"/>
              </a:rPr>
              <a:t>Info on George A. Jackson</a:t>
            </a:r>
          </a:p>
          <a:p>
            <a:r>
              <a:rPr lang="en-US" b="0" i="0">
                <a:solidFill>
                  <a:srgbClr val="333333"/>
                </a:solidFill>
                <a:effectLst/>
                <a:latin typeface="Nimbus Sans"/>
              </a:rPr>
              <a:t>Former assistant dean of the Graduate College (1994-2009) who had a strong commitment to and passion for the recruitment and graduation of underrepresented students.</a:t>
            </a:r>
            <a:endParaRPr lang="en-US">
              <a:cs typeface="Calibri"/>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22</a:t>
            </a:fld>
            <a:endParaRPr lang="en-US"/>
          </a:p>
        </p:txBody>
      </p:sp>
    </p:spTree>
    <p:extLst>
      <p:ext uri="{BB962C8B-B14F-4D97-AF65-F5344CB8AC3E}">
        <p14:creationId xmlns:p14="http://schemas.microsoft.com/office/powerpoint/2010/main" val="3705951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agencies have their own council that is student ran and most communication is through Instagram</a:t>
            </a:r>
          </a:p>
          <a:p>
            <a:r>
              <a:rPr lang="en-US">
                <a:cs typeface="Calibri"/>
              </a:rPr>
              <a:t>They put on their own events specific to what students want to have</a:t>
            </a:r>
          </a:p>
        </p:txBody>
      </p:sp>
      <p:sp>
        <p:nvSpPr>
          <p:cNvPr id="4" name="Slide Number Placeholder 3"/>
          <p:cNvSpPr>
            <a:spLocks noGrp="1"/>
          </p:cNvSpPr>
          <p:nvPr>
            <p:ph type="sldNum" sz="quarter" idx="5"/>
          </p:nvPr>
        </p:nvSpPr>
        <p:spPr/>
        <p:txBody>
          <a:bodyPr/>
          <a:lstStyle/>
          <a:p>
            <a:fld id="{6393F7A4-F8A4-B14E-8920-E41B9F061B0B}" type="slidenum">
              <a:rPr lang="en-US" smtClean="0"/>
              <a:t>23</a:t>
            </a:fld>
            <a:endParaRPr lang="en-US"/>
          </a:p>
        </p:txBody>
      </p:sp>
    </p:spTree>
    <p:extLst>
      <p:ext uri="{BB962C8B-B14F-4D97-AF65-F5344CB8AC3E}">
        <p14:creationId xmlns:p14="http://schemas.microsoft.com/office/powerpoint/2010/main" val="72685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resources located at one spot, becomes the gathering place for all minority students</a:t>
            </a:r>
          </a:p>
          <a:p>
            <a:r>
              <a:rPr lang="en-US">
                <a:cs typeface="Calibri"/>
              </a:rPr>
              <a:t>Encompasses the college experience for minority students</a:t>
            </a:r>
          </a:p>
          <a:p>
            <a:endParaRPr lang="en-US">
              <a:cs typeface="Calibri"/>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24</a:t>
            </a:fld>
            <a:endParaRPr lang="en-US"/>
          </a:p>
        </p:txBody>
      </p:sp>
    </p:spTree>
    <p:extLst>
      <p:ext uri="{BB962C8B-B14F-4D97-AF65-F5344CB8AC3E}">
        <p14:creationId xmlns:p14="http://schemas.microsoft.com/office/powerpoint/2010/main" val="125522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Hard to find resource specific to "multicultural" because of being a HBCU</a:t>
            </a:r>
          </a:p>
        </p:txBody>
      </p:sp>
      <p:sp>
        <p:nvSpPr>
          <p:cNvPr id="4" name="Slide Number Placeholder 3"/>
          <p:cNvSpPr>
            <a:spLocks noGrp="1"/>
          </p:cNvSpPr>
          <p:nvPr>
            <p:ph type="sldNum" sz="quarter" idx="5"/>
          </p:nvPr>
        </p:nvSpPr>
        <p:spPr/>
        <p:txBody>
          <a:bodyPr/>
          <a:lstStyle/>
          <a:p>
            <a:fld id="{6393F7A4-F8A4-B14E-8920-E41B9F061B0B}" type="slidenum">
              <a:rPr lang="en-US" smtClean="0"/>
              <a:t>25</a:t>
            </a:fld>
            <a:endParaRPr lang="en-US"/>
          </a:p>
        </p:txBody>
      </p:sp>
    </p:spTree>
    <p:extLst>
      <p:ext uri="{BB962C8B-B14F-4D97-AF65-F5344CB8AC3E}">
        <p14:creationId xmlns:p14="http://schemas.microsoft.com/office/powerpoint/2010/main" val="1001293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93F7A4-F8A4-B14E-8920-E41B9F061B0B}" type="slidenum">
              <a:rPr lang="en-US" smtClean="0"/>
              <a:t>27</a:t>
            </a:fld>
            <a:endParaRPr lang="en-US"/>
          </a:p>
        </p:txBody>
      </p:sp>
    </p:spTree>
    <p:extLst>
      <p:ext uri="{BB962C8B-B14F-4D97-AF65-F5344CB8AC3E}">
        <p14:creationId xmlns:p14="http://schemas.microsoft.com/office/powerpoint/2010/main" val="183967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93F7A4-F8A4-B14E-8920-E41B9F061B0B}" type="slidenum">
              <a:rPr lang="en-US" smtClean="0"/>
              <a:t>2</a:t>
            </a:fld>
            <a:endParaRPr lang="en-US"/>
          </a:p>
        </p:txBody>
      </p:sp>
    </p:spTree>
    <p:extLst>
      <p:ext uri="{BB962C8B-B14F-4D97-AF65-F5344CB8AC3E}">
        <p14:creationId xmlns:p14="http://schemas.microsoft.com/office/powerpoint/2010/main" val="2837360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 demographics: 3 black students. 2 Male, 1 Female. Ages 18-21.</a:t>
            </a:r>
          </a:p>
          <a:p>
            <a:r>
              <a:rPr lang="en-US">
                <a:cs typeface="Calibri"/>
              </a:rPr>
              <a:t>Faculty demographics: Different ethnicities and background. Both male and female. Time at Iowa State varies.</a:t>
            </a:r>
          </a:p>
        </p:txBody>
      </p:sp>
      <p:sp>
        <p:nvSpPr>
          <p:cNvPr id="4" name="Slide Number Placeholder 3"/>
          <p:cNvSpPr>
            <a:spLocks noGrp="1"/>
          </p:cNvSpPr>
          <p:nvPr>
            <p:ph type="sldNum" sz="quarter" idx="5"/>
          </p:nvPr>
        </p:nvSpPr>
        <p:spPr/>
        <p:txBody>
          <a:bodyPr/>
          <a:lstStyle/>
          <a:p>
            <a:fld id="{6393F7A4-F8A4-B14E-8920-E41B9F061B0B}" type="slidenum">
              <a:rPr lang="en-US" smtClean="0"/>
              <a:t>36</a:t>
            </a:fld>
            <a:endParaRPr lang="en-US"/>
          </a:p>
        </p:txBody>
      </p:sp>
    </p:spTree>
    <p:extLst>
      <p:ext uri="{BB962C8B-B14F-4D97-AF65-F5344CB8AC3E}">
        <p14:creationId xmlns:p14="http://schemas.microsoft.com/office/powerpoint/2010/main" val="2998304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37</a:t>
            </a:fld>
            <a:endParaRPr lang="en-US"/>
          </a:p>
        </p:txBody>
      </p:sp>
    </p:spTree>
    <p:extLst>
      <p:ext uri="{BB962C8B-B14F-4D97-AF65-F5344CB8AC3E}">
        <p14:creationId xmlns:p14="http://schemas.microsoft.com/office/powerpoint/2010/main" val="3239271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Demographics??</a:t>
            </a:r>
          </a:p>
        </p:txBody>
      </p:sp>
      <p:sp>
        <p:nvSpPr>
          <p:cNvPr id="4" name="Slide Number Placeholder 3"/>
          <p:cNvSpPr>
            <a:spLocks noGrp="1"/>
          </p:cNvSpPr>
          <p:nvPr>
            <p:ph type="sldNum" sz="quarter" idx="5"/>
          </p:nvPr>
        </p:nvSpPr>
        <p:spPr/>
        <p:txBody>
          <a:bodyPr/>
          <a:lstStyle/>
          <a:p>
            <a:fld id="{6393F7A4-F8A4-B14E-8920-E41B9F061B0B}" type="slidenum">
              <a:rPr lang="en-US" smtClean="0"/>
              <a:t>38</a:t>
            </a:fld>
            <a:endParaRPr lang="en-US"/>
          </a:p>
        </p:txBody>
      </p:sp>
    </p:spTree>
    <p:extLst>
      <p:ext uri="{BB962C8B-B14F-4D97-AF65-F5344CB8AC3E}">
        <p14:creationId xmlns:p14="http://schemas.microsoft.com/office/powerpoint/2010/main" val="3384372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Demographics??</a:t>
            </a:r>
          </a:p>
        </p:txBody>
      </p:sp>
      <p:sp>
        <p:nvSpPr>
          <p:cNvPr id="4" name="Slide Number Placeholder 3"/>
          <p:cNvSpPr>
            <a:spLocks noGrp="1"/>
          </p:cNvSpPr>
          <p:nvPr>
            <p:ph type="sldNum" sz="quarter" idx="5"/>
          </p:nvPr>
        </p:nvSpPr>
        <p:spPr/>
        <p:txBody>
          <a:bodyPr/>
          <a:lstStyle/>
          <a:p>
            <a:fld id="{6393F7A4-F8A4-B14E-8920-E41B9F061B0B}" type="slidenum">
              <a:rPr lang="en-US" smtClean="0"/>
              <a:t>39</a:t>
            </a:fld>
            <a:endParaRPr lang="en-US"/>
          </a:p>
        </p:txBody>
      </p:sp>
    </p:spTree>
    <p:extLst>
      <p:ext uri="{BB962C8B-B14F-4D97-AF65-F5344CB8AC3E}">
        <p14:creationId xmlns:p14="http://schemas.microsoft.com/office/powerpoint/2010/main" val="3641437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comparison to other universities, we are doing quite well in providing resources to students. However, lack of knowledge of available resources may be an area the university needs to improve on. Ex. I'm(Kennedy) a senior and am just now learning about more of these resources for the 1st time because of the research done for this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40</a:t>
            </a:fld>
            <a:endParaRPr lang="en-US"/>
          </a:p>
        </p:txBody>
      </p:sp>
    </p:spTree>
    <p:extLst>
      <p:ext uri="{BB962C8B-B14F-4D97-AF65-F5344CB8AC3E}">
        <p14:creationId xmlns:p14="http://schemas.microsoft.com/office/powerpoint/2010/main" val="2630255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Adry Gonzalez-Elliot</a:t>
            </a:r>
          </a:p>
        </p:txBody>
      </p:sp>
      <p:sp>
        <p:nvSpPr>
          <p:cNvPr id="4" name="Slide Number Placeholder 3"/>
          <p:cNvSpPr>
            <a:spLocks noGrp="1"/>
          </p:cNvSpPr>
          <p:nvPr>
            <p:ph type="sldNum" sz="quarter" idx="5"/>
          </p:nvPr>
        </p:nvSpPr>
        <p:spPr/>
        <p:txBody>
          <a:bodyPr/>
          <a:lstStyle/>
          <a:p>
            <a:fld id="{6393F7A4-F8A4-B14E-8920-E41B9F061B0B}" type="slidenum">
              <a:rPr lang="en-US" smtClean="0"/>
              <a:t>44</a:t>
            </a:fld>
            <a:endParaRPr lang="en-US"/>
          </a:p>
        </p:txBody>
      </p:sp>
    </p:spTree>
    <p:extLst>
      <p:ext uri="{BB962C8B-B14F-4D97-AF65-F5344CB8AC3E}">
        <p14:creationId xmlns:p14="http://schemas.microsoft.com/office/powerpoint/2010/main" val="216031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93F7A4-F8A4-B14E-8920-E41B9F061B0B}" type="slidenum">
              <a:rPr lang="en-US" smtClean="0"/>
              <a:t>3</a:t>
            </a:fld>
            <a:endParaRPr lang="en-US"/>
          </a:p>
        </p:txBody>
      </p:sp>
    </p:spTree>
    <p:extLst>
      <p:ext uri="{BB962C8B-B14F-4D97-AF65-F5344CB8AC3E}">
        <p14:creationId xmlns:p14="http://schemas.microsoft.com/office/powerpoint/2010/main" val="414883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Link </a:t>
            </a:r>
            <a:r>
              <a:rPr lang="en-US" err="1">
                <a:cs typeface="Calibri"/>
              </a:rPr>
              <a:t>kahoot</a:t>
            </a:r>
            <a:r>
              <a:rPr lang="en-US">
                <a:cs typeface="Calibri"/>
              </a:rPr>
              <a:t>, read right answers as we go through </a:t>
            </a:r>
            <a:r>
              <a:rPr lang="en-US" err="1">
                <a:cs typeface="Calibri"/>
              </a:rPr>
              <a:t>kahoot</a:t>
            </a:r>
            <a:endParaRPr lang="en-US">
              <a:cs typeface="Calibri"/>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4</a:t>
            </a:fld>
            <a:endParaRPr lang="en-US"/>
          </a:p>
        </p:txBody>
      </p:sp>
    </p:spTree>
    <p:extLst>
      <p:ext uri="{BB962C8B-B14F-4D97-AF65-F5344CB8AC3E}">
        <p14:creationId xmlns:p14="http://schemas.microsoft.com/office/powerpoint/2010/main" val="1349014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 talking about”</a:t>
            </a:r>
          </a:p>
        </p:txBody>
      </p:sp>
      <p:sp>
        <p:nvSpPr>
          <p:cNvPr id="4" name="Slide Number Placeholder 3"/>
          <p:cNvSpPr>
            <a:spLocks noGrp="1"/>
          </p:cNvSpPr>
          <p:nvPr>
            <p:ph type="sldNum" sz="quarter" idx="5"/>
          </p:nvPr>
        </p:nvSpPr>
        <p:spPr/>
        <p:txBody>
          <a:bodyPr/>
          <a:lstStyle/>
          <a:p>
            <a:fld id="{6393F7A4-F8A4-B14E-8920-E41B9F061B0B}" type="slidenum">
              <a:rPr lang="en-US" smtClean="0"/>
              <a:t>6</a:t>
            </a:fld>
            <a:endParaRPr lang="en-US"/>
          </a:p>
        </p:txBody>
      </p:sp>
    </p:spTree>
    <p:extLst>
      <p:ext uri="{BB962C8B-B14F-4D97-AF65-F5344CB8AC3E}">
        <p14:creationId xmlns:p14="http://schemas.microsoft.com/office/powerpoint/2010/main" val="22280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Should we do on slide citations?</a:t>
            </a:r>
          </a:p>
        </p:txBody>
      </p:sp>
      <p:sp>
        <p:nvSpPr>
          <p:cNvPr id="4" name="Slide Number Placeholder 3"/>
          <p:cNvSpPr>
            <a:spLocks noGrp="1"/>
          </p:cNvSpPr>
          <p:nvPr>
            <p:ph type="sldNum" sz="quarter" idx="5"/>
          </p:nvPr>
        </p:nvSpPr>
        <p:spPr/>
        <p:txBody>
          <a:bodyPr/>
          <a:lstStyle/>
          <a:p>
            <a:fld id="{6393F7A4-F8A4-B14E-8920-E41B9F061B0B}" type="slidenum">
              <a:rPr lang="en-US" smtClean="0"/>
              <a:t>9</a:t>
            </a:fld>
            <a:endParaRPr lang="en-US"/>
          </a:p>
        </p:txBody>
      </p:sp>
    </p:spTree>
    <p:extLst>
      <p:ext uri="{BB962C8B-B14F-4D97-AF65-F5344CB8AC3E}">
        <p14:creationId xmlns:p14="http://schemas.microsoft.com/office/powerpoint/2010/main" val="370292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10</a:t>
            </a:fld>
            <a:endParaRPr lang="en-US"/>
          </a:p>
        </p:txBody>
      </p:sp>
    </p:spTree>
    <p:extLst>
      <p:ext uri="{BB962C8B-B14F-4D97-AF65-F5344CB8AC3E}">
        <p14:creationId xmlns:p14="http://schemas.microsoft.com/office/powerpoint/2010/main" val="4277529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393F7A4-F8A4-B14E-8920-E41B9F061B0B}" type="slidenum">
              <a:rPr lang="en-US" smtClean="0"/>
              <a:t>14</a:t>
            </a:fld>
            <a:endParaRPr lang="en-US"/>
          </a:p>
        </p:txBody>
      </p:sp>
    </p:spTree>
    <p:extLst>
      <p:ext uri="{BB962C8B-B14F-4D97-AF65-F5344CB8AC3E}">
        <p14:creationId xmlns:p14="http://schemas.microsoft.com/office/powerpoint/2010/main" val="290914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Purpose: Show how well the university reflects state demographics vs. University demographics</a:t>
            </a:r>
          </a:p>
          <a:p>
            <a:endParaRPr lang="en-US">
              <a:cs typeface="Calibri"/>
            </a:endParaRPr>
          </a:p>
          <a:p>
            <a:r>
              <a:rPr lang="en-US"/>
              <a:t>State:</a:t>
            </a:r>
          </a:p>
          <a:p>
            <a:r>
              <a:rPr lang="en-US"/>
              <a:t>White: 84.1%</a:t>
            </a:r>
          </a:p>
          <a:p>
            <a:r>
              <a:rPr lang="en-US"/>
              <a:t>Hispanic or Latinx: 6.7%</a:t>
            </a:r>
          </a:p>
          <a:p>
            <a:r>
              <a:rPr lang="en-US"/>
              <a:t>Black: 4.3%</a:t>
            </a:r>
          </a:p>
          <a:p>
            <a:r>
              <a:rPr lang="en-US"/>
              <a:t>Two or more races: 2.1%</a:t>
            </a:r>
          </a:p>
          <a:p>
            <a:r>
              <a:rPr lang="en-US"/>
              <a:t>Asian: 2.8%</a:t>
            </a:r>
          </a:p>
          <a:p>
            <a:r>
              <a:rPr lang="en-US"/>
              <a:t>American Indian &amp; Alaskan Native: 0.6%</a:t>
            </a:r>
          </a:p>
          <a:p>
            <a:r>
              <a:rPr lang="en-US"/>
              <a:t>Native Hawaiian &amp;  Pacific Islander: 0.2%</a:t>
            </a:r>
          </a:p>
          <a:p>
            <a:br>
              <a:rPr lang="en-US">
                <a:cs typeface="+mn-lt"/>
              </a:rPr>
            </a:br>
            <a:r>
              <a:rPr lang="en-US"/>
              <a:t>University:</a:t>
            </a:r>
          </a:p>
          <a:p>
            <a:r>
              <a:rPr lang="en-US"/>
              <a:t>White: 82.73%</a:t>
            </a:r>
          </a:p>
          <a:p>
            <a:r>
              <a:rPr lang="en-US"/>
              <a:t>Hispanic or Latinx: 7.1%</a:t>
            </a:r>
          </a:p>
          <a:p>
            <a:r>
              <a:rPr lang="en-US"/>
              <a:t>Black: 2.6%</a:t>
            </a:r>
          </a:p>
          <a:p>
            <a:r>
              <a:rPr lang="en-US"/>
              <a:t>Two or more races: 2.93%</a:t>
            </a:r>
          </a:p>
          <a:p>
            <a:r>
              <a:rPr lang="en-US"/>
              <a:t>Asian: 4.37%</a:t>
            </a:r>
          </a:p>
          <a:p>
            <a:r>
              <a:rPr lang="en-US"/>
              <a:t>American Indian or Alaskan Native: 0.17%</a:t>
            </a:r>
          </a:p>
          <a:p>
            <a:r>
              <a:rPr lang="en-US"/>
              <a:t>Native Hawaiian or  Pacific Islander: 0.07%</a:t>
            </a:r>
          </a:p>
        </p:txBody>
      </p:sp>
      <p:sp>
        <p:nvSpPr>
          <p:cNvPr id="4" name="Slide Number Placeholder 3"/>
          <p:cNvSpPr>
            <a:spLocks noGrp="1"/>
          </p:cNvSpPr>
          <p:nvPr>
            <p:ph type="sldNum" sz="quarter" idx="5"/>
          </p:nvPr>
        </p:nvSpPr>
        <p:spPr/>
        <p:txBody>
          <a:bodyPr/>
          <a:lstStyle/>
          <a:p>
            <a:fld id="{6393F7A4-F8A4-B14E-8920-E41B9F061B0B}" type="slidenum">
              <a:rPr lang="en-US" smtClean="0"/>
              <a:t>15</a:t>
            </a:fld>
            <a:endParaRPr lang="en-US"/>
          </a:p>
        </p:txBody>
      </p:sp>
    </p:spTree>
    <p:extLst>
      <p:ext uri="{BB962C8B-B14F-4D97-AF65-F5344CB8AC3E}">
        <p14:creationId xmlns:p14="http://schemas.microsoft.com/office/powerpoint/2010/main" val="172268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7D41-25C9-680A-6E20-CF255A0BC9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5066C5-13F0-A9ED-A611-392F18CA1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3F6652-A667-CE93-F4B8-198BF57067CA}"/>
              </a:ext>
            </a:extLst>
          </p:cNvPr>
          <p:cNvSpPr>
            <a:spLocks noGrp="1"/>
          </p:cNvSpPr>
          <p:nvPr>
            <p:ph type="dt" sz="half" idx="10"/>
          </p:nvPr>
        </p:nvSpPr>
        <p:spPr/>
        <p:txBody>
          <a:bodyPr/>
          <a:lstStyle/>
          <a:p>
            <a:fld id="{1DA3CACC-AECD-C44A-8EC6-A37A31F95CDE}" type="datetimeFigureOut">
              <a:rPr lang="en-US" smtClean="0"/>
              <a:t>3/10/2023</a:t>
            </a:fld>
            <a:endParaRPr lang="en-US"/>
          </a:p>
        </p:txBody>
      </p:sp>
      <p:sp>
        <p:nvSpPr>
          <p:cNvPr id="5" name="Footer Placeholder 4">
            <a:extLst>
              <a:ext uri="{FF2B5EF4-FFF2-40B4-BE49-F238E27FC236}">
                <a16:creationId xmlns:a16="http://schemas.microsoft.com/office/drawing/2014/main" id="{C3A848FE-1DC0-8246-4901-3C3F15336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CCA2-60E2-A6DE-46E5-6E8DA71492AF}"/>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62643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C619-AD94-387C-8BFE-391DD12968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CF6B5-0304-F210-86B1-97D893CAF3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CC3E4-0710-017A-33D1-9AD5A60C9049}"/>
              </a:ext>
            </a:extLst>
          </p:cNvPr>
          <p:cNvSpPr>
            <a:spLocks noGrp="1"/>
          </p:cNvSpPr>
          <p:nvPr>
            <p:ph type="dt" sz="half" idx="10"/>
          </p:nvPr>
        </p:nvSpPr>
        <p:spPr/>
        <p:txBody>
          <a:bodyPr/>
          <a:lstStyle/>
          <a:p>
            <a:fld id="{1DA3CACC-AECD-C44A-8EC6-A37A31F95CDE}" type="datetimeFigureOut">
              <a:rPr lang="en-US" smtClean="0"/>
              <a:t>3/10/2023</a:t>
            </a:fld>
            <a:endParaRPr lang="en-US"/>
          </a:p>
        </p:txBody>
      </p:sp>
      <p:sp>
        <p:nvSpPr>
          <p:cNvPr id="5" name="Footer Placeholder 4">
            <a:extLst>
              <a:ext uri="{FF2B5EF4-FFF2-40B4-BE49-F238E27FC236}">
                <a16:creationId xmlns:a16="http://schemas.microsoft.com/office/drawing/2014/main" id="{F4888FE2-982F-8107-9EE0-72920B796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D187B-2180-CF5F-A98C-16C5F1CBDE07}"/>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50796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B1BD3-B0EE-A06A-3DF9-2A5F1CBF1A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993EE-7965-6F8F-54C0-B71AAECD25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8DE78-CAB7-8193-E8FE-4171C958BE38}"/>
              </a:ext>
            </a:extLst>
          </p:cNvPr>
          <p:cNvSpPr>
            <a:spLocks noGrp="1"/>
          </p:cNvSpPr>
          <p:nvPr>
            <p:ph type="dt" sz="half" idx="10"/>
          </p:nvPr>
        </p:nvSpPr>
        <p:spPr/>
        <p:txBody>
          <a:bodyPr/>
          <a:lstStyle/>
          <a:p>
            <a:fld id="{1DA3CACC-AECD-C44A-8EC6-A37A31F95CDE}" type="datetimeFigureOut">
              <a:rPr lang="en-US" smtClean="0"/>
              <a:t>3/10/2023</a:t>
            </a:fld>
            <a:endParaRPr lang="en-US"/>
          </a:p>
        </p:txBody>
      </p:sp>
      <p:sp>
        <p:nvSpPr>
          <p:cNvPr id="5" name="Footer Placeholder 4">
            <a:extLst>
              <a:ext uri="{FF2B5EF4-FFF2-40B4-BE49-F238E27FC236}">
                <a16:creationId xmlns:a16="http://schemas.microsoft.com/office/drawing/2014/main" id="{9EE95E24-FC22-AA84-9015-78C628ABD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3BF9B-221A-C6B9-1A9A-CBFF1F79CFEC}"/>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0779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9538-6E94-19A3-48DD-E3414D9200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B6BF5-93F4-51D9-0607-459A4824F8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9396B-0696-2637-49E7-96C8C172027A}"/>
              </a:ext>
            </a:extLst>
          </p:cNvPr>
          <p:cNvSpPr>
            <a:spLocks noGrp="1"/>
          </p:cNvSpPr>
          <p:nvPr>
            <p:ph type="dt" sz="half" idx="10"/>
          </p:nvPr>
        </p:nvSpPr>
        <p:spPr/>
        <p:txBody>
          <a:bodyPr/>
          <a:lstStyle/>
          <a:p>
            <a:fld id="{1DA3CACC-AECD-C44A-8EC6-A37A31F95CDE}" type="datetimeFigureOut">
              <a:rPr lang="en-US" smtClean="0"/>
              <a:t>3/10/2023</a:t>
            </a:fld>
            <a:endParaRPr lang="en-US"/>
          </a:p>
        </p:txBody>
      </p:sp>
      <p:sp>
        <p:nvSpPr>
          <p:cNvPr id="5" name="Footer Placeholder 4">
            <a:extLst>
              <a:ext uri="{FF2B5EF4-FFF2-40B4-BE49-F238E27FC236}">
                <a16:creationId xmlns:a16="http://schemas.microsoft.com/office/drawing/2014/main" id="{82C3D73F-EDAE-EDFC-2C45-2104C8B53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2C95E-A127-827A-CA73-14CDE1388B5E}"/>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43548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347D-08AE-AEAA-943E-212FC47D5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9100BD-9E3D-DEE0-3A6D-2C088D30DF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52688-8DC9-B730-3CB9-15F2DFBF4739}"/>
              </a:ext>
            </a:extLst>
          </p:cNvPr>
          <p:cNvSpPr>
            <a:spLocks noGrp="1"/>
          </p:cNvSpPr>
          <p:nvPr>
            <p:ph type="dt" sz="half" idx="10"/>
          </p:nvPr>
        </p:nvSpPr>
        <p:spPr/>
        <p:txBody>
          <a:bodyPr/>
          <a:lstStyle/>
          <a:p>
            <a:fld id="{1DA3CACC-AECD-C44A-8EC6-A37A31F95CDE}" type="datetimeFigureOut">
              <a:rPr lang="en-US" smtClean="0"/>
              <a:t>3/10/2023</a:t>
            </a:fld>
            <a:endParaRPr lang="en-US"/>
          </a:p>
        </p:txBody>
      </p:sp>
      <p:sp>
        <p:nvSpPr>
          <p:cNvPr id="5" name="Footer Placeholder 4">
            <a:extLst>
              <a:ext uri="{FF2B5EF4-FFF2-40B4-BE49-F238E27FC236}">
                <a16:creationId xmlns:a16="http://schemas.microsoft.com/office/drawing/2014/main" id="{A459A17C-0F56-A89B-E611-F8ACD0AB2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F6B5A-7F1E-1517-1453-FEAC95DD852D}"/>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98447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6811-1C74-93F8-010D-700F645B2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A732C-4759-6A83-034E-DCFE54F31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D778DD-DB64-FC58-9758-76B85073B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133C74-CF74-A8D8-9B7D-24F825673B41}"/>
              </a:ext>
            </a:extLst>
          </p:cNvPr>
          <p:cNvSpPr>
            <a:spLocks noGrp="1"/>
          </p:cNvSpPr>
          <p:nvPr>
            <p:ph type="dt" sz="half" idx="10"/>
          </p:nvPr>
        </p:nvSpPr>
        <p:spPr/>
        <p:txBody>
          <a:bodyPr/>
          <a:lstStyle/>
          <a:p>
            <a:fld id="{1DA3CACC-AECD-C44A-8EC6-A37A31F95CDE}" type="datetimeFigureOut">
              <a:rPr lang="en-US" smtClean="0"/>
              <a:t>3/10/2023</a:t>
            </a:fld>
            <a:endParaRPr lang="en-US"/>
          </a:p>
        </p:txBody>
      </p:sp>
      <p:sp>
        <p:nvSpPr>
          <p:cNvPr id="6" name="Footer Placeholder 5">
            <a:extLst>
              <a:ext uri="{FF2B5EF4-FFF2-40B4-BE49-F238E27FC236}">
                <a16:creationId xmlns:a16="http://schemas.microsoft.com/office/drawing/2014/main" id="{CC02D158-84F5-36FD-2DC4-F81A59A4B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51D7F-E987-8647-512F-BE9727E6D799}"/>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36060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5906-28CB-20F8-18AD-649B95FCBD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EE1256-BC64-330E-23A6-23BD50911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F163FB-1E21-F021-9B7C-612AFF6BED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A3A278-9FBC-B6B6-81BD-3D3BD5532E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5A3C5D-F960-F579-AB16-450479C7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453660-AE29-9F24-C6F4-93120A562567}"/>
              </a:ext>
            </a:extLst>
          </p:cNvPr>
          <p:cNvSpPr>
            <a:spLocks noGrp="1"/>
          </p:cNvSpPr>
          <p:nvPr>
            <p:ph type="dt" sz="half" idx="10"/>
          </p:nvPr>
        </p:nvSpPr>
        <p:spPr/>
        <p:txBody>
          <a:bodyPr/>
          <a:lstStyle/>
          <a:p>
            <a:fld id="{1DA3CACC-AECD-C44A-8EC6-A37A31F95CDE}" type="datetimeFigureOut">
              <a:rPr lang="en-US" smtClean="0"/>
              <a:t>3/10/2023</a:t>
            </a:fld>
            <a:endParaRPr lang="en-US"/>
          </a:p>
        </p:txBody>
      </p:sp>
      <p:sp>
        <p:nvSpPr>
          <p:cNvPr id="8" name="Footer Placeholder 7">
            <a:extLst>
              <a:ext uri="{FF2B5EF4-FFF2-40B4-BE49-F238E27FC236}">
                <a16:creationId xmlns:a16="http://schemas.microsoft.com/office/drawing/2014/main" id="{E1C9F0D0-E7BB-4755-6BC9-7E21868C5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3C8DDD-5351-0F0B-598A-862E8E3264B0}"/>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81518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AB89-ED03-8A6D-AD38-09A515D7E5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2C3720-E1BD-B7ED-993A-7BAEDD560A08}"/>
              </a:ext>
            </a:extLst>
          </p:cNvPr>
          <p:cNvSpPr>
            <a:spLocks noGrp="1"/>
          </p:cNvSpPr>
          <p:nvPr>
            <p:ph type="dt" sz="half" idx="10"/>
          </p:nvPr>
        </p:nvSpPr>
        <p:spPr/>
        <p:txBody>
          <a:bodyPr/>
          <a:lstStyle/>
          <a:p>
            <a:fld id="{1DA3CACC-AECD-C44A-8EC6-A37A31F95CDE}" type="datetimeFigureOut">
              <a:rPr lang="en-US" smtClean="0"/>
              <a:t>3/10/2023</a:t>
            </a:fld>
            <a:endParaRPr lang="en-US"/>
          </a:p>
        </p:txBody>
      </p:sp>
      <p:sp>
        <p:nvSpPr>
          <p:cNvPr id="4" name="Footer Placeholder 3">
            <a:extLst>
              <a:ext uri="{FF2B5EF4-FFF2-40B4-BE49-F238E27FC236}">
                <a16:creationId xmlns:a16="http://schemas.microsoft.com/office/drawing/2014/main" id="{AC5DBF70-5C74-4FB4-2A82-E358D3E2D5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8C348-B3CD-5C7C-8E60-EE02B1728268}"/>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21095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CF5B7D-967F-5E0E-4341-330E49C229E0}"/>
              </a:ext>
            </a:extLst>
          </p:cNvPr>
          <p:cNvSpPr>
            <a:spLocks noGrp="1"/>
          </p:cNvSpPr>
          <p:nvPr>
            <p:ph type="dt" sz="half" idx="10"/>
          </p:nvPr>
        </p:nvSpPr>
        <p:spPr/>
        <p:txBody>
          <a:bodyPr/>
          <a:lstStyle/>
          <a:p>
            <a:fld id="{1DA3CACC-AECD-C44A-8EC6-A37A31F95CDE}" type="datetimeFigureOut">
              <a:rPr lang="en-US" smtClean="0"/>
              <a:t>3/10/2023</a:t>
            </a:fld>
            <a:endParaRPr lang="en-US"/>
          </a:p>
        </p:txBody>
      </p:sp>
      <p:sp>
        <p:nvSpPr>
          <p:cNvPr id="3" name="Footer Placeholder 2">
            <a:extLst>
              <a:ext uri="{FF2B5EF4-FFF2-40B4-BE49-F238E27FC236}">
                <a16:creationId xmlns:a16="http://schemas.microsoft.com/office/drawing/2014/main" id="{78CB820A-79B1-3AC8-F85B-000EEEE1B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F01EEB-6957-7D62-DC93-FA7B9C19BF68}"/>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93123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9266-CBD7-2D76-8D6E-D1BC30E6E5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D0119B-197A-A3A7-32E6-3DA72605E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4E30E4-183A-E701-4BE5-4DFAB9AC9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12C5D-4127-3A2F-B88C-445E464CB004}"/>
              </a:ext>
            </a:extLst>
          </p:cNvPr>
          <p:cNvSpPr>
            <a:spLocks noGrp="1"/>
          </p:cNvSpPr>
          <p:nvPr>
            <p:ph type="dt" sz="half" idx="10"/>
          </p:nvPr>
        </p:nvSpPr>
        <p:spPr/>
        <p:txBody>
          <a:bodyPr/>
          <a:lstStyle/>
          <a:p>
            <a:fld id="{1DA3CACC-AECD-C44A-8EC6-A37A31F95CDE}" type="datetimeFigureOut">
              <a:rPr lang="en-US" smtClean="0"/>
              <a:t>3/10/2023</a:t>
            </a:fld>
            <a:endParaRPr lang="en-US"/>
          </a:p>
        </p:txBody>
      </p:sp>
      <p:sp>
        <p:nvSpPr>
          <p:cNvPr id="6" name="Footer Placeholder 5">
            <a:extLst>
              <a:ext uri="{FF2B5EF4-FFF2-40B4-BE49-F238E27FC236}">
                <a16:creationId xmlns:a16="http://schemas.microsoft.com/office/drawing/2014/main" id="{00564C9B-22AF-7D11-47DF-06F5C14B9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7B5E9-8F23-B3A0-9D60-3D6941CDBA38}"/>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346474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9114-2022-28D9-0D27-357BF3773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78235E-F604-E286-18CE-ACB98D903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36BCCB-C1A5-3C2C-9C5A-74D0009CD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0FAC-51E0-2726-63D4-01E1A1182FAD}"/>
              </a:ext>
            </a:extLst>
          </p:cNvPr>
          <p:cNvSpPr>
            <a:spLocks noGrp="1"/>
          </p:cNvSpPr>
          <p:nvPr>
            <p:ph type="dt" sz="half" idx="10"/>
          </p:nvPr>
        </p:nvSpPr>
        <p:spPr/>
        <p:txBody>
          <a:bodyPr/>
          <a:lstStyle/>
          <a:p>
            <a:fld id="{1DA3CACC-AECD-C44A-8EC6-A37A31F95CDE}" type="datetimeFigureOut">
              <a:rPr lang="en-US" smtClean="0"/>
              <a:t>3/10/2023</a:t>
            </a:fld>
            <a:endParaRPr lang="en-US"/>
          </a:p>
        </p:txBody>
      </p:sp>
      <p:sp>
        <p:nvSpPr>
          <p:cNvPr id="6" name="Footer Placeholder 5">
            <a:extLst>
              <a:ext uri="{FF2B5EF4-FFF2-40B4-BE49-F238E27FC236}">
                <a16:creationId xmlns:a16="http://schemas.microsoft.com/office/drawing/2014/main" id="{5B4B60F5-551F-72A9-1622-BB343E2A4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597AD-6702-9E3F-6206-860508C5CF8F}"/>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646662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2D6443-2CBA-D6B7-05BF-3F6752E68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3E9D7-0E1F-57F2-4B9F-D747250E8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0BBAD-7C4D-E667-D5C5-0BC9753308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3CACC-AECD-C44A-8EC6-A37A31F95CDE}" type="datetimeFigureOut">
              <a:rPr lang="en-US" smtClean="0"/>
              <a:t>3/10/2023</a:t>
            </a:fld>
            <a:endParaRPr lang="en-US"/>
          </a:p>
        </p:txBody>
      </p:sp>
      <p:sp>
        <p:nvSpPr>
          <p:cNvPr id="5" name="Footer Placeholder 4">
            <a:extLst>
              <a:ext uri="{FF2B5EF4-FFF2-40B4-BE49-F238E27FC236}">
                <a16:creationId xmlns:a16="http://schemas.microsoft.com/office/drawing/2014/main" id="{498ED70B-7478-AAD3-7B08-CDACEB34B7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45026D-3461-26BE-C714-8FB1758AF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4163B-2FCF-7942-BD69-FAD1E35327D6}" type="slidenum">
              <a:rPr lang="en-US" smtClean="0"/>
              <a:t>‹#›</a:t>
            </a:fld>
            <a:endParaRPr lang="en-US"/>
          </a:p>
        </p:txBody>
      </p:sp>
    </p:spTree>
    <p:extLst>
      <p:ext uri="{BB962C8B-B14F-4D97-AF65-F5344CB8AC3E}">
        <p14:creationId xmlns:p14="http://schemas.microsoft.com/office/powerpoint/2010/main" val="58088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2.png"/><Relationship Id="rId5" Type="http://schemas.openxmlformats.org/officeDocument/2006/relationships/image" Target="../media/image3.emf"/><Relationship Id="rId10" Type="http://schemas.openxmlformats.org/officeDocument/2006/relationships/image" Target="../media/image11.png"/><Relationship Id="rId4" Type="http://schemas.openxmlformats.org/officeDocument/2006/relationships/image" Target="../media/image2.emf"/><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2.png"/><Relationship Id="rId5" Type="http://schemas.openxmlformats.org/officeDocument/2006/relationships/image" Target="../media/image3.emf"/><Relationship Id="rId10"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12.png"/><Relationship Id="rId5" Type="http://schemas.openxmlformats.org/officeDocument/2006/relationships/image" Target="../media/image3.emf"/><Relationship Id="rId10" Type="http://schemas.openxmlformats.org/officeDocument/2006/relationships/image" Target="../media/image22.png"/><Relationship Id="rId4" Type="http://schemas.openxmlformats.org/officeDocument/2006/relationships/image" Target="../media/image2.emf"/><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emf"/><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emf"/><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emf"/><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4B4FA9-014D-88A2-FDC4-0D5D3A5AB8EC}"/>
              </a:ext>
            </a:extLst>
          </p:cNvPr>
          <p:cNvSpPr>
            <a:spLocks noGrp="1"/>
          </p:cNvSpPr>
          <p:nvPr>
            <p:ph type="subTitle" idx="1"/>
          </p:nvPr>
        </p:nvSpPr>
        <p:spPr>
          <a:xfrm>
            <a:off x="1523999" y="3352800"/>
            <a:ext cx="9144000" cy="1655762"/>
          </a:xfrm>
        </p:spPr>
        <p:txBody>
          <a:bodyPr>
            <a:normAutofit lnSpcReduction="10000"/>
          </a:bodyPr>
          <a:lstStyle/>
          <a:p>
            <a:pPr algn="r"/>
            <a:r>
              <a:rPr lang="en-US" sz="2400" u="sng">
                <a:solidFill>
                  <a:srgbClr val="C00000"/>
                </a:solidFill>
                <a:latin typeface="Univers"/>
              </a:rPr>
              <a:t>NCORE-ISCORE Scholars</a:t>
            </a:r>
          </a:p>
          <a:p>
            <a:pPr algn="r"/>
            <a:r>
              <a:rPr lang="en-US" sz="2400">
                <a:solidFill>
                  <a:srgbClr val="C00000"/>
                </a:solidFill>
                <a:latin typeface="Univers"/>
              </a:rPr>
              <a:t>Kennedy Spurlin - Senior in Biology  </a:t>
            </a:r>
          </a:p>
          <a:p>
            <a:pPr algn="r"/>
            <a:r>
              <a:rPr lang="en-US" sz="2400">
                <a:solidFill>
                  <a:srgbClr val="C00000"/>
                </a:solidFill>
                <a:latin typeface="Univers"/>
              </a:rPr>
              <a:t>Brandon Harold - Sophomore in Finance</a:t>
            </a:r>
          </a:p>
          <a:p>
            <a:pPr algn="r"/>
            <a:r>
              <a:rPr lang="en-US" sz="2400">
                <a:solidFill>
                  <a:srgbClr val="C00000"/>
                </a:solidFill>
                <a:latin typeface="Univers"/>
              </a:rPr>
              <a:t>Teagan</a:t>
            </a:r>
            <a:r>
              <a:rPr lang="en-US" sz="2400">
                <a:solidFill>
                  <a:srgbClr val="C00000"/>
                </a:solidFill>
                <a:latin typeface="Univers" panose="020B0503020202020204" pitchFamily="34" charset="0"/>
              </a:rPr>
              <a:t> </a:t>
            </a:r>
            <a:r>
              <a:rPr lang="en-US">
                <a:solidFill>
                  <a:srgbClr val="C00000"/>
                </a:solidFill>
                <a:latin typeface="Univers" panose="020B0503020202020204" pitchFamily="34" charset="0"/>
              </a:rPr>
              <a:t>Lipsey - Junior in Dietetics</a:t>
            </a:r>
          </a:p>
          <a:p>
            <a:pPr algn="r"/>
            <a:endParaRPr lang="en-US" sz="2400">
              <a:cs typeface="Calibri"/>
            </a:endParaRPr>
          </a:p>
        </p:txBody>
      </p:sp>
      <p:sp>
        <p:nvSpPr>
          <p:cNvPr id="2" name="Title 1">
            <a:extLst>
              <a:ext uri="{FF2B5EF4-FFF2-40B4-BE49-F238E27FC236}">
                <a16:creationId xmlns:a16="http://schemas.microsoft.com/office/drawing/2014/main" id="{02BFEF25-23C7-6D88-73D0-FC207C14B4F5}"/>
              </a:ext>
            </a:extLst>
          </p:cNvPr>
          <p:cNvSpPr>
            <a:spLocks noGrp="1"/>
          </p:cNvSpPr>
          <p:nvPr>
            <p:ph type="ctrTitle"/>
          </p:nvPr>
        </p:nvSpPr>
        <p:spPr>
          <a:xfrm>
            <a:off x="1523999" y="710402"/>
            <a:ext cx="9144000" cy="2387600"/>
          </a:xfrm>
          <a:solidFill>
            <a:srgbClr val="901E24"/>
          </a:solidFill>
        </p:spPr>
        <p:txBody>
          <a:bodyPr>
            <a:noAutofit/>
          </a:bodyPr>
          <a:lstStyle/>
          <a:p>
            <a:pPr algn="l"/>
            <a:r>
              <a:rPr lang="en-US" sz="5200" b="1">
                <a:solidFill>
                  <a:schemeClr val="bg1"/>
                </a:solidFill>
                <a:latin typeface="ITC Berkeley Oldstyle Std"/>
              </a:rPr>
              <a:t>HOW RACIAL DISPARITIES PLAY A ROLE IN STUDENTS COLLEGE EXPERIENCE</a:t>
            </a:r>
            <a:endParaRPr lang="en-US" sz="5200" b="1">
              <a:solidFill>
                <a:schemeClr val="bg1"/>
              </a:solidFill>
              <a:latin typeface="ITC Berkeley Oldstyle Std" panose="02090402050306020404" pitchFamily="18" charset="0"/>
            </a:endParaRPr>
          </a:p>
        </p:txBody>
      </p:sp>
      <p:pic>
        <p:nvPicPr>
          <p:cNvPr id="4" name="Picture 3" descr="A picture containing tree, dark, sunset, image&#10;&#10;Description automatically generated">
            <a:extLst>
              <a:ext uri="{FF2B5EF4-FFF2-40B4-BE49-F238E27FC236}">
                <a16:creationId xmlns:a16="http://schemas.microsoft.com/office/drawing/2014/main" id="{0B2D6E34-FBFE-DA63-9527-0B9E0D0D0888}"/>
              </a:ext>
            </a:extLst>
          </p:cNvPr>
          <p:cNvPicPr>
            <a:picLocks noChangeAspect="1"/>
          </p:cNvPicPr>
          <p:nvPr/>
        </p:nvPicPr>
        <p:blipFill>
          <a:blip r:embed="rId3"/>
          <a:stretch>
            <a:fillRect/>
          </a:stretch>
        </p:blipFill>
        <p:spPr>
          <a:xfrm rot="10800000">
            <a:off x="0" y="1508627"/>
            <a:ext cx="4810125" cy="4810125"/>
          </a:xfrm>
          <a:prstGeom prst="rect">
            <a:avLst/>
          </a:prstGeom>
        </p:spPr>
      </p:pic>
      <p:pic>
        <p:nvPicPr>
          <p:cNvPr id="5" name="Picture 4">
            <a:extLst>
              <a:ext uri="{FF2B5EF4-FFF2-40B4-BE49-F238E27FC236}">
                <a16:creationId xmlns:a16="http://schemas.microsoft.com/office/drawing/2014/main" id="{11854D70-FBC5-41CB-606C-A1470A948DBE}"/>
              </a:ext>
            </a:extLst>
          </p:cNvPr>
          <p:cNvPicPr>
            <a:picLocks noChangeAspect="1"/>
          </p:cNvPicPr>
          <p:nvPr/>
        </p:nvPicPr>
        <p:blipFill>
          <a:blip r:embed="rId4"/>
          <a:stretch>
            <a:fillRect/>
          </a:stretch>
        </p:blipFill>
        <p:spPr>
          <a:xfrm rot="5400000">
            <a:off x="5808405" y="474407"/>
            <a:ext cx="575188" cy="12192002"/>
          </a:xfrm>
          <a:prstGeom prst="rect">
            <a:avLst/>
          </a:prstGeom>
          <a:solidFill>
            <a:srgbClr val="901E24"/>
          </a:solidFill>
        </p:spPr>
      </p:pic>
      <p:pic>
        <p:nvPicPr>
          <p:cNvPr id="6" name="Picture 5">
            <a:extLst>
              <a:ext uri="{FF2B5EF4-FFF2-40B4-BE49-F238E27FC236}">
                <a16:creationId xmlns:a16="http://schemas.microsoft.com/office/drawing/2014/main" id="{901302DA-4B16-7519-2660-23F78B8CBEC9}"/>
              </a:ext>
            </a:extLst>
          </p:cNvPr>
          <p:cNvPicPr>
            <a:picLocks noChangeAspect="1"/>
          </p:cNvPicPr>
          <p:nvPr/>
        </p:nvPicPr>
        <p:blipFill>
          <a:blip r:embed="rId5"/>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13AEDD27-406A-2C49-5BAE-2C5FCC5C5AA4}"/>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392498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398929" y="300854"/>
            <a:ext cx="10515600" cy="1325563"/>
          </a:xfrm>
        </p:spPr>
        <p:txBody>
          <a:bodyPr>
            <a:noAutofit/>
          </a:bodyPr>
          <a:lstStyle/>
          <a:p>
            <a:r>
              <a:rPr lang="en-US" sz="5400" b="1">
                <a:solidFill>
                  <a:srgbClr val="C00000"/>
                </a:solidFill>
                <a:ea typeface="+mj-lt"/>
                <a:cs typeface="+mj-lt"/>
              </a:rPr>
              <a:t>Effect of microaggressions in the classroom</a:t>
            </a:r>
            <a:endParaRPr lang="en-US" sz="5400" b="1">
              <a:solidFill>
                <a:srgbClr val="C00000"/>
              </a:solidFill>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561595" y="1947943"/>
            <a:ext cx="11063603"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3000">
                <a:ea typeface="+mn-lt"/>
                <a:cs typeface="+mn-lt"/>
              </a:rPr>
              <a:t> The assumption of criminality and inferior intelligence </a:t>
            </a:r>
            <a:endParaRPr lang="en-US" sz="3000">
              <a:cs typeface="Calibri"/>
            </a:endParaRPr>
          </a:p>
          <a:p>
            <a:endParaRPr lang="en-US" sz="3000">
              <a:ea typeface="+mn-lt"/>
              <a:cs typeface="+mn-lt"/>
            </a:endParaRPr>
          </a:p>
          <a:p>
            <a:pPr>
              <a:buFont typeface="Arial"/>
              <a:buChar char="•"/>
            </a:pPr>
            <a:r>
              <a:rPr lang="en-US" sz="3000">
                <a:ea typeface="+mn-lt"/>
                <a:cs typeface="+mn-lt"/>
              </a:rPr>
              <a:t> Black students’ feeling isolated, avoided, alienated, and being deliberately ignored by white faculty, students, staff, and administrators </a:t>
            </a:r>
            <a:endParaRPr lang="en-US" sz="3000">
              <a:cs typeface="Calibri"/>
            </a:endParaRPr>
          </a:p>
          <a:p>
            <a:endParaRPr lang="en-US" sz="3000">
              <a:ea typeface="+mn-lt"/>
              <a:cs typeface="+mn-lt"/>
            </a:endParaRPr>
          </a:p>
          <a:p>
            <a:pPr>
              <a:buFont typeface="Arial"/>
              <a:buChar char="•"/>
            </a:pPr>
            <a:r>
              <a:rPr lang="en-US" sz="3000">
                <a:ea typeface="+mn-lt"/>
                <a:cs typeface="+mn-lt"/>
              </a:rPr>
              <a:t> Behaviors contributing to students’ overall experiences and feelings</a:t>
            </a:r>
            <a:endParaRPr lang="en-US" sz="3000">
              <a:cs typeface="Calibri"/>
            </a:endParaRPr>
          </a:p>
          <a:p>
            <a:endParaRPr lang="en-US" sz="2800">
              <a:cs typeface="Calibri"/>
            </a:endParaRPr>
          </a:p>
        </p:txBody>
      </p:sp>
    </p:spTree>
    <p:extLst>
      <p:ext uri="{BB962C8B-B14F-4D97-AF65-F5344CB8AC3E}">
        <p14:creationId xmlns:p14="http://schemas.microsoft.com/office/powerpoint/2010/main" val="369783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561595" y="1947943"/>
            <a:ext cx="11063603"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ea typeface="+mn-lt"/>
                <a:cs typeface="+mn-lt"/>
              </a:rPr>
              <a:t>After interviewing three students of color enrolled at Iowa State University we found…</a:t>
            </a:r>
          </a:p>
          <a:p>
            <a:pPr lvl="1">
              <a:buFont typeface="Arial"/>
              <a:buChar char="•"/>
            </a:pPr>
            <a:r>
              <a:rPr lang="en-US" sz="3000">
                <a:ea typeface="+mn-lt"/>
                <a:cs typeface="+mn-lt"/>
              </a:rPr>
              <a:t> The students felt as though racism wasn’t a problem they dealt with often but do face microaggressions occasionally</a:t>
            </a:r>
            <a:endParaRPr lang="en-US">
              <a:cs typeface="Calibri" panose="020F0502020204030204"/>
            </a:endParaRPr>
          </a:p>
          <a:p>
            <a:pPr>
              <a:buFont typeface="Arial"/>
              <a:buChar char="•"/>
            </a:pPr>
            <a:endParaRPr lang="en-US" sz="3000">
              <a:cs typeface="Calibri"/>
            </a:endParaRPr>
          </a:p>
          <a:p>
            <a:endParaRPr lang="en-US" sz="2800">
              <a:cs typeface="Calibri"/>
            </a:endParaRPr>
          </a:p>
        </p:txBody>
      </p:sp>
    </p:spTree>
    <p:extLst>
      <p:ext uri="{BB962C8B-B14F-4D97-AF65-F5344CB8AC3E}">
        <p14:creationId xmlns:p14="http://schemas.microsoft.com/office/powerpoint/2010/main" val="225496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7C4AA9-3383-E0F8-8806-A074025D25C5}"/>
              </a:ext>
            </a:extLst>
          </p:cNvPr>
          <p:cNvPicPr>
            <a:picLocks noChangeAspect="1"/>
          </p:cNvPicPr>
          <p:nvPr/>
        </p:nvPicPr>
        <p:blipFill>
          <a:blip r:embed="rId2"/>
          <a:stretch>
            <a:fillRect/>
          </a:stretch>
        </p:blipFill>
        <p:spPr>
          <a:xfrm>
            <a:off x="758624" y="2039820"/>
            <a:ext cx="10674752" cy="2778360"/>
          </a:xfrm>
          <a:prstGeom prst="rect">
            <a:avLst/>
          </a:prstGeom>
        </p:spPr>
      </p:pic>
      <p:sp>
        <p:nvSpPr>
          <p:cNvPr id="8" name="TextBox 7">
            <a:extLst>
              <a:ext uri="{FF2B5EF4-FFF2-40B4-BE49-F238E27FC236}">
                <a16:creationId xmlns:a16="http://schemas.microsoft.com/office/drawing/2014/main" id="{C36E5B0B-760A-5364-ABF3-C8FCE34909F4}"/>
              </a:ext>
            </a:extLst>
          </p:cNvPr>
          <p:cNvSpPr txBox="1"/>
          <p:nvPr/>
        </p:nvSpPr>
        <p:spPr>
          <a:xfrm>
            <a:off x="687793" y="2802980"/>
            <a:ext cx="10816413" cy="3293209"/>
          </a:xfrm>
          <a:prstGeom prst="rect">
            <a:avLst/>
          </a:prstGeom>
          <a:noFill/>
        </p:spPr>
        <p:txBody>
          <a:bodyPr wrap="square" lIns="91440" tIns="45720" rIns="91440" bIns="45720" anchor="t">
            <a:spAutoFit/>
          </a:bodyPr>
          <a:lstStyle/>
          <a:p>
            <a:pPr algn="ctr"/>
            <a:r>
              <a:rPr lang="en-US" sz="5400" b="1">
                <a:solidFill>
                  <a:schemeClr val="bg1"/>
                </a:solidFill>
                <a:ea typeface="+mn-lt"/>
                <a:cs typeface="+mn-lt"/>
              </a:rPr>
              <a:t>Why are multicultural resources on campus important?</a:t>
            </a:r>
            <a:endParaRPr lang="en-US" sz="5400">
              <a:solidFill>
                <a:schemeClr val="bg1"/>
              </a:solidFill>
              <a:cs typeface="Calibri"/>
            </a:endParaRPr>
          </a:p>
          <a:p>
            <a:pPr algn="ctr"/>
            <a:br>
              <a:rPr lang="en-US"/>
            </a:br>
            <a:endParaRPr lang="en-US"/>
          </a:p>
          <a:p>
            <a:br>
              <a:rPr lang="en-US" sz="3200"/>
            </a:br>
            <a:endParaRPr lang="en-US" sz="3200"/>
          </a:p>
        </p:txBody>
      </p:sp>
    </p:spTree>
    <p:extLst>
      <p:ext uri="{BB962C8B-B14F-4D97-AF65-F5344CB8AC3E}">
        <p14:creationId xmlns:p14="http://schemas.microsoft.com/office/powerpoint/2010/main" val="4235995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454019" y="1031616"/>
            <a:ext cx="9995647" cy="1325563"/>
          </a:xfrm>
        </p:spPr>
        <p:txBody>
          <a:bodyPr>
            <a:noAutofit/>
          </a:bodyPr>
          <a:lstStyle/>
          <a:p>
            <a:r>
              <a:rPr lang="en-US" sz="3600" b="1">
                <a:solidFill>
                  <a:srgbClr val="C00000"/>
                </a:solidFill>
                <a:ea typeface="+mj-lt"/>
                <a:cs typeface="+mj-lt"/>
              </a:rPr>
              <a:t>In a national study of Black undergraduates attending PWIs they found that Black male academic achievers often experience both racism and success simultaneously</a:t>
            </a:r>
            <a:endParaRPr lang="en-US" sz="3600" b="1">
              <a:solidFill>
                <a:srgbClr val="C00000"/>
              </a:solidFill>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443305" y="4121"/>
            <a:ext cx="2803495" cy="2821424"/>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454019" y="2907167"/>
            <a:ext cx="1106360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This success was credited too: </a:t>
            </a:r>
          </a:p>
          <a:p>
            <a:pPr marL="914400" lvl="1" indent="-457200">
              <a:buFont typeface="Arial"/>
              <a:buChar char="•"/>
            </a:pPr>
            <a:r>
              <a:rPr lang="en-US" sz="3000">
                <a:cs typeface="Calibri"/>
              </a:rPr>
              <a:t>Involvement in student organizations</a:t>
            </a:r>
          </a:p>
          <a:p>
            <a:pPr marL="914400" lvl="1" indent="-457200">
              <a:buFont typeface="Arial"/>
              <a:buChar char="•"/>
            </a:pPr>
            <a:r>
              <a:rPr lang="en-US" sz="3000">
                <a:cs typeface="Calibri"/>
              </a:rPr>
              <a:t>Involvement in leadership positions</a:t>
            </a:r>
          </a:p>
          <a:p>
            <a:pPr marL="914400" lvl="1" indent="-457200">
              <a:buFont typeface="Arial"/>
              <a:buChar char="•"/>
            </a:pPr>
            <a:r>
              <a:rPr lang="en-US" sz="3000">
                <a:cs typeface="Calibri"/>
              </a:rPr>
              <a:t>Promotion of their success to white people</a:t>
            </a:r>
          </a:p>
          <a:p>
            <a:pPr marL="914400" lvl="1" indent="-457200">
              <a:buFont typeface="Arial"/>
              <a:buChar char="•"/>
            </a:pPr>
            <a:r>
              <a:rPr lang="en-US" sz="3000">
                <a:cs typeface="Calibri"/>
              </a:rPr>
              <a:t>Confronting racist stereotypes head-on</a:t>
            </a:r>
          </a:p>
          <a:p>
            <a:pPr marL="914400" lvl="1" indent="-457200">
              <a:buFont typeface="Arial"/>
              <a:buChar char="•"/>
            </a:pPr>
            <a:r>
              <a:rPr lang="en-US" sz="3000">
                <a:cs typeface="Calibri"/>
              </a:rPr>
              <a:t>Establishing supportive same-race peer relationships</a:t>
            </a:r>
          </a:p>
          <a:p>
            <a:endParaRPr lang="en-US" sz="2800">
              <a:cs typeface="Calibri"/>
            </a:endParaRPr>
          </a:p>
        </p:txBody>
      </p:sp>
    </p:spTree>
    <p:extLst>
      <p:ext uri="{BB962C8B-B14F-4D97-AF65-F5344CB8AC3E}">
        <p14:creationId xmlns:p14="http://schemas.microsoft.com/office/powerpoint/2010/main" val="1762923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398929" y="300854"/>
            <a:ext cx="10515600" cy="1325563"/>
          </a:xfrm>
        </p:spPr>
        <p:txBody>
          <a:bodyPr>
            <a:noAutofit/>
          </a:bodyPr>
          <a:lstStyle/>
          <a:p>
            <a:r>
              <a:rPr lang="en-US" sz="5400" b="1">
                <a:solidFill>
                  <a:srgbClr val="C00000"/>
                </a:solidFill>
                <a:ea typeface="+mj-lt"/>
                <a:cs typeface="+mj-lt"/>
              </a:rPr>
              <a:t>University Comparative Analysis</a:t>
            </a:r>
            <a:endParaRPr lang="en-US" sz="5400" b="1">
              <a:solidFill>
                <a:srgbClr val="C00000"/>
              </a:solidFill>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561595" y="1947943"/>
            <a:ext cx="11063603"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3000">
                <a:ea typeface="+mn-lt"/>
                <a:cs typeface="+mn-lt"/>
              </a:rPr>
              <a:t> In addition to Iowa State, we compared the University of Texas, a Public PWI, and Howard University, a private HBCU</a:t>
            </a:r>
          </a:p>
          <a:p>
            <a:pPr lvl="1">
              <a:buFont typeface="Arial"/>
              <a:buChar char="•"/>
            </a:pPr>
            <a:r>
              <a:rPr lang="en-US" sz="2800">
                <a:ea typeface="+mn-lt"/>
                <a:cs typeface="+mn-lt"/>
              </a:rPr>
              <a:t>We selected Howard based on size and available data and information</a:t>
            </a:r>
          </a:p>
          <a:p>
            <a:pPr lvl="1">
              <a:buFont typeface="Arial"/>
              <a:buChar char="•"/>
            </a:pPr>
            <a:r>
              <a:rPr lang="en-US" sz="2800">
                <a:ea typeface="+mn-lt"/>
                <a:cs typeface="+mn-lt"/>
              </a:rPr>
              <a:t>We tried to research larger HBCU’s, however North Carolina A&amp;T University and Florida A&amp;M University did not have adequate information needed for the comparison</a:t>
            </a:r>
            <a:endParaRPr lang="en-US" sz="2800">
              <a:cs typeface="Calibri"/>
            </a:endParaRPr>
          </a:p>
        </p:txBody>
      </p:sp>
    </p:spTree>
    <p:extLst>
      <p:ext uri="{BB962C8B-B14F-4D97-AF65-F5344CB8AC3E}">
        <p14:creationId xmlns:p14="http://schemas.microsoft.com/office/powerpoint/2010/main" val="1204288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descr="Chart, pie chart&#10;&#10;Description automatically generated">
            <a:extLst>
              <a:ext uri="{FF2B5EF4-FFF2-40B4-BE49-F238E27FC236}">
                <a16:creationId xmlns:a16="http://schemas.microsoft.com/office/drawing/2014/main" id="{6123308D-3829-2A0D-75F0-7471C97A42CA}"/>
              </a:ext>
            </a:extLst>
          </p:cNvPr>
          <p:cNvPicPr>
            <a:picLocks noChangeAspect="1"/>
          </p:cNvPicPr>
          <p:nvPr/>
        </p:nvPicPr>
        <p:blipFill>
          <a:blip r:embed="rId3"/>
          <a:stretch>
            <a:fillRect/>
          </a:stretch>
        </p:blipFill>
        <p:spPr>
          <a:xfrm>
            <a:off x="6464968" y="1003852"/>
            <a:ext cx="2743200" cy="3021496"/>
          </a:xfrm>
          <a:prstGeom prst="rect">
            <a:avLst/>
          </a:prstGeo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51294" y="295326"/>
            <a:ext cx="10515600" cy="1325563"/>
          </a:xfrm>
        </p:spPr>
        <p:txBody>
          <a:bodyPr>
            <a:normAutofit/>
          </a:bodyPr>
          <a:lstStyle/>
          <a:p>
            <a:r>
              <a:rPr lang="en-US" b="1">
                <a:solidFill>
                  <a:srgbClr val="C00000"/>
                </a:solidFill>
                <a:ea typeface="+mj-lt"/>
                <a:cs typeface="+mj-lt"/>
              </a:rPr>
              <a:t>Background Information</a:t>
            </a:r>
            <a:endParaRPr lang="en-US" b="1">
              <a:solidFill>
                <a:srgbClr val="C00000"/>
              </a:solidFill>
              <a:cs typeface="Calibri Light"/>
            </a:endParaRP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652616" y="1269989"/>
            <a:ext cx="5529576"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a:ea typeface="+mn-lt"/>
                <a:cs typeface="+mn-lt"/>
              </a:rPr>
              <a:t>Iowa State</a:t>
            </a:r>
          </a:p>
          <a:p>
            <a:pPr algn="ctr"/>
            <a:r>
              <a:rPr lang="en-US" sz="2400">
                <a:ea typeface="+mn-lt"/>
                <a:cs typeface="+mn-lt"/>
              </a:rPr>
              <a:t>Location: Ames, IA</a:t>
            </a:r>
            <a:endParaRPr lang="en-US">
              <a:ea typeface="+mn-lt"/>
              <a:cs typeface="+mn-lt"/>
            </a:endParaRPr>
          </a:p>
          <a:p>
            <a:pPr algn="ctr"/>
            <a:r>
              <a:rPr lang="en-US" sz="2400">
                <a:ea typeface="+mn-lt"/>
                <a:cs typeface="+mn-lt"/>
              </a:rPr>
              <a:t>Undergraduate Enrollment: 25,241 </a:t>
            </a:r>
            <a:endParaRPr lang="en-US"/>
          </a:p>
          <a:p>
            <a:pPr algn="ctr"/>
            <a:r>
              <a:rPr lang="en-US" sz="2400">
                <a:ea typeface="+mn-lt"/>
                <a:cs typeface="+mn-lt"/>
              </a:rPr>
              <a:t>In-state Tuition: $10,133</a:t>
            </a:r>
            <a:endParaRPr lang="en-US"/>
          </a:p>
          <a:p>
            <a:pPr algn="ctr"/>
            <a:r>
              <a:rPr lang="en-US" sz="2400">
                <a:ea typeface="+mn-lt"/>
                <a:cs typeface="+mn-lt"/>
              </a:rPr>
              <a:t>Out-of-state Tuition: $26,617</a:t>
            </a:r>
            <a:endParaRPr lang="en-US"/>
          </a:p>
          <a:p>
            <a:pPr algn="ctr"/>
            <a:r>
              <a:rPr lang="en-US" sz="2400">
                <a:ea typeface="+mn-lt"/>
                <a:cs typeface="+mn-lt"/>
              </a:rPr>
              <a:t>Public &amp; PWI</a:t>
            </a:r>
          </a:p>
        </p:txBody>
      </p:sp>
      <p:pic>
        <p:nvPicPr>
          <p:cNvPr id="4" name="Picture 4" descr="A picture containing tree, outdoor&#10;&#10;Description automatically generated">
            <a:extLst>
              <a:ext uri="{FF2B5EF4-FFF2-40B4-BE49-F238E27FC236}">
                <a16:creationId xmlns:a16="http://schemas.microsoft.com/office/drawing/2014/main" id="{C1701674-9571-5398-F798-E5598B6846AB}"/>
              </a:ext>
            </a:extLst>
          </p:cNvPr>
          <p:cNvPicPr>
            <a:picLocks noChangeAspect="1"/>
          </p:cNvPicPr>
          <p:nvPr/>
        </p:nvPicPr>
        <p:blipFill>
          <a:blip r:embed="rId6"/>
          <a:stretch>
            <a:fillRect/>
          </a:stretch>
        </p:blipFill>
        <p:spPr>
          <a:xfrm>
            <a:off x="310633" y="3677652"/>
            <a:ext cx="3152273" cy="2109536"/>
          </a:xfrm>
          <a:prstGeom prst="rect">
            <a:avLst/>
          </a:prstGeom>
        </p:spPr>
      </p:pic>
      <p:pic>
        <p:nvPicPr>
          <p:cNvPr id="16" name="Picture 16" descr="Chart, pie chart&#10;&#10;Description automatically generated">
            <a:extLst>
              <a:ext uri="{FF2B5EF4-FFF2-40B4-BE49-F238E27FC236}">
                <a16:creationId xmlns:a16="http://schemas.microsoft.com/office/drawing/2014/main" id="{0D1AE1FB-6540-4966-D291-DAFD7C09D281}"/>
              </a:ext>
            </a:extLst>
          </p:cNvPr>
          <p:cNvPicPr>
            <a:picLocks noChangeAspect="1"/>
          </p:cNvPicPr>
          <p:nvPr/>
        </p:nvPicPr>
        <p:blipFill>
          <a:blip r:embed="rId7"/>
          <a:stretch>
            <a:fillRect/>
          </a:stretch>
        </p:blipFill>
        <p:spPr>
          <a:xfrm>
            <a:off x="9392653" y="1261644"/>
            <a:ext cx="2743200" cy="2762587"/>
          </a:xfrm>
          <a:prstGeom prst="rect">
            <a:avLst/>
          </a:prstGeom>
        </p:spPr>
      </p:pic>
      <p:pic>
        <p:nvPicPr>
          <p:cNvPr id="19" name="Picture 19" descr="A picture containing tree, outdoor, sky&#10;&#10;Description automatically generated">
            <a:extLst>
              <a:ext uri="{FF2B5EF4-FFF2-40B4-BE49-F238E27FC236}">
                <a16:creationId xmlns:a16="http://schemas.microsoft.com/office/drawing/2014/main" id="{A9A84881-068F-EB80-BDE2-A0EDFBFA6426}"/>
              </a:ext>
            </a:extLst>
          </p:cNvPr>
          <p:cNvPicPr>
            <a:picLocks noChangeAspect="1"/>
          </p:cNvPicPr>
          <p:nvPr/>
        </p:nvPicPr>
        <p:blipFill>
          <a:blip r:embed="rId8"/>
          <a:stretch>
            <a:fillRect/>
          </a:stretch>
        </p:blipFill>
        <p:spPr>
          <a:xfrm>
            <a:off x="3104147" y="4273285"/>
            <a:ext cx="3007893" cy="1880798"/>
          </a:xfrm>
          <a:prstGeom prst="rect">
            <a:avLst/>
          </a:prstGeom>
        </p:spPr>
      </p:pic>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9"/>
          <a:stretch>
            <a:fillRect/>
          </a:stretch>
        </p:blipFill>
        <p:spPr>
          <a:xfrm>
            <a:off x="9030929" y="-67597"/>
            <a:ext cx="3197942" cy="3197942"/>
          </a:xfrm>
        </p:spPr>
      </p:pic>
      <p:sp>
        <p:nvSpPr>
          <p:cNvPr id="12" name="TextBox 11">
            <a:extLst>
              <a:ext uri="{FF2B5EF4-FFF2-40B4-BE49-F238E27FC236}">
                <a16:creationId xmlns:a16="http://schemas.microsoft.com/office/drawing/2014/main" id="{1C0C8117-8846-B995-917A-6A853251D197}"/>
              </a:ext>
            </a:extLst>
          </p:cNvPr>
          <p:cNvSpPr txBox="1"/>
          <p:nvPr/>
        </p:nvSpPr>
        <p:spPr>
          <a:xfrm>
            <a:off x="6986337" y="304800"/>
            <a:ext cx="54061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Demographics</a:t>
            </a:r>
            <a:r>
              <a:rPr lang="en-US" sz="2800">
                <a:cs typeface="Calibri"/>
              </a:rPr>
              <a:t>​</a:t>
            </a:r>
            <a:endParaRPr lang="en-US">
              <a:cs typeface="Calibri" panose="020F0502020204030204"/>
            </a:endParaRPr>
          </a:p>
        </p:txBody>
      </p:sp>
      <p:pic>
        <p:nvPicPr>
          <p:cNvPr id="10" name="Picture 10">
            <a:extLst>
              <a:ext uri="{FF2B5EF4-FFF2-40B4-BE49-F238E27FC236}">
                <a16:creationId xmlns:a16="http://schemas.microsoft.com/office/drawing/2014/main" id="{B60D39BD-813B-154A-F917-F5A849E1754A}"/>
              </a:ext>
            </a:extLst>
          </p:cNvPr>
          <p:cNvPicPr>
            <a:picLocks noChangeAspect="1"/>
          </p:cNvPicPr>
          <p:nvPr/>
        </p:nvPicPr>
        <p:blipFill>
          <a:blip r:embed="rId10"/>
          <a:stretch>
            <a:fillRect/>
          </a:stretch>
        </p:blipFill>
        <p:spPr>
          <a:xfrm>
            <a:off x="4407838" y="3288265"/>
            <a:ext cx="1806439" cy="1243680"/>
          </a:xfrm>
          <a:prstGeom prst="rect">
            <a:avLst/>
          </a:prstGeom>
        </p:spPr>
      </p:pic>
      <p:pic>
        <p:nvPicPr>
          <p:cNvPr id="5" name="Picture 8" descr="Chart, bubble chart&#10;&#10;Description automatically generated">
            <a:extLst>
              <a:ext uri="{FF2B5EF4-FFF2-40B4-BE49-F238E27FC236}">
                <a16:creationId xmlns:a16="http://schemas.microsoft.com/office/drawing/2014/main" id="{291B6968-4378-FD77-D162-68BF014675D8}"/>
              </a:ext>
            </a:extLst>
          </p:cNvPr>
          <p:cNvPicPr>
            <a:picLocks noChangeAspect="1"/>
          </p:cNvPicPr>
          <p:nvPr/>
        </p:nvPicPr>
        <p:blipFill>
          <a:blip r:embed="rId11"/>
          <a:stretch>
            <a:fillRect/>
          </a:stretch>
        </p:blipFill>
        <p:spPr>
          <a:xfrm>
            <a:off x="6519496" y="4083195"/>
            <a:ext cx="5673968" cy="559978"/>
          </a:xfrm>
          <a:prstGeom prst="rect">
            <a:avLst/>
          </a:prstGeom>
        </p:spPr>
      </p:pic>
      <p:sp>
        <p:nvSpPr>
          <p:cNvPr id="9" name="TextBox 8">
            <a:extLst>
              <a:ext uri="{FF2B5EF4-FFF2-40B4-BE49-F238E27FC236}">
                <a16:creationId xmlns:a16="http://schemas.microsoft.com/office/drawing/2014/main" id="{4C4B3965-2D7F-F294-F29A-42466AF6CF7F}"/>
              </a:ext>
            </a:extLst>
          </p:cNvPr>
          <p:cNvSpPr txBox="1"/>
          <p:nvPr/>
        </p:nvSpPr>
        <p:spPr>
          <a:xfrm>
            <a:off x="9444790" y="861534"/>
            <a:ext cx="26389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Iowa State University</a:t>
            </a:r>
            <a:r>
              <a:rPr lang="en-US" sz="2000">
                <a:cs typeface="Calibri"/>
              </a:rPr>
              <a:t>​</a:t>
            </a:r>
          </a:p>
        </p:txBody>
      </p:sp>
      <p:sp>
        <p:nvSpPr>
          <p:cNvPr id="11" name="TextBox 10">
            <a:extLst>
              <a:ext uri="{FF2B5EF4-FFF2-40B4-BE49-F238E27FC236}">
                <a16:creationId xmlns:a16="http://schemas.microsoft.com/office/drawing/2014/main" id="{4F17B77E-1BB9-D12A-9F2D-1AEA86E2A908}"/>
              </a:ext>
            </a:extLst>
          </p:cNvPr>
          <p:cNvSpPr txBox="1"/>
          <p:nvPr/>
        </p:nvSpPr>
        <p:spPr>
          <a:xfrm>
            <a:off x="6689171" y="861534"/>
            <a:ext cx="26389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The State of Iowa</a:t>
            </a:r>
            <a:endParaRPr lang="en-US" sz="2000">
              <a:cs typeface="Calibri" panose="020F0502020204030204"/>
            </a:endParaRPr>
          </a:p>
        </p:txBody>
      </p:sp>
    </p:spTree>
    <p:extLst>
      <p:ext uri="{BB962C8B-B14F-4D97-AF65-F5344CB8AC3E}">
        <p14:creationId xmlns:p14="http://schemas.microsoft.com/office/powerpoint/2010/main" val="1943509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descr="Chart, pie chart&#10;&#10;Description automatically generated">
            <a:extLst>
              <a:ext uri="{FF2B5EF4-FFF2-40B4-BE49-F238E27FC236}">
                <a16:creationId xmlns:a16="http://schemas.microsoft.com/office/drawing/2014/main" id="{6123308D-3829-2A0D-75F0-7471C97A42CA}"/>
              </a:ext>
            </a:extLst>
          </p:cNvPr>
          <p:cNvPicPr>
            <a:picLocks noChangeAspect="1"/>
          </p:cNvPicPr>
          <p:nvPr/>
        </p:nvPicPr>
        <p:blipFill>
          <a:blip r:embed="rId3"/>
          <a:stretch>
            <a:fillRect/>
          </a:stretch>
        </p:blipFill>
        <p:spPr>
          <a:xfrm>
            <a:off x="6610382" y="1177748"/>
            <a:ext cx="2597785" cy="2832241"/>
          </a:xfrm>
          <a:prstGeom prst="rect">
            <a:avLst/>
          </a:prstGeo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51294" y="295326"/>
            <a:ext cx="10515600" cy="1325563"/>
          </a:xfrm>
        </p:spPr>
        <p:txBody>
          <a:bodyPr>
            <a:normAutofit/>
          </a:bodyPr>
          <a:lstStyle/>
          <a:p>
            <a:r>
              <a:rPr lang="en-US" b="1">
                <a:solidFill>
                  <a:srgbClr val="C00000"/>
                </a:solidFill>
                <a:ea typeface="+mj-lt"/>
                <a:cs typeface="+mj-lt"/>
              </a:rPr>
              <a:t>Background Information</a:t>
            </a:r>
            <a:endParaRPr lang="en-US" b="1">
              <a:solidFill>
                <a:srgbClr val="C00000"/>
              </a:solidFill>
              <a:cs typeface="Calibri Light"/>
            </a:endParaRP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652616" y="1269989"/>
            <a:ext cx="5529576"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a:ea typeface="+mn-lt"/>
                <a:cs typeface="+mn-lt"/>
              </a:rPr>
              <a:t>University of Texas (UT)</a:t>
            </a:r>
            <a:endParaRPr lang="en-US"/>
          </a:p>
          <a:p>
            <a:pPr algn="ctr"/>
            <a:r>
              <a:rPr lang="en-US" sz="2400">
                <a:ea typeface="+mn-lt"/>
                <a:cs typeface="+mn-lt"/>
              </a:rPr>
              <a:t>Location: Austin, TX</a:t>
            </a:r>
            <a:endParaRPr lang="en-US"/>
          </a:p>
          <a:p>
            <a:pPr algn="ctr"/>
            <a:r>
              <a:rPr lang="en-US" sz="2400">
                <a:ea typeface="+mn-lt"/>
                <a:cs typeface="+mn-lt"/>
              </a:rPr>
              <a:t> Undergraduate Enrollment: 41,309</a:t>
            </a:r>
            <a:endParaRPr lang="en-US"/>
          </a:p>
          <a:p>
            <a:pPr algn="ctr"/>
            <a:r>
              <a:rPr lang="en-US" sz="2400">
                <a:ea typeface="+mn-lt"/>
                <a:cs typeface="+mn-lt"/>
              </a:rPr>
              <a:t>In-state Tuition: $10,858-$13,576</a:t>
            </a:r>
            <a:endParaRPr lang="en-US"/>
          </a:p>
          <a:p>
            <a:pPr algn="ctr"/>
            <a:r>
              <a:rPr lang="en-US" sz="2400">
                <a:ea typeface="+mn-lt"/>
                <a:cs typeface="+mn-lt"/>
              </a:rPr>
              <a:t>Out-of-state Tuition: $38,650-$46,498</a:t>
            </a:r>
            <a:endParaRPr lang="en-US"/>
          </a:p>
          <a:p>
            <a:pPr algn="ctr"/>
            <a:r>
              <a:rPr lang="en-US" sz="2400">
                <a:ea typeface="+mn-lt"/>
                <a:cs typeface="+mn-lt"/>
              </a:rPr>
              <a:t>Public &amp; PWI</a:t>
            </a:r>
            <a:endParaRPr lang="en-US">
              <a:ea typeface="+mn-lt"/>
              <a:cs typeface="+mn-lt"/>
            </a:endParaRPr>
          </a:p>
          <a:p>
            <a:pPr algn="ctr"/>
            <a:br>
              <a:rPr lang="en-US"/>
            </a:br>
            <a:endParaRPr lang="en-US"/>
          </a:p>
        </p:txBody>
      </p:sp>
      <p:pic>
        <p:nvPicPr>
          <p:cNvPr id="4" name="Picture 4" descr="A picture containing tree, outdoor, building, town&#10;&#10;Description automatically generated">
            <a:extLst>
              <a:ext uri="{FF2B5EF4-FFF2-40B4-BE49-F238E27FC236}">
                <a16:creationId xmlns:a16="http://schemas.microsoft.com/office/drawing/2014/main" id="{C1701674-9571-5398-F798-E5598B6846AB}"/>
              </a:ext>
            </a:extLst>
          </p:cNvPr>
          <p:cNvPicPr>
            <a:picLocks noChangeAspect="1"/>
          </p:cNvPicPr>
          <p:nvPr/>
        </p:nvPicPr>
        <p:blipFill>
          <a:blip r:embed="rId6"/>
          <a:stretch>
            <a:fillRect/>
          </a:stretch>
        </p:blipFill>
        <p:spPr>
          <a:xfrm>
            <a:off x="310633" y="3681662"/>
            <a:ext cx="3152273" cy="2101515"/>
          </a:xfrm>
          <a:prstGeom prst="rect">
            <a:avLst/>
          </a:prstGeom>
        </p:spPr>
      </p:pic>
      <p:pic>
        <p:nvPicPr>
          <p:cNvPr id="16" name="Picture 16" descr="Chart, pie chart&#10;&#10;Description automatically generated">
            <a:extLst>
              <a:ext uri="{FF2B5EF4-FFF2-40B4-BE49-F238E27FC236}">
                <a16:creationId xmlns:a16="http://schemas.microsoft.com/office/drawing/2014/main" id="{0D1AE1FB-6540-4966-D291-DAFD7C09D281}"/>
              </a:ext>
            </a:extLst>
          </p:cNvPr>
          <p:cNvPicPr>
            <a:picLocks noChangeAspect="1"/>
          </p:cNvPicPr>
          <p:nvPr/>
        </p:nvPicPr>
        <p:blipFill>
          <a:blip r:embed="rId7"/>
          <a:stretch>
            <a:fillRect/>
          </a:stretch>
        </p:blipFill>
        <p:spPr>
          <a:xfrm>
            <a:off x="9510604" y="1261644"/>
            <a:ext cx="2507297" cy="2762587"/>
          </a:xfrm>
          <a:prstGeom prst="rect">
            <a:avLst/>
          </a:prstGeom>
        </p:spPr>
      </p:pic>
      <p:pic>
        <p:nvPicPr>
          <p:cNvPr id="19" name="Picture 19">
            <a:extLst>
              <a:ext uri="{FF2B5EF4-FFF2-40B4-BE49-F238E27FC236}">
                <a16:creationId xmlns:a16="http://schemas.microsoft.com/office/drawing/2014/main" id="{A9A84881-068F-EB80-BDE2-A0EDFBFA6426}"/>
              </a:ext>
            </a:extLst>
          </p:cNvPr>
          <p:cNvPicPr>
            <a:picLocks noChangeAspect="1"/>
          </p:cNvPicPr>
          <p:nvPr/>
        </p:nvPicPr>
        <p:blipFill>
          <a:blip r:embed="rId8"/>
          <a:stretch>
            <a:fillRect/>
          </a:stretch>
        </p:blipFill>
        <p:spPr>
          <a:xfrm>
            <a:off x="3104147" y="4529544"/>
            <a:ext cx="3007893" cy="1624953"/>
          </a:xfrm>
          <a:prstGeom prst="rect">
            <a:avLst/>
          </a:prstGeom>
        </p:spPr>
      </p:pic>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9"/>
          <a:stretch>
            <a:fillRect/>
          </a:stretch>
        </p:blipFill>
        <p:spPr>
          <a:xfrm>
            <a:off x="9030929" y="-67597"/>
            <a:ext cx="3197942" cy="3197942"/>
          </a:xfrm>
        </p:spPr>
      </p:pic>
      <p:sp>
        <p:nvSpPr>
          <p:cNvPr id="12" name="TextBox 11">
            <a:extLst>
              <a:ext uri="{FF2B5EF4-FFF2-40B4-BE49-F238E27FC236}">
                <a16:creationId xmlns:a16="http://schemas.microsoft.com/office/drawing/2014/main" id="{1C0C8117-8846-B995-917A-6A853251D197}"/>
              </a:ext>
            </a:extLst>
          </p:cNvPr>
          <p:cNvSpPr txBox="1"/>
          <p:nvPr/>
        </p:nvSpPr>
        <p:spPr>
          <a:xfrm>
            <a:off x="6986337" y="304800"/>
            <a:ext cx="54061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Demographics</a:t>
            </a:r>
            <a:endParaRPr lang="en-US">
              <a:cs typeface="Calibri" panose="020F0502020204030204"/>
            </a:endParaRPr>
          </a:p>
        </p:txBody>
      </p:sp>
      <p:pic>
        <p:nvPicPr>
          <p:cNvPr id="5" name="Picture 8">
            <a:extLst>
              <a:ext uri="{FF2B5EF4-FFF2-40B4-BE49-F238E27FC236}">
                <a16:creationId xmlns:a16="http://schemas.microsoft.com/office/drawing/2014/main" id="{F72E7093-4BA0-861E-2C20-578A92AFEDAE}"/>
              </a:ext>
            </a:extLst>
          </p:cNvPr>
          <p:cNvPicPr>
            <a:picLocks noChangeAspect="1"/>
          </p:cNvPicPr>
          <p:nvPr/>
        </p:nvPicPr>
        <p:blipFill>
          <a:blip r:embed="rId10"/>
          <a:stretch>
            <a:fillRect/>
          </a:stretch>
        </p:blipFill>
        <p:spPr>
          <a:xfrm>
            <a:off x="4506242" y="3211754"/>
            <a:ext cx="1624466" cy="1624953"/>
          </a:xfrm>
          <a:prstGeom prst="rect">
            <a:avLst/>
          </a:prstGeom>
        </p:spPr>
      </p:pic>
      <p:pic>
        <p:nvPicPr>
          <p:cNvPr id="10" name="Picture 8" descr="Chart, bubble chart&#10;&#10;Description automatically generated">
            <a:extLst>
              <a:ext uri="{FF2B5EF4-FFF2-40B4-BE49-F238E27FC236}">
                <a16:creationId xmlns:a16="http://schemas.microsoft.com/office/drawing/2014/main" id="{201DA903-1240-DBFB-CD8A-F334D5F9BA87}"/>
              </a:ext>
            </a:extLst>
          </p:cNvPr>
          <p:cNvPicPr>
            <a:picLocks noChangeAspect="1"/>
          </p:cNvPicPr>
          <p:nvPr/>
        </p:nvPicPr>
        <p:blipFill>
          <a:blip r:embed="rId11"/>
          <a:stretch>
            <a:fillRect/>
          </a:stretch>
        </p:blipFill>
        <p:spPr>
          <a:xfrm>
            <a:off x="6519496" y="4083195"/>
            <a:ext cx="5673968" cy="559978"/>
          </a:xfrm>
          <a:prstGeom prst="rect">
            <a:avLst/>
          </a:prstGeom>
        </p:spPr>
      </p:pic>
      <p:sp>
        <p:nvSpPr>
          <p:cNvPr id="9" name="TextBox 8">
            <a:extLst>
              <a:ext uri="{FF2B5EF4-FFF2-40B4-BE49-F238E27FC236}">
                <a16:creationId xmlns:a16="http://schemas.microsoft.com/office/drawing/2014/main" id="{BBB7CAF0-2138-7376-B363-6EFF31BFFE10}"/>
              </a:ext>
            </a:extLst>
          </p:cNvPr>
          <p:cNvSpPr txBox="1"/>
          <p:nvPr/>
        </p:nvSpPr>
        <p:spPr>
          <a:xfrm>
            <a:off x="9247091" y="856149"/>
            <a:ext cx="30343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panose="020F0502020204030204"/>
              </a:rPr>
              <a:t>University of Texas</a:t>
            </a:r>
          </a:p>
        </p:txBody>
      </p:sp>
      <p:sp>
        <p:nvSpPr>
          <p:cNvPr id="11" name="TextBox 10">
            <a:extLst>
              <a:ext uri="{FF2B5EF4-FFF2-40B4-BE49-F238E27FC236}">
                <a16:creationId xmlns:a16="http://schemas.microsoft.com/office/drawing/2014/main" id="{222E93B7-7B18-A2AE-8BB9-D4478D6F3495}"/>
              </a:ext>
            </a:extLst>
          </p:cNvPr>
          <p:cNvSpPr txBox="1"/>
          <p:nvPr/>
        </p:nvSpPr>
        <p:spPr>
          <a:xfrm>
            <a:off x="6456821" y="894249"/>
            <a:ext cx="30343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cs typeface="Calibri" panose="020F0502020204030204"/>
              </a:rPr>
              <a:t>The State of Texas</a:t>
            </a:r>
          </a:p>
        </p:txBody>
      </p:sp>
    </p:spTree>
    <p:extLst>
      <p:ext uri="{BB962C8B-B14F-4D97-AF65-F5344CB8AC3E}">
        <p14:creationId xmlns:p14="http://schemas.microsoft.com/office/powerpoint/2010/main" val="132126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descr="Chart, pie chart&#10;&#10;Description automatically generated">
            <a:extLst>
              <a:ext uri="{FF2B5EF4-FFF2-40B4-BE49-F238E27FC236}">
                <a16:creationId xmlns:a16="http://schemas.microsoft.com/office/drawing/2014/main" id="{6123308D-3829-2A0D-75F0-7471C97A42CA}"/>
              </a:ext>
            </a:extLst>
          </p:cNvPr>
          <p:cNvPicPr>
            <a:picLocks noChangeAspect="1"/>
          </p:cNvPicPr>
          <p:nvPr/>
        </p:nvPicPr>
        <p:blipFill>
          <a:blip r:embed="rId3"/>
          <a:stretch>
            <a:fillRect/>
          </a:stretch>
        </p:blipFill>
        <p:spPr>
          <a:xfrm>
            <a:off x="6692730" y="1283732"/>
            <a:ext cx="2515437" cy="2706828"/>
          </a:xfrm>
          <a:prstGeom prst="rect">
            <a:avLst/>
          </a:prstGeo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51294" y="295326"/>
            <a:ext cx="10515600" cy="1325563"/>
          </a:xfrm>
        </p:spPr>
        <p:txBody>
          <a:bodyPr>
            <a:normAutofit/>
          </a:bodyPr>
          <a:lstStyle/>
          <a:p>
            <a:r>
              <a:rPr lang="en-US" b="1">
                <a:solidFill>
                  <a:srgbClr val="C00000"/>
                </a:solidFill>
                <a:ea typeface="+mj-lt"/>
                <a:cs typeface="+mj-lt"/>
              </a:rPr>
              <a:t>Background Information</a:t>
            </a:r>
            <a:endParaRPr lang="en-US" b="1">
              <a:solidFill>
                <a:srgbClr val="C00000"/>
              </a:solidFill>
              <a:cs typeface="Calibri Light"/>
            </a:endParaRPr>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652616" y="1269989"/>
            <a:ext cx="552957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a:ea typeface="+mn-lt"/>
                <a:cs typeface="+mn-lt"/>
              </a:rPr>
              <a:t>Howard University</a:t>
            </a:r>
            <a:endParaRPr lang="en-US">
              <a:ea typeface="+mn-lt"/>
              <a:cs typeface="+mn-lt"/>
            </a:endParaRPr>
          </a:p>
          <a:p>
            <a:pPr algn="ctr"/>
            <a:r>
              <a:rPr lang="en-US" sz="2400">
                <a:ea typeface="+mn-lt"/>
                <a:cs typeface="+mn-lt"/>
              </a:rPr>
              <a:t>Location: Washington, DC</a:t>
            </a:r>
            <a:endParaRPr lang="en-US"/>
          </a:p>
          <a:p>
            <a:pPr algn="ctr"/>
            <a:r>
              <a:rPr lang="en-US" sz="2400">
                <a:ea typeface="+mn-lt"/>
                <a:cs typeface="+mn-lt"/>
              </a:rPr>
              <a:t> Undergraduate Enrollment: 7,857</a:t>
            </a:r>
            <a:endParaRPr lang="en-US"/>
          </a:p>
          <a:p>
            <a:pPr algn="ctr"/>
            <a:r>
              <a:rPr lang="en-US" sz="2400">
                <a:ea typeface="+mn-lt"/>
                <a:cs typeface="+mn-lt"/>
              </a:rPr>
              <a:t> Tuition: $28,450</a:t>
            </a:r>
            <a:endParaRPr lang="en-US"/>
          </a:p>
          <a:p>
            <a:pPr algn="ctr"/>
            <a:r>
              <a:rPr lang="en-US" sz="2400">
                <a:ea typeface="+mn-lt"/>
                <a:cs typeface="+mn-lt"/>
              </a:rPr>
              <a:t>Private &amp; HBCU</a:t>
            </a:r>
            <a:endParaRPr lang="en-US"/>
          </a:p>
        </p:txBody>
      </p:sp>
      <p:pic>
        <p:nvPicPr>
          <p:cNvPr id="4" name="Picture 4" descr="An aerial view of a city&#10;&#10;Description automatically generated">
            <a:extLst>
              <a:ext uri="{FF2B5EF4-FFF2-40B4-BE49-F238E27FC236}">
                <a16:creationId xmlns:a16="http://schemas.microsoft.com/office/drawing/2014/main" id="{C1701674-9571-5398-F798-E5598B6846AB}"/>
              </a:ext>
            </a:extLst>
          </p:cNvPr>
          <p:cNvPicPr>
            <a:picLocks noChangeAspect="1"/>
          </p:cNvPicPr>
          <p:nvPr/>
        </p:nvPicPr>
        <p:blipFill>
          <a:blip r:embed="rId6"/>
          <a:stretch>
            <a:fillRect/>
          </a:stretch>
        </p:blipFill>
        <p:spPr>
          <a:xfrm>
            <a:off x="310633" y="3683572"/>
            <a:ext cx="3152273" cy="2097694"/>
          </a:xfrm>
          <a:prstGeom prst="rect">
            <a:avLst/>
          </a:prstGeom>
        </p:spPr>
      </p:pic>
      <p:pic>
        <p:nvPicPr>
          <p:cNvPr id="16" name="Picture 16" descr="A picture containing company name&#10;&#10;Description automatically generated">
            <a:extLst>
              <a:ext uri="{FF2B5EF4-FFF2-40B4-BE49-F238E27FC236}">
                <a16:creationId xmlns:a16="http://schemas.microsoft.com/office/drawing/2014/main" id="{0D1AE1FB-6540-4966-D291-DAFD7C09D281}"/>
              </a:ext>
            </a:extLst>
          </p:cNvPr>
          <p:cNvPicPr>
            <a:picLocks noChangeAspect="1"/>
          </p:cNvPicPr>
          <p:nvPr/>
        </p:nvPicPr>
        <p:blipFill>
          <a:blip r:embed="rId7"/>
          <a:stretch>
            <a:fillRect/>
          </a:stretch>
        </p:blipFill>
        <p:spPr>
          <a:xfrm>
            <a:off x="9541468" y="1261644"/>
            <a:ext cx="2445568" cy="2762587"/>
          </a:xfrm>
          <a:prstGeom prst="rect">
            <a:avLst/>
          </a:prstGeom>
        </p:spPr>
      </p:pic>
      <p:pic>
        <p:nvPicPr>
          <p:cNvPr id="19" name="Picture 19">
            <a:extLst>
              <a:ext uri="{FF2B5EF4-FFF2-40B4-BE49-F238E27FC236}">
                <a16:creationId xmlns:a16="http://schemas.microsoft.com/office/drawing/2014/main" id="{A9A84881-068F-EB80-BDE2-A0EDFBFA6426}"/>
              </a:ext>
            </a:extLst>
          </p:cNvPr>
          <p:cNvPicPr>
            <a:picLocks noChangeAspect="1"/>
          </p:cNvPicPr>
          <p:nvPr/>
        </p:nvPicPr>
        <p:blipFill>
          <a:blip r:embed="rId8"/>
          <a:stretch>
            <a:fillRect/>
          </a:stretch>
        </p:blipFill>
        <p:spPr>
          <a:xfrm>
            <a:off x="3253966" y="4529544"/>
            <a:ext cx="2708255" cy="1624953"/>
          </a:xfrm>
          <a:prstGeom prst="rect">
            <a:avLst/>
          </a:prstGeom>
        </p:spPr>
      </p:pic>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9"/>
          <a:stretch>
            <a:fillRect/>
          </a:stretch>
        </p:blipFill>
        <p:spPr>
          <a:xfrm>
            <a:off x="9030929" y="-67597"/>
            <a:ext cx="3197942" cy="3197942"/>
          </a:xfrm>
        </p:spPr>
      </p:pic>
      <p:sp>
        <p:nvSpPr>
          <p:cNvPr id="12" name="TextBox 11">
            <a:extLst>
              <a:ext uri="{FF2B5EF4-FFF2-40B4-BE49-F238E27FC236}">
                <a16:creationId xmlns:a16="http://schemas.microsoft.com/office/drawing/2014/main" id="{1C0C8117-8846-B995-917A-6A853251D197}"/>
              </a:ext>
            </a:extLst>
          </p:cNvPr>
          <p:cNvSpPr txBox="1"/>
          <p:nvPr/>
        </p:nvSpPr>
        <p:spPr>
          <a:xfrm>
            <a:off x="6986337" y="304800"/>
            <a:ext cx="54061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Demographics</a:t>
            </a:r>
            <a:r>
              <a:rPr lang="en-US" sz="2800">
                <a:cs typeface="Calibri"/>
              </a:rPr>
              <a:t>​</a:t>
            </a:r>
            <a:endParaRPr lang="en-US">
              <a:cs typeface="Calibri" panose="020F0502020204030204"/>
            </a:endParaRPr>
          </a:p>
        </p:txBody>
      </p:sp>
      <p:pic>
        <p:nvPicPr>
          <p:cNvPr id="5" name="Picture 8">
            <a:extLst>
              <a:ext uri="{FF2B5EF4-FFF2-40B4-BE49-F238E27FC236}">
                <a16:creationId xmlns:a16="http://schemas.microsoft.com/office/drawing/2014/main" id="{820C4DA8-5D77-BC09-AD88-A7FBD2C0C99C}"/>
              </a:ext>
            </a:extLst>
          </p:cNvPr>
          <p:cNvPicPr>
            <a:picLocks noChangeAspect="1"/>
          </p:cNvPicPr>
          <p:nvPr/>
        </p:nvPicPr>
        <p:blipFill>
          <a:blip r:embed="rId10"/>
          <a:stretch>
            <a:fillRect/>
          </a:stretch>
        </p:blipFill>
        <p:spPr>
          <a:xfrm>
            <a:off x="4217485" y="2951616"/>
            <a:ext cx="1863228" cy="1863787"/>
          </a:xfrm>
          <a:prstGeom prst="rect">
            <a:avLst/>
          </a:prstGeom>
        </p:spPr>
      </p:pic>
      <p:pic>
        <p:nvPicPr>
          <p:cNvPr id="10" name="Picture 8" descr="Chart, bubble chart&#10;&#10;Description automatically generated">
            <a:extLst>
              <a:ext uri="{FF2B5EF4-FFF2-40B4-BE49-F238E27FC236}">
                <a16:creationId xmlns:a16="http://schemas.microsoft.com/office/drawing/2014/main" id="{A07A6291-730C-96B9-8E13-91A324A4C74F}"/>
              </a:ext>
            </a:extLst>
          </p:cNvPr>
          <p:cNvPicPr>
            <a:picLocks noChangeAspect="1"/>
          </p:cNvPicPr>
          <p:nvPr/>
        </p:nvPicPr>
        <p:blipFill>
          <a:blip r:embed="rId11"/>
          <a:stretch>
            <a:fillRect/>
          </a:stretch>
        </p:blipFill>
        <p:spPr>
          <a:xfrm>
            <a:off x="6519496" y="4083195"/>
            <a:ext cx="5673968" cy="559978"/>
          </a:xfrm>
          <a:prstGeom prst="rect">
            <a:avLst/>
          </a:prstGeom>
        </p:spPr>
      </p:pic>
      <p:sp>
        <p:nvSpPr>
          <p:cNvPr id="9" name="TextBox 8">
            <a:extLst>
              <a:ext uri="{FF2B5EF4-FFF2-40B4-BE49-F238E27FC236}">
                <a16:creationId xmlns:a16="http://schemas.microsoft.com/office/drawing/2014/main" id="{47CEC04B-0980-8B64-37EF-C1ABD7445898}"/>
              </a:ext>
            </a:extLst>
          </p:cNvPr>
          <p:cNvSpPr txBox="1"/>
          <p:nvPr/>
        </p:nvSpPr>
        <p:spPr>
          <a:xfrm>
            <a:off x="9075487" y="861534"/>
            <a:ext cx="31088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Howard University</a:t>
            </a:r>
            <a:r>
              <a:rPr lang="en-US" sz="2000">
                <a:cs typeface="Calibri"/>
              </a:rPr>
              <a:t>​</a:t>
            </a:r>
          </a:p>
        </p:txBody>
      </p:sp>
      <p:sp>
        <p:nvSpPr>
          <p:cNvPr id="11" name="TextBox 10">
            <a:extLst>
              <a:ext uri="{FF2B5EF4-FFF2-40B4-BE49-F238E27FC236}">
                <a16:creationId xmlns:a16="http://schemas.microsoft.com/office/drawing/2014/main" id="{3CBE49FC-7FBB-5286-E7EC-29CE7F5865DE}"/>
              </a:ext>
            </a:extLst>
          </p:cNvPr>
          <p:cNvSpPr txBox="1"/>
          <p:nvPr/>
        </p:nvSpPr>
        <p:spPr>
          <a:xfrm>
            <a:off x="6396035" y="848128"/>
            <a:ext cx="31088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Washington, DC</a:t>
            </a:r>
            <a:endParaRPr lang="en-US" sz="2000">
              <a:cs typeface="Calibri" panose="020F0502020204030204"/>
            </a:endParaRPr>
          </a:p>
        </p:txBody>
      </p:sp>
    </p:spTree>
    <p:extLst>
      <p:ext uri="{BB962C8B-B14F-4D97-AF65-F5344CB8AC3E}">
        <p14:creationId xmlns:p14="http://schemas.microsoft.com/office/powerpoint/2010/main" val="968451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7C4AA9-3383-E0F8-8806-A074025D25C5}"/>
              </a:ext>
            </a:extLst>
          </p:cNvPr>
          <p:cNvPicPr>
            <a:picLocks noChangeAspect="1"/>
          </p:cNvPicPr>
          <p:nvPr/>
        </p:nvPicPr>
        <p:blipFill>
          <a:blip r:embed="rId3"/>
          <a:stretch>
            <a:fillRect/>
          </a:stretch>
        </p:blipFill>
        <p:spPr>
          <a:xfrm>
            <a:off x="758624" y="2039820"/>
            <a:ext cx="10674752" cy="2778360"/>
          </a:xfrm>
          <a:prstGeom prst="rect">
            <a:avLst/>
          </a:prstGeom>
        </p:spPr>
      </p:pic>
      <p:sp>
        <p:nvSpPr>
          <p:cNvPr id="8" name="TextBox 7">
            <a:extLst>
              <a:ext uri="{FF2B5EF4-FFF2-40B4-BE49-F238E27FC236}">
                <a16:creationId xmlns:a16="http://schemas.microsoft.com/office/drawing/2014/main" id="{C36E5B0B-760A-5364-ABF3-C8FCE34909F4}"/>
              </a:ext>
            </a:extLst>
          </p:cNvPr>
          <p:cNvSpPr txBox="1"/>
          <p:nvPr/>
        </p:nvSpPr>
        <p:spPr>
          <a:xfrm>
            <a:off x="687793" y="2802980"/>
            <a:ext cx="10816413" cy="3293209"/>
          </a:xfrm>
          <a:prstGeom prst="rect">
            <a:avLst/>
          </a:prstGeom>
          <a:noFill/>
        </p:spPr>
        <p:txBody>
          <a:bodyPr wrap="square" lIns="91440" tIns="45720" rIns="91440" bIns="45720" anchor="t">
            <a:spAutoFit/>
          </a:bodyPr>
          <a:lstStyle/>
          <a:p>
            <a:pPr algn="ctr"/>
            <a:r>
              <a:rPr lang="en-US" sz="5400" b="1">
                <a:solidFill>
                  <a:schemeClr val="bg1"/>
                </a:solidFill>
                <a:ea typeface="+mn-lt"/>
                <a:cs typeface="+mn-lt"/>
              </a:rPr>
              <a:t>What difference would you expect among these Universities?</a:t>
            </a:r>
            <a:endParaRPr lang="en-US" sz="5400">
              <a:solidFill>
                <a:schemeClr val="bg1"/>
              </a:solidFill>
              <a:cs typeface="Calibri"/>
            </a:endParaRPr>
          </a:p>
          <a:p>
            <a:pPr algn="ctr"/>
            <a:br>
              <a:rPr lang="en-US"/>
            </a:br>
            <a:endParaRPr lang="en-US"/>
          </a:p>
          <a:p>
            <a:br>
              <a:rPr lang="en-US" sz="3200"/>
            </a:br>
            <a:endParaRPr lang="en-US" sz="3200"/>
          </a:p>
        </p:txBody>
      </p:sp>
    </p:spTree>
    <p:extLst>
      <p:ext uri="{BB962C8B-B14F-4D97-AF65-F5344CB8AC3E}">
        <p14:creationId xmlns:p14="http://schemas.microsoft.com/office/powerpoint/2010/main" val="4114089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51294" y="295326"/>
            <a:ext cx="10515600" cy="1325563"/>
          </a:xfrm>
        </p:spPr>
        <p:txBody>
          <a:bodyPr>
            <a:normAutofit/>
          </a:bodyPr>
          <a:lstStyle/>
          <a:p>
            <a:r>
              <a:rPr lang="en-US" b="1">
                <a:solidFill>
                  <a:srgbClr val="C00000"/>
                </a:solidFill>
                <a:cs typeface="Calibri Light"/>
              </a:rPr>
              <a:t>Iowa State Multicultural Student Affairs</a:t>
            </a: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652616" y="1306275"/>
            <a:ext cx="11229365"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Mission statement</a:t>
            </a:r>
          </a:p>
          <a:p>
            <a:pPr marL="285750" indent="-285750">
              <a:buFont typeface="Arial"/>
              <a:buChar char="•"/>
            </a:pPr>
            <a:r>
              <a:rPr lang="en-US" sz="2000">
                <a:ea typeface="+mn-lt"/>
                <a:cs typeface="+mn-lt"/>
              </a:rPr>
              <a:t>"The Office of Multicultural Student Affairs (MSA) supports and empowers Iowa State University's students who self-identify as African American, Asian, Pacific Islander, Desi American, Latinx, Native American/Alaskan Native or Multiracial, and advocates for their holistic development across the University.”</a:t>
            </a:r>
            <a:endParaRPr lang="en-US" sz="2000">
              <a:cs typeface="Calibri" panose="020F0502020204030204"/>
            </a:endParaRPr>
          </a:p>
          <a:p>
            <a:endParaRPr lang="en-US" sz="2000">
              <a:ea typeface="+mn-lt"/>
              <a:cs typeface="+mn-lt"/>
            </a:endParaRPr>
          </a:p>
          <a:p>
            <a:r>
              <a:rPr lang="en-US" sz="2000">
                <a:ea typeface="+mn-lt"/>
                <a:cs typeface="+mn-lt"/>
              </a:rPr>
              <a:t>Values</a:t>
            </a:r>
            <a:endParaRPr lang="en-US" sz="2000"/>
          </a:p>
          <a:p>
            <a:pPr marL="285750" indent="-285750">
              <a:buFont typeface="Arial"/>
              <a:buChar char="•"/>
            </a:pPr>
            <a:r>
              <a:rPr lang="en-US" sz="2000">
                <a:ea typeface="+mn-lt"/>
                <a:cs typeface="+mn-lt"/>
              </a:rPr>
              <a:t>Agency and Advocacy</a:t>
            </a:r>
            <a:endParaRPr lang="en-US" sz="2000"/>
          </a:p>
          <a:p>
            <a:pPr marL="285750" indent="-285750">
              <a:buFont typeface="Arial"/>
              <a:buChar char="•"/>
            </a:pPr>
            <a:r>
              <a:rPr lang="en-US" sz="2000">
                <a:ea typeface="+mn-lt"/>
                <a:cs typeface="+mn-lt"/>
              </a:rPr>
              <a:t>Community-minded dialogue</a:t>
            </a:r>
            <a:endParaRPr lang="en-US" sz="2000"/>
          </a:p>
          <a:p>
            <a:pPr marL="285750" indent="-285750">
              <a:buFont typeface="Arial"/>
              <a:buChar char="•"/>
            </a:pPr>
            <a:r>
              <a:rPr lang="en-US" sz="2000">
                <a:ea typeface="+mn-lt"/>
                <a:cs typeface="+mn-lt"/>
              </a:rPr>
              <a:t>Culturally responsible coalition building</a:t>
            </a:r>
            <a:endParaRPr lang="en-US" sz="2000"/>
          </a:p>
          <a:p>
            <a:pPr marL="285750" indent="-285750">
              <a:buFont typeface="Arial"/>
              <a:buChar char="•"/>
            </a:pPr>
            <a:r>
              <a:rPr lang="en-US" sz="2000">
                <a:ea typeface="+mn-lt"/>
                <a:cs typeface="+mn-lt"/>
              </a:rPr>
              <a:t>Social Justice and Intersectional Inclusion</a:t>
            </a:r>
            <a:endParaRPr lang="en-US" sz="2000"/>
          </a:p>
          <a:p>
            <a:pPr marL="285750" indent="-285750">
              <a:buFont typeface="Arial"/>
              <a:buChar char="•"/>
            </a:pPr>
            <a:r>
              <a:rPr lang="en-US" sz="2000">
                <a:ea typeface="+mn-lt"/>
                <a:cs typeface="+mn-lt"/>
              </a:rPr>
              <a:t>Student Development and Reflection</a:t>
            </a:r>
            <a:endParaRPr lang="en-US" sz="2000"/>
          </a:p>
          <a:p>
            <a:pPr marL="285750" indent="-285750">
              <a:buFont typeface="Arial"/>
              <a:buChar char="•"/>
            </a:pPr>
            <a:r>
              <a:rPr lang="en-US" sz="2000">
                <a:ea typeface="+mn-lt"/>
                <a:cs typeface="+mn-lt"/>
              </a:rPr>
              <a:t>Transformative experiential learning</a:t>
            </a:r>
          </a:p>
        </p:txBody>
      </p:sp>
      <p:pic>
        <p:nvPicPr>
          <p:cNvPr id="4" name="Picture 4">
            <a:extLst>
              <a:ext uri="{FF2B5EF4-FFF2-40B4-BE49-F238E27FC236}">
                <a16:creationId xmlns:a16="http://schemas.microsoft.com/office/drawing/2014/main" id="{70AB8680-A223-009C-DC9B-0446F3F4F91D}"/>
              </a:ext>
            </a:extLst>
          </p:cNvPr>
          <p:cNvPicPr>
            <a:picLocks noChangeAspect="1"/>
          </p:cNvPicPr>
          <p:nvPr/>
        </p:nvPicPr>
        <p:blipFill>
          <a:blip r:embed="rId6"/>
          <a:stretch>
            <a:fillRect/>
          </a:stretch>
        </p:blipFill>
        <p:spPr>
          <a:xfrm>
            <a:off x="7019197" y="2941232"/>
            <a:ext cx="4009901" cy="2669968"/>
          </a:xfrm>
          <a:prstGeom prst="rect">
            <a:avLst/>
          </a:prstGeom>
        </p:spPr>
      </p:pic>
    </p:spTree>
    <p:extLst>
      <p:ext uri="{BB962C8B-B14F-4D97-AF65-F5344CB8AC3E}">
        <p14:creationId xmlns:p14="http://schemas.microsoft.com/office/powerpoint/2010/main" val="55834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2ABF7D1-006F-5738-80E6-0F18AA258C24}"/>
              </a:ext>
            </a:extLst>
          </p:cNvPr>
          <p:cNvPicPr>
            <a:picLocks noChangeAspect="1"/>
          </p:cNvPicPr>
          <p:nvPr/>
        </p:nvPicPr>
        <p:blipFill>
          <a:blip r:embed="rId3"/>
          <a:stretch>
            <a:fillRect/>
          </a:stretch>
        </p:blipFill>
        <p:spPr>
          <a:xfrm>
            <a:off x="0" y="-544548"/>
            <a:ext cx="12225004" cy="9168753"/>
          </a:xfrm>
          <a:prstGeom prst="rect">
            <a:avLst/>
          </a:prstGeom>
        </p:spPr>
      </p:pic>
      <p:sp>
        <p:nvSpPr>
          <p:cNvPr id="2" name="Title 1">
            <a:extLst>
              <a:ext uri="{FF2B5EF4-FFF2-40B4-BE49-F238E27FC236}">
                <a16:creationId xmlns:a16="http://schemas.microsoft.com/office/drawing/2014/main" id="{BD4F1DE0-EFA6-95F7-E2CB-2CD375115402}"/>
              </a:ext>
            </a:extLst>
          </p:cNvPr>
          <p:cNvSpPr>
            <a:spLocks noGrp="1"/>
          </p:cNvSpPr>
          <p:nvPr>
            <p:ph type="title"/>
          </p:nvPr>
        </p:nvSpPr>
        <p:spPr>
          <a:xfrm>
            <a:off x="838200" y="822325"/>
            <a:ext cx="10515600" cy="1325563"/>
          </a:xfrm>
        </p:spPr>
        <p:txBody>
          <a:bodyPr>
            <a:normAutofit/>
          </a:bodyPr>
          <a:lstStyle/>
          <a:p>
            <a:pPr algn="ctr"/>
            <a:r>
              <a:rPr lang="en-US" sz="5400" b="1">
                <a:solidFill>
                  <a:srgbClr val="901E24"/>
                </a:solidFill>
                <a:latin typeface="ITC Berkeley Oldstyle Std Blk" panose="02090402050306020404" pitchFamily="18" charset="0"/>
              </a:rPr>
              <a:t>NCORE-ISCORE Mission</a:t>
            </a:r>
          </a:p>
        </p:txBody>
      </p:sp>
      <p:sp>
        <p:nvSpPr>
          <p:cNvPr id="15" name="Rectangle 14">
            <a:extLst>
              <a:ext uri="{FF2B5EF4-FFF2-40B4-BE49-F238E27FC236}">
                <a16:creationId xmlns:a16="http://schemas.microsoft.com/office/drawing/2014/main" id="{F6D842AC-F1F7-98F1-95FC-007FBA6C960B}"/>
              </a:ext>
            </a:extLst>
          </p:cNvPr>
          <p:cNvSpPr/>
          <p:nvPr/>
        </p:nvSpPr>
        <p:spPr>
          <a:xfrm>
            <a:off x="959477" y="2484873"/>
            <a:ext cx="10306050" cy="3109912"/>
          </a:xfrm>
          <a:prstGeom prst="rect">
            <a:avLst/>
          </a:prstGeom>
          <a:solidFill>
            <a:srgbClr val="9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E7B6CB9B-345C-5320-B926-03D3819E7371}"/>
              </a:ext>
            </a:extLst>
          </p:cNvPr>
          <p:cNvSpPr>
            <a:spLocks noGrp="1"/>
          </p:cNvSpPr>
          <p:nvPr>
            <p:ph idx="1"/>
          </p:nvPr>
        </p:nvSpPr>
        <p:spPr>
          <a:xfrm>
            <a:off x="1047750" y="2638460"/>
            <a:ext cx="10096500" cy="3232150"/>
          </a:xfrm>
        </p:spPr>
        <p:txBody>
          <a:bodyPr/>
          <a:lstStyle/>
          <a:p>
            <a:pPr marL="0" indent="0" algn="ctr">
              <a:buNone/>
            </a:pPr>
            <a:r>
              <a:rPr lang="en-US" altLang="en-US" sz="2800" b="1">
                <a:solidFill>
                  <a:schemeClr val="bg1"/>
                </a:solidFill>
                <a:latin typeface="ITC Berkeley Oldstyle Std" panose="02090402050306020404" pitchFamily="18" charset="0"/>
                <a:ea typeface="Univers Condensed" panose="020B0506020202050204" pitchFamily="34" charset="0"/>
                <a:cs typeface="Arial" panose="020B0604020202020204" pitchFamily="34" charset="0"/>
              </a:rPr>
              <a:t>The NCORE-ISCORE Project supports Iowa State University’s diversity efforts. The project provides positive interactions  and dialogue regarding race, ethnicity, and multicultural relations through local and national initiatives including participation in two conferences: NCORE (National Conference on Race &amp; Ethnicity) and ISCORE (Iowa State Conference on Race &amp; Ethnicity).</a:t>
            </a:r>
          </a:p>
          <a:p>
            <a:pPr marL="0" indent="0">
              <a:buNone/>
            </a:pPr>
            <a:endParaRPr lang="en-US"/>
          </a:p>
        </p:txBody>
      </p:sp>
      <p:pic>
        <p:nvPicPr>
          <p:cNvPr id="20" name="Picture 19">
            <a:extLst>
              <a:ext uri="{FF2B5EF4-FFF2-40B4-BE49-F238E27FC236}">
                <a16:creationId xmlns:a16="http://schemas.microsoft.com/office/drawing/2014/main" id="{269CADDC-83A1-8ECB-7152-0707F989DDFF}"/>
              </a:ext>
            </a:extLst>
          </p:cNvPr>
          <p:cNvPicPr>
            <a:picLocks noChangeAspect="1"/>
          </p:cNvPicPr>
          <p:nvPr/>
        </p:nvPicPr>
        <p:blipFill>
          <a:blip r:embed="rId4"/>
          <a:stretch>
            <a:fillRect/>
          </a:stretch>
        </p:blipFill>
        <p:spPr>
          <a:xfrm rot="5400000">
            <a:off x="5869194" y="413616"/>
            <a:ext cx="652242" cy="12390638"/>
          </a:xfrm>
          <a:prstGeom prst="rect">
            <a:avLst/>
          </a:prstGeom>
        </p:spPr>
      </p:pic>
      <p:pic>
        <p:nvPicPr>
          <p:cNvPr id="21" name="Picture 20">
            <a:extLst>
              <a:ext uri="{FF2B5EF4-FFF2-40B4-BE49-F238E27FC236}">
                <a16:creationId xmlns:a16="http://schemas.microsoft.com/office/drawing/2014/main" id="{EED0CEF4-8E77-C0A3-9D91-23E770411E64}"/>
              </a:ext>
            </a:extLst>
          </p:cNvPr>
          <p:cNvPicPr>
            <a:picLocks noChangeAspect="1"/>
          </p:cNvPicPr>
          <p:nvPr/>
        </p:nvPicPr>
        <p:blipFill>
          <a:blip r:embed="rId5"/>
          <a:stretch>
            <a:fillRect/>
          </a:stretch>
        </p:blipFill>
        <p:spPr>
          <a:xfrm>
            <a:off x="388579" y="6425244"/>
            <a:ext cx="3856294" cy="290327"/>
          </a:xfrm>
          <a:prstGeom prst="rect">
            <a:avLst/>
          </a:prstGeom>
        </p:spPr>
      </p:pic>
      <p:sp>
        <p:nvSpPr>
          <p:cNvPr id="22" name="TextBox 21">
            <a:extLst>
              <a:ext uri="{FF2B5EF4-FFF2-40B4-BE49-F238E27FC236}">
                <a16:creationId xmlns:a16="http://schemas.microsoft.com/office/drawing/2014/main" id="{D1DE565A-3C75-2679-4BDF-C4E04EE8F106}"/>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107239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450011" y="324081"/>
            <a:ext cx="10515600" cy="1325563"/>
          </a:xfrm>
        </p:spPr>
        <p:txBody>
          <a:bodyPr>
            <a:normAutofit/>
          </a:bodyPr>
          <a:lstStyle/>
          <a:p>
            <a:r>
              <a:rPr lang="en-US" b="1">
                <a:solidFill>
                  <a:srgbClr val="C00000"/>
                </a:solidFill>
                <a:cs typeface="Calibri Light"/>
              </a:rPr>
              <a:t>Scholarship Programs</a:t>
            </a:r>
            <a:endParaRPr lang="en-US"/>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202772" y="1306275"/>
            <a:ext cx="408091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Multicultural  Vision Program (MVP)</a:t>
            </a:r>
          </a:p>
          <a:p>
            <a:pPr algn="ctr"/>
            <a:endParaRPr lang="en-US" sz="2400" b="1">
              <a:ea typeface="+mn-lt"/>
              <a:cs typeface="+mn-lt"/>
            </a:endParaRPr>
          </a:p>
          <a:p>
            <a:pPr algn="ctr"/>
            <a:r>
              <a:rPr lang="en-US" sz="2000">
                <a:ea typeface="+mn-lt"/>
                <a:cs typeface="+mn-lt"/>
              </a:rPr>
              <a:t>One hundred full-tuition scholarships to incoming first-year students that identify as a minority or participated in a federally funded Educational Talent Search or Upward Bound program along with students that show academic potential that go beyond class ranking and test scores</a:t>
            </a:r>
            <a:endParaRPr lang="en-US" sz="2000">
              <a:cs typeface="Calibri"/>
            </a:endParaRPr>
          </a:p>
          <a:p>
            <a:pPr algn="ctr"/>
            <a:endParaRPr lang="en-US" sz="2000">
              <a:cs typeface="Calibri"/>
            </a:endParaRPr>
          </a:p>
          <a:p>
            <a:pPr algn="ctr"/>
            <a:r>
              <a:rPr lang="en-US" sz="2000">
                <a:ea typeface="+mn-lt"/>
                <a:cs typeface="+mn-lt"/>
              </a:rPr>
              <a:t>Renewable for 3 more years if a 2.00 GPA is maintained and full-time student</a:t>
            </a:r>
            <a:endParaRPr lang="en-US" sz="2000"/>
          </a:p>
        </p:txBody>
      </p:sp>
      <p:sp>
        <p:nvSpPr>
          <p:cNvPr id="4" name="TextBox 3">
            <a:extLst>
              <a:ext uri="{FF2B5EF4-FFF2-40B4-BE49-F238E27FC236}">
                <a16:creationId xmlns:a16="http://schemas.microsoft.com/office/drawing/2014/main" id="{88B33843-480A-D293-8318-3D762767CABE}"/>
              </a:ext>
            </a:extLst>
          </p:cNvPr>
          <p:cNvSpPr txBox="1"/>
          <p:nvPr/>
        </p:nvSpPr>
        <p:spPr>
          <a:xfrm>
            <a:off x="4290087" y="1306274"/>
            <a:ext cx="3609365"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George Washington Carver Program (GWC)</a:t>
            </a:r>
          </a:p>
          <a:p>
            <a:pPr algn="ctr"/>
            <a:br>
              <a:rPr lang="en-US"/>
            </a:br>
            <a:r>
              <a:rPr lang="en-US" sz="2000">
                <a:ea typeface="+mn-lt"/>
                <a:cs typeface="+mn-lt"/>
              </a:rPr>
              <a:t>One hundred full-tuition scholarships to incoming first-year US multicultural students </a:t>
            </a:r>
            <a:br>
              <a:rPr lang="en-US"/>
            </a:br>
            <a:endParaRPr lang="en-US" sz="2000">
              <a:cs typeface="Calibri"/>
            </a:endParaRPr>
          </a:p>
          <a:p>
            <a:pPr algn="ctr"/>
            <a:r>
              <a:rPr lang="en-US" sz="2000">
                <a:ea typeface="+mn-lt"/>
                <a:cs typeface="+mn-lt"/>
              </a:rPr>
              <a:t>Renewable for 3 more years</a:t>
            </a:r>
            <a:endParaRPr lang="en-US" sz="2000"/>
          </a:p>
          <a:p>
            <a:pPr algn="ctr"/>
            <a:br>
              <a:rPr lang="en-US"/>
            </a:br>
            <a:endParaRPr lang="en-US"/>
          </a:p>
        </p:txBody>
      </p:sp>
      <p:sp>
        <p:nvSpPr>
          <p:cNvPr id="5" name="TextBox 4">
            <a:extLst>
              <a:ext uri="{FF2B5EF4-FFF2-40B4-BE49-F238E27FC236}">
                <a16:creationId xmlns:a16="http://schemas.microsoft.com/office/drawing/2014/main" id="{1B5FC8B3-9013-D3FD-D73C-7A54D53EB048}"/>
              </a:ext>
            </a:extLst>
          </p:cNvPr>
          <p:cNvSpPr txBox="1"/>
          <p:nvPr/>
        </p:nvSpPr>
        <p:spPr>
          <a:xfrm>
            <a:off x="8028200" y="1306273"/>
            <a:ext cx="360936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Academic Program for Excellence (APEX)</a:t>
            </a:r>
          </a:p>
          <a:p>
            <a:pPr algn="ctr"/>
            <a:endParaRPr lang="en-US" sz="2400">
              <a:ea typeface="+mn-lt"/>
              <a:cs typeface="+mn-lt"/>
            </a:endParaRPr>
          </a:p>
          <a:p>
            <a:pPr algn="ctr"/>
            <a:r>
              <a:rPr lang="en-US" sz="2000">
                <a:ea typeface="+mn-lt"/>
                <a:cs typeface="+mn-lt"/>
              </a:rPr>
              <a:t>8-week, immersive summer program to help transition from high school to ISU</a:t>
            </a:r>
            <a:endParaRPr lang="en-US" sz="2000">
              <a:cs typeface="Calibri"/>
            </a:endParaRPr>
          </a:p>
          <a:p>
            <a:pPr algn="ctr"/>
            <a:endParaRPr lang="en-US"/>
          </a:p>
          <a:p>
            <a:pPr algn="ctr"/>
            <a:r>
              <a:rPr lang="en-US" sz="2000">
                <a:ea typeface="+mn-lt"/>
                <a:cs typeface="+mn-lt"/>
              </a:rPr>
              <a:t>What’s Included:</a:t>
            </a:r>
            <a:endParaRPr lang="en-US" sz="2000">
              <a:cs typeface="Calibri"/>
            </a:endParaRPr>
          </a:p>
          <a:p>
            <a:pPr algn="ctr"/>
            <a:r>
              <a:rPr lang="en-US" sz="2000">
                <a:ea typeface="+mn-lt"/>
                <a:cs typeface="+mn-lt"/>
              </a:rPr>
              <a:t>live on-campus at ISU residence hall, up to 8 credits(2-3 classes), make connections with peer mentor, faculty, and other APEX scholars</a:t>
            </a:r>
            <a:endParaRPr lang="en-US" sz="2000">
              <a:cs typeface="Calibri"/>
            </a:endParaRPr>
          </a:p>
          <a:p>
            <a:pPr algn="ctr"/>
            <a:br>
              <a:rPr lang="en-US"/>
            </a:br>
            <a:endParaRPr lang="en-US"/>
          </a:p>
        </p:txBody>
      </p:sp>
    </p:spTree>
    <p:extLst>
      <p:ext uri="{BB962C8B-B14F-4D97-AF65-F5344CB8AC3E}">
        <p14:creationId xmlns:p14="http://schemas.microsoft.com/office/powerpoint/2010/main" val="56931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51294" y="295326"/>
            <a:ext cx="10515600" cy="1325563"/>
          </a:xfrm>
        </p:spPr>
        <p:txBody>
          <a:bodyPr>
            <a:normAutofit/>
          </a:bodyPr>
          <a:lstStyle/>
          <a:p>
            <a:r>
              <a:rPr lang="en-US" b="1">
                <a:solidFill>
                  <a:srgbClr val="C00000"/>
                </a:solidFill>
                <a:cs typeface="Calibri Light"/>
              </a:rPr>
              <a:t>Other Resources</a:t>
            </a:r>
            <a:endParaRPr lang="en-US"/>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652617" y="1306275"/>
            <a:ext cx="5746336"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Multicultural Student Organizations</a:t>
            </a:r>
            <a:endParaRPr lang="en-US" b="1"/>
          </a:p>
          <a:p>
            <a:pPr algn="ctr"/>
            <a:endParaRPr lang="en-US" sz="2400">
              <a:ea typeface="+mn-lt"/>
              <a:cs typeface="+mn-lt"/>
            </a:endParaRPr>
          </a:p>
          <a:p>
            <a:pPr algn="ctr"/>
            <a:r>
              <a:rPr lang="en-US" sz="2000">
                <a:ea typeface="+mn-lt"/>
                <a:cs typeface="+mn-lt"/>
              </a:rPr>
              <a:t>83 culture and identity-based clubs</a:t>
            </a:r>
            <a:endParaRPr lang="en-US" sz="2000">
              <a:cs typeface="Calibri"/>
            </a:endParaRPr>
          </a:p>
          <a:p>
            <a:pPr algn="ctr"/>
            <a:br>
              <a:rPr lang="en-US" sz="2400" b="1"/>
            </a:br>
            <a:r>
              <a:rPr lang="en-US" sz="2400" b="1">
                <a:ea typeface="+mn-lt"/>
                <a:cs typeface="+mn-lt"/>
              </a:rPr>
              <a:t>Cargill Thrive Program</a:t>
            </a:r>
            <a:endParaRPr lang="en-US" sz="2400" b="1">
              <a:cs typeface="Calibri" panose="020F0502020204030204"/>
            </a:endParaRPr>
          </a:p>
          <a:p>
            <a:pPr algn="ctr"/>
            <a:br>
              <a:rPr lang="en-US"/>
            </a:br>
            <a:r>
              <a:rPr lang="en-US" sz="2000">
                <a:ea typeface="+mn-lt"/>
                <a:cs typeface="+mn-lt"/>
              </a:rPr>
              <a:t>Designed to promote professional and personal development for multicultural ASTEM students.</a:t>
            </a:r>
            <a:br>
              <a:rPr lang="en-US"/>
            </a:br>
            <a:endParaRPr lang="en-US" sz="2000">
              <a:cs typeface="Calibri"/>
            </a:endParaRPr>
          </a:p>
          <a:p>
            <a:pPr algn="ctr"/>
            <a:r>
              <a:rPr lang="en-US" sz="2000">
                <a:ea typeface="+mn-lt"/>
                <a:cs typeface="+mn-lt"/>
              </a:rPr>
              <a:t>$2,500, $3,000, and $4,000</a:t>
            </a:r>
          </a:p>
          <a:p>
            <a:pPr algn="ctr"/>
            <a:endParaRPr lang="en-US" sz="2000">
              <a:ea typeface="+mn-lt"/>
              <a:cs typeface="+mn-lt"/>
            </a:endParaRPr>
          </a:p>
          <a:p>
            <a:pPr algn="ctr"/>
            <a:r>
              <a:rPr lang="en-US" sz="2400" b="1">
                <a:ea typeface="+mn-lt"/>
                <a:cs typeface="+mn-lt"/>
              </a:rPr>
              <a:t>MSA Graduation &amp; Recognition Ceremony</a:t>
            </a:r>
            <a:endParaRPr lang="en-US" sz="2400" b="1">
              <a:cs typeface="Calibri" panose="020F0502020204030204"/>
            </a:endParaRPr>
          </a:p>
          <a:p>
            <a:pPr algn="ctr"/>
            <a:endParaRPr lang="en-US" sz="2000"/>
          </a:p>
          <a:p>
            <a:pPr algn="ctr"/>
            <a:r>
              <a:rPr lang="en-US" sz="2000"/>
              <a:t>Specific graduation ceremony to celebrate multicultural student’s achievements and success.</a:t>
            </a:r>
            <a:endParaRPr lang="en-US"/>
          </a:p>
        </p:txBody>
      </p:sp>
      <p:sp>
        <p:nvSpPr>
          <p:cNvPr id="5" name="TextBox 4">
            <a:extLst>
              <a:ext uri="{FF2B5EF4-FFF2-40B4-BE49-F238E27FC236}">
                <a16:creationId xmlns:a16="http://schemas.microsoft.com/office/drawing/2014/main" id="{1B5FC8B3-9013-D3FD-D73C-7A54D53EB048}"/>
              </a:ext>
            </a:extLst>
          </p:cNvPr>
          <p:cNvSpPr txBox="1"/>
          <p:nvPr/>
        </p:nvSpPr>
        <p:spPr>
          <a:xfrm>
            <a:off x="6467980" y="1306273"/>
            <a:ext cx="5535931"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DACA/Undocumented Student Resources</a:t>
            </a:r>
            <a:endParaRPr lang="en-US" sz="2400" b="1">
              <a:cs typeface="Calibri"/>
            </a:endParaRPr>
          </a:p>
          <a:p>
            <a:pPr algn="ctr"/>
            <a:br>
              <a:rPr lang="en-US"/>
            </a:br>
            <a:r>
              <a:rPr lang="en-US" sz="2000">
                <a:ea typeface="+mn-lt"/>
                <a:cs typeface="+mn-lt"/>
              </a:rPr>
              <a:t>List several resources that students can use and people that can  be contacted for questions regarding enrollment and financial aid status.</a:t>
            </a:r>
            <a:endParaRPr lang="en-US" sz="2000"/>
          </a:p>
          <a:p>
            <a:pPr algn="ctr"/>
            <a:endParaRPr lang="en-US" sz="2400">
              <a:ea typeface="+mn-lt"/>
              <a:cs typeface="+mn-lt"/>
            </a:endParaRPr>
          </a:p>
          <a:p>
            <a:pPr algn="ctr"/>
            <a:endParaRPr lang="en-US" sz="2400">
              <a:ea typeface="+mn-lt"/>
              <a:cs typeface="+mn-lt"/>
            </a:endParaRPr>
          </a:p>
          <a:p>
            <a:pPr algn="ctr"/>
            <a:r>
              <a:rPr lang="en-US" sz="2400" b="1">
                <a:ea typeface="+mn-lt"/>
                <a:cs typeface="+mn-lt"/>
              </a:rPr>
              <a:t>Multicultural Student Scholarships</a:t>
            </a:r>
            <a:endParaRPr lang="en-US" b="1"/>
          </a:p>
          <a:p>
            <a:pPr algn="ctr"/>
            <a:br>
              <a:rPr lang="en-US" sz="2000"/>
            </a:br>
            <a:r>
              <a:rPr lang="en-US" sz="2000">
                <a:ea typeface="+mn-lt"/>
                <a:cs typeface="+mn-lt"/>
              </a:rPr>
              <a:t>Crazy Horse Scholarship ($2,000), Donald Kane Smith Scholarship ($2,000), </a:t>
            </a:r>
            <a:r>
              <a:rPr lang="en-US" sz="2000" err="1">
                <a:ea typeface="+mn-lt"/>
                <a:cs typeface="+mn-lt"/>
              </a:rPr>
              <a:t>Herta</a:t>
            </a:r>
            <a:r>
              <a:rPr lang="en-US" sz="2000">
                <a:ea typeface="+mn-lt"/>
                <a:cs typeface="+mn-lt"/>
              </a:rPr>
              <a:t> David Minority Student Scholarship ($2,000), Lawrence </a:t>
            </a:r>
            <a:r>
              <a:rPr lang="en-US" sz="2000" err="1">
                <a:ea typeface="+mn-lt"/>
                <a:cs typeface="+mn-lt"/>
              </a:rPr>
              <a:t>Shindel</a:t>
            </a:r>
            <a:r>
              <a:rPr lang="en-US" sz="2000">
                <a:ea typeface="+mn-lt"/>
                <a:cs typeface="+mn-lt"/>
              </a:rPr>
              <a:t> Scholarship($2,000), Barnes &amp; Mitchell Scholarship (Various), Student Affairs Multicultural Student Scholarship (Varies) </a:t>
            </a:r>
            <a:endParaRPr lang="en-US" sz="2000">
              <a:cs typeface="Calibri" panose="020F0502020204030204"/>
            </a:endParaRPr>
          </a:p>
          <a:p>
            <a:pPr algn="ctr"/>
            <a:br>
              <a:rPr lang="en-US"/>
            </a:br>
            <a:endParaRPr lang="en-US"/>
          </a:p>
        </p:txBody>
      </p:sp>
    </p:spTree>
    <p:extLst>
      <p:ext uri="{BB962C8B-B14F-4D97-AF65-F5344CB8AC3E}">
        <p14:creationId xmlns:p14="http://schemas.microsoft.com/office/powerpoint/2010/main" val="1300796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51294" y="295326"/>
            <a:ext cx="10515600" cy="1325563"/>
          </a:xfrm>
        </p:spPr>
        <p:txBody>
          <a:bodyPr>
            <a:normAutofit/>
          </a:bodyPr>
          <a:lstStyle/>
          <a:p>
            <a:r>
              <a:rPr lang="en-US" b="1">
                <a:solidFill>
                  <a:srgbClr val="C00000"/>
                </a:solidFill>
                <a:cs typeface="Calibri Light"/>
              </a:rPr>
              <a:t>Cultural Centers</a:t>
            </a:r>
            <a:endParaRPr lang="en-US"/>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652617" y="1306275"/>
            <a:ext cx="5262760"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George A. Jackson Black Cultural Center (BCC)</a:t>
            </a:r>
            <a:endParaRPr lang="en-US" b="1"/>
          </a:p>
          <a:p>
            <a:pPr algn="ctr"/>
            <a:br>
              <a:rPr lang="en-US"/>
            </a:br>
            <a:r>
              <a:rPr lang="en-US" sz="2000">
                <a:ea typeface="+mn-lt"/>
                <a:cs typeface="+mn-lt"/>
              </a:rPr>
              <a:t>“Serves as a foundation for African American cultural identity, education and understanding between diverse communities as ISU.”</a:t>
            </a:r>
            <a:endParaRPr lang="en-US" sz="2000">
              <a:cs typeface="Calibri"/>
            </a:endParaRPr>
          </a:p>
          <a:p>
            <a:pPr algn="ctr"/>
            <a:endParaRPr lang="en-US" sz="2000">
              <a:cs typeface="Calibri"/>
            </a:endParaRPr>
          </a:p>
          <a:p>
            <a:pPr algn="ctr"/>
            <a:r>
              <a:rPr lang="en-US" sz="2000">
                <a:ea typeface="+mn-lt"/>
                <a:cs typeface="+mn-lt"/>
              </a:rPr>
              <a:t>517 Welch Ave</a:t>
            </a:r>
            <a:br>
              <a:rPr lang="en-US" sz="2000"/>
            </a:br>
            <a:endParaRPr lang="en-US" sz="2000">
              <a:cs typeface="Calibri" panose="020F0502020204030204"/>
            </a:endParaRPr>
          </a:p>
          <a:p>
            <a:pPr algn="ctr"/>
            <a:r>
              <a:rPr lang="en-US" sz="2000">
                <a:ea typeface="+mn-lt"/>
                <a:cs typeface="+mn-lt"/>
              </a:rPr>
              <a:t>Can be reserved through MSA Office</a:t>
            </a:r>
            <a:endParaRPr lang="en-US" sz="2000">
              <a:cs typeface="Calibri" panose="020F0502020204030204"/>
            </a:endParaRPr>
          </a:p>
        </p:txBody>
      </p:sp>
      <p:sp>
        <p:nvSpPr>
          <p:cNvPr id="5" name="TextBox 4">
            <a:extLst>
              <a:ext uri="{FF2B5EF4-FFF2-40B4-BE49-F238E27FC236}">
                <a16:creationId xmlns:a16="http://schemas.microsoft.com/office/drawing/2014/main" id="{1B5FC8B3-9013-D3FD-D73C-7A54D53EB048}"/>
              </a:ext>
            </a:extLst>
          </p:cNvPr>
          <p:cNvSpPr txBox="1"/>
          <p:nvPr/>
        </p:nvSpPr>
        <p:spPr>
          <a:xfrm>
            <a:off x="6101634" y="1306273"/>
            <a:ext cx="5535931"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Multicultural Center (MCC)</a:t>
            </a:r>
            <a:endParaRPr lang="en-US" b="1"/>
          </a:p>
          <a:p>
            <a:pPr algn="ctr"/>
            <a:br>
              <a:rPr lang="en-US"/>
            </a:br>
            <a:r>
              <a:rPr lang="en-US" sz="2000">
                <a:ea typeface="+mn-lt"/>
                <a:cs typeface="+mn-lt"/>
              </a:rPr>
              <a:t>“Serves as a gathering place on  the ISU campus and is home to three affinity spaces for Native American/Indigenous students, Latinx students, and Asian American, Pacific Islander, and Desi American students.”</a:t>
            </a:r>
            <a:br>
              <a:rPr lang="en-US" sz="2000"/>
            </a:br>
            <a:endParaRPr lang="en-US" sz="2000">
              <a:cs typeface="Calibri"/>
            </a:endParaRPr>
          </a:p>
          <a:p>
            <a:pPr algn="ctr"/>
            <a:r>
              <a:rPr lang="en-US" sz="2000">
                <a:ea typeface="+mn-lt"/>
                <a:cs typeface="+mn-lt"/>
              </a:rPr>
              <a:t>2nd floor of the MU</a:t>
            </a:r>
            <a:endParaRPr lang="en-US" sz="2000">
              <a:cs typeface="Calibri"/>
            </a:endParaRPr>
          </a:p>
          <a:p>
            <a:pPr algn="ctr"/>
            <a:br>
              <a:rPr lang="en-US"/>
            </a:br>
            <a:endParaRPr lang="en-US"/>
          </a:p>
        </p:txBody>
      </p:sp>
      <p:pic>
        <p:nvPicPr>
          <p:cNvPr id="4" name="Picture 8" descr="A picture containing outdoor, sky, tree, house&#10;&#10;Description automatically generated">
            <a:extLst>
              <a:ext uri="{FF2B5EF4-FFF2-40B4-BE49-F238E27FC236}">
                <a16:creationId xmlns:a16="http://schemas.microsoft.com/office/drawing/2014/main" id="{922B5AEF-5BCD-C8FD-6BE5-52BBDD0BDB45}"/>
              </a:ext>
            </a:extLst>
          </p:cNvPr>
          <p:cNvPicPr>
            <a:picLocks noChangeAspect="1"/>
          </p:cNvPicPr>
          <p:nvPr/>
        </p:nvPicPr>
        <p:blipFill>
          <a:blip r:embed="rId6"/>
          <a:stretch>
            <a:fillRect/>
          </a:stretch>
        </p:blipFill>
        <p:spPr>
          <a:xfrm>
            <a:off x="1886130" y="4490797"/>
            <a:ext cx="2798194" cy="1716118"/>
          </a:xfrm>
          <a:prstGeom prst="rect">
            <a:avLst/>
          </a:prstGeom>
        </p:spPr>
      </p:pic>
      <p:pic>
        <p:nvPicPr>
          <p:cNvPr id="9" name="Picture 9" descr="A picture containing floor, indoor, wall, ceiling&#10;&#10;Description automatically generated">
            <a:extLst>
              <a:ext uri="{FF2B5EF4-FFF2-40B4-BE49-F238E27FC236}">
                <a16:creationId xmlns:a16="http://schemas.microsoft.com/office/drawing/2014/main" id="{6C0516F1-362A-5C42-B19A-38CBC7C65F9E}"/>
              </a:ext>
            </a:extLst>
          </p:cNvPr>
          <p:cNvPicPr>
            <a:picLocks noChangeAspect="1"/>
          </p:cNvPicPr>
          <p:nvPr/>
        </p:nvPicPr>
        <p:blipFill>
          <a:blip r:embed="rId7"/>
          <a:stretch>
            <a:fillRect/>
          </a:stretch>
        </p:blipFill>
        <p:spPr>
          <a:xfrm>
            <a:off x="7368396" y="4138253"/>
            <a:ext cx="3019245" cy="2017682"/>
          </a:xfrm>
          <a:prstGeom prst="rect">
            <a:avLst/>
          </a:prstGeom>
        </p:spPr>
      </p:pic>
    </p:spTree>
    <p:extLst>
      <p:ext uri="{BB962C8B-B14F-4D97-AF65-F5344CB8AC3E}">
        <p14:creationId xmlns:p14="http://schemas.microsoft.com/office/powerpoint/2010/main" val="1853855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51294" y="295326"/>
            <a:ext cx="10515600" cy="1325563"/>
          </a:xfrm>
        </p:spPr>
        <p:txBody>
          <a:bodyPr>
            <a:normAutofit/>
          </a:bodyPr>
          <a:lstStyle/>
          <a:p>
            <a:r>
              <a:rPr lang="en-US" b="1">
                <a:solidFill>
                  <a:srgbClr val="C00000"/>
                </a:solidFill>
                <a:cs typeface="Calibri Light"/>
              </a:rPr>
              <a:t>University of Texas Multicultural Engagement Center</a:t>
            </a:r>
            <a:endParaRPr lang="en-US"/>
          </a:p>
        </p:txBody>
      </p:sp>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652616" y="1593822"/>
            <a:ext cx="11373138"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The Multicultural Engagement Center (MEC) mission statement:</a:t>
            </a:r>
          </a:p>
          <a:p>
            <a:endParaRPr lang="en-US" sz="2000">
              <a:ea typeface="+mn-lt"/>
              <a:cs typeface="+mn-lt"/>
            </a:endParaRPr>
          </a:p>
          <a:p>
            <a:r>
              <a:rPr lang="en-US" sz="2000">
                <a:ea typeface="+mn-lt"/>
                <a:cs typeface="+mn-lt"/>
              </a:rPr>
              <a:t>“Transform lives by providing diverse educational opportunities and support services for students.</a:t>
            </a:r>
          </a:p>
          <a:p>
            <a:endParaRPr lang="en-US" sz="2000">
              <a:ea typeface="+mn-lt"/>
              <a:cs typeface="+mn-lt"/>
            </a:endParaRPr>
          </a:p>
          <a:p>
            <a:r>
              <a:rPr lang="en-US" sz="2000">
                <a:ea typeface="+mn-lt"/>
                <a:cs typeface="+mn-lt"/>
              </a:rPr>
              <a:t>The MEC has the following student agencies to support its mission:</a:t>
            </a:r>
          </a:p>
          <a:p>
            <a:pPr marL="285750" indent="-285750">
              <a:buFont typeface="Arial"/>
              <a:buChar char="•"/>
            </a:pPr>
            <a:r>
              <a:rPr lang="en-US" sz="2000">
                <a:ea typeface="+mn-lt"/>
                <a:cs typeface="+mn-lt"/>
              </a:rPr>
              <a:t>Afrikan American Affairs (AAA)</a:t>
            </a:r>
          </a:p>
          <a:p>
            <a:pPr marL="285750" indent="-285750">
              <a:buFont typeface="Arial"/>
              <a:buChar char="•"/>
            </a:pPr>
            <a:r>
              <a:rPr lang="en-US" sz="2000">
                <a:ea typeface="+mn-lt"/>
                <a:cs typeface="+mn-lt"/>
              </a:rPr>
              <a:t>Asian Desi Pacific Islander American Collective (ADPAC)</a:t>
            </a:r>
          </a:p>
          <a:p>
            <a:pPr marL="285750" indent="-285750">
              <a:buFont typeface="Arial"/>
              <a:buChar char="•"/>
            </a:pPr>
            <a:r>
              <a:rPr lang="en-US" sz="2000">
                <a:ea typeface="+mn-lt"/>
                <a:cs typeface="+mn-lt"/>
              </a:rPr>
              <a:t>Latinx Community Affairs (LCA)</a:t>
            </a:r>
          </a:p>
          <a:p>
            <a:pPr marL="285750" indent="-285750">
              <a:buFont typeface="Arial"/>
              <a:buChar char="•"/>
            </a:pPr>
            <a:r>
              <a:rPr lang="en-US" sz="2000">
                <a:ea typeface="+mn-lt"/>
                <a:cs typeface="+mn-lt"/>
              </a:rPr>
              <a:t>Native American and Indigenous Collective (NAIC)</a:t>
            </a:r>
          </a:p>
          <a:p>
            <a:pPr marL="285750" indent="-285750">
              <a:buFont typeface="Arial"/>
              <a:buChar char="•"/>
            </a:pPr>
            <a:r>
              <a:rPr lang="en-US" sz="2000">
                <a:ea typeface="+mn-lt"/>
                <a:cs typeface="+mn-lt"/>
              </a:rPr>
              <a:t>Queer &amp; Trans People of Color Agency (QTPOCA)</a:t>
            </a:r>
          </a:p>
          <a:p>
            <a:pPr marL="285750" indent="-285750">
              <a:buFont typeface="Arial"/>
              <a:buChar char="•"/>
            </a:pPr>
            <a:r>
              <a:rPr lang="en-US" sz="2000">
                <a:ea typeface="+mn-lt"/>
                <a:cs typeface="+mn-lt"/>
              </a:rPr>
              <a:t>Students for Equity and Diversity (SED)</a:t>
            </a:r>
          </a:p>
          <a:p>
            <a:r>
              <a:rPr lang="en-US" sz="2000">
                <a:ea typeface="+mn-lt"/>
                <a:cs typeface="+mn-lt"/>
              </a:rPr>
              <a:t>Other resources and opportunities offered by MEC:</a:t>
            </a:r>
          </a:p>
          <a:p>
            <a:pPr marL="285750" indent="-285750">
              <a:buFont typeface="Arial"/>
              <a:buChar char="•"/>
            </a:pPr>
            <a:r>
              <a:rPr lang="en-US" sz="2000">
                <a:ea typeface="+mn-lt"/>
                <a:cs typeface="+mn-lt"/>
              </a:rPr>
              <a:t>Programs &amp; Services</a:t>
            </a:r>
          </a:p>
          <a:p>
            <a:pPr marL="285750" indent="-285750">
              <a:buFont typeface="Arial"/>
              <a:buChar char="•"/>
            </a:pPr>
            <a:r>
              <a:rPr lang="en-US" sz="2000">
                <a:ea typeface="+mn-lt"/>
                <a:cs typeface="+mn-lt"/>
              </a:rPr>
              <a:t>Education</a:t>
            </a:r>
          </a:p>
          <a:p>
            <a:pPr marL="285750" indent="-285750">
              <a:buFont typeface="Arial"/>
              <a:buChar char="•"/>
            </a:pPr>
            <a:r>
              <a:rPr lang="en-US" sz="2000">
                <a:ea typeface="+mn-lt"/>
                <a:cs typeface="+mn-lt"/>
              </a:rPr>
              <a:t>Graduations</a:t>
            </a:r>
          </a:p>
        </p:txBody>
      </p:sp>
      <p:pic>
        <p:nvPicPr>
          <p:cNvPr id="5" name="Picture 14" descr="A picture containing timeline&#10;&#10;Description automatically generated">
            <a:extLst>
              <a:ext uri="{FF2B5EF4-FFF2-40B4-BE49-F238E27FC236}">
                <a16:creationId xmlns:a16="http://schemas.microsoft.com/office/drawing/2014/main" id="{B30244B3-28DC-77B7-A139-9BEFF54AAA65}"/>
              </a:ext>
            </a:extLst>
          </p:cNvPr>
          <p:cNvPicPr>
            <a:picLocks noChangeAspect="1"/>
          </p:cNvPicPr>
          <p:nvPr/>
        </p:nvPicPr>
        <p:blipFill>
          <a:blip r:embed="rId6"/>
          <a:stretch>
            <a:fillRect/>
          </a:stretch>
        </p:blipFill>
        <p:spPr>
          <a:xfrm>
            <a:off x="7849802" y="2655282"/>
            <a:ext cx="1698864" cy="1722766"/>
          </a:xfrm>
          <a:prstGeom prst="rect">
            <a:avLst/>
          </a:prstGeom>
        </p:spPr>
      </p:pic>
      <p:pic>
        <p:nvPicPr>
          <p:cNvPr id="10" name="Picture 10" descr="A picture containing website&#10;&#10;Description automatically generated">
            <a:extLst>
              <a:ext uri="{FF2B5EF4-FFF2-40B4-BE49-F238E27FC236}">
                <a16:creationId xmlns:a16="http://schemas.microsoft.com/office/drawing/2014/main" id="{36304788-C659-71F2-F6A0-4FAA8BD09C48}"/>
              </a:ext>
            </a:extLst>
          </p:cNvPr>
          <p:cNvPicPr>
            <a:picLocks noChangeAspect="1"/>
          </p:cNvPicPr>
          <p:nvPr/>
        </p:nvPicPr>
        <p:blipFill>
          <a:blip r:embed="rId7"/>
          <a:stretch>
            <a:fillRect/>
          </a:stretch>
        </p:blipFill>
        <p:spPr>
          <a:xfrm>
            <a:off x="9747010" y="3644517"/>
            <a:ext cx="1960174" cy="1459303"/>
          </a:xfrm>
          <a:prstGeom prst="rect">
            <a:avLst/>
          </a:prstGeom>
        </p:spPr>
      </p:pic>
      <p:pic>
        <p:nvPicPr>
          <p:cNvPr id="12" name="Picture 17" descr="A picture containing diagram&#10;&#10;Description automatically generated">
            <a:extLst>
              <a:ext uri="{FF2B5EF4-FFF2-40B4-BE49-F238E27FC236}">
                <a16:creationId xmlns:a16="http://schemas.microsoft.com/office/drawing/2014/main" id="{26D0C80B-491D-88EE-35AF-C0AED9BEF878}"/>
              </a:ext>
            </a:extLst>
          </p:cNvPr>
          <p:cNvPicPr>
            <a:picLocks noChangeAspect="1"/>
          </p:cNvPicPr>
          <p:nvPr/>
        </p:nvPicPr>
        <p:blipFill>
          <a:blip r:embed="rId8"/>
          <a:stretch>
            <a:fillRect/>
          </a:stretch>
        </p:blipFill>
        <p:spPr>
          <a:xfrm>
            <a:off x="7850066" y="4525442"/>
            <a:ext cx="1678916" cy="1683587"/>
          </a:xfrm>
          <a:prstGeom prst="rect">
            <a:avLst/>
          </a:prstGeom>
        </p:spPr>
      </p:pic>
    </p:spTree>
    <p:extLst>
      <p:ext uri="{BB962C8B-B14F-4D97-AF65-F5344CB8AC3E}">
        <p14:creationId xmlns:p14="http://schemas.microsoft.com/office/powerpoint/2010/main" val="8246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450011" y="324081"/>
            <a:ext cx="10515600" cy="1325563"/>
          </a:xfrm>
        </p:spPr>
        <p:txBody>
          <a:bodyPr>
            <a:normAutofit/>
          </a:bodyPr>
          <a:lstStyle/>
          <a:p>
            <a:r>
              <a:rPr lang="en-US" b="1">
                <a:solidFill>
                  <a:srgbClr val="C00000"/>
                </a:solidFill>
                <a:cs typeface="Calibri Light"/>
              </a:rPr>
              <a:t>Other Resources/Opportunities at UT</a:t>
            </a:r>
            <a:endParaRPr lang="en-US"/>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422579" y="1306275"/>
            <a:ext cx="3853779"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Programs &amp; Services</a:t>
            </a:r>
            <a:endParaRPr lang="en-US"/>
          </a:p>
          <a:p>
            <a:pPr algn="ctr"/>
            <a:endParaRPr lang="en-US" sz="2400">
              <a:ea typeface="+mn-lt"/>
              <a:cs typeface="+mn-lt"/>
            </a:endParaRPr>
          </a:p>
          <a:p>
            <a:pPr marL="285750" indent="-285750">
              <a:buFont typeface="Arial"/>
              <a:buChar char="•"/>
            </a:pPr>
            <a:r>
              <a:rPr lang="en-US" sz="2000">
                <a:ea typeface="+mn-lt"/>
                <a:cs typeface="+mn-lt"/>
              </a:rPr>
              <a:t>Academic advising for students</a:t>
            </a:r>
          </a:p>
          <a:p>
            <a:pPr marL="285750" indent="-285750">
              <a:buFont typeface="Arial"/>
              <a:buChar char="•"/>
            </a:pPr>
            <a:r>
              <a:rPr lang="en-US" sz="2000">
                <a:ea typeface="+mn-lt"/>
                <a:cs typeface="+mn-lt"/>
              </a:rPr>
              <a:t>Programmatic advising for student organizations</a:t>
            </a:r>
            <a:endParaRPr lang="en-US" sz="2000">
              <a:cs typeface="Calibri" panose="020F0502020204030204"/>
            </a:endParaRPr>
          </a:p>
          <a:p>
            <a:pPr marL="285750" indent="-285750">
              <a:buFont typeface="Arial"/>
              <a:buChar char="•"/>
            </a:pPr>
            <a:r>
              <a:rPr lang="en-US" sz="2000">
                <a:ea typeface="+mn-lt"/>
                <a:cs typeface="+mn-lt"/>
              </a:rPr>
              <a:t>Conference room and common space use reservation</a:t>
            </a:r>
            <a:endParaRPr lang="en-US" sz="2000">
              <a:cs typeface="Calibri" panose="020F0502020204030204"/>
            </a:endParaRPr>
          </a:p>
          <a:p>
            <a:pPr marL="285750" indent="-285750">
              <a:buFont typeface="Arial"/>
              <a:buChar char="•"/>
            </a:pPr>
            <a:r>
              <a:rPr lang="en-US" sz="2000">
                <a:ea typeface="+mn-lt"/>
                <a:cs typeface="+mn-lt"/>
              </a:rPr>
              <a:t>Lounge areas and computer availability</a:t>
            </a:r>
            <a:endParaRPr lang="en-US" sz="2000">
              <a:cs typeface="Calibri" panose="020F0502020204030204"/>
            </a:endParaRPr>
          </a:p>
          <a:p>
            <a:pPr marL="285750" indent="-285750">
              <a:buFont typeface="Arial"/>
              <a:buChar char="•"/>
            </a:pPr>
            <a:r>
              <a:rPr lang="en-US" sz="2000">
                <a:ea typeface="+mn-lt"/>
                <a:cs typeface="+mn-lt"/>
              </a:rPr>
              <a:t>Lending Library</a:t>
            </a:r>
            <a:endParaRPr lang="en-US" sz="2000">
              <a:cs typeface="Calibri" panose="020F0502020204030204"/>
            </a:endParaRPr>
          </a:p>
          <a:p>
            <a:pPr marL="285750" indent="-285750">
              <a:buFont typeface="Arial"/>
              <a:buChar char="•"/>
            </a:pPr>
            <a:r>
              <a:rPr lang="en-US" sz="2000">
                <a:ea typeface="+mn-lt"/>
                <a:cs typeface="+mn-lt"/>
              </a:rPr>
              <a:t>Outreach</a:t>
            </a:r>
            <a:endParaRPr lang="en-US" sz="2000">
              <a:cs typeface="Calibri" panose="020F0502020204030204"/>
            </a:endParaRPr>
          </a:p>
          <a:p>
            <a:pPr algn="ctr"/>
            <a:endParaRPr lang="en-US" sz="2000">
              <a:cs typeface="Calibri" panose="020F0502020204030204"/>
            </a:endParaRPr>
          </a:p>
        </p:txBody>
      </p:sp>
      <p:sp>
        <p:nvSpPr>
          <p:cNvPr id="4" name="TextBox 3">
            <a:extLst>
              <a:ext uri="{FF2B5EF4-FFF2-40B4-BE49-F238E27FC236}">
                <a16:creationId xmlns:a16="http://schemas.microsoft.com/office/drawing/2014/main" id="{88B33843-480A-D293-8318-3D762767CABE}"/>
              </a:ext>
            </a:extLst>
          </p:cNvPr>
          <p:cNvSpPr txBox="1"/>
          <p:nvPr/>
        </p:nvSpPr>
        <p:spPr>
          <a:xfrm>
            <a:off x="4290087" y="1306274"/>
            <a:ext cx="360936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Education</a:t>
            </a:r>
            <a:endParaRPr lang="en-US"/>
          </a:p>
          <a:p>
            <a:pPr algn="ctr"/>
            <a:endParaRPr lang="en-US" sz="2400" b="1">
              <a:ea typeface="+mn-lt"/>
              <a:cs typeface="+mn-lt"/>
            </a:endParaRPr>
          </a:p>
          <a:p>
            <a:pPr marL="285750" indent="-285750">
              <a:buFont typeface="Arial"/>
              <a:buChar char="•"/>
            </a:pPr>
            <a:r>
              <a:rPr lang="en-US" sz="2000">
                <a:ea typeface="+mn-lt"/>
                <a:cs typeface="+mn-lt"/>
              </a:rPr>
              <a:t>MEC Course</a:t>
            </a:r>
          </a:p>
          <a:p>
            <a:pPr marL="742950" lvl="1" indent="-285750">
              <a:buFont typeface="Arial"/>
              <a:buChar char="•"/>
            </a:pPr>
            <a:r>
              <a:rPr lang="en-US" sz="2000">
                <a:ea typeface="+mn-lt"/>
                <a:cs typeface="+mn-lt"/>
              </a:rPr>
              <a:t>Leadership as Activism</a:t>
            </a:r>
            <a:endParaRPr lang="en-US" sz="2000">
              <a:cs typeface="Calibri"/>
            </a:endParaRPr>
          </a:p>
          <a:p>
            <a:pPr marL="285750" indent="-285750">
              <a:buFont typeface="Arial"/>
              <a:buChar char="•"/>
            </a:pPr>
            <a:r>
              <a:rPr lang="en-US" sz="2000">
                <a:ea typeface="+mn-lt"/>
                <a:cs typeface="+mn-lt"/>
              </a:rPr>
              <a:t>Workshop Series</a:t>
            </a:r>
            <a:endParaRPr lang="en-US" sz="2000">
              <a:cs typeface="Calibri"/>
            </a:endParaRPr>
          </a:p>
          <a:p>
            <a:pPr marL="742950" lvl="1" indent="-285750">
              <a:buFont typeface="Arial"/>
              <a:buChar char="•"/>
            </a:pPr>
            <a:r>
              <a:rPr lang="en-US" sz="2000">
                <a:ea typeface="+mn-lt"/>
                <a:cs typeface="+mn-lt"/>
              </a:rPr>
              <a:t>This is Who I Am: Identity Exploration</a:t>
            </a:r>
            <a:endParaRPr lang="en-US" sz="2000">
              <a:cs typeface="Calibri"/>
            </a:endParaRPr>
          </a:p>
          <a:p>
            <a:pPr marL="742950" lvl="1" indent="-285750">
              <a:buFont typeface="Arial"/>
              <a:buChar char="•"/>
            </a:pPr>
            <a:r>
              <a:rPr lang="en-US" sz="2000">
                <a:ea typeface="+mn-lt"/>
                <a:cs typeface="+mn-lt"/>
              </a:rPr>
              <a:t>Power and Privilege: Moving from Awareness to Action</a:t>
            </a:r>
            <a:endParaRPr lang="en-US" sz="2000">
              <a:cs typeface="Calibri"/>
            </a:endParaRPr>
          </a:p>
          <a:p>
            <a:pPr marL="742950" lvl="1" indent="-285750">
              <a:buFont typeface="Arial"/>
              <a:buChar char="•"/>
            </a:pPr>
            <a:r>
              <a:rPr lang="en-US" sz="2000">
                <a:ea typeface="+mn-lt"/>
                <a:cs typeface="+mn-lt"/>
              </a:rPr>
              <a:t>Microaggressions: Understanding Impacts of Our Words and Actions</a:t>
            </a:r>
            <a:endParaRPr lang="en-US" sz="2000">
              <a:cs typeface="Calibri"/>
            </a:endParaRPr>
          </a:p>
          <a:p>
            <a:pPr marL="742950" lvl="1" indent="-285750">
              <a:buFont typeface="Arial"/>
              <a:buChar char="•"/>
            </a:pPr>
            <a:r>
              <a:rPr lang="en-US" sz="2000">
                <a:ea typeface="+mn-lt"/>
                <a:cs typeface="+mn-lt"/>
              </a:rPr>
              <a:t>Recognizing Implicit Bias</a:t>
            </a:r>
            <a:endParaRPr lang="en-US" sz="2000">
              <a:cs typeface="Calibri" panose="020F0502020204030204"/>
            </a:endParaRPr>
          </a:p>
          <a:p>
            <a:pPr algn="ctr"/>
            <a:endParaRPr lang="en-US"/>
          </a:p>
        </p:txBody>
      </p:sp>
      <p:sp>
        <p:nvSpPr>
          <p:cNvPr id="5" name="TextBox 4">
            <a:extLst>
              <a:ext uri="{FF2B5EF4-FFF2-40B4-BE49-F238E27FC236}">
                <a16:creationId xmlns:a16="http://schemas.microsoft.com/office/drawing/2014/main" id="{1B5FC8B3-9013-D3FD-D73C-7A54D53EB048}"/>
              </a:ext>
            </a:extLst>
          </p:cNvPr>
          <p:cNvSpPr txBox="1"/>
          <p:nvPr/>
        </p:nvSpPr>
        <p:spPr>
          <a:xfrm>
            <a:off x="8028200" y="1306273"/>
            <a:ext cx="3609365"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Graduations</a:t>
            </a:r>
            <a:endParaRPr lang="en-US"/>
          </a:p>
          <a:p>
            <a:pPr algn="ctr"/>
            <a:endParaRPr lang="en-US" sz="2400" b="1">
              <a:ea typeface="+mn-lt"/>
              <a:cs typeface="+mn-lt"/>
            </a:endParaRPr>
          </a:p>
          <a:p>
            <a:pPr marL="285750" indent="-285750">
              <a:buFont typeface="Arial"/>
              <a:buChar char="•"/>
            </a:pPr>
            <a:r>
              <a:rPr lang="en-US" sz="2000">
                <a:ea typeface="+mn-lt"/>
                <a:cs typeface="+mn-lt"/>
              </a:rPr>
              <a:t>Black Graduation Ceremony and Reception</a:t>
            </a:r>
            <a:endParaRPr lang="en-US" sz="2000">
              <a:cs typeface="Calibri"/>
            </a:endParaRPr>
          </a:p>
          <a:p>
            <a:pPr marL="285750" indent="-285750">
              <a:buFont typeface="Arial"/>
              <a:buChar char="•"/>
            </a:pPr>
            <a:r>
              <a:rPr lang="en-US" sz="2000" err="1">
                <a:ea typeface="+mn-lt"/>
                <a:cs typeface="+mn-lt"/>
              </a:rPr>
              <a:t>Graduasian</a:t>
            </a:r>
            <a:endParaRPr lang="en-US" sz="2000" err="1">
              <a:cs typeface="Calibri"/>
            </a:endParaRPr>
          </a:p>
          <a:p>
            <a:pPr marL="285750" indent="-285750">
              <a:buFont typeface="Arial"/>
              <a:buChar char="•"/>
            </a:pPr>
            <a:r>
              <a:rPr lang="en-US" sz="2000">
                <a:ea typeface="+mn-lt"/>
                <a:cs typeface="+mn-lt"/>
              </a:rPr>
              <a:t>Latinx Graduation </a:t>
            </a:r>
            <a:endParaRPr lang="en-US" sz="2000">
              <a:cs typeface="Calibri"/>
            </a:endParaRPr>
          </a:p>
          <a:p>
            <a:endParaRPr lang="en-US" sz="2000" b="1">
              <a:ea typeface="+mn-lt"/>
              <a:cs typeface="+mn-lt"/>
            </a:endParaRPr>
          </a:p>
          <a:p>
            <a:pPr marL="285750" indent="-285750">
              <a:buFont typeface="Arial"/>
              <a:buChar char="•"/>
            </a:pPr>
            <a:endParaRPr lang="en-US" sz="2000">
              <a:cs typeface="Calibri" panose="020F0502020204030204"/>
            </a:endParaRPr>
          </a:p>
          <a:p>
            <a:endParaRPr lang="en-US" sz="2000">
              <a:ea typeface="+mn-lt"/>
              <a:cs typeface="+mn-lt"/>
            </a:endParaRPr>
          </a:p>
          <a:p>
            <a:pPr algn="ctr"/>
            <a:endParaRPr lang="en-US" sz="2000">
              <a:cs typeface="Calibri"/>
            </a:endParaRPr>
          </a:p>
          <a:p>
            <a:pPr algn="ctr"/>
            <a:br>
              <a:rPr lang="en-US"/>
            </a:br>
            <a:endParaRPr lang="en-US"/>
          </a:p>
        </p:txBody>
      </p:sp>
    </p:spTree>
    <p:extLst>
      <p:ext uri="{BB962C8B-B14F-4D97-AF65-F5344CB8AC3E}">
        <p14:creationId xmlns:p14="http://schemas.microsoft.com/office/powerpoint/2010/main" val="2864233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450011" y="324081"/>
            <a:ext cx="10515600" cy="1325563"/>
          </a:xfrm>
        </p:spPr>
        <p:txBody>
          <a:bodyPr>
            <a:normAutofit/>
          </a:bodyPr>
          <a:lstStyle/>
          <a:p>
            <a:r>
              <a:rPr lang="en-US" b="1">
                <a:solidFill>
                  <a:srgbClr val="C00000"/>
                </a:solidFill>
                <a:cs typeface="Calibri Light"/>
              </a:rPr>
              <a:t>Howard University Student Affairs</a:t>
            </a:r>
            <a:endParaRPr lang="en-US"/>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422579" y="1603158"/>
            <a:ext cx="3853779"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Diversity &amp; Inclusion Resources</a:t>
            </a:r>
          </a:p>
          <a:p>
            <a:pPr algn="ctr"/>
            <a:endParaRPr lang="en-US" sz="2400">
              <a:ea typeface="+mn-lt"/>
              <a:cs typeface="+mn-lt"/>
            </a:endParaRPr>
          </a:p>
          <a:p>
            <a:pPr algn="ctr"/>
            <a:r>
              <a:rPr lang="en-US" sz="2000">
                <a:ea typeface="+mn-lt"/>
                <a:cs typeface="+mn-lt"/>
              </a:rPr>
              <a:t>Healing at Howard</a:t>
            </a:r>
            <a:br>
              <a:rPr lang="en-US"/>
            </a:br>
            <a:endParaRPr lang="en-US" sz="2000">
              <a:cs typeface="Calibri"/>
            </a:endParaRPr>
          </a:p>
          <a:p>
            <a:pPr algn="ctr"/>
            <a:r>
              <a:rPr lang="en-US" sz="2000">
                <a:ea typeface="+mn-lt"/>
                <a:cs typeface="+mn-lt"/>
              </a:rPr>
              <a:t>Gender-Inclusive Housing</a:t>
            </a:r>
            <a:br>
              <a:rPr lang="en-US"/>
            </a:br>
            <a:endParaRPr lang="en-US" sz="2000">
              <a:cs typeface="Calibri"/>
            </a:endParaRPr>
          </a:p>
          <a:p>
            <a:pPr algn="ctr"/>
            <a:r>
              <a:rPr lang="en-US" sz="2000">
                <a:ea typeface="+mn-lt"/>
                <a:cs typeface="+mn-lt"/>
              </a:rPr>
              <a:t>Accommodations</a:t>
            </a:r>
            <a:endParaRPr lang="en-US" sz="2000">
              <a:cs typeface="Calibri"/>
            </a:endParaRPr>
          </a:p>
          <a:p>
            <a:pPr algn="ctr"/>
            <a:endParaRPr lang="en-US"/>
          </a:p>
        </p:txBody>
      </p:sp>
      <p:sp>
        <p:nvSpPr>
          <p:cNvPr id="4" name="TextBox 3">
            <a:extLst>
              <a:ext uri="{FF2B5EF4-FFF2-40B4-BE49-F238E27FC236}">
                <a16:creationId xmlns:a16="http://schemas.microsoft.com/office/drawing/2014/main" id="{88B33843-480A-D293-8318-3D762767CABE}"/>
              </a:ext>
            </a:extLst>
          </p:cNvPr>
          <p:cNvSpPr txBox="1"/>
          <p:nvPr/>
        </p:nvSpPr>
        <p:spPr>
          <a:xfrm>
            <a:off x="4290087" y="1652638"/>
            <a:ext cx="360936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Activities on Campus</a:t>
            </a:r>
          </a:p>
          <a:p>
            <a:pPr algn="ctr"/>
            <a:br>
              <a:rPr lang="en-US"/>
            </a:br>
            <a:r>
              <a:rPr lang="en-US" sz="2000">
                <a:ea typeface="+mn-lt"/>
                <a:cs typeface="+mn-lt"/>
              </a:rPr>
              <a:t>Student Government</a:t>
            </a:r>
            <a:br>
              <a:rPr lang="en-US"/>
            </a:br>
            <a:endParaRPr lang="en-US" sz="2000">
              <a:cs typeface="Calibri"/>
            </a:endParaRPr>
          </a:p>
          <a:p>
            <a:pPr algn="ctr"/>
            <a:r>
              <a:rPr lang="en-US" sz="2000">
                <a:ea typeface="+mn-lt"/>
                <a:cs typeface="+mn-lt"/>
              </a:rPr>
              <a:t>Sororities and Fraternities</a:t>
            </a:r>
            <a:br>
              <a:rPr lang="en-US"/>
            </a:br>
            <a:endParaRPr lang="en-US" sz="2000">
              <a:cs typeface="Calibri"/>
            </a:endParaRPr>
          </a:p>
          <a:p>
            <a:pPr algn="ctr"/>
            <a:r>
              <a:rPr lang="en-US" sz="2000">
                <a:ea typeface="+mn-lt"/>
                <a:cs typeface="+mn-lt"/>
              </a:rPr>
              <a:t>Clubs and Organizations</a:t>
            </a:r>
            <a:br>
              <a:rPr lang="en-US"/>
            </a:br>
            <a:endParaRPr lang="en-US" sz="2000">
              <a:cs typeface="Calibri"/>
            </a:endParaRPr>
          </a:p>
          <a:p>
            <a:pPr algn="ctr"/>
            <a:r>
              <a:rPr lang="en-US" sz="2000">
                <a:ea typeface="+mn-lt"/>
                <a:cs typeface="+mn-lt"/>
              </a:rPr>
              <a:t>Reserve Space in Blackburn</a:t>
            </a:r>
            <a:endParaRPr lang="en-US" sz="2000"/>
          </a:p>
          <a:p>
            <a:pPr algn="ctr"/>
            <a:endParaRPr lang="en-US"/>
          </a:p>
        </p:txBody>
      </p:sp>
      <p:sp>
        <p:nvSpPr>
          <p:cNvPr id="5" name="TextBox 4">
            <a:extLst>
              <a:ext uri="{FF2B5EF4-FFF2-40B4-BE49-F238E27FC236}">
                <a16:creationId xmlns:a16="http://schemas.microsoft.com/office/drawing/2014/main" id="{1B5FC8B3-9013-D3FD-D73C-7A54D53EB048}"/>
              </a:ext>
            </a:extLst>
          </p:cNvPr>
          <p:cNvSpPr txBox="1"/>
          <p:nvPr/>
        </p:nvSpPr>
        <p:spPr>
          <a:xfrm>
            <a:off x="8018304" y="1652637"/>
            <a:ext cx="3609365"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Wellness Resources</a:t>
            </a:r>
          </a:p>
          <a:p>
            <a:pPr algn="ctr"/>
            <a:endParaRPr lang="en-US" sz="2400" b="1">
              <a:ea typeface="+mn-lt"/>
              <a:cs typeface="+mn-lt"/>
            </a:endParaRPr>
          </a:p>
          <a:p>
            <a:pPr algn="ctr"/>
            <a:r>
              <a:rPr lang="en-US" sz="2000">
                <a:ea typeface="+mn-lt"/>
                <a:cs typeface="+mn-lt"/>
              </a:rPr>
              <a:t>Student Health Center</a:t>
            </a:r>
            <a:br>
              <a:rPr lang="en-US"/>
            </a:br>
            <a:endParaRPr lang="en-US" sz="2000">
              <a:cs typeface="Calibri"/>
            </a:endParaRPr>
          </a:p>
          <a:p>
            <a:pPr algn="ctr"/>
            <a:r>
              <a:rPr lang="en-US" sz="2000">
                <a:ea typeface="+mn-lt"/>
                <a:cs typeface="+mn-lt"/>
              </a:rPr>
              <a:t>Counseling on Campus</a:t>
            </a:r>
            <a:endParaRPr lang="en-US" sz="2000">
              <a:cs typeface="Calibri"/>
            </a:endParaRPr>
          </a:p>
          <a:p>
            <a:pPr algn="ctr"/>
            <a:endParaRPr lang="en-US"/>
          </a:p>
          <a:p>
            <a:pPr algn="ctr"/>
            <a:r>
              <a:rPr lang="en-US" sz="2000">
                <a:ea typeface="+mn-lt"/>
                <a:cs typeface="+mn-lt"/>
              </a:rPr>
              <a:t>Student Food Pantry</a:t>
            </a:r>
            <a:endParaRPr lang="en-US" sz="2000">
              <a:cs typeface="Calibri"/>
            </a:endParaRPr>
          </a:p>
          <a:p>
            <a:pPr algn="ctr"/>
            <a:br>
              <a:rPr lang="en-US"/>
            </a:br>
            <a:endParaRPr lang="en-US"/>
          </a:p>
        </p:txBody>
      </p:sp>
      <p:pic>
        <p:nvPicPr>
          <p:cNvPr id="9" name="Picture 9" descr="A group of people running&#10;&#10;Description automatically generated">
            <a:extLst>
              <a:ext uri="{FF2B5EF4-FFF2-40B4-BE49-F238E27FC236}">
                <a16:creationId xmlns:a16="http://schemas.microsoft.com/office/drawing/2014/main" id="{3D3EC829-A5BD-F5AA-444D-D14BA18711A1}"/>
              </a:ext>
            </a:extLst>
          </p:cNvPr>
          <p:cNvPicPr>
            <a:picLocks noChangeAspect="1"/>
          </p:cNvPicPr>
          <p:nvPr/>
        </p:nvPicPr>
        <p:blipFill rotWithShape="1">
          <a:blip r:embed="rId6"/>
          <a:srcRect t="8989" r="267" b="5618"/>
          <a:stretch/>
        </p:blipFill>
        <p:spPr>
          <a:xfrm>
            <a:off x="8307266" y="4031492"/>
            <a:ext cx="3285406" cy="2003632"/>
          </a:xfrm>
          <a:prstGeom prst="rect">
            <a:avLst/>
          </a:prstGeom>
        </p:spPr>
      </p:pic>
      <p:pic>
        <p:nvPicPr>
          <p:cNvPr id="10" name="Picture 10" descr="A picture containing tree, outdoor, sky, grass&#10;&#10;Description automatically generated">
            <a:extLst>
              <a:ext uri="{FF2B5EF4-FFF2-40B4-BE49-F238E27FC236}">
                <a16:creationId xmlns:a16="http://schemas.microsoft.com/office/drawing/2014/main" id="{0F659DCE-16F0-BD80-DE96-01FC790C37F7}"/>
              </a:ext>
            </a:extLst>
          </p:cNvPr>
          <p:cNvPicPr>
            <a:picLocks noChangeAspect="1"/>
          </p:cNvPicPr>
          <p:nvPr/>
        </p:nvPicPr>
        <p:blipFill>
          <a:blip r:embed="rId7"/>
          <a:stretch>
            <a:fillRect/>
          </a:stretch>
        </p:blipFill>
        <p:spPr>
          <a:xfrm>
            <a:off x="5713535" y="4665052"/>
            <a:ext cx="2743200" cy="1543050"/>
          </a:xfrm>
          <a:prstGeom prst="rect">
            <a:avLst/>
          </a:prstGeom>
        </p:spPr>
      </p:pic>
    </p:spTree>
    <p:extLst>
      <p:ext uri="{BB962C8B-B14F-4D97-AF65-F5344CB8AC3E}">
        <p14:creationId xmlns:p14="http://schemas.microsoft.com/office/powerpoint/2010/main" val="540094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51294" y="295326"/>
            <a:ext cx="10515600" cy="1325563"/>
          </a:xfrm>
        </p:spPr>
        <p:txBody>
          <a:bodyPr>
            <a:normAutofit/>
          </a:bodyPr>
          <a:lstStyle/>
          <a:p>
            <a:r>
              <a:rPr lang="en-US" b="1">
                <a:solidFill>
                  <a:srgbClr val="C00000"/>
                </a:solidFill>
                <a:ea typeface="+mj-lt"/>
                <a:cs typeface="+mj-lt"/>
              </a:rPr>
              <a:t>Food Insecurity Definitions</a:t>
            </a:r>
            <a:endParaRPr lang="en-US" b="1">
              <a:solidFill>
                <a:srgbClr val="C00000"/>
              </a:solidFill>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652616" y="1306275"/>
            <a:ext cx="1122936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ea typeface="+mn-lt"/>
                <a:cs typeface="+mn-lt"/>
              </a:rPr>
              <a:t>Food Insecure</a:t>
            </a:r>
            <a:r>
              <a:rPr lang="en-US" sz="3000">
                <a:ea typeface="+mn-lt"/>
                <a:cs typeface="+mn-lt"/>
              </a:rPr>
              <a:t>: lacking reliable access to a sufficient quantity of affordable, nutritious food</a:t>
            </a:r>
          </a:p>
          <a:p>
            <a:endParaRPr lang="en-US" sz="3000">
              <a:ea typeface="+mn-lt"/>
              <a:cs typeface="+mn-lt"/>
            </a:endParaRPr>
          </a:p>
          <a:p>
            <a:r>
              <a:rPr lang="en-US" sz="3000">
                <a:ea typeface="+mn-lt"/>
                <a:cs typeface="+mn-lt"/>
              </a:rPr>
              <a:t>Food insecure households include:</a:t>
            </a:r>
          </a:p>
          <a:p>
            <a:endParaRPr lang="en-US"/>
          </a:p>
          <a:p>
            <a:pPr marL="285750" indent="-285750">
              <a:buFont typeface="Arial"/>
              <a:buChar char="•"/>
            </a:pPr>
            <a:r>
              <a:rPr lang="en-US" sz="3000" b="1">
                <a:ea typeface="+mn-lt"/>
                <a:cs typeface="+mn-lt"/>
              </a:rPr>
              <a:t>Low food security</a:t>
            </a:r>
            <a:r>
              <a:rPr lang="en-US" sz="3000">
                <a:ea typeface="+mn-lt"/>
                <a:cs typeface="+mn-lt"/>
              </a:rPr>
              <a:t> – “reports of reduced quality, variety, or desirability of diet. Little or no indication of reduced food intake” (USDA, 2019).</a:t>
            </a:r>
          </a:p>
          <a:p>
            <a:pPr marL="285750" indent="-285750">
              <a:buFont typeface="Arial"/>
              <a:buChar char="•"/>
            </a:pPr>
            <a:r>
              <a:rPr lang="en-US" sz="3000" b="1">
                <a:ea typeface="+mn-lt"/>
                <a:cs typeface="+mn-lt"/>
              </a:rPr>
              <a:t>Very low food security</a:t>
            </a:r>
            <a:r>
              <a:rPr lang="en-US" sz="3000">
                <a:ea typeface="+mn-lt"/>
                <a:cs typeface="+mn-lt"/>
              </a:rPr>
              <a:t> – “reports of multiple indications of disrupted eating patterns and reduced food intake” (USDA, 2019).</a:t>
            </a:r>
            <a:br>
              <a:rPr lang="en-US"/>
            </a:br>
            <a:endParaRPr lang="en-US">
              <a:cs typeface="Calibri"/>
            </a:endParaRPr>
          </a:p>
          <a:p>
            <a:pPr algn="l"/>
            <a:endParaRPr lang="en-US">
              <a:cs typeface="Calibri"/>
            </a:endParaRPr>
          </a:p>
        </p:txBody>
      </p:sp>
    </p:spTree>
    <p:extLst>
      <p:ext uri="{BB962C8B-B14F-4D97-AF65-F5344CB8AC3E}">
        <p14:creationId xmlns:p14="http://schemas.microsoft.com/office/powerpoint/2010/main" val="1418401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838200" y="309819"/>
            <a:ext cx="10515600" cy="1325563"/>
          </a:xfrm>
        </p:spPr>
        <p:txBody>
          <a:bodyPr/>
          <a:lstStyle/>
          <a:p>
            <a:r>
              <a:rPr lang="en-US" b="1">
                <a:solidFill>
                  <a:srgbClr val="C00000"/>
                </a:solidFill>
                <a:ea typeface="+mj-lt"/>
                <a:cs typeface="+mj-lt"/>
              </a:rPr>
              <a:t>Food and Housing Insecurity on Campus Statistics</a:t>
            </a:r>
            <a:endParaRPr lang="en-US" b="1">
              <a:solidFill>
                <a:srgbClr val="C00000"/>
              </a:solidFill>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838200" y="1759271"/>
            <a:ext cx="1088430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mn-lt"/>
                <a:cs typeface="+mn-lt"/>
              </a:rPr>
              <a:t>According to the 2021 ACHA-National College Health Assessment, 36% of college students nationwide reported being food insecure.</a:t>
            </a:r>
            <a:endParaRPr lang="en-US" sz="2400"/>
          </a:p>
          <a:p>
            <a:endParaRPr lang="en-US" sz="2400"/>
          </a:p>
          <a:p>
            <a:pPr marL="285750" indent="-285750">
              <a:buFont typeface="Arial"/>
              <a:buChar char="•"/>
            </a:pPr>
            <a:r>
              <a:rPr lang="en-US" sz="2400">
                <a:ea typeface="+mn-lt"/>
                <a:cs typeface="+mn-lt"/>
              </a:rPr>
              <a:t>According to the Hope Survey from Fall 2020, 75 percent of Indigenous, 70 percent Black, and 70 percent of American Indian or Alaska Native students experienced food insecurity or housing insecurity, while just 54 percent of White students faced these insecurities on campus.</a:t>
            </a:r>
            <a:br>
              <a:rPr lang="en-US" sz="2400"/>
            </a:br>
            <a:endParaRPr lang="en-US" sz="2400"/>
          </a:p>
          <a:p>
            <a:pPr marL="285750" indent="-285750">
              <a:buFont typeface="Arial"/>
              <a:buChar char="•"/>
            </a:pPr>
            <a:r>
              <a:rPr lang="en-US" sz="2400">
                <a:ea typeface="+mn-lt"/>
                <a:cs typeface="+mn-lt"/>
              </a:rPr>
              <a:t>In a study done by Dr. Payne-Sturges and colleagues, they found that even after adjusting for age, gender, and family income, students categorized as African American or other underrepresented races/ethnicities were significantly more likely to be food insecure or at risk than white students.</a:t>
            </a:r>
            <a:endParaRPr lang="en-US" sz="2400"/>
          </a:p>
          <a:p>
            <a:pPr algn="l"/>
            <a:endParaRPr lang="en-US">
              <a:cs typeface="Calibri"/>
            </a:endParaRPr>
          </a:p>
        </p:txBody>
      </p:sp>
    </p:spTree>
    <p:extLst>
      <p:ext uri="{BB962C8B-B14F-4D97-AF65-F5344CB8AC3E}">
        <p14:creationId xmlns:p14="http://schemas.microsoft.com/office/powerpoint/2010/main" val="2340572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703006" y="309819"/>
            <a:ext cx="10515600" cy="1325563"/>
          </a:xfrm>
        </p:spPr>
        <p:txBody>
          <a:bodyPr/>
          <a:lstStyle/>
          <a:p>
            <a:r>
              <a:rPr lang="en-US" b="1">
                <a:solidFill>
                  <a:srgbClr val="C00000"/>
                </a:solidFill>
                <a:ea typeface="+mj-lt"/>
                <a:cs typeface="+mj-lt"/>
              </a:rPr>
              <a:t>Effects of Food and Housing Insecurity on Campus</a:t>
            </a:r>
            <a:endParaRPr lang="en-US" b="1">
              <a:solidFill>
                <a:srgbClr val="C00000"/>
              </a:solidFill>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653844" y="1708248"/>
            <a:ext cx="10884309"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a:ea typeface="+mn-lt"/>
                <a:cs typeface="+mn-lt"/>
              </a:rPr>
              <a:t>Both of these studies found that food and housing insecurity affect performance in the classroom, compared to food-secure counterparts. </a:t>
            </a:r>
            <a:endParaRPr lang="en-US" sz="2300">
              <a:cs typeface="Calibri" panose="020F0502020204030204"/>
            </a:endParaRPr>
          </a:p>
          <a:p>
            <a:endParaRPr lang="en-US" sz="2300">
              <a:cs typeface="Calibri" panose="020F0502020204030204"/>
            </a:endParaRPr>
          </a:p>
          <a:p>
            <a:pPr>
              <a:buFont typeface="Arial"/>
              <a:buChar char="•"/>
            </a:pPr>
            <a:r>
              <a:rPr lang="en-US" sz="2300">
                <a:ea typeface="+mn-lt"/>
                <a:cs typeface="+mn-lt"/>
              </a:rPr>
              <a:t>Food/Housing insecurity contributes to: </a:t>
            </a:r>
            <a:endParaRPr lang="en-US" sz="2300">
              <a:cs typeface="Calibri"/>
            </a:endParaRPr>
          </a:p>
          <a:p>
            <a:pPr>
              <a:buFont typeface="Arial"/>
              <a:buChar char="•"/>
            </a:pPr>
            <a:r>
              <a:rPr lang="en-US" sz="2300">
                <a:ea typeface="+mn-lt"/>
                <a:cs typeface="+mn-lt"/>
              </a:rPr>
              <a:t>Lower attendance </a:t>
            </a:r>
            <a:endParaRPr lang="en-US" sz="2300">
              <a:cs typeface="Calibri"/>
            </a:endParaRPr>
          </a:p>
          <a:p>
            <a:pPr>
              <a:buFont typeface="Arial"/>
              <a:buChar char="•"/>
            </a:pPr>
            <a:r>
              <a:rPr lang="en-US" sz="2300">
                <a:ea typeface="+mn-lt"/>
                <a:cs typeface="+mn-lt"/>
              </a:rPr>
              <a:t>Lower completion rates</a:t>
            </a:r>
            <a:endParaRPr lang="en-US" sz="2300">
              <a:cs typeface="Calibri"/>
            </a:endParaRPr>
          </a:p>
          <a:p>
            <a:pPr>
              <a:buFont typeface="Arial"/>
              <a:buChar char="•"/>
            </a:pPr>
            <a:r>
              <a:rPr lang="en-US" sz="2300">
                <a:ea typeface="+mn-lt"/>
                <a:cs typeface="+mn-lt"/>
              </a:rPr>
              <a:t>Lower GPA</a:t>
            </a:r>
            <a:endParaRPr lang="en-US" sz="2300">
              <a:cs typeface="Calibri"/>
            </a:endParaRPr>
          </a:p>
          <a:p>
            <a:pPr>
              <a:buFont typeface="Arial"/>
              <a:buChar char="•"/>
            </a:pPr>
            <a:r>
              <a:rPr lang="en-US" sz="2300">
                <a:ea typeface="+mn-lt"/>
                <a:cs typeface="+mn-lt"/>
              </a:rPr>
              <a:t>Worse Nutrition (Food insecurity)</a:t>
            </a:r>
            <a:endParaRPr lang="en-US" sz="2300">
              <a:cs typeface="Calibri"/>
            </a:endParaRPr>
          </a:p>
          <a:p>
            <a:pPr>
              <a:buFont typeface="Arial"/>
              <a:buChar char="•"/>
            </a:pPr>
            <a:r>
              <a:rPr lang="en-US" sz="2300">
                <a:ea typeface="+mn-lt"/>
                <a:cs typeface="+mn-lt"/>
              </a:rPr>
              <a:t>Mental Health Issues</a:t>
            </a:r>
            <a:endParaRPr lang="en-US" sz="2300">
              <a:cs typeface="Calibri"/>
            </a:endParaRPr>
          </a:p>
          <a:p>
            <a:pPr>
              <a:buFont typeface="Arial"/>
              <a:buChar char="•"/>
            </a:pPr>
            <a:endParaRPr lang="en-US" sz="2300">
              <a:cs typeface="Calibri"/>
            </a:endParaRPr>
          </a:p>
          <a:p>
            <a:r>
              <a:rPr lang="en-US" sz="2300">
                <a:ea typeface="+mn-lt"/>
                <a:cs typeface="+mn-lt"/>
              </a:rPr>
              <a:t>In the study conducted by Dr. Payne-Sturges and colleagues, they found that those who were food insecure had a GPA around .2 lower, than those who were not food insecure.</a:t>
            </a:r>
            <a:endParaRPr lang="en-US" sz="2300">
              <a:cs typeface="Calibri" panose="020F0502020204030204"/>
            </a:endParaRPr>
          </a:p>
          <a:p>
            <a:br>
              <a:rPr lang="en-US"/>
            </a:br>
            <a:endParaRPr lang="en-US">
              <a:cs typeface="Calibri"/>
            </a:endParaRPr>
          </a:p>
          <a:p>
            <a:pPr algn="l"/>
            <a:endParaRPr lang="en-US">
              <a:cs typeface="Calibri"/>
            </a:endParaRPr>
          </a:p>
        </p:txBody>
      </p:sp>
    </p:spTree>
    <p:extLst>
      <p:ext uri="{BB962C8B-B14F-4D97-AF65-F5344CB8AC3E}">
        <p14:creationId xmlns:p14="http://schemas.microsoft.com/office/powerpoint/2010/main" val="1006671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838200" y="543335"/>
            <a:ext cx="10515600" cy="1325563"/>
          </a:xfrm>
        </p:spPr>
        <p:txBody>
          <a:bodyPr>
            <a:normAutofit fontScale="90000"/>
          </a:bodyPr>
          <a:lstStyle/>
          <a:p>
            <a:pPr algn="ctr"/>
            <a:r>
              <a:rPr lang="en-US" sz="6000" b="1">
                <a:solidFill>
                  <a:srgbClr val="C00000"/>
                </a:solidFill>
                <a:ea typeface="+mj-lt"/>
                <a:cs typeface="+mj-lt"/>
              </a:rPr>
              <a:t>Food Insecurity Compared</a:t>
            </a:r>
            <a:br>
              <a:rPr lang="en-US" b="1"/>
            </a:br>
            <a:endParaRPr lang="en-US" b="1">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038380" y="308208"/>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652616" y="1680086"/>
            <a:ext cx="1088430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br>
              <a:rPr lang="en-US"/>
            </a:br>
            <a:br>
              <a:rPr lang="en-US"/>
            </a:br>
            <a:br>
              <a:rPr lang="en-US"/>
            </a:br>
            <a:endParaRPr lang="en-US">
              <a:cs typeface="Calibri"/>
            </a:endParaRPr>
          </a:p>
          <a:p>
            <a:pPr algn="l"/>
            <a:endParaRPr lang="en-US">
              <a:cs typeface="Calibri"/>
            </a:endParaRPr>
          </a:p>
        </p:txBody>
      </p:sp>
      <p:pic>
        <p:nvPicPr>
          <p:cNvPr id="1028" name="Picture 4">
            <a:extLst>
              <a:ext uri="{FF2B5EF4-FFF2-40B4-BE49-F238E27FC236}">
                <a16:creationId xmlns:a16="http://schemas.microsoft.com/office/drawing/2014/main" id="{9BFD64F5-76B9-22C1-68E1-A8C2D9214B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227" y="2420237"/>
            <a:ext cx="3483033" cy="21535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7786844-3FE9-49A2-39B2-C6279F48A438}"/>
              </a:ext>
            </a:extLst>
          </p:cNvPr>
          <p:cNvSpPr/>
          <p:nvPr/>
        </p:nvSpPr>
        <p:spPr>
          <a:xfrm>
            <a:off x="622532" y="1452271"/>
            <a:ext cx="3222421" cy="92333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5400">
                <a:ln w="0"/>
                <a:solidFill>
                  <a:srgbClr val="C00000"/>
                </a:solidFill>
              </a:rPr>
              <a:t>Iowa State</a:t>
            </a:r>
          </a:p>
        </p:txBody>
      </p:sp>
      <p:pic>
        <p:nvPicPr>
          <p:cNvPr id="10" name="Picture 2">
            <a:extLst>
              <a:ext uri="{FF2B5EF4-FFF2-40B4-BE49-F238E27FC236}">
                <a16:creationId xmlns:a16="http://schemas.microsoft.com/office/drawing/2014/main" id="{3E954FCB-09E5-FAF6-3CB2-D070588892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9545" y="2420237"/>
            <a:ext cx="3689872" cy="228141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3CD5AFB0-02D7-C5F0-FAF3-A30F117F146F}"/>
              </a:ext>
            </a:extLst>
          </p:cNvPr>
          <p:cNvSpPr/>
          <p:nvPr/>
        </p:nvSpPr>
        <p:spPr>
          <a:xfrm>
            <a:off x="9263418" y="1553636"/>
            <a:ext cx="1685526" cy="923330"/>
          </a:xfrm>
          <a:prstGeom prst="rect">
            <a:avLst/>
          </a:prstGeom>
          <a:noFill/>
        </p:spPr>
        <p:txBody>
          <a:bodyPr wrap="none" lIns="91440" tIns="45720" rIns="91440" bIns="45720" anchor="t">
            <a:spAutoFit/>
          </a:bodyPr>
          <a:lstStyle/>
          <a:p>
            <a:pPr algn="ctr"/>
            <a:r>
              <a:rPr lang="en-US" sz="5400">
                <a:ln w="22225">
                  <a:solidFill>
                    <a:srgbClr val="ED7D31"/>
                  </a:solidFill>
                  <a:prstDash val="solid"/>
                </a:ln>
                <a:solidFill>
                  <a:schemeClr val="accent2">
                    <a:lumMod val="40000"/>
                    <a:lumOff val="60000"/>
                  </a:schemeClr>
                </a:solidFill>
                <a:cs typeface="Calibri"/>
              </a:rPr>
              <a:t>Texas</a:t>
            </a:r>
            <a:endParaRPr lang="en-US" sz="5400" cap="none" spc="0">
              <a:ln w="22225">
                <a:solidFill>
                  <a:srgbClr val="ED7D31"/>
                </a:solidFill>
                <a:prstDash val="solid"/>
              </a:ln>
              <a:solidFill>
                <a:schemeClr val="accent2">
                  <a:lumMod val="40000"/>
                  <a:lumOff val="60000"/>
                </a:schemeClr>
              </a:solidFill>
              <a:effectLst/>
              <a:cs typeface="Calibri"/>
            </a:endParaRPr>
          </a:p>
        </p:txBody>
      </p:sp>
      <p:sp>
        <p:nvSpPr>
          <p:cNvPr id="15" name="Rectangle 14">
            <a:extLst>
              <a:ext uri="{FF2B5EF4-FFF2-40B4-BE49-F238E27FC236}">
                <a16:creationId xmlns:a16="http://schemas.microsoft.com/office/drawing/2014/main" id="{D4BC62E5-BF7D-A98A-F55A-01FB8272D709}"/>
              </a:ext>
            </a:extLst>
          </p:cNvPr>
          <p:cNvSpPr/>
          <p:nvPr/>
        </p:nvSpPr>
        <p:spPr>
          <a:xfrm>
            <a:off x="4888400" y="2584841"/>
            <a:ext cx="2453300" cy="923330"/>
          </a:xfrm>
          <a:prstGeom prst="rect">
            <a:avLst/>
          </a:prstGeom>
          <a:noFill/>
        </p:spPr>
        <p:txBody>
          <a:bodyPr wrap="none" lIns="91440" tIns="45720" rIns="91440" bIns="45720" anchor="t">
            <a:spAutoFit/>
          </a:bodyPr>
          <a:lstStyle/>
          <a:p>
            <a:pPr algn="ctr"/>
            <a:r>
              <a:rPr lang="en-US" sz="5400"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Howard</a:t>
            </a:r>
          </a:p>
        </p:txBody>
      </p:sp>
      <p:pic>
        <p:nvPicPr>
          <p:cNvPr id="4098" name="Picture 2">
            <a:extLst>
              <a:ext uri="{FF2B5EF4-FFF2-40B4-BE49-F238E27FC236}">
                <a16:creationId xmlns:a16="http://schemas.microsoft.com/office/drawing/2014/main" id="{51A13717-EF38-788A-1A8C-905311BDD0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3253" y="3661812"/>
            <a:ext cx="3483033" cy="215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3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DB735-3821-9186-2916-985FBD677896}"/>
              </a:ext>
            </a:extLst>
          </p:cNvPr>
          <p:cNvPicPr>
            <a:picLocks noChangeAspect="1"/>
          </p:cNvPicPr>
          <p:nvPr/>
        </p:nvPicPr>
        <p:blipFill>
          <a:blip r:embed="rId3"/>
          <a:stretch>
            <a:fillRect/>
          </a:stretch>
        </p:blipFill>
        <p:spPr>
          <a:xfrm rot="5400000">
            <a:off x="2892648" y="-2954594"/>
            <a:ext cx="6406703" cy="12192002"/>
          </a:xfrm>
          <a:prstGeom prst="rect">
            <a:avLst/>
          </a:prstGeom>
        </p:spPr>
      </p:pic>
      <p:sp>
        <p:nvSpPr>
          <p:cNvPr id="2" name="Title 1">
            <a:extLst>
              <a:ext uri="{FF2B5EF4-FFF2-40B4-BE49-F238E27FC236}">
                <a16:creationId xmlns:a16="http://schemas.microsoft.com/office/drawing/2014/main" id="{AE074E02-9BA5-B2EC-3936-6A437A9FD44B}"/>
              </a:ext>
            </a:extLst>
          </p:cNvPr>
          <p:cNvSpPr>
            <a:spLocks noGrp="1"/>
          </p:cNvSpPr>
          <p:nvPr>
            <p:ph type="title"/>
          </p:nvPr>
        </p:nvSpPr>
        <p:spPr/>
        <p:txBody>
          <a:bodyPr>
            <a:normAutofit/>
          </a:bodyPr>
          <a:lstStyle/>
          <a:p>
            <a:r>
              <a:rPr lang="en-US" sz="4800" b="1">
                <a:solidFill>
                  <a:srgbClr val="FFC000"/>
                </a:solidFill>
                <a:latin typeface="ITC Berkeley Oldstyle Std Blk" panose="02090402050306020404" pitchFamily="18" charset="0"/>
              </a:rPr>
              <a:t>Land </a:t>
            </a:r>
            <a:r>
              <a:rPr lang="en-US" sz="4800" b="1">
                <a:solidFill>
                  <a:schemeClr val="bg1"/>
                </a:solidFill>
                <a:latin typeface="ITC Berkeley Oldstyle Std Blk" panose="02090402050306020404" pitchFamily="18" charset="0"/>
              </a:rPr>
              <a:t>Acknowledgement</a:t>
            </a:r>
          </a:p>
        </p:txBody>
      </p:sp>
      <p:sp>
        <p:nvSpPr>
          <p:cNvPr id="3" name="Content Placeholder 2">
            <a:extLst>
              <a:ext uri="{FF2B5EF4-FFF2-40B4-BE49-F238E27FC236}">
                <a16:creationId xmlns:a16="http://schemas.microsoft.com/office/drawing/2014/main" id="{AD148CA9-8577-6A04-0376-597D02CCFA0E}"/>
              </a:ext>
            </a:extLst>
          </p:cNvPr>
          <p:cNvSpPr>
            <a:spLocks noGrp="1"/>
          </p:cNvSpPr>
          <p:nvPr>
            <p:ph idx="1"/>
          </p:nvPr>
        </p:nvSpPr>
        <p:spPr/>
        <p:txBody>
          <a:bodyPr>
            <a:normAutofit lnSpcReduction="10000"/>
          </a:bodyPr>
          <a:lstStyle/>
          <a:p>
            <a:pPr marL="0" indent="0">
              <a:buNone/>
            </a:pPr>
            <a:r>
              <a:rPr lang="en-US" sz="3600" b="1" kern="1200">
                <a:solidFill>
                  <a:schemeClr val="bg1"/>
                </a:solidFill>
                <a:effectLst/>
                <a:latin typeface="ITC Berkeley Oldstyle Std" panose="02090402050306020404" pitchFamily="18" charset="0"/>
                <a:cs typeface="Arial" panose="020B0604020202020204" pitchFamily="34" charset="0"/>
              </a:rPr>
              <a:t>We would like to begin this event with a land acknowledgment. Iowa State University is located on the ancestral lands and territory of the </a:t>
            </a:r>
            <a:r>
              <a:rPr lang="en-US" sz="3600" b="1" kern="1200" err="1">
                <a:solidFill>
                  <a:schemeClr val="bg1"/>
                </a:solidFill>
                <a:effectLst/>
                <a:latin typeface="ITC Berkeley Oldstyle Std" panose="02090402050306020404" pitchFamily="18" charset="0"/>
                <a:cs typeface="Arial" panose="020B0604020202020204" pitchFamily="34" charset="0"/>
              </a:rPr>
              <a:t>Baxoje</a:t>
            </a:r>
            <a:r>
              <a:rPr lang="en-US" sz="3600" b="1" kern="1200">
                <a:solidFill>
                  <a:schemeClr val="bg1"/>
                </a:solidFill>
                <a:effectLst/>
                <a:latin typeface="ITC Berkeley Oldstyle Std" panose="02090402050306020404" pitchFamily="18" charset="0"/>
                <a:cs typeface="Arial" panose="020B0604020202020204" pitchFamily="34" charset="0"/>
              </a:rPr>
              <a:t> (bah-</a:t>
            </a:r>
            <a:r>
              <a:rPr lang="en-US" sz="3600" b="1" kern="1200" err="1">
                <a:solidFill>
                  <a:schemeClr val="bg1"/>
                </a:solidFill>
                <a:effectLst/>
                <a:latin typeface="ITC Berkeley Oldstyle Std" panose="02090402050306020404" pitchFamily="18" charset="0"/>
                <a:cs typeface="Arial" panose="020B0604020202020204" pitchFamily="34" charset="0"/>
              </a:rPr>
              <a:t>kho</a:t>
            </a:r>
            <a:r>
              <a:rPr lang="en-US" sz="3600" b="1" kern="1200">
                <a:solidFill>
                  <a:schemeClr val="bg1"/>
                </a:solidFill>
                <a:effectLst/>
                <a:latin typeface="ITC Berkeley Oldstyle Std" panose="02090402050306020404" pitchFamily="18" charset="0"/>
                <a:cs typeface="Arial" panose="020B0604020202020204" pitchFamily="34" charset="0"/>
              </a:rPr>
              <a:t>-</a:t>
            </a:r>
            <a:r>
              <a:rPr lang="en-US" sz="3600" b="1" kern="1200" err="1">
                <a:solidFill>
                  <a:schemeClr val="bg1"/>
                </a:solidFill>
                <a:effectLst/>
                <a:latin typeface="ITC Berkeley Oldstyle Std" panose="02090402050306020404" pitchFamily="18" charset="0"/>
                <a:cs typeface="Arial" panose="020B0604020202020204" pitchFamily="34" charset="0"/>
              </a:rPr>
              <a:t>dzhe</a:t>
            </a:r>
            <a:r>
              <a:rPr lang="en-US" sz="3600" b="1" kern="1200">
                <a:solidFill>
                  <a:schemeClr val="bg1"/>
                </a:solidFill>
                <a:effectLst/>
                <a:latin typeface="ITC Berkeley Oldstyle Std" panose="02090402050306020404" pitchFamily="18" charset="0"/>
                <a:cs typeface="Arial" panose="020B0604020202020204" pitchFamily="34" charset="0"/>
              </a:rPr>
              <a:t>), or Ioway Nation. The United States obtained the land from the Meskwaki and Sauk nations in the Treaty of 1842. We wish to recognize our obligations to this land and to the people who took care of it, as well as to the 17,000 Native people who live in Iowa today.</a:t>
            </a:r>
            <a:endParaRPr lang="en-US" sz="3600" b="1">
              <a:solidFill>
                <a:schemeClr val="bg1"/>
              </a:solidFill>
              <a:latin typeface="ITC Berkeley Oldstyle Std" panose="02090402050306020404" pitchFamily="18" charset="0"/>
              <a:cs typeface="Arial" panose="020B0604020202020204" pitchFamily="34" charset="0"/>
            </a:endParaRPr>
          </a:p>
          <a:p>
            <a:endParaRPr lang="en-US"/>
          </a:p>
        </p:txBody>
      </p:sp>
      <p:pic>
        <p:nvPicPr>
          <p:cNvPr id="6" name="Picture 5">
            <a:extLst>
              <a:ext uri="{FF2B5EF4-FFF2-40B4-BE49-F238E27FC236}">
                <a16:creationId xmlns:a16="http://schemas.microsoft.com/office/drawing/2014/main" id="{03023943-CAE2-B732-DB95-B5118B2A0F45}"/>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7" name="Picture 6">
            <a:extLst>
              <a:ext uri="{FF2B5EF4-FFF2-40B4-BE49-F238E27FC236}">
                <a16:creationId xmlns:a16="http://schemas.microsoft.com/office/drawing/2014/main" id="{DFECCB63-DD5E-B0AE-59E4-4011D3939F5B}"/>
              </a:ext>
            </a:extLst>
          </p:cNvPr>
          <p:cNvPicPr>
            <a:picLocks noChangeAspect="1"/>
          </p:cNvPicPr>
          <p:nvPr/>
        </p:nvPicPr>
        <p:blipFill>
          <a:blip r:embed="rId4"/>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D24B6C8D-DEB6-9DC3-BD83-FD773D751087}"/>
              </a:ext>
            </a:extLst>
          </p:cNvPr>
          <p:cNvSpPr txBox="1"/>
          <p:nvPr/>
        </p:nvSpPr>
        <p:spPr>
          <a:xfrm>
            <a:off x="9964456" y="6376975"/>
            <a:ext cx="1838965" cy="400110"/>
          </a:xfrm>
          <a:prstGeom prst="rect">
            <a:avLst/>
          </a:prstGeom>
          <a:noFill/>
        </p:spPr>
        <p:txBody>
          <a:bodyPr wrap="none" rtlCol="0">
            <a:spAutoFit/>
          </a:bodyPr>
          <a:lstStyle/>
          <a:p>
            <a:r>
              <a:rPr lang="en-US" sz="2000" b="1">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2052505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77008" y="391335"/>
            <a:ext cx="10515600" cy="1325563"/>
          </a:xfrm>
        </p:spPr>
        <p:txBody>
          <a:bodyPr>
            <a:normAutofit/>
          </a:bodyPr>
          <a:lstStyle/>
          <a:p>
            <a:r>
              <a:rPr lang="en-US" b="1">
                <a:solidFill>
                  <a:srgbClr val="C00000"/>
                </a:solidFill>
                <a:ea typeface="+mj-lt"/>
                <a:cs typeface="+mj-lt"/>
              </a:rPr>
              <a:t>Food Insecurity in Numbers</a:t>
            </a:r>
            <a:endParaRPr lang="en-US" b="1">
              <a:solidFill>
                <a:srgbClr val="C00000"/>
              </a:solidFill>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573399" y="1534725"/>
            <a:ext cx="11611672" cy="5416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800">
                <a:ea typeface="+mn-lt"/>
                <a:cs typeface="+mn-lt"/>
              </a:rPr>
              <a:t>In 2019, 77.8% of Students at Howard University faced food insecurity in a study down by Howard University</a:t>
            </a:r>
            <a:endParaRPr lang="en-US" sz="2800">
              <a:cs typeface="Calibri"/>
            </a:endParaRPr>
          </a:p>
          <a:p>
            <a:pPr lvl="1">
              <a:buFont typeface="Arial"/>
              <a:buChar char="•"/>
            </a:pPr>
            <a:r>
              <a:rPr lang="en-US" sz="2800">
                <a:ea typeface="+mn-lt"/>
                <a:cs typeface="+mn-lt"/>
              </a:rPr>
              <a:t>40.1% more students faced food insecurity at Howard compared to Texas</a:t>
            </a:r>
            <a:endParaRPr lang="en-US" sz="2800">
              <a:cs typeface="Calibri"/>
            </a:endParaRPr>
          </a:p>
          <a:p>
            <a:pPr lvl="1">
              <a:buFont typeface="Arial"/>
              <a:buChar char="•"/>
            </a:pPr>
            <a:r>
              <a:rPr lang="en-US" sz="2800">
                <a:ea typeface="+mn-lt"/>
                <a:cs typeface="+mn-lt"/>
              </a:rPr>
              <a:t>46.8% more students faced food insecurity at Howard compared to Iowa State</a:t>
            </a:r>
          </a:p>
          <a:p>
            <a:pPr lvl="1"/>
            <a:endParaRPr lang="en-US" sz="2800">
              <a:ea typeface="+mn-lt"/>
              <a:cs typeface="+mn-lt"/>
            </a:endParaRPr>
          </a:p>
          <a:p>
            <a:pPr marL="342900" indent="-342900">
              <a:buFont typeface="Arial" panose="020B0604020202020204" pitchFamily="34" charset="0"/>
              <a:buChar char="•"/>
            </a:pPr>
            <a:r>
              <a:rPr lang="en-US" sz="2800">
                <a:ea typeface="+mn-lt"/>
                <a:cs typeface="+mn-lt"/>
              </a:rPr>
              <a:t>Black UT students were 2.65 times more likely to be food-insecure than white respondents</a:t>
            </a:r>
          </a:p>
          <a:p>
            <a:pPr marL="342900" indent="-342900">
              <a:buFont typeface="Arial" panose="020B0604020202020204" pitchFamily="34" charset="0"/>
              <a:buChar char="•"/>
            </a:pPr>
            <a:r>
              <a:rPr lang="en-US" sz="2800">
                <a:ea typeface="+mn-lt"/>
                <a:cs typeface="+mn-lt"/>
              </a:rPr>
              <a:t>68% of food-insecure students living in nearby off-campus neighborhoods and only 7% of food-insecure students living in a dorm.</a:t>
            </a:r>
            <a:endParaRPr lang="en-US" sz="2800"/>
          </a:p>
          <a:p>
            <a:pPr lvl="1"/>
            <a:br>
              <a:rPr lang="en-US" sz="2400"/>
            </a:br>
            <a:endParaRPr lang="en-US" sz="2400">
              <a:cs typeface="Calibri" panose="020F0502020204030204"/>
            </a:endParaRPr>
          </a:p>
          <a:p>
            <a:endParaRPr lang="en-US">
              <a:cs typeface="Calibri"/>
            </a:endParaRPr>
          </a:p>
        </p:txBody>
      </p:sp>
      <p:sp>
        <p:nvSpPr>
          <p:cNvPr id="4" name="TextBox 3">
            <a:extLst>
              <a:ext uri="{FF2B5EF4-FFF2-40B4-BE49-F238E27FC236}">
                <a16:creationId xmlns:a16="http://schemas.microsoft.com/office/drawing/2014/main" id="{D842A828-4DC4-9010-9765-4318AA340B9D}"/>
              </a:ext>
            </a:extLst>
          </p:cNvPr>
          <p:cNvSpPr txBox="1"/>
          <p:nvPr/>
        </p:nvSpPr>
        <p:spPr>
          <a:xfrm>
            <a:off x="4724400" y="2008239"/>
            <a:ext cx="274320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500" u="sng">
              <a:latin typeface="Outfit"/>
              <a:cs typeface="Calibri" panose="020F0502020204030204"/>
            </a:endParaRPr>
          </a:p>
        </p:txBody>
      </p:sp>
    </p:spTree>
    <p:extLst>
      <p:ext uri="{BB962C8B-B14F-4D97-AF65-F5344CB8AC3E}">
        <p14:creationId xmlns:p14="http://schemas.microsoft.com/office/powerpoint/2010/main" val="857371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838200" y="543335"/>
            <a:ext cx="10515600" cy="1325563"/>
          </a:xfrm>
        </p:spPr>
        <p:txBody>
          <a:bodyPr>
            <a:normAutofit/>
          </a:bodyPr>
          <a:lstStyle/>
          <a:p>
            <a:pPr algn="ctr"/>
            <a:r>
              <a:rPr lang="en-US" b="1">
                <a:solidFill>
                  <a:srgbClr val="C00000"/>
                </a:solidFill>
                <a:ea typeface="+mj-lt"/>
                <a:cs typeface="+mj-lt"/>
              </a:rPr>
              <a:t>Food Insecurity Compared</a:t>
            </a:r>
            <a:br>
              <a:rPr lang="en-US" b="1">
                <a:solidFill>
                  <a:srgbClr val="C00000"/>
                </a:solidFill>
              </a:rPr>
            </a:br>
            <a:endParaRPr lang="en-US" b="1">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963150" y="0"/>
            <a:ext cx="2228850" cy="2228850"/>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652616" y="1680086"/>
            <a:ext cx="108843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6148" name="Picture 4">
            <a:extLst>
              <a:ext uri="{FF2B5EF4-FFF2-40B4-BE49-F238E27FC236}">
                <a16:creationId xmlns:a16="http://schemas.microsoft.com/office/drawing/2014/main" id="{2FEAF9EB-DC0B-EBCB-1844-7C6AE9D505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3701" y="554748"/>
            <a:ext cx="9094788" cy="562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249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559545" y="114873"/>
            <a:ext cx="10515600" cy="1325563"/>
          </a:xfrm>
        </p:spPr>
        <p:txBody>
          <a:bodyPr>
            <a:normAutofit/>
          </a:bodyPr>
          <a:lstStyle/>
          <a:p>
            <a:r>
              <a:rPr lang="en-US" b="1">
                <a:solidFill>
                  <a:srgbClr val="C00000"/>
                </a:solidFill>
                <a:ea typeface="+mj-lt"/>
                <a:cs typeface="+mj-lt"/>
              </a:rPr>
              <a:t>Addressing Food Insecurity at Iowa State</a:t>
            </a:r>
            <a:endParaRPr lang="en-US" b="1">
              <a:solidFill>
                <a:srgbClr val="C00000"/>
              </a:solidFill>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559545" y="989671"/>
            <a:ext cx="1088430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a:br>
            <a:endParaRPr lang="en-US" sz="2400">
              <a:cs typeface="Calibri" panose="020F0502020204030204"/>
            </a:endParaRPr>
          </a:p>
          <a:p>
            <a:pPr>
              <a:buFont typeface="Arial"/>
              <a:buChar char="•"/>
            </a:pPr>
            <a:r>
              <a:rPr lang="en-US" sz="2400">
                <a:ea typeface="+mn-lt"/>
                <a:cs typeface="+mn-lt"/>
              </a:rPr>
              <a:t>Mission: Engage with anti-hunger advocates and serve the student population by increasing hunger awareness and food security. </a:t>
            </a:r>
            <a:endParaRPr lang="en-US" sz="2400">
              <a:cs typeface="Calibri"/>
            </a:endParaRPr>
          </a:p>
          <a:p>
            <a:pPr>
              <a:buFont typeface="Arial"/>
              <a:buChar char="•"/>
            </a:pPr>
            <a:r>
              <a:rPr lang="en-US" sz="2400">
                <a:ea typeface="+mn-lt"/>
                <a:cs typeface="+mn-lt"/>
              </a:rPr>
              <a:t>Created by a group of students looking to give back to their community</a:t>
            </a:r>
            <a:endParaRPr lang="en-US" sz="2400">
              <a:cs typeface="Calibri"/>
            </a:endParaRPr>
          </a:p>
          <a:p>
            <a:pPr>
              <a:buFont typeface="Arial"/>
              <a:buChar char="•"/>
            </a:pPr>
            <a:r>
              <a:rPr lang="en-US" sz="2400">
                <a:ea typeface="+mn-lt"/>
                <a:cs typeface="+mn-lt"/>
              </a:rPr>
              <a:t>Run by volunteers </a:t>
            </a:r>
            <a:endParaRPr lang="en-US" sz="2400">
              <a:cs typeface="Calibri"/>
            </a:endParaRPr>
          </a:p>
          <a:p>
            <a:pPr>
              <a:buFont typeface="Arial"/>
              <a:buChar char="•"/>
            </a:pPr>
            <a:r>
              <a:rPr lang="en-US" sz="2400">
                <a:ea typeface="+mn-lt"/>
                <a:cs typeface="+mn-lt"/>
              </a:rPr>
              <a:t>Food is obtained through donations. </a:t>
            </a:r>
            <a:endParaRPr lang="en-US" sz="2400">
              <a:cs typeface="Calibri"/>
            </a:endParaRPr>
          </a:p>
          <a:p>
            <a:pPr>
              <a:buFont typeface="Arial"/>
              <a:buChar char="•"/>
            </a:pPr>
            <a:r>
              <a:rPr lang="en-US" sz="2400">
                <a:ea typeface="+mn-lt"/>
                <a:cs typeface="+mn-lt"/>
              </a:rPr>
              <a:t>Students may come in and pick up food without showing any ID, which makes this service completely confidential.</a:t>
            </a:r>
            <a:br>
              <a:rPr lang="en-US"/>
            </a:br>
            <a:br>
              <a:rPr lang="en-US"/>
            </a:br>
            <a:endParaRPr lang="en-US">
              <a:cs typeface="Calibri"/>
            </a:endParaRPr>
          </a:p>
          <a:p>
            <a:pPr algn="l"/>
            <a:endParaRPr lang="en-US">
              <a:cs typeface="Calibri"/>
            </a:endParaRPr>
          </a:p>
        </p:txBody>
      </p:sp>
      <p:sp>
        <p:nvSpPr>
          <p:cNvPr id="4" name="TextBox 3">
            <a:extLst>
              <a:ext uri="{FF2B5EF4-FFF2-40B4-BE49-F238E27FC236}">
                <a16:creationId xmlns:a16="http://schemas.microsoft.com/office/drawing/2014/main" id="{D842A828-4DC4-9010-9765-4318AA340B9D}"/>
              </a:ext>
            </a:extLst>
          </p:cNvPr>
          <p:cNvSpPr txBox="1"/>
          <p:nvPr/>
        </p:nvSpPr>
        <p:spPr>
          <a:xfrm>
            <a:off x="559545" y="989671"/>
            <a:ext cx="67436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Outfit"/>
              </a:rPr>
              <a:t>The Shop</a:t>
            </a:r>
            <a:endParaRPr lang="en-US" sz="3600">
              <a:cs typeface="Calibri" panose="020F0502020204030204"/>
            </a:endParaRPr>
          </a:p>
        </p:txBody>
      </p:sp>
      <p:pic>
        <p:nvPicPr>
          <p:cNvPr id="10" name="Picture 9" descr="A picture containing text, indoor, cluttered, shop&#10;&#10;Description automatically generated">
            <a:extLst>
              <a:ext uri="{FF2B5EF4-FFF2-40B4-BE49-F238E27FC236}">
                <a16:creationId xmlns:a16="http://schemas.microsoft.com/office/drawing/2014/main" id="{C1436977-6E31-42D6-95EC-53526320DC18}"/>
              </a:ext>
            </a:extLst>
          </p:cNvPr>
          <p:cNvPicPr>
            <a:picLocks noChangeAspect="1"/>
          </p:cNvPicPr>
          <p:nvPr/>
        </p:nvPicPr>
        <p:blipFill>
          <a:blip r:embed="rId5"/>
          <a:stretch>
            <a:fillRect/>
          </a:stretch>
        </p:blipFill>
        <p:spPr>
          <a:xfrm>
            <a:off x="1066821" y="4229791"/>
            <a:ext cx="2981491" cy="1972132"/>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1322E71B-33A2-01C7-BB81-D9DFE915CDFA}"/>
              </a:ext>
            </a:extLst>
          </p:cNvPr>
          <p:cNvPicPr>
            <a:picLocks noChangeAspect="1"/>
          </p:cNvPicPr>
          <p:nvPr/>
        </p:nvPicPr>
        <p:blipFill>
          <a:blip r:embed="rId6"/>
          <a:stretch>
            <a:fillRect/>
          </a:stretch>
        </p:blipFill>
        <p:spPr>
          <a:xfrm>
            <a:off x="5207745" y="4101753"/>
            <a:ext cx="5867400" cy="1917700"/>
          </a:xfrm>
          <a:prstGeom prst="rect">
            <a:avLst/>
          </a:prstGeom>
        </p:spPr>
      </p:pic>
    </p:spTree>
    <p:extLst>
      <p:ext uri="{BB962C8B-B14F-4D97-AF65-F5344CB8AC3E}">
        <p14:creationId xmlns:p14="http://schemas.microsoft.com/office/powerpoint/2010/main" val="2458984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559545" y="989671"/>
            <a:ext cx="1088430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a:br>
            <a:br>
              <a:rPr lang="en-US"/>
            </a:br>
            <a:endParaRPr lang="en-US">
              <a:cs typeface="Calibri"/>
            </a:endParaRPr>
          </a:p>
          <a:p>
            <a:pPr algn="l"/>
            <a:endParaRPr lang="en-US">
              <a:cs typeface="Calibri"/>
            </a:endParaRPr>
          </a:p>
        </p:txBody>
      </p:sp>
      <p:sp>
        <p:nvSpPr>
          <p:cNvPr id="4" name="TextBox 3">
            <a:extLst>
              <a:ext uri="{FF2B5EF4-FFF2-40B4-BE49-F238E27FC236}">
                <a16:creationId xmlns:a16="http://schemas.microsoft.com/office/drawing/2014/main" id="{D842A828-4DC4-9010-9765-4318AA340B9D}"/>
              </a:ext>
            </a:extLst>
          </p:cNvPr>
          <p:cNvSpPr txBox="1"/>
          <p:nvPr/>
        </p:nvSpPr>
        <p:spPr>
          <a:xfrm>
            <a:off x="559545" y="712447"/>
            <a:ext cx="1002749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err="1">
                <a:latin typeface="Outfit"/>
                <a:cs typeface="Calibri" panose="020F0502020204030204"/>
              </a:rPr>
              <a:t>Sloss</a:t>
            </a:r>
            <a:r>
              <a:rPr lang="en-US" sz="3600">
                <a:latin typeface="Outfit"/>
                <a:cs typeface="Calibri" panose="020F0502020204030204"/>
              </a:rPr>
              <a:t> Center for Women and Gender Equity in Collaboration with The Shop:</a:t>
            </a:r>
          </a:p>
          <a:p>
            <a:pPr>
              <a:buFont typeface="Arial"/>
              <a:buChar char="•"/>
            </a:pPr>
            <a:r>
              <a:rPr lang="en-US" sz="2400">
                <a:ea typeface="+mn-lt"/>
                <a:cs typeface="+mn-lt"/>
              </a:rPr>
              <a:t>Resource Room:</a:t>
            </a:r>
          </a:p>
          <a:p>
            <a:pPr lvl="1">
              <a:buFont typeface="Arial"/>
              <a:buChar char="•"/>
            </a:pPr>
            <a:r>
              <a:rPr lang="en-US" sz="2400">
                <a:ea typeface="+mn-lt"/>
                <a:cs typeface="+mn-lt"/>
              </a:rPr>
              <a:t>Non-Perishable Food Items</a:t>
            </a:r>
          </a:p>
          <a:p>
            <a:pPr lvl="1">
              <a:buFont typeface="Arial"/>
              <a:buChar char="•"/>
            </a:pPr>
            <a:r>
              <a:rPr lang="en-US" sz="2400">
                <a:ea typeface="+mn-lt"/>
                <a:cs typeface="+mn-lt"/>
              </a:rPr>
              <a:t>New or Gently Used Clothing Items</a:t>
            </a:r>
          </a:p>
          <a:p>
            <a:pPr lvl="1">
              <a:buFont typeface="Arial"/>
              <a:buChar char="•"/>
            </a:pPr>
            <a:r>
              <a:rPr lang="en-US" sz="2400">
                <a:ea typeface="+mn-lt"/>
                <a:cs typeface="+mn-lt"/>
              </a:rPr>
              <a:t>Personal Care Items</a:t>
            </a:r>
          </a:p>
          <a:p>
            <a:pPr>
              <a:buFont typeface="Arial"/>
              <a:buChar char="•"/>
            </a:pPr>
            <a:endParaRPr lang="en-US" sz="2400">
              <a:ea typeface="+mn-lt"/>
              <a:cs typeface="+mn-lt"/>
            </a:endParaRPr>
          </a:p>
          <a:p>
            <a:r>
              <a:rPr lang="en-US" sz="3600">
                <a:ea typeface="+mn-lt"/>
                <a:cs typeface="Calibri" panose="020F0502020204030204"/>
              </a:rPr>
              <a:t>Free Attire Pop Up Shops:</a:t>
            </a:r>
          </a:p>
          <a:p>
            <a:pPr marL="571500" indent="-571500">
              <a:buFont typeface="Arial" panose="020B0604020202020204" pitchFamily="34" charset="0"/>
              <a:buChar char="•"/>
            </a:pPr>
            <a:r>
              <a:rPr lang="en-US" sz="2400">
                <a:ea typeface="+mn-lt"/>
                <a:cs typeface="Calibri" panose="020F0502020204030204"/>
              </a:rPr>
              <a:t>College of Life Sciences</a:t>
            </a:r>
          </a:p>
          <a:p>
            <a:pPr marL="571500" indent="-571500">
              <a:buFont typeface="Arial" panose="020B0604020202020204" pitchFamily="34" charset="0"/>
              <a:buChar char="•"/>
            </a:pPr>
            <a:r>
              <a:rPr lang="en-US" sz="2400">
                <a:ea typeface="+mn-lt"/>
                <a:cs typeface="Calibri" panose="020F0502020204030204"/>
              </a:rPr>
              <a:t>College of Business</a:t>
            </a:r>
          </a:p>
          <a:p>
            <a:pPr marL="571500" indent="-571500">
              <a:buFont typeface="Arial" panose="020B0604020202020204" pitchFamily="34" charset="0"/>
              <a:buChar char="•"/>
            </a:pPr>
            <a:r>
              <a:rPr lang="en-US" sz="2400">
                <a:ea typeface="+mn-lt"/>
                <a:cs typeface="Calibri" panose="020F0502020204030204"/>
              </a:rPr>
              <a:t>Liberal Arts and Sciences</a:t>
            </a:r>
          </a:p>
          <a:p>
            <a:endParaRPr lang="en-US" sz="3600">
              <a:ea typeface="+mn-lt"/>
              <a:cs typeface="Calibri" panose="020F0502020204030204"/>
            </a:endParaRPr>
          </a:p>
          <a:p>
            <a:endParaRPr lang="en-US" sz="2400">
              <a:ea typeface="+mn-lt"/>
              <a:cs typeface="+mn-lt"/>
            </a:endParaRPr>
          </a:p>
        </p:txBody>
      </p:sp>
      <p:pic>
        <p:nvPicPr>
          <p:cNvPr id="9" name="Picture 8" descr="A sign in front of a building&#10;&#10;Description automatically generated with medium confidence">
            <a:extLst>
              <a:ext uri="{FF2B5EF4-FFF2-40B4-BE49-F238E27FC236}">
                <a16:creationId xmlns:a16="http://schemas.microsoft.com/office/drawing/2014/main" id="{6C2305F0-E120-C733-0023-57C8E960196A}"/>
              </a:ext>
            </a:extLst>
          </p:cNvPr>
          <p:cNvPicPr>
            <a:picLocks noChangeAspect="1"/>
          </p:cNvPicPr>
          <p:nvPr/>
        </p:nvPicPr>
        <p:blipFill>
          <a:blip r:embed="rId5"/>
          <a:stretch>
            <a:fillRect/>
          </a:stretch>
        </p:blipFill>
        <p:spPr>
          <a:xfrm>
            <a:off x="6365711" y="1950844"/>
            <a:ext cx="5330436" cy="3553624"/>
          </a:xfrm>
          <a:prstGeom prst="rect">
            <a:avLst/>
          </a:prstGeom>
        </p:spPr>
      </p:pic>
    </p:spTree>
    <p:extLst>
      <p:ext uri="{BB962C8B-B14F-4D97-AF65-F5344CB8AC3E}">
        <p14:creationId xmlns:p14="http://schemas.microsoft.com/office/powerpoint/2010/main" val="4191690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74076" y="651962"/>
            <a:ext cx="10515600" cy="1325563"/>
          </a:xfrm>
        </p:spPr>
        <p:txBody>
          <a:bodyPr>
            <a:normAutofit/>
          </a:bodyPr>
          <a:lstStyle/>
          <a:p>
            <a:r>
              <a:rPr lang="en-US" b="1">
                <a:solidFill>
                  <a:srgbClr val="C00000"/>
                </a:solidFill>
                <a:ea typeface="+mj-lt"/>
                <a:cs typeface="+mj-lt"/>
              </a:rPr>
              <a:t>More Programs at Iowa State University</a:t>
            </a:r>
            <a:br>
              <a:rPr lang="en-US" b="1"/>
            </a:br>
            <a:endParaRPr lang="en-US" b="1">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660961" y="-67597"/>
            <a:ext cx="2567910" cy="2567910"/>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672895" y="1069020"/>
            <a:ext cx="1088430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br>
              <a:rPr lang="en-US" sz="2600"/>
            </a:br>
            <a:endParaRPr lang="en-US" sz="2600"/>
          </a:p>
          <a:p>
            <a:r>
              <a:rPr lang="en-US" sz="2600">
                <a:ea typeface="+mn-lt"/>
                <a:cs typeface="+mn-lt"/>
              </a:rPr>
              <a:t>Additional Programs at Iowa State Fighting Food Insecurity:</a:t>
            </a:r>
            <a:endParaRPr lang="en-US" sz="2600"/>
          </a:p>
          <a:p>
            <a:pPr marL="285750" indent="-285750">
              <a:buFont typeface="Arial"/>
              <a:buChar char="•"/>
            </a:pPr>
            <a:r>
              <a:rPr lang="en-US" sz="2600">
                <a:ea typeface="+mn-lt"/>
                <a:cs typeface="+mn-lt"/>
              </a:rPr>
              <a:t>Give A Swipe: Allows Students to donate their meal swipes or dining dollars to other students</a:t>
            </a:r>
            <a:endParaRPr lang="en-US" sz="2600">
              <a:cs typeface="Calibri" panose="020F0502020204030204"/>
            </a:endParaRPr>
          </a:p>
          <a:p>
            <a:pPr marL="285750" indent="-285750">
              <a:buFont typeface="Arial"/>
              <a:buChar char="•"/>
            </a:pPr>
            <a:r>
              <a:rPr lang="en-US" sz="2600">
                <a:ea typeface="+mn-lt"/>
                <a:cs typeface="+mn-lt"/>
              </a:rPr>
              <a:t>Iowa State Food Insecurity Challenge: Students in the College of Agriculture and Life Sciences teamed up with students from various other departments at Iowa State University to compete in Iowa State’s Food Insecurity Challenge</a:t>
            </a:r>
            <a:br>
              <a:rPr lang="en-US" sz="2600"/>
            </a:br>
            <a:endParaRPr lang="en-US" sz="2600">
              <a:cs typeface="Calibri"/>
            </a:endParaRPr>
          </a:p>
          <a:p>
            <a:pPr algn="l"/>
            <a:endParaRPr lang="en-US">
              <a:cs typeface="Calibri"/>
            </a:endParaRPr>
          </a:p>
        </p:txBody>
      </p:sp>
      <p:sp>
        <p:nvSpPr>
          <p:cNvPr id="11" name="TextBox 10">
            <a:extLst>
              <a:ext uri="{FF2B5EF4-FFF2-40B4-BE49-F238E27FC236}">
                <a16:creationId xmlns:a16="http://schemas.microsoft.com/office/drawing/2014/main" id="{4708AF34-1A3B-E245-C6A5-6844BC9F8E60}"/>
              </a:ext>
            </a:extLst>
          </p:cNvPr>
          <p:cNvSpPr txBox="1"/>
          <p:nvPr/>
        </p:nvSpPr>
        <p:spPr>
          <a:xfrm>
            <a:off x="3057525" y="3208615"/>
            <a:ext cx="6115050" cy="369332"/>
          </a:xfrm>
          <a:prstGeom prst="rect">
            <a:avLst/>
          </a:prstGeom>
          <a:noFill/>
        </p:spPr>
        <p:txBody>
          <a:bodyPr wrap="square">
            <a:spAutoFit/>
          </a:bodyPr>
          <a:lstStyle/>
          <a:p>
            <a:r>
              <a:rPr lang="en-US" b="0">
                <a:effectLst/>
              </a:rPr>
              <a:t> </a:t>
            </a:r>
            <a:endParaRPr lang="en-US"/>
          </a:p>
        </p:txBody>
      </p:sp>
      <p:pic>
        <p:nvPicPr>
          <p:cNvPr id="4" name="Picture 4">
            <a:extLst>
              <a:ext uri="{FF2B5EF4-FFF2-40B4-BE49-F238E27FC236}">
                <a16:creationId xmlns:a16="http://schemas.microsoft.com/office/drawing/2014/main" id="{E5E042D2-C516-AC18-5562-476FD78FAE6D}"/>
              </a:ext>
            </a:extLst>
          </p:cNvPr>
          <p:cNvPicPr>
            <a:picLocks noChangeAspect="1"/>
          </p:cNvPicPr>
          <p:nvPr/>
        </p:nvPicPr>
        <p:blipFill>
          <a:blip r:embed="rId5"/>
          <a:stretch>
            <a:fillRect/>
          </a:stretch>
        </p:blipFill>
        <p:spPr>
          <a:xfrm>
            <a:off x="4009433" y="4560062"/>
            <a:ext cx="3844886" cy="1540306"/>
          </a:xfrm>
          <a:prstGeom prst="rect">
            <a:avLst/>
          </a:prstGeom>
        </p:spPr>
      </p:pic>
    </p:spTree>
    <p:extLst>
      <p:ext uri="{BB962C8B-B14F-4D97-AF65-F5344CB8AC3E}">
        <p14:creationId xmlns:p14="http://schemas.microsoft.com/office/powerpoint/2010/main" val="119379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838200" y="543335"/>
            <a:ext cx="10515600" cy="1325563"/>
          </a:xfrm>
        </p:spPr>
        <p:txBody>
          <a:bodyPr>
            <a:normAutofit/>
          </a:bodyPr>
          <a:lstStyle/>
          <a:p>
            <a:pPr algn="ctr"/>
            <a:r>
              <a:rPr lang="en-US" b="1">
                <a:solidFill>
                  <a:srgbClr val="C00000"/>
                </a:solidFill>
                <a:ea typeface="+mj-lt"/>
                <a:cs typeface="+mj-lt"/>
              </a:rPr>
              <a:t>Addressing Food Insecurity</a:t>
            </a:r>
            <a:br>
              <a:rPr lang="en-US" b="1">
                <a:solidFill>
                  <a:srgbClr val="C00000"/>
                </a:solidFill>
              </a:rPr>
            </a:br>
            <a:endParaRPr lang="en-US" b="1">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038380" y="308208"/>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652616" y="1680086"/>
            <a:ext cx="1088430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br>
              <a:rPr lang="en-US"/>
            </a:br>
            <a:br>
              <a:rPr lang="en-US"/>
            </a:br>
            <a:br>
              <a:rPr lang="en-US"/>
            </a:br>
            <a:endParaRPr lang="en-US">
              <a:cs typeface="Calibri"/>
            </a:endParaRPr>
          </a:p>
          <a:p>
            <a:pPr algn="l"/>
            <a:endParaRPr lang="en-US">
              <a:cs typeface="Calibri"/>
            </a:endParaRPr>
          </a:p>
        </p:txBody>
      </p:sp>
      <p:sp>
        <p:nvSpPr>
          <p:cNvPr id="11" name="TextBox 10">
            <a:extLst>
              <a:ext uri="{FF2B5EF4-FFF2-40B4-BE49-F238E27FC236}">
                <a16:creationId xmlns:a16="http://schemas.microsoft.com/office/drawing/2014/main" id="{4708AF34-1A3B-E245-C6A5-6844BC9F8E60}"/>
              </a:ext>
            </a:extLst>
          </p:cNvPr>
          <p:cNvSpPr txBox="1"/>
          <p:nvPr/>
        </p:nvSpPr>
        <p:spPr>
          <a:xfrm>
            <a:off x="3057525" y="3208615"/>
            <a:ext cx="6115050" cy="369332"/>
          </a:xfrm>
          <a:prstGeom prst="rect">
            <a:avLst/>
          </a:prstGeom>
          <a:noFill/>
        </p:spPr>
        <p:txBody>
          <a:bodyPr wrap="square">
            <a:spAutoFit/>
          </a:bodyPr>
          <a:lstStyle/>
          <a:p>
            <a:r>
              <a:rPr lang="en-US" b="0">
                <a:effectLst/>
              </a:rPr>
              <a:t> </a:t>
            </a:r>
            <a:endParaRPr lang="en-US"/>
          </a:p>
        </p:txBody>
      </p:sp>
      <p:sp>
        <p:nvSpPr>
          <p:cNvPr id="13" name="Rectangle 12">
            <a:extLst>
              <a:ext uri="{FF2B5EF4-FFF2-40B4-BE49-F238E27FC236}">
                <a16:creationId xmlns:a16="http://schemas.microsoft.com/office/drawing/2014/main" id="{3CD5AFB0-02D7-C5F0-FAF3-A30F117F146F}"/>
              </a:ext>
            </a:extLst>
          </p:cNvPr>
          <p:cNvSpPr/>
          <p:nvPr/>
        </p:nvSpPr>
        <p:spPr>
          <a:xfrm>
            <a:off x="2188928" y="1675908"/>
            <a:ext cx="1728615" cy="923330"/>
          </a:xfrm>
          <a:prstGeom prst="rect">
            <a:avLst/>
          </a:prstGeom>
          <a:noFill/>
        </p:spPr>
        <p:txBody>
          <a:bodyPr wrap="none" lIns="91440" tIns="45720" rIns="91440" bIns="45720" anchor="t">
            <a:spAutoFit/>
          </a:bodyPr>
          <a:lstStyle/>
          <a:p>
            <a:pPr algn="ctr"/>
            <a:r>
              <a:rPr lang="en-US" sz="5400">
                <a:ln w="22225">
                  <a:solidFill>
                    <a:schemeClr val="accent2"/>
                  </a:solidFill>
                  <a:prstDash val="solid"/>
                </a:ln>
                <a:solidFill>
                  <a:schemeClr val="accent2">
                    <a:lumMod val="40000"/>
                    <a:lumOff val="60000"/>
                  </a:schemeClr>
                </a:solidFill>
              </a:rPr>
              <a:t>Texas</a:t>
            </a:r>
            <a:endParaRPr lang="en-US" sz="5400" cap="none" spc="0">
              <a:ln w="22225">
                <a:solidFill>
                  <a:schemeClr val="accent2"/>
                </a:solidFill>
                <a:prstDash val="solid"/>
              </a:ln>
              <a:solidFill>
                <a:schemeClr val="accent2">
                  <a:lumMod val="40000"/>
                  <a:lumOff val="60000"/>
                </a:schemeClr>
              </a:solidFill>
              <a:effectLst/>
            </a:endParaRPr>
          </a:p>
        </p:txBody>
      </p:sp>
      <p:sp>
        <p:nvSpPr>
          <p:cNvPr id="15" name="Rectangle 14">
            <a:extLst>
              <a:ext uri="{FF2B5EF4-FFF2-40B4-BE49-F238E27FC236}">
                <a16:creationId xmlns:a16="http://schemas.microsoft.com/office/drawing/2014/main" id="{D4BC62E5-BF7D-A98A-F55A-01FB8272D709}"/>
              </a:ext>
            </a:extLst>
          </p:cNvPr>
          <p:cNvSpPr/>
          <p:nvPr/>
        </p:nvSpPr>
        <p:spPr>
          <a:xfrm>
            <a:off x="8017633" y="1752710"/>
            <a:ext cx="2453300" cy="923330"/>
          </a:xfrm>
          <a:prstGeom prst="rect">
            <a:avLst/>
          </a:prstGeom>
          <a:noFill/>
        </p:spPr>
        <p:txBody>
          <a:bodyPr wrap="none" lIns="91440" tIns="45720" rIns="91440" bIns="45720" anchor="t">
            <a:spAutoFit/>
          </a:bodyPr>
          <a:lstStyle/>
          <a:p>
            <a:pPr algn="ctr"/>
            <a:r>
              <a:rPr lang="en-US" sz="5400"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Howard</a:t>
            </a:r>
          </a:p>
        </p:txBody>
      </p:sp>
      <p:sp>
        <p:nvSpPr>
          <p:cNvPr id="9" name="TextBox 8">
            <a:extLst>
              <a:ext uri="{FF2B5EF4-FFF2-40B4-BE49-F238E27FC236}">
                <a16:creationId xmlns:a16="http://schemas.microsoft.com/office/drawing/2014/main" id="{B25D44CA-66E4-1AC9-E5AC-800BAD02C242}"/>
              </a:ext>
            </a:extLst>
          </p:cNvPr>
          <p:cNvSpPr txBox="1"/>
          <p:nvPr/>
        </p:nvSpPr>
        <p:spPr>
          <a:xfrm>
            <a:off x="410869" y="2676040"/>
            <a:ext cx="5518892" cy="2015936"/>
          </a:xfrm>
          <a:prstGeom prst="rect">
            <a:avLst/>
          </a:prstGeom>
          <a:noFill/>
        </p:spPr>
        <p:txBody>
          <a:bodyPr wrap="square">
            <a:spAutoFit/>
          </a:bodyPr>
          <a:lstStyle/>
          <a:p>
            <a:pPr marL="285750" indent="-285750">
              <a:buFont typeface="Arial"/>
              <a:buChar char="•"/>
            </a:pPr>
            <a:r>
              <a:rPr lang="en-US" sz="2500">
                <a:ea typeface="+mn-lt"/>
                <a:cs typeface="+mn-lt"/>
              </a:rPr>
              <a:t>Offers Students an on-campus food pantry called the ”UT Outpost”</a:t>
            </a:r>
            <a:endParaRPr lang="en-US" sz="2500"/>
          </a:p>
          <a:p>
            <a:pPr marL="742950" lvl="1" indent="-285750">
              <a:buFont typeface="Arial"/>
              <a:buChar char="•"/>
            </a:pPr>
            <a:r>
              <a:rPr lang="en-US" sz="2500">
                <a:ea typeface="+mn-lt"/>
                <a:cs typeface="+mn-lt"/>
              </a:rPr>
              <a:t>Supports students with healthy food and gently used professional clothing</a:t>
            </a:r>
            <a:endParaRPr lang="en-US" sz="2500"/>
          </a:p>
        </p:txBody>
      </p:sp>
      <p:sp>
        <p:nvSpPr>
          <p:cNvPr id="12" name="TextBox 11">
            <a:extLst>
              <a:ext uri="{FF2B5EF4-FFF2-40B4-BE49-F238E27FC236}">
                <a16:creationId xmlns:a16="http://schemas.microsoft.com/office/drawing/2014/main" id="{972DF576-6E80-D20E-C1EA-FCCC485C376F}"/>
              </a:ext>
            </a:extLst>
          </p:cNvPr>
          <p:cNvSpPr txBox="1"/>
          <p:nvPr/>
        </p:nvSpPr>
        <p:spPr>
          <a:xfrm>
            <a:off x="6718738" y="2639645"/>
            <a:ext cx="5051090" cy="2400657"/>
          </a:xfrm>
          <a:prstGeom prst="rect">
            <a:avLst/>
          </a:prstGeom>
          <a:noFill/>
        </p:spPr>
        <p:txBody>
          <a:bodyPr wrap="square" rtlCol="0">
            <a:spAutoFit/>
          </a:bodyPr>
          <a:lstStyle/>
          <a:p>
            <a:pPr marL="342900" indent="-342900">
              <a:buFont typeface="Arial" panose="020B0604020202020204" pitchFamily="34" charset="0"/>
              <a:buChar char="•"/>
            </a:pPr>
            <a:r>
              <a:rPr lang="en-US" sz="2500"/>
              <a:t>Offers Students an on-campus food pantry called “The Store”</a:t>
            </a:r>
          </a:p>
          <a:p>
            <a:pPr marL="1257300" lvl="2" indent="-342900">
              <a:buFont typeface="Arial" panose="020B0604020202020204" pitchFamily="34" charset="0"/>
              <a:buChar char="•"/>
            </a:pPr>
            <a:r>
              <a:rPr lang="en-US" sz="2500">
                <a:solidFill>
                  <a:srgbClr val="2F2F2F"/>
                </a:solidFill>
              </a:rPr>
              <a:t>It supplies students with s</a:t>
            </a:r>
            <a:r>
              <a:rPr lang="en-US" sz="2500" b="0" i="0">
                <a:solidFill>
                  <a:srgbClr val="2F2F2F"/>
                </a:solidFill>
                <a:effectLst/>
              </a:rPr>
              <a:t>hort-term food insecurity needs </a:t>
            </a:r>
            <a:r>
              <a:rPr lang="en-US" sz="2500">
                <a:solidFill>
                  <a:srgbClr val="2F2F2F"/>
                </a:solidFill>
              </a:rPr>
              <a:t>and </a:t>
            </a:r>
            <a:r>
              <a:rPr lang="en-US" sz="2500" b="0" i="0">
                <a:solidFill>
                  <a:srgbClr val="2F2F2F"/>
                </a:solidFill>
                <a:effectLst/>
              </a:rPr>
              <a:t>provides basic hygiene items</a:t>
            </a:r>
            <a:endParaRPr lang="en-US" sz="2500"/>
          </a:p>
        </p:txBody>
      </p:sp>
    </p:spTree>
    <p:extLst>
      <p:ext uri="{BB962C8B-B14F-4D97-AF65-F5344CB8AC3E}">
        <p14:creationId xmlns:p14="http://schemas.microsoft.com/office/powerpoint/2010/main" val="777303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7C4AA9-3383-E0F8-8806-A074025D25C5}"/>
              </a:ext>
            </a:extLst>
          </p:cNvPr>
          <p:cNvPicPr>
            <a:picLocks noChangeAspect="1"/>
          </p:cNvPicPr>
          <p:nvPr/>
        </p:nvPicPr>
        <p:blipFill>
          <a:blip r:embed="rId3"/>
          <a:stretch>
            <a:fillRect/>
          </a:stretch>
        </p:blipFill>
        <p:spPr>
          <a:xfrm>
            <a:off x="758624" y="2039820"/>
            <a:ext cx="10674752" cy="2778360"/>
          </a:xfrm>
          <a:prstGeom prst="rect">
            <a:avLst/>
          </a:prstGeom>
        </p:spPr>
      </p:pic>
      <p:sp>
        <p:nvSpPr>
          <p:cNvPr id="8" name="TextBox 7">
            <a:extLst>
              <a:ext uri="{FF2B5EF4-FFF2-40B4-BE49-F238E27FC236}">
                <a16:creationId xmlns:a16="http://schemas.microsoft.com/office/drawing/2014/main" id="{C36E5B0B-760A-5364-ABF3-C8FCE34909F4}"/>
              </a:ext>
            </a:extLst>
          </p:cNvPr>
          <p:cNvSpPr txBox="1"/>
          <p:nvPr/>
        </p:nvSpPr>
        <p:spPr>
          <a:xfrm>
            <a:off x="687793" y="2639374"/>
            <a:ext cx="10816413" cy="3293209"/>
          </a:xfrm>
          <a:prstGeom prst="rect">
            <a:avLst/>
          </a:prstGeom>
          <a:noFill/>
        </p:spPr>
        <p:txBody>
          <a:bodyPr wrap="square" lIns="91440" tIns="45720" rIns="91440" bIns="45720" anchor="t">
            <a:spAutoFit/>
          </a:bodyPr>
          <a:lstStyle/>
          <a:p>
            <a:pPr algn="ctr"/>
            <a:r>
              <a:rPr lang="en-US" sz="7200">
                <a:solidFill>
                  <a:schemeClr val="bg1"/>
                </a:solidFill>
                <a:cs typeface="Calibri"/>
              </a:rPr>
              <a:t>Student &amp; Faculty Analysis on Campus</a:t>
            </a:r>
            <a:endParaRPr lang="en-US" sz="3000">
              <a:solidFill>
                <a:schemeClr val="bg1"/>
              </a:solidFill>
              <a:cs typeface="Calibri"/>
            </a:endParaRPr>
          </a:p>
          <a:p>
            <a:br>
              <a:rPr lang="en-US" sz="3200"/>
            </a:br>
            <a:endParaRPr lang="en-US" sz="3200"/>
          </a:p>
        </p:txBody>
      </p:sp>
    </p:spTree>
    <p:extLst>
      <p:ext uri="{BB962C8B-B14F-4D97-AF65-F5344CB8AC3E}">
        <p14:creationId xmlns:p14="http://schemas.microsoft.com/office/powerpoint/2010/main" val="1943400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815814" y="279826"/>
            <a:ext cx="10515600" cy="1325563"/>
          </a:xfrm>
        </p:spPr>
        <p:txBody>
          <a:bodyPr>
            <a:normAutofit/>
          </a:bodyPr>
          <a:lstStyle/>
          <a:p>
            <a:r>
              <a:rPr lang="en-US" sz="7200" b="1">
                <a:solidFill>
                  <a:srgbClr val="C00000"/>
                </a:solidFill>
                <a:cs typeface="Calibri Light"/>
              </a:rPr>
              <a:t>Methods</a:t>
            </a: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564197" y="1543445"/>
            <a:ext cx="11063603"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a:ea typeface="+mn-lt"/>
                <a:cs typeface="+mn-lt"/>
              </a:rPr>
              <a:t>We reached out to minority students that we knew from different resources and involvements such as classes, scholarships and church</a:t>
            </a:r>
            <a:endParaRPr lang="en-US" sz="3200">
              <a:cs typeface="Calibri"/>
            </a:endParaRPr>
          </a:p>
          <a:p>
            <a:pPr marL="285750" indent="-285750">
              <a:buFont typeface="Arial"/>
              <a:buChar char="•"/>
            </a:pPr>
            <a:r>
              <a:rPr lang="en-US" sz="3200">
                <a:ea typeface="+mn-lt"/>
                <a:cs typeface="+mn-lt"/>
              </a:rPr>
              <a:t>We got connected to staff and faculty through the NCORE-ISCORE program</a:t>
            </a:r>
            <a:endParaRPr lang="en-US" sz="3200">
              <a:cs typeface="Calibri"/>
            </a:endParaRPr>
          </a:p>
          <a:p>
            <a:pPr marL="285750" indent="-285750">
              <a:buFont typeface="Arial"/>
              <a:buChar char="•"/>
            </a:pPr>
            <a:r>
              <a:rPr lang="en-US" sz="3200">
                <a:ea typeface="+mn-lt"/>
                <a:cs typeface="+mn-lt"/>
              </a:rPr>
              <a:t>We sent an email to each person with 5 questions about minority student campus life and resources</a:t>
            </a:r>
            <a:endParaRPr lang="en-US" sz="3200">
              <a:cs typeface="Calibri"/>
            </a:endParaRPr>
          </a:p>
          <a:p>
            <a:pPr marL="285750" indent="-285750">
              <a:buFont typeface="Arial"/>
              <a:buChar char="•"/>
            </a:pPr>
            <a:r>
              <a:rPr lang="en-US" sz="3200">
                <a:ea typeface="+mn-lt"/>
                <a:cs typeface="+mn-lt"/>
              </a:rPr>
              <a:t>We then compiled our findings and summarized the main points we got from them </a:t>
            </a:r>
            <a:endParaRPr lang="en-US" sz="3200">
              <a:cs typeface="Calibri"/>
            </a:endParaRPr>
          </a:p>
          <a:p>
            <a:endParaRPr lang="en-US">
              <a:cs typeface="Calibri"/>
            </a:endParaRPr>
          </a:p>
        </p:txBody>
      </p:sp>
    </p:spTree>
    <p:extLst>
      <p:ext uri="{BB962C8B-B14F-4D97-AF65-F5344CB8AC3E}">
        <p14:creationId xmlns:p14="http://schemas.microsoft.com/office/powerpoint/2010/main" val="2424341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77008" y="391335"/>
            <a:ext cx="10515600" cy="1325563"/>
          </a:xfrm>
        </p:spPr>
        <p:txBody>
          <a:bodyPr>
            <a:normAutofit/>
          </a:bodyPr>
          <a:lstStyle/>
          <a:p>
            <a:r>
              <a:rPr lang="en-US" b="1">
                <a:solidFill>
                  <a:srgbClr val="C00000"/>
                </a:solidFill>
                <a:ea typeface="+mj-lt"/>
                <a:cs typeface="+mj-lt"/>
              </a:rPr>
              <a:t>Student Interview Analysis</a:t>
            </a:r>
            <a:endParaRPr lang="en-US" b="1">
              <a:solidFill>
                <a:srgbClr val="C00000"/>
              </a:solidFill>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573399" y="1534725"/>
            <a:ext cx="11611672"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Other information we found from the interviews included:</a:t>
            </a:r>
            <a:endParaRPr lang="en-US" sz="2800">
              <a:cs typeface="Calibri"/>
            </a:endParaRPr>
          </a:p>
          <a:p>
            <a:pPr marL="285750" indent="-285750">
              <a:buFont typeface="Arial"/>
              <a:buChar char="•"/>
            </a:pPr>
            <a:r>
              <a:rPr lang="en-US" sz="2800">
                <a:ea typeface="+mn-lt"/>
                <a:cs typeface="+mn-lt"/>
              </a:rPr>
              <a:t>Each of the students were aware of the resources available to them, but their involvement fluctuated </a:t>
            </a:r>
            <a:endParaRPr lang="en-US" sz="2800">
              <a:cs typeface="Calibri"/>
            </a:endParaRPr>
          </a:p>
          <a:p>
            <a:pPr marL="285750" indent="-285750">
              <a:buFont typeface="Arial"/>
              <a:buChar char="•"/>
            </a:pPr>
            <a:r>
              <a:rPr lang="en-US" sz="2800">
                <a:ea typeface="+mn-lt"/>
                <a:cs typeface="+mn-lt"/>
              </a:rPr>
              <a:t>Each student felt like these resources help them succeed socially and academically with things like accountability, comfort and growth to networking and professionalism  </a:t>
            </a:r>
            <a:endParaRPr lang="en-US" sz="2800">
              <a:cs typeface="Calibri"/>
            </a:endParaRPr>
          </a:p>
          <a:p>
            <a:pPr algn="ctr"/>
            <a:r>
              <a:rPr lang="en-US" sz="2800" i="1">
                <a:ea typeface="+mn-lt"/>
                <a:cs typeface="+mn-lt"/>
              </a:rPr>
              <a:t>“I feel these (resources) will help me succeed socially in aspects of networking and professionalism”</a:t>
            </a:r>
            <a:endParaRPr lang="en-US" sz="2800">
              <a:cs typeface="Calibri"/>
            </a:endParaRPr>
          </a:p>
          <a:p>
            <a:pPr marL="285750" indent="-285750">
              <a:buFont typeface="Arial"/>
              <a:buChar char="•"/>
            </a:pPr>
            <a:r>
              <a:rPr lang="en-US" sz="2800">
                <a:ea typeface="+mn-lt"/>
                <a:cs typeface="+mn-lt"/>
              </a:rPr>
              <a:t>Students were pleased for the most part with few suggestions like more events or renovation and growth of centers </a:t>
            </a:r>
            <a:endParaRPr lang="en-US" sz="2800"/>
          </a:p>
          <a:p>
            <a:endParaRPr lang="en-US" sz="2400">
              <a:ea typeface="+mn-lt"/>
              <a:cs typeface="+mn-lt"/>
            </a:endParaRPr>
          </a:p>
          <a:p>
            <a:pPr marL="285750" indent="-285750">
              <a:buFont typeface="Arial"/>
              <a:buChar char="•"/>
            </a:pPr>
            <a:endParaRPr lang="en-US">
              <a:cs typeface="Calibri"/>
            </a:endParaRPr>
          </a:p>
        </p:txBody>
      </p:sp>
      <p:sp>
        <p:nvSpPr>
          <p:cNvPr id="4" name="TextBox 3">
            <a:extLst>
              <a:ext uri="{FF2B5EF4-FFF2-40B4-BE49-F238E27FC236}">
                <a16:creationId xmlns:a16="http://schemas.microsoft.com/office/drawing/2014/main" id="{D842A828-4DC4-9010-9765-4318AA340B9D}"/>
              </a:ext>
            </a:extLst>
          </p:cNvPr>
          <p:cNvSpPr txBox="1"/>
          <p:nvPr/>
        </p:nvSpPr>
        <p:spPr>
          <a:xfrm>
            <a:off x="4724400" y="2008239"/>
            <a:ext cx="274320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500" u="sng">
              <a:latin typeface="Outfit"/>
              <a:cs typeface="Calibri" panose="020F0502020204030204"/>
            </a:endParaRPr>
          </a:p>
        </p:txBody>
      </p:sp>
    </p:spTree>
    <p:extLst>
      <p:ext uri="{BB962C8B-B14F-4D97-AF65-F5344CB8AC3E}">
        <p14:creationId xmlns:p14="http://schemas.microsoft.com/office/powerpoint/2010/main" val="3771168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91662" y="391335"/>
            <a:ext cx="10515600" cy="1325563"/>
          </a:xfrm>
        </p:spPr>
        <p:txBody>
          <a:bodyPr>
            <a:normAutofit/>
          </a:bodyPr>
          <a:lstStyle/>
          <a:p>
            <a:r>
              <a:rPr lang="en-US" sz="4800" b="1">
                <a:solidFill>
                  <a:srgbClr val="C00000"/>
                </a:solidFill>
                <a:ea typeface="+mj-lt"/>
                <a:cs typeface="+mj-lt"/>
              </a:rPr>
              <a:t>Faculty Interview Analysis</a:t>
            </a:r>
            <a:endParaRPr lang="en-US" sz="4800" b="1">
              <a:solidFill>
                <a:srgbClr val="C00000"/>
              </a:solidFill>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573399" y="1534725"/>
            <a:ext cx="11611672"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mn-lt"/>
                <a:cs typeface="+mn-lt"/>
              </a:rPr>
              <a:t>After interviewing faculty and staff that work with minority students at Iowa State it is clear they care about their students and their success</a:t>
            </a:r>
            <a:endParaRPr lang="en-US" sz="2400">
              <a:cs typeface="Calibri"/>
            </a:endParaRPr>
          </a:p>
          <a:p>
            <a:r>
              <a:rPr lang="en-US" sz="2400" i="1">
                <a:ea typeface="+mn-lt"/>
                <a:cs typeface="+mn-lt"/>
              </a:rPr>
              <a:t>“I hope they get a sense of belonging and encouragement from our office.  I feel we show the students our desire to help and to get them to where they want and need to be.</a:t>
            </a:r>
            <a:endParaRPr lang="en-US" sz="2400">
              <a:cs typeface="Calibri"/>
            </a:endParaRPr>
          </a:p>
          <a:p>
            <a:pPr marL="285750" indent="-285750">
              <a:buFont typeface="Arial"/>
              <a:buChar char="•"/>
            </a:pPr>
            <a:r>
              <a:rPr lang="en-US" sz="2400">
                <a:ea typeface="+mn-lt"/>
                <a:cs typeface="+mn-lt"/>
              </a:rPr>
              <a:t>Resources often used by students include tutoring, study space and lounge areas</a:t>
            </a:r>
            <a:endParaRPr lang="en-US" sz="2400">
              <a:cs typeface="Calibri"/>
            </a:endParaRPr>
          </a:p>
          <a:p>
            <a:pPr marL="285750" indent="-285750">
              <a:buFont typeface="Arial"/>
              <a:buChar char="•"/>
            </a:pPr>
            <a:r>
              <a:rPr lang="en-US" sz="2400">
                <a:ea typeface="+mn-lt"/>
                <a:cs typeface="+mn-lt"/>
              </a:rPr>
              <a:t>Resources staff felt students take the least advantage of include reaching out to staff and faculty about any circumstance and different events they put on</a:t>
            </a:r>
            <a:endParaRPr lang="en-US" sz="2400">
              <a:cs typeface="Calibri"/>
            </a:endParaRPr>
          </a:p>
          <a:p>
            <a:pPr marL="285750" indent="-285750">
              <a:buFont typeface="Arial"/>
              <a:buChar char="•"/>
            </a:pPr>
            <a:r>
              <a:rPr lang="en-US" sz="2400">
                <a:ea typeface="+mn-lt"/>
                <a:cs typeface="+mn-lt"/>
              </a:rPr>
              <a:t>They wish to see more collaboration between students of all background so they can share their experiences and cultures as well integrating more diversity learning for both students and staff.</a:t>
            </a:r>
            <a:endParaRPr lang="en-US" sz="2400">
              <a:cs typeface="Calibri"/>
            </a:endParaRPr>
          </a:p>
          <a:p>
            <a:r>
              <a:rPr lang="en-US" sz="2400" i="1">
                <a:ea typeface="+mn-lt"/>
                <a:cs typeface="+mn-lt"/>
              </a:rPr>
              <a:t>“I feel the upper administration still have a lot to learn about multicultural students and life on campus.  I think sometimes the personal touch is missing and gets lost in bureaucracy.”</a:t>
            </a:r>
            <a:endParaRPr lang="en-US" sz="2400">
              <a:cs typeface="Calibri"/>
            </a:endParaRPr>
          </a:p>
          <a:p>
            <a:br>
              <a:rPr lang="en-US"/>
            </a:br>
            <a:endParaRPr lang="en-US"/>
          </a:p>
          <a:p>
            <a:endParaRPr lang="en-US" sz="2400">
              <a:ea typeface="+mn-lt"/>
              <a:cs typeface="+mn-lt"/>
            </a:endParaRPr>
          </a:p>
          <a:p>
            <a:pPr marL="285750" indent="-285750">
              <a:buFont typeface="Arial"/>
              <a:buChar char="•"/>
            </a:pPr>
            <a:endParaRPr lang="en-US">
              <a:cs typeface="Calibri"/>
            </a:endParaRPr>
          </a:p>
        </p:txBody>
      </p:sp>
      <p:sp>
        <p:nvSpPr>
          <p:cNvPr id="4" name="TextBox 3">
            <a:extLst>
              <a:ext uri="{FF2B5EF4-FFF2-40B4-BE49-F238E27FC236}">
                <a16:creationId xmlns:a16="http://schemas.microsoft.com/office/drawing/2014/main" id="{D842A828-4DC4-9010-9765-4318AA340B9D}"/>
              </a:ext>
            </a:extLst>
          </p:cNvPr>
          <p:cNvSpPr txBox="1"/>
          <p:nvPr/>
        </p:nvSpPr>
        <p:spPr>
          <a:xfrm>
            <a:off x="4724400" y="2008239"/>
            <a:ext cx="274320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500" u="sng">
              <a:latin typeface="Outfit"/>
              <a:cs typeface="Calibri" panose="020F0502020204030204"/>
            </a:endParaRPr>
          </a:p>
        </p:txBody>
      </p:sp>
    </p:spTree>
    <p:extLst>
      <p:ext uri="{BB962C8B-B14F-4D97-AF65-F5344CB8AC3E}">
        <p14:creationId xmlns:p14="http://schemas.microsoft.com/office/powerpoint/2010/main" val="772797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838200" y="309819"/>
            <a:ext cx="10515600" cy="1325563"/>
          </a:xfrm>
        </p:spPr>
        <p:txBody>
          <a:bodyPr>
            <a:normAutofit/>
          </a:bodyPr>
          <a:lstStyle/>
          <a:p>
            <a:r>
              <a:rPr lang="en-US" sz="7200" b="1">
                <a:solidFill>
                  <a:srgbClr val="C00000"/>
                </a:solidFill>
                <a:cs typeface="Calibri Light"/>
              </a:rPr>
              <a:t>Kahoot</a:t>
            </a: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3C2C2D4A-DAF2-A244-8424-F3C75A72ADC0}"/>
              </a:ext>
            </a:extLst>
          </p:cNvPr>
          <p:cNvSpPr txBox="1"/>
          <p:nvPr/>
        </p:nvSpPr>
        <p:spPr>
          <a:xfrm>
            <a:off x="457199" y="2059698"/>
            <a:ext cx="11277600" cy="954107"/>
          </a:xfrm>
          <a:prstGeom prst="rect">
            <a:avLst/>
          </a:prstGeom>
          <a:noFill/>
        </p:spPr>
        <p:txBody>
          <a:bodyPr wrap="square" rtlCol="0">
            <a:spAutoFit/>
          </a:bodyPr>
          <a:lstStyle/>
          <a:p>
            <a:r>
              <a:rPr lang="en-US" sz="2800"/>
              <a:t>https://</a:t>
            </a:r>
            <a:r>
              <a:rPr lang="en-US" sz="2800" err="1"/>
              <a:t>create.kahoot.it</a:t>
            </a:r>
            <a:r>
              <a:rPr lang="en-US" sz="2800"/>
              <a:t>/share/how-racial-disparities-play-a-role-into-students-college-experience/9319fde9-1592-45b4-b166-33ca3dbee9f0</a:t>
            </a:r>
          </a:p>
        </p:txBody>
      </p:sp>
    </p:spTree>
    <p:extLst>
      <p:ext uri="{BB962C8B-B14F-4D97-AF65-F5344CB8AC3E}">
        <p14:creationId xmlns:p14="http://schemas.microsoft.com/office/powerpoint/2010/main" val="3412040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91662" y="391335"/>
            <a:ext cx="10515600" cy="1325563"/>
          </a:xfrm>
        </p:spPr>
        <p:txBody>
          <a:bodyPr>
            <a:normAutofit/>
          </a:bodyPr>
          <a:lstStyle/>
          <a:p>
            <a:r>
              <a:rPr lang="en-US" sz="6000" b="1">
                <a:solidFill>
                  <a:srgbClr val="C00000"/>
                </a:solidFill>
                <a:cs typeface="Calibri Light"/>
              </a:rPr>
              <a:t>Conclusion</a:t>
            </a:r>
            <a:endParaRPr lang="en-US"/>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44784" y="1676"/>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580326" y="1126016"/>
            <a:ext cx="11611672"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ea typeface="+mn-lt"/>
              <a:cs typeface="+mn-lt"/>
            </a:endParaRPr>
          </a:p>
          <a:p>
            <a:r>
              <a:rPr lang="en-US" sz="2800">
                <a:ea typeface="+mn-lt"/>
                <a:cs typeface="+mn-lt"/>
              </a:rPr>
              <a:t>After conducting interviews with students and faculty on campus and comparing Iowa State to other universities, Iowa State would benefit from:</a:t>
            </a:r>
            <a:endParaRPr lang="en-US" sz="2800">
              <a:cs typeface="Calibri"/>
            </a:endParaRPr>
          </a:p>
          <a:p>
            <a:pPr marL="285750" indent="-285750">
              <a:buFont typeface="Arial"/>
              <a:buChar char="•"/>
            </a:pPr>
            <a:r>
              <a:rPr lang="en-US" sz="2800">
                <a:ea typeface="+mn-lt"/>
                <a:cs typeface="+mn-lt"/>
              </a:rPr>
              <a:t>Increased collaboration and promotion of all different types of resources on campus</a:t>
            </a:r>
            <a:endParaRPr lang="en-US" sz="2800">
              <a:cs typeface="Calibri"/>
            </a:endParaRPr>
          </a:p>
          <a:p>
            <a:pPr marL="742950" lvl="1" indent="-285750">
              <a:buFont typeface="Arial"/>
              <a:buChar char="•"/>
            </a:pPr>
            <a:r>
              <a:rPr lang="en-US" sz="2800">
                <a:ea typeface="+mn-lt"/>
                <a:cs typeface="+mn-lt"/>
              </a:rPr>
              <a:t>Paired scholarship events</a:t>
            </a:r>
            <a:endParaRPr lang="en-US" sz="2800">
              <a:cs typeface="Calibri"/>
            </a:endParaRPr>
          </a:p>
          <a:p>
            <a:pPr marL="742950" lvl="1" indent="-285750">
              <a:buFont typeface="Arial"/>
              <a:buChar char="•"/>
            </a:pPr>
            <a:r>
              <a:rPr lang="en-US" sz="2800">
                <a:ea typeface="+mn-lt"/>
                <a:cs typeface="+mn-lt"/>
              </a:rPr>
              <a:t>The SHOP with different clubs</a:t>
            </a:r>
            <a:endParaRPr lang="en-US" sz="2800">
              <a:cs typeface="Calibri"/>
            </a:endParaRPr>
          </a:p>
          <a:p>
            <a:pPr marL="742950" lvl="1" indent="-285750">
              <a:buFont typeface="Arial"/>
              <a:buChar char="•"/>
            </a:pPr>
            <a:r>
              <a:rPr lang="en-US" sz="2800">
                <a:ea typeface="+mn-lt"/>
                <a:cs typeface="+mn-lt"/>
              </a:rPr>
              <a:t>More Programs like Meal Swipe Donations and working for food insecurity solutions</a:t>
            </a:r>
            <a:endParaRPr lang="en-US" sz="2800">
              <a:cs typeface="Calibri"/>
            </a:endParaRPr>
          </a:p>
          <a:p>
            <a:pPr marL="742950" lvl="1" indent="-285750">
              <a:buFont typeface="Arial"/>
              <a:buChar char="•"/>
            </a:pPr>
            <a:r>
              <a:rPr lang="en-US" sz="2800">
                <a:ea typeface="+mn-lt"/>
                <a:cs typeface="+mn-lt"/>
              </a:rPr>
              <a:t>Shared information in gen ed classes</a:t>
            </a:r>
          </a:p>
          <a:p>
            <a:pPr marL="285750" indent="-285750">
              <a:buFont typeface="Arial"/>
              <a:buChar char="•"/>
            </a:pPr>
            <a:r>
              <a:rPr lang="en-US" sz="2800">
                <a:ea typeface="+mn-lt"/>
                <a:cs typeface="+mn-lt"/>
              </a:rPr>
              <a:t>Overall</a:t>
            </a:r>
            <a:r>
              <a:rPr lang="en-US" sz="2800">
                <a:cs typeface="Calibri"/>
              </a:rPr>
              <a:t> increase in resource advertisement to reach target students</a:t>
            </a:r>
            <a:endParaRPr lang="en-US">
              <a:cs typeface="Calibri" panose="020F0502020204030204"/>
            </a:endParaRPr>
          </a:p>
          <a:p>
            <a:endParaRPr lang="en-US" sz="2400">
              <a:cs typeface="Calibri"/>
            </a:endParaRPr>
          </a:p>
        </p:txBody>
      </p:sp>
      <p:sp>
        <p:nvSpPr>
          <p:cNvPr id="4" name="TextBox 3">
            <a:extLst>
              <a:ext uri="{FF2B5EF4-FFF2-40B4-BE49-F238E27FC236}">
                <a16:creationId xmlns:a16="http://schemas.microsoft.com/office/drawing/2014/main" id="{D842A828-4DC4-9010-9765-4318AA340B9D}"/>
              </a:ext>
            </a:extLst>
          </p:cNvPr>
          <p:cNvSpPr txBox="1"/>
          <p:nvPr/>
        </p:nvSpPr>
        <p:spPr>
          <a:xfrm>
            <a:off x="4724400" y="2008239"/>
            <a:ext cx="274320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500" u="sng">
              <a:latin typeface="Outfit"/>
              <a:cs typeface="Calibri" panose="020F0502020204030204"/>
            </a:endParaRPr>
          </a:p>
        </p:txBody>
      </p:sp>
    </p:spTree>
    <p:extLst>
      <p:ext uri="{BB962C8B-B14F-4D97-AF65-F5344CB8AC3E}">
        <p14:creationId xmlns:p14="http://schemas.microsoft.com/office/powerpoint/2010/main" val="1452030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838200" y="384008"/>
            <a:ext cx="10515600" cy="1325563"/>
          </a:xfrm>
        </p:spPr>
        <p:txBody>
          <a:bodyPr>
            <a:normAutofit/>
          </a:bodyPr>
          <a:lstStyle/>
          <a:p>
            <a:pPr algn="ctr"/>
            <a:r>
              <a:rPr lang="en-US" sz="6000" b="1">
                <a:solidFill>
                  <a:srgbClr val="C00000"/>
                </a:solidFill>
                <a:cs typeface="Calibri Light"/>
              </a:rPr>
              <a:t>Works Cited</a:t>
            </a: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044784" y="1676"/>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289381" y="1049815"/>
            <a:ext cx="11611672"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ea typeface="+mn-lt"/>
              <a:cs typeface="+mn-lt"/>
            </a:endParaRPr>
          </a:p>
          <a:p>
            <a:pPr marL="914400" indent="-914400"/>
            <a:r>
              <a:rPr lang="en-US" sz="1600">
                <a:ea typeface="+mn-lt"/>
                <a:cs typeface="+mn-lt"/>
              </a:rPr>
              <a:t>“About UT Outpost.” </a:t>
            </a:r>
            <a:r>
              <a:rPr lang="en-US" sz="1600" i="1">
                <a:ea typeface="+mn-lt"/>
                <a:cs typeface="+mn-lt"/>
              </a:rPr>
              <a:t>Office of the Dean of Students - Student Emergency Services - UT Outpost</a:t>
            </a:r>
            <a:r>
              <a:rPr lang="en-US" sz="1600">
                <a:ea typeface="+mn-lt"/>
                <a:cs typeface="+mn-lt"/>
              </a:rPr>
              <a:t>, https://deanofstudents.utexas.edu/emergency/utoutpost.php#:~:text=According%20to%20the%20fall%202021,combat%20food%20insecurity%20on%20campus.</a:t>
            </a:r>
            <a:endParaRPr lang="en-US" sz="1600">
              <a:cs typeface="Calibri"/>
            </a:endParaRPr>
          </a:p>
          <a:p>
            <a:endParaRPr lang="en-US" sz="1600">
              <a:ea typeface="+mn-lt"/>
              <a:cs typeface="+mn-lt"/>
            </a:endParaRPr>
          </a:p>
          <a:p>
            <a:r>
              <a:rPr lang="en-US" sz="1600" i="1">
                <a:ea typeface="+mn-lt"/>
                <a:cs typeface="+mn-lt"/>
              </a:rPr>
              <a:t>Academic.oup.com</a:t>
            </a:r>
            <a:r>
              <a:rPr lang="en-US" sz="1600">
                <a:ea typeface="+mn-lt"/>
                <a:cs typeface="+mn-lt"/>
              </a:rPr>
              <a:t>, https://academic.oup.com/cdn/article/3/Supplement_1/nzz051.P04-086-19/5516892.</a:t>
            </a:r>
            <a:endParaRPr lang="en-US" sz="1600">
              <a:cs typeface="Calibri"/>
            </a:endParaRPr>
          </a:p>
          <a:p>
            <a:endParaRPr lang="en-US" sz="1600">
              <a:ea typeface="+mn-lt"/>
              <a:cs typeface="+mn-lt"/>
            </a:endParaRPr>
          </a:p>
          <a:p>
            <a:pPr marL="457200" indent="-457200"/>
            <a:r>
              <a:rPr lang="en-US" sz="1600">
                <a:ea typeface="+mn-lt"/>
                <a:cs typeface="+mn-lt"/>
              </a:rPr>
              <a:t> Correia, Bierma, S. R., Houston, S. D., Nelson, M. T., Pannu, K. S., </a:t>
            </a:r>
            <a:r>
              <a:rPr lang="en-US" sz="1600" err="1">
                <a:ea typeface="+mn-lt"/>
                <a:cs typeface="+mn-lt"/>
              </a:rPr>
              <a:t>Tirman</a:t>
            </a:r>
            <a:r>
              <a:rPr lang="en-US" sz="1600">
                <a:ea typeface="+mn-lt"/>
                <a:cs typeface="+mn-lt"/>
              </a:rPr>
              <a:t>, C. M., Cannon, R. L., Clance, L. R., Canterbury, D. N., Google, A. N., Morrison, B. H., &amp; Henning, J. A. (2022). Education Racial and Gender Disparities in COVID-19 Worry, Stress, and Food Insecurities across Undergraduate Biology Students at a Southeastern University. Journal of Microbiology &amp; Biology Education, 23(1). https://doi.org/10.1128/jmbe.00224-21</a:t>
            </a:r>
            <a:endParaRPr lang="en-US" sz="1600">
              <a:cs typeface="Calibri"/>
            </a:endParaRPr>
          </a:p>
          <a:p>
            <a:pPr marL="457200" indent="-457200"/>
            <a:endParaRPr lang="en-US" sz="1600">
              <a:ea typeface="+mn-lt"/>
              <a:cs typeface="+mn-lt"/>
            </a:endParaRPr>
          </a:p>
          <a:p>
            <a:pPr marL="457200" indent="-457200"/>
            <a:r>
              <a:rPr lang="en-US" sz="1600">
                <a:ea typeface="+mn-lt"/>
                <a:cs typeface="+mn-lt"/>
              </a:rPr>
              <a:t>“Enrollment Statistics.” </a:t>
            </a:r>
            <a:r>
              <a:rPr lang="en-US" sz="1600" i="1">
                <a:ea typeface="+mn-lt"/>
                <a:cs typeface="+mn-lt"/>
              </a:rPr>
              <a:t>Enrollment Statistics | The Office of the Registrar | Iowa State University</a:t>
            </a:r>
            <a:r>
              <a:rPr lang="en-US" sz="1600">
                <a:ea typeface="+mn-lt"/>
                <a:cs typeface="+mn-lt"/>
              </a:rPr>
              <a:t>, https://www.registrar.iastate.edu/resources/enrollment-statistics#:~:text=This%20fall%2C%2016%2C696%20Iowans%20are,16%2C417%20(54.8%25)%20were%20men.</a:t>
            </a:r>
            <a:endParaRPr lang="en-US" sz="1600">
              <a:cs typeface="Calibri"/>
            </a:endParaRPr>
          </a:p>
          <a:p>
            <a:pPr marL="457200" indent="-457200"/>
            <a:endParaRPr lang="en-US" sz="1600">
              <a:ea typeface="+mn-lt"/>
              <a:cs typeface="+mn-lt"/>
            </a:endParaRPr>
          </a:p>
          <a:p>
            <a:pPr marL="457200" indent="-457200"/>
            <a:r>
              <a:rPr lang="en-US" sz="1600">
                <a:ea typeface="+mn-lt"/>
                <a:cs typeface="+mn-lt"/>
              </a:rPr>
              <a:t>“Everything about Meal Plans at Howard University: The Ultimate </a:t>
            </a:r>
            <a:r>
              <a:rPr lang="en-US" sz="1600" err="1">
                <a:ea typeface="+mn-lt"/>
                <a:cs typeface="+mn-lt"/>
              </a:rPr>
              <a:t>Guide|dining</a:t>
            </a:r>
            <a:r>
              <a:rPr lang="en-US" sz="1600">
                <a:ea typeface="+mn-lt"/>
                <a:cs typeface="+mn-lt"/>
              </a:rPr>
              <a:t> at </a:t>
            </a:r>
            <a:r>
              <a:rPr lang="en-US" sz="1600" err="1">
                <a:ea typeface="+mn-lt"/>
                <a:cs typeface="+mn-lt"/>
              </a:rPr>
              <a:t>Howard|peace</a:t>
            </a:r>
            <a:r>
              <a:rPr lang="en-US" sz="1600">
                <a:ea typeface="+mn-lt"/>
                <a:cs typeface="+mn-lt"/>
              </a:rPr>
              <a:t> </a:t>
            </a:r>
            <a:r>
              <a:rPr lang="en-US" sz="1600" err="1">
                <a:ea typeface="+mn-lt"/>
                <a:cs typeface="+mn-lt"/>
              </a:rPr>
              <a:t>Arobieke</a:t>
            </a:r>
            <a:r>
              <a:rPr lang="en-US" sz="1600">
                <a:ea typeface="+mn-lt"/>
                <a:cs typeface="+mn-lt"/>
              </a:rPr>
              <a:t>.” </a:t>
            </a:r>
            <a:r>
              <a:rPr lang="en-US" sz="1600" i="1">
                <a:ea typeface="+mn-lt"/>
                <a:cs typeface="+mn-lt"/>
              </a:rPr>
              <a:t>YouTube</a:t>
            </a:r>
            <a:r>
              <a:rPr lang="en-US" sz="1600">
                <a:ea typeface="+mn-lt"/>
                <a:cs typeface="+mn-lt"/>
              </a:rPr>
              <a:t>, YouTube, 14 July 2021, https://www.youtube.com/watch?v=keRp_ny5Xkk&amp;t=874s.</a:t>
            </a:r>
            <a:endParaRPr lang="en-US" sz="1600">
              <a:cs typeface="Calibri"/>
            </a:endParaRPr>
          </a:p>
          <a:p>
            <a:pPr marL="457200" indent="-457200"/>
            <a:endParaRPr lang="en-US" sz="1600">
              <a:ea typeface="+mn-lt"/>
              <a:cs typeface="+mn-lt"/>
            </a:endParaRPr>
          </a:p>
          <a:p>
            <a:r>
              <a:rPr lang="en-US" sz="1600">
                <a:ea typeface="+mn-lt"/>
                <a:cs typeface="+mn-lt"/>
              </a:rPr>
              <a:t>“Facts &amp; Figures.” </a:t>
            </a:r>
            <a:r>
              <a:rPr lang="en-US" sz="1600" i="1">
                <a:ea typeface="+mn-lt"/>
                <a:cs typeface="+mn-lt"/>
              </a:rPr>
              <a:t>Facts &amp; Figures | The University of Texas at Austin</a:t>
            </a:r>
            <a:r>
              <a:rPr lang="en-US" sz="1600">
                <a:ea typeface="+mn-lt"/>
                <a:cs typeface="+mn-lt"/>
              </a:rPr>
              <a:t>, https://www.utexas.edu/about/facts-and-figures.</a:t>
            </a:r>
            <a:endParaRPr lang="en-US" sz="1600">
              <a:cs typeface="Calibri"/>
            </a:endParaRPr>
          </a:p>
        </p:txBody>
      </p:sp>
      <p:sp>
        <p:nvSpPr>
          <p:cNvPr id="4" name="TextBox 3">
            <a:extLst>
              <a:ext uri="{FF2B5EF4-FFF2-40B4-BE49-F238E27FC236}">
                <a16:creationId xmlns:a16="http://schemas.microsoft.com/office/drawing/2014/main" id="{D842A828-4DC4-9010-9765-4318AA340B9D}"/>
              </a:ext>
            </a:extLst>
          </p:cNvPr>
          <p:cNvSpPr txBox="1"/>
          <p:nvPr/>
        </p:nvSpPr>
        <p:spPr>
          <a:xfrm>
            <a:off x="4724400" y="2008239"/>
            <a:ext cx="274320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500" u="sng">
              <a:latin typeface="Outfit"/>
              <a:cs typeface="Calibri" panose="020F0502020204030204"/>
            </a:endParaRPr>
          </a:p>
        </p:txBody>
      </p:sp>
    </p:spTree>
    <p:extLst>
      <p:ext uri="{BB962C8B-B14F-4D97-AF65-F5344CB8AC3E}">
        <p14:creationId xmlns:p14="http://schemas.microsoft.com/office/powerpoint/2010/main" val="1586145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838200" y="44572"/>
            <a:ext cx="10515600" cy="1325563"/>
          </a:xfrm>
        </p:spPr>
        <p:txBody>
          <a:bodyPr>
            <a:normAutofit/>
          </a:bodyPr>
          <a:lstStyle/>
          <a:p>
            <a:pPr algn="ctr"/>
            <a:r>
              <a:rPr lang="en-US" sz="6000" b="1">
                <a:solidFill>
                  <a:srgbClr val="C00000"/>
                </a:solidFill>
                <a:cs typeface="Calibri Light"/>
              </a:rPr>
              <a:t>Works Cited</a:t>
            </a: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044784" y="1676"/>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164690" y="710379"/>
            <a:ext cx="11870464"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ea typeface="+mn-lt"/>
              <a:cs typeface="+mn-lt"/>
            </a:endParaRPr>
          </a:p>
          <a:p>
            <a:r>
              <a:rPr lang="en-US">
                <a:ea typeface="+mn-lt"/>
                <a:cs typeface="+mn-lt"/>
              </a:rPr>
              <a:t>“Howard University Home.” </a:t>
            </a:r>
            <a:r>
              <a:rPr lang="en-US" i="1">
                <a:ea typeface="+mn-lt"/>
                <a:cs typeface="+mn-lt"/>
              </a:rPr>
              <a:t>Excellence in Truth and Service</a:t>
            </a:r>
            <a:r>
              <a:rPr lang="en-US">
                <a:ea typeface="+mn-lt"/>
                <a:cs typeface="+mn-lt"/>
              </a:rPr>
              <a:t>, https://howard.edu/.</a:t>
            </a:r>
            <a:endParaRPr lang="en-US">
              <a:cs typeface="Calibri"/>
            </a:endParaRPr>
          </a:p>
          <a:p>
            <a:pPr marL="457200" indent="-457200"/>
            <a:endParaRPr lang="en-US">
              <a:ea typeface="+mn-lt"/>
              <a:cs typeface="+mn-lt"/>
            </a:endParaRPr>
          </a:p>
          <a:p>
            <a:pPr marL="457200" indent="-457200"/>
            <a:r>
              <a:rPr lang="en-US">
                <a:ea typeface="+mn-lt"/>
                <a:cs typeface="+mn-lt"/>
              </a:rPr>
              <a:t>“Howard University Student Population and Demographics.” </a:t>
            </a:r>
            <a:r>
              <a:rPr lang="en-US" i="1" err="1">
                <a:ea typeface="+mn-lt"/>
                <a:cs typeface="+mn-lt"/>
              </a:rPr>
              <a:t>Univstats</a:t>
            </a:r>
            <a:r>
              <a:rPr lang="en-US">
                <a:ea typeface="+mn-lt"/>
                <a:cs typeface="+mn-lt"/>
              </a:rPr>
              <a:t>, https://www.univstats.com/colleges/howard-university/student-population/.</a:t>
            </a:r>
            <a:endParaRPr lang="en-US">
              <a:cs typeface="Calibri"/>
            </a:endParaRPr>
          </a:p>
          <a:p>
            <a:endParaRPr lang="en-US">
              <a:ea typeface="+mn-lt"/>
              <a:cs typeface="+mn-lt"/>
            </a:endParaRPr>
          </a:p>
          <a:p>
            <a:r>
              <a:rPr lang="en-US">
                <a:ea typeface="+mn-lt"/>
                <a:cs typeface="+mn-lt"/>
              </a:rPr>
              <a:t>“Howard University.” </a:t>
            </a:r>
            <a:r>
              <a:rPr lang="en-US" i="1">
                <a:ea typeface="+mn-lt"/>
                <a:cs typeface="+mn-lt"/>
              </a:rPr>
              <a:t>Data USA</a:t>
            </a:r>
            <a:r>
              <a:rPr lang="en-US">
                <a:ea typeface="+mn-lt"/>
                <a:cs typeface="+mn-lt"/>
              </a:rPr>
              <a:t>, https://datausa.io/profile/university/howard-university.</a:t>
            </a:r>
            <a:endParaRPr lang="en-US">
              <a:cs typeface="Calibri"/>
            </a:endParaRPr>
          </a:p>
          <a:p>
            <a:endParaRPr lang="en-US">
              <a:ea typeface="+mn-lt"/>
              <a:cs typeface="+mn-lt"/>
            </a:endParaRPr>
          </a:p>
          <a:p>
            <a:r>
              <a:rPr lang="en-US">
                <a:ea typeface="+mn-lt"/>
                <a:cs typeface="+mn-lt"/>
              </a:rPr>
              <a:t>“Hunger Resources/Food Insecurity.” </a:t>
            </a:r>
            <a:r>
              <a:rPr lang="en-US" i="1">
                <a:ea typeface="+mn-lt"/>
                <a:cs typeface="+mn-lt"/>
              </a:rPr>
              <a:t>Student Wellness</a:t>
            </a:r>
            <a:r>
              <a:rPr lang="en-US">
                <a:ea typeface="+mn-lt"/>
                <a:cs typeface="+mn-lt"/>
              </a:rPr>
              <a:t>, https://www.studentwellness.iastate.edu/food-insecurity/.</a:t>
            </a:r>
            <a:endParaRPr lang="en-US">
              <a:cs typeface="Calibri"/>
            </a:endParaRPr>
          </a:p>
          <a:p>
            <a:endParaRPr lang="en-US">
              <a:ea typeface="+mn-lt"/>
              <a:cs typeface="+mn-lt"/>
            </a:endParaRPr>
          </a:p>
          <a:p>
            <a:r>
              <a:rPr lang="en-US">
                <a:ea typeface="+mn-lt"/>
                <a:cs typeface="+mn-lt"/>
              </a:rPr>
              <a:t>“Hunger Resources/Food Insecurity.” </a:t>
            </a:r>
            <a:r>
              <a:rPr lang="en-US" i="1">
                <a:ea typeface="+mn-lt"/>
                <a:cs typeface="+mn-lt"/>
              </a:rPr>
              <a:t>Student Wellness</a:t>
            </a:r>
            <a:r>
              <a:rPr lang="en-US">
                <a:ea typeface="+mn-lt"/>
                <a:cs typeface="+mn-lt"/>
              </a:rPr>
              <a:t>, https://www.studentwellness.iastate.edu/food-insecurity/.</a:t>
            </a:r>
            <a:endParaRPr lang="en-US">
              <a:cs typeface="Calibri"/>
            </a:endParaRPr>
          </a:p>
          <a:p>
            <a:pPr marL="457200" indent="-457200"/>
            <a:endParaRPr lang="en-US">
              <a:ea typeface="+mn-lt"/>
              <a:cs typeface="+mn-lt"/>
            </a:endParaRPr>
          </a:p>
          <a:p>
            <a:pPr marL="457200" indent="-457200"/>
            <a:r>
              <a:rPr lang="en-US">
                <a:ea typeface="+mn-lt"/>
                <a:cs typeface="+mn-lt"/>
              </a:rPr>
              <a:t>McCoy, Maureen, et al. “Food Insecurity on College Campuses: The Invisible Epidemic.” </a:t>
            </a:r>
            <a:r>
              <a:rPr lang="en-US" i="1">
                <a:ea typeface="+mn-lt"/>
                <a:cs typeface="+mn-lt"/>
              </a:rPr>
              <a:t>Health Affairs Forefront</a:t>
            </a:r>
            <a:r>
              <a:rPr lang="en-US">
                <a:ea typeface="+mn-lt"/>
                <a:cs typeface="+mn-lt"/>
              </a:rPr>
              <a:t>, 31 Jan. 2022,https://www.healthaffairs.org/do/10.1377/forefront.20220127.264905/#:~:text=The%20report%20also%20highlighted%20significant,54%20percent%20of%20White%20students.</a:t>
            </a:r>
            <a:endParaRPr lang="en-US">
              <a:cs typeface="Calibri"/>
            </a:endParaRPr>
          </a:p>
          <a:p>
            <a:pPr marL="457200" indent="-457200"/>
            <a:endParaRPr lang="en-US">
              <a:ea typeface="+mn-lt"/>
              <a:cs typeface="+mn-lt"/>
            </a:endParaRPr>
          </a:p>
          <a:p>
            <a:pPr marL="914400" indent="-914400"/>
            <a:r>
              <a:rPr lang="en-US">
                <a:ea typeface="+mn-lt"/>
                <a:cs typeface="+mn-lt"/>
              </a:rPr>
              <a:t>Menchaca, Megan. “Survey: Nearly 1 in 3 University of Texas Students Lack Access to Affordable, Healthy Food.” </a:t>
            </a:r>
            <a:r>
              <a:rPr lang="en-US" i="1">
                <a:ea typeface="+mn-lt"/>
                <a:cs typeface="+mn-lt"/>
              </a:rPr>
              <a:t>Statesman</a:t>
            </a:r>
            <a:r>
              <a:rPr lang="en-US">
                <a:ea typeface="+mn-lt"/>
                <a:cs typeface="+mn-lt"/>
              </a:rPr>
              <a:t>, Austin American-Statesman, 11 May 2022, https://www.statesman.com/story/news/2022/05/09/nearly-third-surveyed-ut-university-of-texas-students-food-insecure-report-finds-austin/9561412002/.</a:t>
            </a:r>
            <a:endParaRPr lang="en-US"/>
          </a:p>
        </p:txBody>
      </p:sp>
      <p:sp>
        <p:nvSpPr>
          <p:cNvPr id="4" name="TextBox 3">
            <a:extLst>
              <a:ext uri="{FF2B5EF4-FFF2-40B4-BE49-F238E27FC236}">
                <a16:creationId xmlns:a16="http://schemas.microsoft.com/office/drawing/2014/main" id="{D842A828-4DC4-9010-9765-4318AA340B9D}"/>
              </a:ext>
            </a:extLst>
          </p:cNvPr>
          <p:cNvSpPr txBox="1"/>
          <p:nvPr/>
        </p:nvSpPr>
        <p:spPr>
          <a:xfrm>
            <a:off x="4724400" y="2008239"/>
            <a:ext cx="274320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500" u="sng">
              <a:latin typeface="Outfit"/>
              <a:cs typeface="Calibri" panose="020F0502020204030204"/>
            </a:endParaRPr>
          </a:p>
        </p:txBody>
      </p:sp>
    </p:spTree>
    <p:extLst>
      <p:ext uri="{BB962C8B-B14F-4D97-AF65-F5344CB8AC3E}">
        <p14:creationId xmlns:p14="http://schemas.microsoft.com/office/powerpoint/2010/main" val="1776047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838200" y="-218664"/>
            <a:ext cx="10515600" cy="1325563"/>
          </a:xfrm>
        </p:spPr>
        <p:txBody>
          <a:bodyPr>
            <a:normAutofit/>
          </a:bodyPr>
          <a:lstStyle/>
          <a:p>
            <a:pPr algn="ctr"/>
            <a:r>
              <a:rPr lang="en-US" sz="6000" b="1">
                <a:solidFill>
                  <a:srgbClr val="C00000"/>
                </a:solidFill>
                <a:cs typeface="Calibri Light"/>
              </a:rPr>
              <a:t>Works Cited</a:t>
            </a: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044784" y="1676"/>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116199" y="419956"/>
            <a:ext cx="11927973" cy="59872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endParaRPr lang="en-US" sz="2400">
              <a:ea typeface="+mn-lt"/>
              <a:cs typeface="+mn-lt"/>
            </a:endParaRPr>
          </a:p>
          <a:p>
            <a:pPr marL="457200" indent="-457200"/>
            <a:r>
              <a:rPr lang="en-US" i="1">
                <a:ea typeface="+mn-lt"/>
                <a:cs typeface="+mn-lt"/>
              </a:rPr>
              <a:t>Multicultural Engagement Center</a:t>
            </a:r>
            <a:r>
              <a:rPr lang="en-US">
                <a:ea typeface="+mn-lt"/>
                <a:cs typeface="+mn-lt"/>
              </a:rPr>
              <a:t>, The University of Texas at Austin, 1 Dec. 2022, https://diversity.utexas.edu/multiculturalengagement/</a:t>
            </a:r>
            <a:endParaRPr lang="en-US">
              <a:cs typeface="Calibri" panose="020F0502020204030204"/>
            </a:endParaRPr>
          </a:p>
          <a:p>
            <a:pPr marL="457200" indent="-457200"/>
            <a:endParaRPr lang="en-US">
              <a:ea typeface="+mn-lt"/>
              <a:cs typeface="+mn-lt"/>
            </a:endParaRPr>
          </a:p>
          <a:p>
            <a:pPr marL="457200" indent="-457200"/>
            <a:r>
              <a:rPr lang="en-US" i="1">
                <a:ea typeface="+mn-lt"/>
                <a:cs typeface="+mn-lt"/>
              </a:rPr>
              <a:t>Multicultural Student Affairs: Iowa State University</a:t>
            </a:r>
            <a:r>
              <a:rPr lang="en-US">
                <a:ea typeface="+mn-lt"/>
                <a:cs typeface="+mn-lt"/>
              </a:rPr>
              <a:t>. Multicultural Student Affairs | Iowa State University. (n.d.). Retrieved October 13, 2022, from https://www.multicultural.dso.iastate.edu/ </a:t>
            </a:r>
            <a:endParaRPr lang="en-US">
              <a:cs typeface="Calibri" panose="020F0502020204030204"/>
            </a:endParaRPr>
          </a:p>
          <a:p>
            <a:endParaRPr lang="en-US">
              <a:ea typeface="+mn-lt"/>
              <a:cs typeface="+mn-lt"/>
            </a:endParaRPr>
          </a:p>
          <a:p>
            <a:pPr marL="457200" indent="-457200"/>
            <a:r>
              <a:rPr lang="en-US">
                <a:ea typeface="+mn-lt"/>
                <a:cs typeface="+mn-lt"/>
              </a:rPr>
              <a:t>Payne-Sturges, D. C., Tjaden, A., Caldeira, K. M., Vincent, K. B., &amp; Arria, A. M. (2017). Student Hunger on Campus: Food Insecurity Among College Students and Implications for Academic Institutions. </a:t>
            </a:r>
            <a:r>
              <a:rPr lang="en-US" i="1">
                <a:ea typeface="+mn-lt"/>
                <a:cs typeface="+mn-lt"/>
              </a:rPr>
              <a:t>American Journal of Health Promotion</a:t>
            </a:r>
            <a:r>
              <a:rPr lang="en-US">
                <a:ea typeface="+mn-lt"/>
                <a:cs typeface="+mn-lt"/>
              </a:rPr>
              <a:t>. https://doi.org/10.1177/0890117117719620</a:t>
            </a:r>
            <a:endParaRPr lang="en-US">
              <a:cs typeface="Calibri" panose="020F0502020204030204"/>
            </a:endParaRPr>
          </a:p>
          <a:p>
            <a:endParaRPr lang="en-US">
              <a:ea typeface="+mn-lt"/>
              <a:cs typeface="+mn-lt"/>
            </a:endParaRPr>
          </a:p>
          <a:p>
            <a:pPr marL="457200" indent="-457200"/>
            <a:r>
              <a:rPr lang="en-US">
                <a:ea typeface="+mn-lt"/>
                <a:cs typeface="+mn-lt"/>
              </a:rPr>
              <a:t>“Students Team up to Tackle Food Insecurity.” </a:t>
            </a:r>
            <a:r>
              <a:rPr lang="en-US" i="1">
                <a:ea typeface="+mn-lt"/>
                <a:cs typeface="+mn-lt"/>
              </a:rPr>
              <a:t>College of Agriculture and Life Sciences</a:t>
            </a:r>
            <a:r>
              <a:rPr lang="en-US">
                <a:ea typeface="+mn-lt"/>
                <a:cs typeface="+mn-lt"/>
              </a:rPr>
              <a:t>, 6 Dec. 2022, https://www.cals.iastate.edu/features/2022/students-team-tackle-food-insecurity.</a:t>
            </a:r>
            <a:endParaRPr lang="en-US">
              <a:cs typeface="Calibri" panose="020F0502020204030204"/>
            </a:endParaRPr>
          </a:p>
          <a:p>
            <a:pPr marL="457200" indent="-457200"/>
            <a:endParaRPr lang="en-US">
              <a:ea typeface="+mn-lt"/>
              <a:cs typeface="+mn-lt"/>
            </a:endParaRPr>
          </a:p>
          <a:p>
            <a:r>
              <a:rPr lang="en-US" i="1">
                <a:ea typeface="+mn-lt"/>
                <a:cs typeface="+mn-lt"/>
              </a:rPr>
              <a:t>U.S. Census Bureau </a:t>
            </a:r>
            <a:r>
              <a:rPr lang="en-US" i="1" err="1">
                <a:ea typeface="+mn-lt"/>
                <a:cs typeface="+mn-lt"/>
              </a:rPr>
              <a:t>Quickfacts</a:t>
            </a:r>
            <a:r>
              <a:rPr lang="en-US" i="1">
                <a:ea typeface="+mn-lt"/>
                <a:cs typeface="+mn-lt"/>
              </a:rPr>
              <a:t>: Iowa</a:t>
            </a:r>
            <a:r>
              <a:rPr lang="en-US">
                <a:ea typeface="+mn-lt"/>
                <a:cs typeface="+mn-lt"/>
              </a:rPr>
              <a:t>. https://www.census.gov/quickfacts/fact/table/IA/PST045221</a:t>
            </a:r>
          </a:p>
          <a:p>
            <a:r>
              <a:rPr lang="en-US">
                <a:ea typeface="+mn-lt"/>
                <a:cs typeface="+mn-lt"/>
              </a:rPr>
              <a:t>.</a:t>
            </a:r>
            <a:endParaRPr lang="en-US">
              <a:cs typeface="Calibri"/>
            </a:endParaRPr>
          </a:p>
          <a:p>
            <a:pPr marL="457200" indent="-457200"/>
            <a:r>
              <a:rPr lang="en-US">
                <a:ea typeface="+mn-lt"/>
                <a:cs typeface="+mn-lt"/>
              </a:rPr>
              <a:t>“Undergraduate Students: Fall &amp; Spring.” </a:t>
            </a:r>
            <a:r>
              <a:rPr lang="en-US" i="1">
                <a:ea typeface="+mn-lt"/>
                <a:cs typeface="+mn-lt"/>
              </a:rPr>
              <a:t>Office of Student Financial Aid</a:t>
            </a:r>
            <a:r>
              <a:rPr lang="en-US">
                <a:ea typeface="+mn-lt"/>
                <a:cs typeface="+mn-lt"/>
              </a:rPr>
              <a:t>, https://www.financialaid.iastate.edu/cost/cost-of-attendance/undergraduate-students/. </a:t>
            </a:r>
            <a:endParaRPr lang="en-US">
              <a:cs typeface="Calibri" panose="020F0502020204030204"/>
            </a:endParaRPr>
          </a:p>
          <a:p>
            <a:endParaRPr lang="en-US">
              <a:ea typeface="+mn-lt"/>
              <a:cs typeface="+mn-lt"/>
            </a:endParaRPr>
          </a:p>
          <a:p>
            <a:pPr marL="457200" indent="-457200"/>
            <a:r>
              <a:rPr lang="en-US">
                <a:ea typeface="+mn-lt"/>
                <a:cs typeface="+mn-lt"/>
              </a:rPr>
              <a:t>Valandra, Fields, L. S., Sebree, W., &amp; Sober, W. (2022). Navigating an anti-Black campus climate: #black@pwi. </a:t>
            </a:r>
            <a:r>
              <a:rPr lang="en-US" i="1">
                <a:ea typeface="+mn-lt"/>
                <a:cs typeface="+mn-lt"/>
              </a:rPr>
              <a:t>Race Ethnicity and Education</a:t>
            </a:r>
            <a:r>
              <a:rPr lang="en-US">
                <a:ea typeface="+mn-lt"/>
                <a:cs typeface="+mn-lt"/>
              </a:rPr>
              <a:t>, 1–18. https://doi.org/10.1080/13613324.2022.2088720 </a:t>
            </a:r>
            <a:endParaRPr lang="en-US">
              <a:cs typeface="Calibri" panose="020F0502020204030204"/>
            </a:endParaRPr>
          </a:p>
        </p:txBody>
      </p:sp>
      <p:sp>
        <p:nvSpPr>
          <p:cNvPr id="4" name="TextBox 3">
            <a:extLst>
              <a:ext uri="{FF2B5EF4-FFF2-40B4-BE49-F238E27FC236}">
                <a16:creationId xmlns:a16="http://schemas.microsoft.com/office/drawing/2014/main" id="{D842A828-4DC4-9010-9765-4318AA340B9D}"/>
              </a:ext>
            </a:extLst>
          </p:cNvPr>
          <p:cNvSpPr txBox="1"/>
          <p:nvPr/>
        </p:nvSpPr>
        <p:spPr>
          <a:xfrm>
            <a:off x="4724400" y="2008239"/>
            <a:ext cx="274320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500" u="sng">
              <a:latin typeface="Outfit"/>
              <a:cs typeface="Calibri" panose="020F0502020204030204"/>
            </a:endParaRPr>
          </a:p>
        </p:txBody>
      </p:sp>
    </p:spTree>
    <p:extLst>
      <p:ext uri="{BB962C8B-B14F-4D97-AF65-F5344CB8AC3E}">
        <p14:creationId xmlns:p14="http://schemas.microsoft.com/office/powerpoint/2010/main" val="3504792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63779097-CF27-D29F-B635-A9D188F57EC1}"/>
              </a:ext>
            </a:extLst>
          </p:cNvPr>
          <p:cNvPicPr>
            <a:picLocks noChangeAspect="1"/>
          </p:cNvPicPr>
          <p:nvPr/>
        </p:nvPicPr>
        <p:blipFill>
          <a:blip r:embed="rId3"/>
          <a:stretch>
            <a:fillRect/>
          </a:stretch>
        </p:blipFill>
        <p:spPr>
          <a:xfrm>
            <a:off x="933450" y="3606800"/>
            <a:ext cx="3251200" cy="3251200"/>
          </a:xfrm>
          <a:prstGeom prst="rect">
            <a:avLst/>
          </a:prstGeom>
        </p:spPr>
      </p:pic>
      <p:pic>
        <p:nvPicPr>
          <p:cNvPr id="5" name="Picture 4" descr="Diagram&#10;&#10;Description automatically generated">
            <a:extLst>
              <a:ext uri="{FF2B5EF4-FFF2-40B4-BE49-F238E27FC236}">
                <a16:creationId xmlns:a16="http://schemas.microsoft.com/office/drawing/2014/main" id="{4E188865-0FAD-D677-9242-7E7192BED276}"/>
              </a:ext>
            </a:extLst>
          </p:cNvPr>
          <p:cNvPicPr>
            <a:picLocks noChangeAspect="1"/>
          </p:cNvPicPr>
          <p:nvPr/>
        </p:nvPicPr>
        <p:blipFill>
          <a:blip r:embed="rId4"/>
          <a:stretch>
            <a:fillRect/>
          </a:stretch>
        </p:blipFill>
        <p:spPr>
          <a:xfrm>
            <a:off x="8387600" y="3429000"/>
            <a:ext cx="2870950" cy="2762250"/>
          </a:xfrm>
          <a:prstGeom prst="rect">
            <a:avLst/>
          </a:prstGeom>
        </p:spPr>
      </p:pic>
      <p:pic>
        <p:nvPicPr>
          <p:cNvPr id="7" name="Picture 6">
            <a:extLst>
              <a:ext uri="{FF2B5EF4-FFF2-40B4-BE49-F238E27FC236}">
                <a16:creationId xmlns:a16="http://schemas.microsoft.com/office/drawing/2014/main" id="{8F09F77A-C180-11D8-1DDE-145E6A88AB59}"/>
              </a:ext>
            </a:extLst>
          </p:cNvPr>
          <p:cNvPicPr>
            <a:picLocks noChangeAspect="1"/>
          </p:cNvPicPr>
          <p:nvPr/>
        </p:nvPicPr>
        <p:blipFill>
          <a:blip r:embed="rId5"/>
          <a:stretch>
            <a:fillRect/>
          </a:stretch>
        </p:blipFill>
        <p:spPr>
          <a:xfrm>
            <a:off x="4050763" y="779461"/>
            <a:ext cx="3938073" cy="3251200"/>
          </a:xfrm>
          <a:prstGeom prst="rect">
            <a:avLst/>
          </a:prstGeom>
        </p:spPr>
      </p:pic>
      <p:pic>
        <p:nvPicPr>
          <p:cNvPr id="9" name="Picture 8" descr="A picture containing plant, flower&#10;&#10;Description automatically generated">
            <a:extLst>
              <a:ext uri="{FF2B5EF4-FFF2-40B4-BE49-F238E27FC236}">
                <a16:creationId xmlns:a16="http://schemas.microsoft.com/office/drawing/2014/main" id="{2BCEA98B-5EF3-16A6-8FE0-90ACB7EE74F0}"/>
              </a:ext>
            </a:extLst>
          </p:cNvPr>
          <p:cNvPicPr>
            <a:picLocks noChangeAspect="1"/>
          </p:cNvPicPr>
          <p:nvPr/>
        </p:nvPicPr>
        <p:blipFill>
          <a:blip r:embed="rId6"/>
          <a:stretch>
            <a:fillRect/>
          </a:stretch>
        </p:blipFill>
        <p:spPr>
          <a:xfrm>
            <a:off x="8515350" y="0"/>
            <a:ext cx="2743200" cy="2743200"/>
          </a:xfrm>
          <a:prstGeom prst="rect">
            <a:avLst/>
          </a:prstGeom>
        </p:spPr>
      </p:pic>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7"/>
          <a:stretch>
            <a:fillRect/>
          </a:stretch>
        </p:blipFill>
        <p:spPr>
          <a:xfrm rot="16200000">
            <a:off x="-1" y="-1"/>
            <a:ext cx="4810125" cy="4810125"/>
          </a:xfrm>
          <a:prstGeom prst="rect">
            <a:avLst/>
          </a:prstGeom>
        </p:spPr>
      </p:pic>
    </p:spTree>
    <p:extLst>
      <p:ext uri="{BB962C8B-B14F-4D97-AF65-F5344CB8AC3E}">
        <p14:creationId xmlns:p14="http://schemas.microsoft.com/office/powerpoint/2010/main" val="273639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7C4AA9-3383-E0F8-8806-A074025D25C5}"/>
              </a:ext>
            </a:extLst>
          </p:cNvPr>
          <p:cNvPicPr>
            <a:picLocks noChangeAspect="1"/>
          </p:cNvPicPr>
          <p:nvPr/>
        </p:nvPicPr>
        <p:blipFill>
          <a:blip r:embed="rId2"/>
          <a:stretch>
            <a:fillRect/>
          </a:stretch>
        </p:blipFill>
        <p:spPr>
          <a:xfrm>
            <a:off x="758624" y="2039820"/>
            <a:ext cx="10674752" cy="2778360"/>
          </a:xfrm>
          <a:prstGeom prst="rect">
            <a:avLst/>
          </a:prstGeom>
        </p:spPr>
      </p:pic>
      <p:sp>
        <p:nvSpPr>
          <p:cNvPr id="8" name="TextBox 7">
            <a:extLst>
              <a:ext uri="{FF2B5EF4-FFF2-40B4-BE49-F238E27FC236}">
                <a16:creationId xmlns:a16="http://schemas.microsoft.com/office/drawing/2014/main" id="{C36E5B0B-760A-5364-ABF3-C8FCE34909F4}"/>
              </a:ext>
            </a:extLst>
          </p:cNvPr>
          <p:cNvSpPr txBox="1"/>
          <p:nvPr/>
        </p:nvSpPr>
        <p:spPr>
          <a:xfrm>
            <a:off x="687793" y="2677474"/>
            <a:ext cx="10816413" cy="2923877"/>
          </a:xfrm>
          <a:prstGeom prst="rect">
            <a:avLst/>
          </a:prstGeom>
          <a:noFill/>
        </p:spPr>
        <p:txBody>
          <a:bodyPr wrap="square" lIns="91440" tIns="45720" rIns="91440" bIns="45720" anchor="t">
            <a:spAutoFit/>
          </a:bodyPr>
          <a:lstStyle/>
          <a:p>
            <a:pPr algn="ctr"/>
            <a:r>
              <a:rPr lang="en-US" sz="3000">
                <a:solidFill>
                  <a:schemeClr val="bg1"/>
                </a:solidFill>
                <a:ea typeface="+mn-lt"/>
                <a:cs typeface="+mn-lt"/>
              </a:rPr>
              <a:t>We will discuss the experiences of minority students on different campuses across the nation looking at their experiences and resources, as well as statistics relating to insecurities and the effects of these statistics on their well being.</a:t>
            </a:r>
            <a:endParaRPr lang="en-US" sz="3000">
              <a:solidFill>
                <a:schemeClr val="bg1"/>
              </a:solidFill>
              <a:cs typeface="Calibri"/>
            </a:endParaRPr>
          </a:p>
          <a:p>
            <a:br>
              <a:rPr lang="en-US" sz="3200"/>
            </a:br>
            <a:endParaRPr lang="en-US" sz="3200"/>
          </a:p>
        </p:txBody>
      </p:sp>
    </p:spTree>
    <p:extLst>
      <p:ext uri="{BB962C8B-B14F-4D97-AF65-F5344CB8AC3E}">
        <p14:creationId xmlns:p14="http://schemas.microsoft.com/office/powerpoint/2010/main" val="89822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838200" y="309819"/>
            <a:ext cx="10515600" cy="1325563"/>
          </a:xfrm>
        </p:spPr>
        <p:txBody>
          <a:bodyPr>
            <a:normAutofit/>
          </a:bodyPr>
          <a:lstStyle/>
          <a:p>
            <a:r>
              <a:rPr lang="en-US" sz="7200" b="1">
                <a:solidFill>
                  <a:srgbClr val="C00000"/>
                </a:solidFill>
                <a:cs typeface="Calibri Light"/>
              </a:rPr>
              <a:t>Agenda</a:t>
            </a:r>
            <a:endParaRPr lang="en-US">
              <a:solidFill>
                <a:srgbClr val="C00000"/>
              </a:solidFill>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561595" y="1750720"/>
            <a:ext cx="11063603"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3200">
                <a:ea typeface="+mn-lt"/>
                <a:cs typeface="+mn-lt"/>
              </a:rPr>
              <a:t> Microaggressions on campus and the effects they have on students at Iowa State University</a:t>
            </a:r>
            <a:br>
              <a:rPr lang="en-US"/>
            </a:br>
            <a:endParaRPr lang="en-US">
              <a:cs typeface="Calibri" panose="020F0502020204030204"/>
            </a:endParaRPr>
          </a:p>
          <a:p>
            <a:pPr>
              <a:buFont typeface="Arial"/>
              <a:buChar char="•"/>
            </a:pPr>
            <a:r>
              <a:rPr lang="en-US" sz="3200">
                <a:ea typeface="+mn-lt"/>
                <a:cs typeface="+mn-lt"/>
              </a:rPr>
              <a:t> Importance of multicultural resources on campus and the resources Iowa State, The University of Texas and Howard University offer</a:t>
            </a:r>
            <a:br>
              <a:rPr lang="en-US"/>
            </a:br>
            <a:endParaRPr lang="en-US">
              <a:cs typeface="Calibri" panose="020F0502020204030204"/>
            </a:endParaRPr>
          </a:p>
          <a:p>
            <a:pPr>
              <a:buFont typeface="Arial"/>
              <a:buChar char="•"/>
            </a:pPr>
            <a:r>
              <a:rPr lang="en-US" sz="3200">
                <a:ea typeface="+mn-lt"/>
                <a:cs typeface="+mn-lt"/>
              </a:rPr>
              <a:t> Food and housing insecurity on campuses across the nation and the role that these insecurities play in student’s success</a:t>
            </a:r>
            <a:br>
              <a:rPr lang="en-US"/>
            </a:br>
            <a:endParaRPr lang="en-US">
              <a:cs typeface="Calibri"/>
            </a:endParaRPr>
          </a:p>
          <a:p>
            <a:endParaRPr lang="en-US">
              <a:cs typeface="Calibri"/>
            </a:endParaRPr>
          </a:p>
        </p:txBody>
      </p:sp>
    </p:spTree>
    <p:extLst>
      <p:ext uri="{BB962C8B-B14F-4D97-AF65-F5344CB8AC3E}">
        <p14:creationId xmlns:p14="http://schemas.microsoft.com/office/powerpoint/2010/main" val="422825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620590" y="272112"/>
            <a:ext cx="10515600" cy="1325563"/>
          </a:xfrm>
        </p:spPr>
        <p:txBody>
          <a:bodyPr>
            <a:normAutofit/>
          </a:bodyPr>
          <a:lstStyle/>
          <a:p>
            <a:r>
              <a:rPr lang="en-US" sz="7200" b="1">
                <a:solidFill>
                  <a:srgbClr val="C00000"/>
                </a:solidFill>
                <a:cs typeface="Calibri Light"/>
              </a:rPr>
              <a:t>Terms To Know</a:t>
            </a:r>
            <a:endParaRPr lang="en-US">
              <a:solidFill>
                <a:srgbClr val="C00000"/>
              </a:solidFill>
              <a:cs typeface="Calibri Light"/>
            </a:endParaRPr>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2"/>
          <a:stretch>
            <a:fillRect/>
          </a:stretch>
        </p:blipFill>
        <p:spPr>
          <a:xfrm>
            <a:off x="9030929" y="-67597"/>
            <a:ext cx="3197942" cy="3197942"/>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4"/>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507807" y="1535567"/>
            <a:ext cx="11063603"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800" b="1">
                <a:ea typeface="+mn-lt"/>
                <a:cs typeface="+mn-lt"/>
              </a:rPr>
              <a:t>Microaggressions</a:t>
            </a:r>
            <a:r>
              <a:rPr lang="en-US" sz="2800">
                <a:ea typeface="+mn-lt"/>
                <a:cs typeface="+mn-lt"/>
              </a:rPr>
              <a:t> - Everyday insults, putdowns, invalidations, or offensive behaviors that people experience in daily interactions with generally well-intentioned individuals who may be unaware that they have engaged in demeaning ways.</a:t>
            </a:r>
            <a:endParaRPr lang="en-US" sz="2800">
              <a:cs typeface="Calibri" panose="020F0502020204030204"/>
            </a:endParaRPr>
          </a:p>
          <a:p>
            <a:pPr>
              <a:buFont typeface="Arial"/>
              <a:buChar char="•"/>
            </a:pPr>
            <a:r>
              <a:rPr lang="en-US" sz="2800" b="1">
                <a:ea typeface="+mn-lt"/>
                <a:cs typeface="+mn-lt"/>
              </a:rPr>
              <a:t>Food security</a:t>
            </a:r>
            <a:r>
              <a:rPr lang="en-US" sz="2800">
                <a:ea typeface="+mn-lt"/>
                <a:cs typeface="+mn-lt"/>
              </a:rPr>
              <a:t> </a:t>
            </a:r>
            <a:r>
              <a:rPr lang="en-US" sz="2800" b="1">
                <a:ea typeface="+mn-lt"/>
                <a:cs typeface="+mn-lt"/>
              </a:rPr>
              <a:t>-</a:t>
            </a:r>
            <a:r>
              <a:rPr lang="en-US" sz="2800">
                <a:ea typeface="+mn-lt"/>
                <a:cs typeface="+mn-lt"/>
              </a:rPr>
              <a:t> The state of having reliable access to a sufficient quantity of affordable, nutritious food.</a:t>
            </a:r>
            <a:endParaRPr lang="en-US" sz="2800">
              <a:cs typeface="Calibri"/>
            </a:endParaRPr>
          </a:p>
          <a:p>
            <a:pPr>
              <a:buFont typeface="Arial"/>
              <a:buChar char="•"/>
            </a:pPr>
            <a:r>
              <a:rPr lang="en-US" sz="2800" b="1">
                <a:ea typeface="+mn-lt"/>
                <a:cs typeface="+mn-lt"/>
              </a:rPr>
              <a:t>PWI</a:t>
            </a:r>
            <a:r>
              <a:rPr lang="en-US" sz="2800">
                <a:ea typeface="+mn-lt"/>
                <a:cs typeface="+mn-lt"/>
              </a:rPr>
              <a:t> </a:t>
            </a:r>
            <a:r>
              <a:rPr lang="en-US" sz="2800" b="1">
                <a:ea typeface="+mn-lt"/>
                <a:cs typeface="+mn-lt"/>
              </a:rPr>
              <a:t>-</a:t>
            </a:r>
            <a:r>
              <a:rPr lang="en-US" sz="2800">
                <a:ea typeface="+mn-lt"/>
                <a:cs typeface="+mn-lt"/>
              </a:rPr>
              <a:t> Predominantly White Institution (</a:t>
            </a:r>
            <a:r>
              <a:rPr lang="en-US" sz="2800" b="1">
                <a:ea typeface="+mn-lt"/>
                <a:cs typeface="+mn-lt"/>
              </a:rPr>
              <a:t>≥</a:t>
            </a:r>
            <a:r>
              <a:rPr lang="en-US" sz="2800">
                <a:ea typeface="+mn-lt"/>
                <a:cs typeface="+mn-lt"/>
              </a:rPr>
              <a:t> 50% of the population is white)</a:t>
            </a:r>
            <a:endParaRPr lang="en-US" sz="2800">
              <a:cs typeface="Calibri"/>
            </a:endParaRPr>
          </a:p>
          <a:p>
            <a:pPr>
              <a:buFont typeface="Arial"/>
              <a:buChar char="•"/>
            </a:pPr>
            <a:r>
              <a:rPr lang="en-US" sz="2800" b="1">
                <a:ea typeface="+mn-lt"/>
                <a:cs typeface="+mn-lt"/>
              </a:rPr>
              <a:t>HBCU - </a:t>
            </a:r>
            <a:r>
              <a:rPr lang="en-US" sz="2800">
                <a:ea typeface="+mn-lt"/>
                <a:cs typeface="+mn-lt"/>
              </a:rPr>
              <a:t>Historically Black College or University</a:t>
            </a:r>
          </a:p>
          <a:p>
            <a:pPr>
              <a:buFont typeface="Arial"/>
              <a:buChar char="•"/>
            </a:pPr>
            <a:r>
              <a:rPr lang="en-US" sz="2800" b="1">
                <a:ea typeface="+mn-lt"/>
                <a:cs typeface="+mn-lt"/>
              </a:rPr>
              <a:t>Multicultural Centers -</a:t>
            </a:r>
            <a:r>
              <a:rPr lang="en-US" sz="2800">
                <a:ea typeface="+mn-lt"/>
                <a:cs typeface="+mn-lt"/>
              </a:rPr>
              <a:t> The primary mission of the Multicultural Center is to develop a sense of community between students, staff, and faculty of color.</a:t>
            </a:r>
            <a:endParaRPr lang="en-US" sz="2800"/>
          </a:p>
        </p:txBody>
      </p:sp>
    </p:spTree>
    <p:extLst>
      <p:ext uri="{BB962C8B-B14F-4D97-AF65-F5344CB8AC3E}">
        <p14:creationId xmlns:p14="http://schemas.microsoft.com/office/powerpoint/2010/main" val="227450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7C4AA9-3383-E0F8-8806-A074025D25C5}"/>
              </a:ext>
            </a:extLst>
          </p:cNvPr>
          <p:cNvPicPr>
            <a:picLocks noChangeAspect="1"/>
          </p:cNvPicPr>
          <p:nvPr/>
        </p:nvPicPr>
        <p:blipFill>
          <a:blip r:embed="rId2"/>
          <a:stretch>
            <a:fillRect/>
          </a:stretch>
        </p:blipFill>
        <p:spPr>
          <a:xfrm>
            <a:off x="758624" y="2039820"/>
            <a:ext cx="10674752" cy="2778360"/>
          </a:xfrm>
          <a:prstGeom prst="rect">
            <a:avLst/>
          </a:prstGeom>
        </p:spPr>
      </p:pic>
      <p:sp>
        <p:nvSpPr>
          <p:cNvPr id="8" name="TextBox 7">
            <a:extLst>
              <a:ext uri="{FF2B5EF4-FFF2-40B4-BE49-F238E27FC236}">
                <a16:creationId xmlns:a16="http://schemas.microsoft.com/office/drawing/2014/main" id="{C36E5B0B-760A-5364-ABF3-C8FCE34909F4}"/>
              </a:ext>
            </a:extLst>
          </p:cNvPr>
          <p:cNvSpPr txBox="1"/>
          <p:nvPr/>
        </p:nvSpPr>
        <p:spPr>
          <a:xfrm>
            <a:off x="687793" y="2677474"/>
            <a:ext cx="10816413" cy="3477875"/>
          </a:xfrm>
          <a:prstGeom prst="rect">
            <a:avLst/>
          </a:prstGeom>
          <a:noFill/>
        </p:spPr>
        <p:txBody>
          <a:bodyPr wrap="square" lIns="91440" tIns="45720" rIns="91440" bIns="45720" anchor="t">
            <a:spAutoFit/>
          </a:bodyPr>
          <a:lstStyle/>
          <a:p>
            <a:pPr algn="ctr"/>
            <a:r>
              <a:rPr lang="en-US" sz="3000">
                <a:solidFill>
                  <a:schemeClr val="bg1"/>
                </a:solidFill>
                <a:ea typeface="+mn-lt"/>
                <a:cs typeface="+mn-lt"/>
              </a:rPr>
              <a:t>“Racial microaggressions across multiple campus settings are a common feature in research on Black students’ campus experiences at PWIs”</a:t>
            </a:r>
            <a:endParaRPr lang="en-US" sz="3000">
              <a:solidFill>
                <a:schemeClr val="bg1"/>
              </a:solidFill>
              <a:cs typeface="Calibri"/>
            </a:endParaRPr>
          </a:p>
          <a:p>
            <a:pPr algn="ctr"/>
            <a:r>
              <a:rPr lang="en-US" sz="3000">
                <a:solidFill>
                  <a:schemeClr val="bg1"/>
                </a:solidFill>
                <a:ea typeface="+mn-lt"/>
                <a:cs typeface="+mn-lt"/>
              </a:rPr>
              <a:t>—</a:t>
            </a:r>
            <a:r>
              <a:rPr lang="en-US" sz="3000" b="1">
                <a:solidFill>
                  <a:schemeClr val="bg1"/>
                </a:solidFill>
                <a:ea typeface="+mn-lt"/>
                <a:cs typeface="+mn-lt"/>
              </a:rPr>
              <a:t>Navigating an anti-Black campus climate</a:t>
            </a:r>
            <a:endParaRPr lang="en-US">
              <a:solidFill>
                <a:schemeClr val="bg1"/>
              </a:solidFill>
            </a:endParaRPr>
          </a:p>
          <a:p>
            <a:pPr algn="ctr"/>
            <a:br>
              <a:rPr lang="en-US"/>
            </a:br>
            <a:endParaRPr lang="en-US"/>
          </a:p>
          <a:p>
            <a:br>
              <a:rPr lang="en-US" sz="3200"/>
            </a:br>
            <a:endParaRPr lang="en-US" sz="3200"/>
          </a:p>
        </p:txBody>
      </p:sp>
    </p:spTree>
    <p:extLst>
      <p:ext uri="{BB962C8B-B14F-4D97-AF65-F5344CB8AC3E}">
        <p14:creationId xmlns:p14="http://schemas.microsoft.com/office/powerpoint/2010/main" val="1581432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A503-68DE-7835-AE1F-0F1D6BEE9C9C}"/>
              </a:ext>
            </a:extLst>
          </p:cNvPr>
          <p:cNvSpPr>
            <a:spLocks noGrp="1"/>
          </p:cNvSpPr>
          <p:nvPr>
            <p:ph type="title"/>
          </p:nvPr>
        </p:nvSpPr>
        <p:spPr>
          <a:xfrm>
            <a:off x="381000" y="946313"/>
            <a:ext cx="8901953" cy="1325563"/>
          </a:xfrm>
        </p:spPr>
        <p:txBody>
          <a:bodyPr>
            <a:normAutofit fontScale="90000"/>
          </a:bodyPr>
          <a:lstStyle/>
          <a:p>
            <a:r>
              <a:rPr lang="en-US" b="1">
                <a:solidFill>
                  <a:srgbClr val="C00000"/>
                </a:solidFill>
                <a:ea typeface="+mj-lt"/>
                <a:cs typeface="+mj-lt"/>
              </a:rPr>
              <a:t>Studies have shown significant association between racial microaggressions and…  </a:t>
            </a:r>
            <a:endParaRPr lang="en-US" b="1">
              <a:solidFill>
                <a:srgbClr val="C00000"/>
              </a:solidFill>
              <a:cs typeface="Calibri Light"/>
            </a:endParaRPr>
          </a:p>
          <a:p>
            <a:br>
              <a:rPr lang="en-US"/>
            </a:br>
            <a:endParaRPr lang="en-US"/>
          </a:p>
        </p:txBody>
      </p:sp>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8540685" y="9427"/>
            <a:ext cx="3651315" cy="3651315"/>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8023123" y="6406703"/>
            <a:ext cx="3856294" cy="290327"/>
          </a:xfrm>
          <a:prstGeom prst="rect">
            <a:avLst/>
          </a:prstGeom>
        </p:spPr>
      </p:pic>
      <p:sp>
        <p:nvSpPr>
          <p:cNvPr id="3" name="TextBox 2">
            <a:extLst>
              <a:ext uri="{FF2B5EF4-FFF2-40B4-BE49-F238E27FC236}">
                <a16:creationId xmlns:a16="http://schemas.microsoft.com/office/drawing/2014/main" id="{09B331C2-F0DA-FCCC-6E5F-623DF1E380D2}"/>
              </a:ext>
            </a:extLst>
          </p:cNvPr>
          <p:cNvSpPr txBox="1"/>
          <p:nvPr/>
        </p:nvSpPr>
        <p:spPr>
          <a:xfrm>
            <a:off x="391266" y="2369284"/>
            <a:ext cx="5568238"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ctr">
              <a:buFont typeface="Arial"/>
              <a:buChar char="•"/>
            </a:pPr>
            <a:r>
              <a:rPr lang="en-US" sz="4400">
                <a:cs typeface="Calibri"/>
              </a:rPr>
              <a:t>Anxiety</a:t>
            </a:r>
            <a:endParaRPr lang="en-US">
              <a:cs typeface="Calibri" panose="020F0502020204030204"/>
            </a:endParaRPr>
          </a:p>
          <a:p>
            <a:pPr marL="457200" indent="-457200" algn="ctr">
              <a:buFont typeface="Arial"/>
              <a:buChar char="•"/>
            </a:pPr>
            <a:r>
              <a:rPr lang="en-US" sz="4400">
                <a:cs typeface="Calibri"/>
              </a:rPr>
              <a:t>Low Self-esteem</a:t>
            </a:r>
          </a:p>
          <a:p>
            <a:pPr marL="457200" indent="-457200" algn="ctr">
              <a:buFont typeface="Arial"/>
              <a:buChar char="•"/>
            </a:pPr>
            <a:r>
              <a:rPr lang="en-US" sz="4400">
                <a:cs typeface="Calibri"/>
              </a:rPr>
              <a:t>Psychological stress</a:t>
            </a:r>
          </a:p>
        </p:txBody>
      </p:sp>
      <p:sp>
        <p:nvSpPr>
          <p:cNvPr id="4" name="TextBox 3">
            <a:extLst>
              <a:ext uri="{FF2B5EF4-FFF2-40B4-BE49-F238E27FC236}">
                <a16:creationId xmlns:a16="http://schemas.microsoft.com/office/drawing/2014/main" id="{E7E2BFA2-FFEB-3A53-BB2C-9AA484EE1E9A}"/>
              </a:ext>
            </a:extLst>
          </p:cNvPr>
          <p:cNvSpPr txBox="1"/>
          <p:nvPr/>
        </p:nvSpPr>
        <p:spPr>
          <a:xfrm>
            <a:off x="5961530" y="2366680"/>
            <a:ext cx="5836021"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ctr">
              <a:buFont typeface="Arial,Sans-Serif"/>
              <a:buChar char="•"/>
            </a:pPr>
            <a:r>
              <a:rPr lang="en-US" sz="4400">
                <a:ea typeface="+mn-lt"/>
                <a:cs typeface="+mn-lt"/>
              </a:rPr>
              <a:t>Binge drinking</a:t>
            </a:r>
            <a:endParaRPr lang="en-US"/>
          </a:p>
          <a:p>
            <a:pPr marL="457200" indent="-457200" algn="ctr">
              <a:buFont typeface="Arial,Sans-Serif"/>
              <a:buChar char="•"/>
            </a:pPr>
            <a:r>
              <a:rPr lang="en-US" sz="4400">
                <a:ea typeface="+mn-lt"/>
                <a:cs typeface="+mn-lt"/>
              </a:rPr>
              <a:t>Psychological trauma</a:t>
            </a:r>
            <a:endParaRPr lang="en-US"/>
          </a:p>
          <a:p>
            <a:pPr marL="457200" indent="-457200" algn="ctr">
              <a:buFont typeface="Arial,Sans-Serif"/>
              <a:buChar char="•"/>
            </a:pPr>
            <a:r>
              <a:rPr lang="en-US" sz="4400">
                <a:ea typeface="+mn-lt"/>
                <a:cs typeface="+mn-lt"/>
              </a:rPr>
              <a:t>Depressive symptoms</a:t>
            </a:r>
          </a:p>
          <a:p>
            <a:pPr algn="ctr"/>
            <a:endParaRPr lang="en-US" sz="4400">
              <a:cs typeface="Calibri" panose="020F0502020204030204"/>
            </a:endParaRPr>
          </a:p>
        </p:txBody>
      </p:sp>
    </p:spTree>
    <p:extLst>
      <p:ext uri="{BB962C8B-B14F-4D97-AF65-F5344CB8AC3E}">
        <p14:creationId xmlns:p14="http://schemas.microsoft.com/office/powerpoint/2010/main" val="3879607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3943</Words>
  <Application>Microsoft Office PowerPoint</Application>
  <PresentationFormat>Widescreen</PresentationFormat>
  <Paragraphs>457</Paragraphs>
  <Slides>44</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Arial,Sans-Serif</vt:lpstr>
      <vt:lpstr>Calibri</vt:lpstr>
      <vt:lpstr>Calibri Light</vt:lpstr>
      <vt:lpstr>ITC Berkeley Oldstyle Std</vt:lpstr>
      <vt:lpstr>ITC Berkeley Oldstyle Std Blk</vt:lpstr>
      <vt:lpstr>Nimbus Sans</vt:lpstr>
      <vt:lpstr>Outfit</vt:lpstr>
      <vt:lpstr>Univers</vt:lpstr>
      <vt:lpstr>Office Theme</vt:lpstr>
      <vt:lpstr>HOW RACIAL DISPARITIES PLAY A ROLE IN STUDENTS COLLEGE EXPERIENCE</vt:lpstr>
      <vt:lpstr>NCORE-ISCORE Mission</vt:lpstr>
      <vt:lpstr>Land Acknowledgement</vt:lpstr>
      <vt:lpstr>Kahoot</vt:lpstr>
      <vt:lpstr>PowerPoint Presentation</vt:lpstr>
      <vt:lpstr>Agenda</vt:lpstr>
      <vt:lpstr>Terms To Know</vt:lpstr>
      <vt:lpstr>PowerPoint Presentation</vt:lpstr>
      <vt:lpstr>Studies have shown significant association between racial microaggressions and…    </vt:lpstr>
      <vt:lpstr>Effect of microaggressions in the classroom</vt:lpstr>
      <vt:lpstr>PowerPoint Presentation</vt:lpstr>
      <vt:lpstr>PowerPoint Presentation</vt:lpstr>
      <vt:lpstr>In a national study of Black undergraduates attending PWIs they found that Black male academic achievers often experience both racism and success simultaneously</vt:lpstr>
      <vt:lpstr>University Comparative Analysis</vt:lpstr>
      <vt:lpstr>Background Information</vt:lpstr>
      <vt:lpstr>Background Information</vt:lpstr>
      <vt:lpstr>Background Information</vt:lpstr>
      <vt:lpstr>PowerPoint Presentation</vt:lpstr>
      <vt:lpstr>Iowa State Multicultural Student Affairs</vt:lpstr>
      <vt:lpstr>Scholarship Programs</vt:lpstr>
      <vt:lpstr>Other Resources</vt:lpstr>
      <vt:lpstr>Cultural Centers</vt:lpstr>
      <vt:lpstr>University of Texas Multicultural Engagement Center</vt:lpstr>
      <vt:lpstr>Other Resources/Opportunities at UT</vt:lpstr>
      <vt:lpstr>Howard University Student Affairs</vt:lpstr>
      <vt:lpstr>Food Insecurity Definitions</vt:lpstr>
      <vt:lpstr>Food and Housing Insecurity on Campus Statistics</vt:lpstr>
      <vt:lpstr>Effects of Food and Housing Insecurity on Campus</vt:lpstr>
      <vt:lpstr>Food Insecurity Compared </vt:lpstr>
      <vt:lpstr>Food Insecurity in Numbers</vt:lpstr>
      <vt:lpstr>Food Insecurity Compared </vt:lpstr>
      <vt:lpstr>Addressing Food Insecurity at Iowa State</vt:lpstr>
      <vt:lpstr>PowerPoint Presentation</vt:lpstr>
      <vt:lpstr>More Programs at Iowa State University </vt:lpstr>
      <vt:lpstr>Addressing Food Insecurity </vt:lpstr>
      <vt:lpstr>PowerPoint Presentation</vt:lpstr>
      <vt:lpstr>Methods</vt:lpstr>
      <vt:lpstr>Student Interview Analysis</vt:lpstr>
      <vt:lpstr>Faculty Interview Analysis</vt:lpstr>
      <vt:lpstr>Conclusion</vt:lpstr>
      <vt:lpstr>Works Cited</vt:lpstr>
      <vt:lpstr>Works Cited</vt:lpstr>
      <vt:lpstr>Works Cited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Student Affairs Design</dc:creator>
  <cp:lastModifiedBy>Inefuku, Harrison W [LIB]</cp:lastModifiedBy>
  <cp:revision>2</cp:revision>
  <dcterms:created xsi:type="dcterms:W3CDTF">2022-10-07T13:15:59Z</dcterms:created>
  <dcterms:modified xsi:type="dcterms:W3CDTF">2023-03-10T17:06:58Z</dcterms:modified>
</cp:coreProperties>
</file>