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omments/modernComment_10F_202C1C7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6_AA8BCAE8.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D_9D227B51.xml" ContentType="application/vnd.ms-powerpoint.comments+xml"/>
  <Override PartName="/ppt/notesSlides/notesSlide25.xml" ContentType="application/vnd.openxmlformats-officedocument.presentationml.notesSlide+xml"/>
  <Override PartName="/ppt/comments/modernComment_119_E27EA62E.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2D_CB138244.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30_B796BC71.xml" ContentType="application/vnd.ms-powerpoint.comments+xml"/>
  <Override PartName="/ppt/notesSlides/notesSlide41.xml" ContentType="application/vnd.openxmlformats-officedocument.presentationml.notesSlide+xml"/>
  <Override PartName="/ppt/comments/modernComment_131_563675B6.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34_B92EE764.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modernComment_11A_C821533D.xml" ContentType="application/vnd.ms-powerpoint.comments+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61" r:id="rId3"/>
    <p:sldId id="263" r:id="rId4"/>
    <p:sldId id="264" r:id="rId5"/>
    <p:sldId id="262" r:id="rId6"/>
    <p:sldId id="258" r:id="rId7"/>
    <p:sldId id="257" r:id="rId8"/>
    <p:sldId id="267" r:id="rId9"/>
    <p:sldId id="268" r:id="rId10"/>
    <p:sldId id="269" r:id="rId11"/>
    <p:sldId id="270" r:id="rId12"/>
    <p:sldId id="271" r:id="rId13"/>
    <p:sldId id="272" r:id="rId14"/>
    <p:sldId id="273" r:id="rId15"/>
    <p:sldId id="274" r:id="rId16"/>
    <p:sldId id="275" r:id="rId17"/>
    <p:sldId id="276" r:id="rId18"/>
    <p:sldId id="265" r:id="rId19"/>
    <p:sldId id="277" r:id="rId20"/>
    <p:sldId id="279" r:id="rId21"/>
    <p:sldId id="278" r:id="rId22"/>
    <p:sldId id="310" r:id="rId23"/>
    <p:sldId id="284" r:id="rId24"/>
    <p:sldId id="285" r:id="rId25"/>
    <p:sldId id="281" r:id="rId26"/>
    <p:sldId id="287" r:id="rId27"/>
    <p:sldId id="289" r:id="rId28"/>
    <p:sldId id="292" r:id="rId29"/>
    <p:sldId id="291" r:id="rId30"/>
    <p:sldId id="290" r:id="rId31"/>
    <p:sldId id="294" r:id="rId32"/>
    <p:sldId id="295" r:id="rId33"/>
    <p:sldId id="296" r:id="rId34"/>
    <p:sldId id="293" r:id="rId35"/>
    <p:sldId id="300" r:id="rId36"/>
    <p:sldId id="299" r:id="rId37"/>
    <p:sldId id="301" r:id="rId38"/>
    <p:sldId id="302" r:id="rId39"/>
    <p:sldId id="303" r:id="rId40"/>
    <p:sldId id="304" r:id="rId41"/>
    <p:sldId id="305" r:id="rId42"/>
    <p:sldId id="307" r:id="rId43"/>
    <p:sldId id="308" r:id="rId44"/>
    <p:sldId id="283" r:id="rId45"/>
    <p:sldId id="309" r:id="rId46"/>
    <p:sldId id="311" r:id="rId47"/>
    <p:sldId id="314" r:id="rId48"/>
    <p:sldId id="313" r:id="rId49"/>
    <p:sldId id="316" r:id="rId50"/>
    <p:sldId id="317" r:id="rId51"/>
    <p:sldId id="318" r:id="rId52"/>
    <p:sldId id="319" r:id="rId53"/>
    <p:sldId id="321" r:id="rId54"/>
    <p:sldId id="322" r:id="rId55"/>
    <p:sldId id="320" r:id="rId56"/>
    <p:sldId id="324" r:id="rId57"/>
    <p:sldId id="325" r:id="rId58"/>
    <p:sldId id="326" r:id="rId59"/>
    <p:sldId id="327" r:id="rId60"/>
    <p:sldId id="328" r:id="rId61"/>
    <p:sldId id="282" r:id="rId62"/>
    <p:sldId id="25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62BF68-A6A0-442D-FFCA-DD5C839F56F5}" name="Gundlach-Graham, Abigail [WLC]" initials="G[" userId="S::gundgrah@iastate.edu::04ed4cf9-aeb7-4e02-adbb-b2c50ad051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1E24"/>
    <a:srgbClr val="0341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5"/>
    <p:restoredTop sz="87449"/>
  </p:normalViewPr>
  <p:slideViewPr>
    <p:cSldViewPr snapToGrid="0">
      <p:cViewPr varScale="1">
        <p:scale>
          <a:sx n="110" d="100"/>
          <a:sy n="110" d="100"/>
        </p:scale>
        <p:origin x="8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modernComment_10F_202C1C7A.xml><?xml version="1.0" encoding="utf-8"?>
<p188:cmLst xmlns:a="http://schemas.openxmlformats.org/drawingml/2006/main" xmlns:r="http://schemas.openxmlformats.org/officeDocument/2006/relationships" xmlns:p188="http://schemas.microsoft.com/office/powerpoint/2018/8/main">
  <p188:cm id="{F2784BAA-9F4D-4658-8CDC-39F8A802F317}" authorId="{6862BF68-A6A0-442D-FFCA-DD5C839F56F5}" created="2023-02-13T15:56:24.218">
    <ac:deMkLst xmlns:ac="http://schemas.microsoft.com/office/drawing/2013/main/command">
      <pc:docMk xmlns:pc="http://schemas.microsoft.com/office/powerpoint/2013/main/command"/>
      <pc:sldMk xmlns:pc="http://schemas.microsoft.com/office/powerpoint/2013/main/command" cId="539761786" sldId="271"/>
      <ac:graphicFrameMk id="12" creationId="{442E88BE-819D-9BAD-16D8-B1CB5B896170}"/>
    </ac:deMkLst>
    <p188:txBody>
      <a:bodyPr/>
      <a:lstStyle/>
      <a:p>
        <a:r>
          <a:rPr lang="en-US"/>
          <a:t>Not an important critique, but "number" would be more appropriate than "amount" on this slide--children are countable, and "amount" is more appropriate for uncountable things (like water or joy).</a:t>
        </a:r>
      </a:p>
    </p188:txBody>
  </p188:cm>
</p188:cmLst>
</file>

<file path=ppt/comments/modernComment_116_AA8BCAE8.xml><?xml version="1.0" encoding="utf-8"?>
<p188:cmLst xmlns:a="http://schemas.openxmlformats.org/drawingml/2006/main" xmlns:r="http://schemas.openxmlformats.org/officeDocument/2006/relationships" xmlns:p188="http://schemas.microsoft.com/office/powerpoint/2018/8/main">
  <p188:cm id="{2DB8A7B3-99F1-43B2-8FC2-9CC08D69DAFC}" authorId="{6862BF68-A6A0-442D-FFCA-DD5C839F56F5}" created="2023-02-13T15:59:50.535">
    <ac:deMkLst xmlns:ac="http://schemas.microsoft.com/office/drawing/2013/main/command">
      <pc:docMk xmlns:pc="http://schemas.microsoft.com/office/powerpoint/2013/main/command"/>
      <pc:sldMk xmlns:pc="http://schemas.microsoft.com/office/powerpoint/2013/main/command" cId="2861288168" sldId="278"/>
      <ac:graphicFrameMk id="13" creationId="{13995B83-758E-F707-A030-901A05A488B5}"/>
    </ac:deMkLst>
    <p188:txBody>
      <a:bodyPr/>
      <a:lstStyle/>
      <a:p>
        <a:r>
          <a:rPr lang="en-US"/>
          <a:t>Capitalize these group names.  I'd recommend adding AIM in parentheses as well, since some people may have heard of AIM but not realized that it stood for "American Indian Movement"</a:t>
        </a:r>
      </a:p>
    </p188:txBody>
  </p188:cm>
</p188:cmLst>
</file>

<file path=ppt/comments/modernComment_119_E27EA62E.xml><?xml version="1.0" encoding="utf-8"?>
<p188:cmLst xmlns:a="http://schemas.openxmlformats.org/drawingml/2006/main" xmlns:r="http://schemas.openxmlformats.org/officeDocument/2006/relationships" xmlns:p188="http://schemas.microsoft.com/office/powerpoint/2018/8/main">
  <p188:cm id="{C68D68F2-437D-458E-BF96-C98A2CF6151A}" authorId="{6862BF68-A6A0-442D-FFCA-DD5C839F56F5}" created="2023-02-13T16:00:48.208">
    <pc:sldMkLst xmlns:pc="http://schemas.microsoft.com/office/powerpoint/2013/main/command">
      <pc:docMk/>
      <pc:sldMk cId="3799950894" sldId="281"/>
    </pc:sldMkLst>
    <p188:txBody>
      <a:bodyPr/>
      <a:lstStyle/>
      <a:p>
        <a:r>
          <a:rPr lang="en-US"/>
          <a:t>excellent!</a:t>
        </a:r>
      </a:p>
    </p188:txBody>
  </p188:cm>
</p188:cmLst>
</file>

<file path=ppt/comments/modernComment_11A_C821533D.xml><?xml version="1.0" encoding="utf-8"?>
<p188:cmLst xmlns:a="http://schemas.openxmlformats.org/drawingml/2006/main" xmlns:r="http://schemas.openxmlformats.org/officeDocument/2006/relationships" xmlns:p188="http://schemas.microsoft.com/office/powerpoint/2018/8/main">
  <p188:cm id="{0826C6ED-3967-40F0-8A12-CB22328D4345}" authorId="{6862BF68-A6A0-442D-FFCA-DD5C839F56F5}" created="2023-02-20T16:50:57.326">
    <ac:deMkLst xmlns:ac="http://schemas.microsoft.com/office/drawing/2013/main/command">
      <pc:docMk xmlns:pc="http://schemas.microsoft.com/office/powerpoint/2013/main/command"/>
      <pc:sldMk xmlns:pc="http://schemas.microsoft.com/office/powerpoint/2013/main/command" cId="3357627197" sldId="282"/>
      <ac:spMk id="3" creationId="{9E4295CB-D9F9-E2B8-523B-76ED0C092D5C}"/>
    </ac:deMkLst>
    <p188:txBody>
      <a:bodyPr/>
      <a:lstStyle/>
      <a:p>
        <a:r>
          <a:rPr lang="en-US"/>
          <a:t>I love the way you've finished this presentation--the final section does an excellent job of focusing on empowerment without forgetting the historical harms of educational institutions.  And this slide in particular is a wonderful way to conclude with this audience. </a:t>
        </a:r>
      </a:p>
    </p188:txBody>
  </p188:cm>
</p188:cmLst>
</file>

<file path=ppt/comments/modernComment_11D_9D227B51.xml><?xml version="1.0" encoding="utf-8"?>
<p188:cmLst xmlns:a="http://schemas.openxmlformats.org/drawingml/2006/main" xmlns:r="http://schemas.openxmlformats.org/officeDocument/2006/relationships" xmlns:p188="http://schemas.microsoft.com/office/powerpoint/2018/8/main">
  <p188:cm id="{61A4C268-CA82-4182-B8BF-F2D6CFF02815}" authorId="{6862BF68-A6A0-442D-FFCA-DD5C839F56F5}" created="2023-02-13T16:00:33.380">
    <pc:sldMkLst xmlns:pc="http://schemas.microsoft.com/office/powerpoint/2013/main/command">
      <pc:docMk/>
      <pc:sldMk cId="2636282705" sldId="285"/>
    </pc:sldMkLst>
    <p188:txBody>
      <a:bodyPr/>
      <a:lstStyle/>
      <a:p>
        <a:r>
          <a:rPr lang="en-US"/>
          <a:t>Could you get this slide into a more outline-y format?</a:t>
        </a:r>
      </a:p>
    </p188:txBody>
  </p188:cm>
</p188:cmLst>
</file>

<file path=ppt/comments/modernComment_12D_CB138244.xml><?xml version="1.0" encoding="utf-8"?>
<p188:cmLst xmlns:a="http://schemas.openxmlformats.org/drawingml/2006/main" xmlns:r="http://schemas.openxmlformats.org/officeDocument/2006/relationships" xmlns:p188="http://schemas.microsoft.com/office/powerpoint/2018/8/main">
  <p188:cm id="{EBFDA108-1652-4B1F-8278-C009025677C7}" authorId="{6862BF68-A6A0-442D-FFCA-DD5C839F56F5}" created="2023-02-13T16:04:08.994">
    <pc:sldMkLst xmlns:pc="http://schemas.microsoft.com/office/powerpoint/2013/main/command">
      <pc:docMk/>
      <pc:sldMk cId="3407053380" sldId="301"/>
    </pc:sldMkLst>
    <p188:txBody>
      <a:bodyPr/>
      <a:lstStyle/>
      <a:p>
        <a:r>
          <a:rPr lang="en-US"/>
          <a:t>I don't think it's fair to say that NO change is taking place, despite these challenges.  Some schools are dramatically improving Native students' academic performance and overall wellbeing</a:t>
        </a:r>
      </a:p>
    </p188:txBody>
  </p188:cm>
</p188:cmLst>
</file>

<file path=ppt/comments/modernComment_130_B796BC71.xml><?xml version="1.0" encoding="utf-8"?>
<p188:cmLst xmlns:a="http://schemas.openxmlformats.org/drawingml/2006/main" xmlns:r="http://schemas.openxmlformats.org/officeDocument/2006/relationships" xmlns:p188="http://schemas.microsoft.com/office/powerpoint/2018/8/main">
  <p188:cm id="{E8FBA727-0D32-43DF-9EE8-BE9F22751E01}" authorId="{6862BF68-A6A0-442D-FFCA-DD5C839F56F5}" created="2023-02-13T16:04:43.323">
    <pc:sldMkLst xmlns:pc="http://schemas.microsoft.com/office/powerpoint/2013/main/command">
      <pc:docMk/>
      <pc:sldMk cId="3080109169" sldId="304"/>
    </pc:sldMkLst>
    <p188:txBody>
      <a:bodyPr/>
      <a:lstStyle/>
      <a:p>
        <a:r>
          <a:rPr lang="en-US"/>
          <a:t>important points!</a:t>
        </a:r>
      </a:p>
    </p188:txBody>
  </p188:cm>
</p188:cmLst>
</file>

<file path=ppt/comments/modernComment_131_563675B6.xml><?xml version="1.0" encoding="utf-8"?>
<p188:cmLst xmlns:a="http://schemas.openxmlformats.org/drawingml/2006/main" xmlns:r="http://schemas.openxmlformats.org/officeDocument/2006/relationships" xmlns:p188="http://schemas.microsoft.com/office/powerpoint/2018/8/main">
  <p188:cm id="{5A845C6E-58AB-4CD3-BA71-336D8339BE71}" authorId="{6862BF68-A6A0-442D-FFCA-DD5C839F56F5}" created="2023-02-13T16:05:27.605">
    <pc:sldMkLst xmlns:pc="http://schemas.microsoft.com/office/powerpoint/2013/main/command">
      <pc:docMk/>
      <pc:sldMk cId="1446409654" sldId="305"/>
    </pc:sldMkLst>
    <p188:txBody>
      <a:bodyPr/>
      <a:lstStyle/>
      <a:p>
        <a:r>
          <a:rPr lang="en-US"/>
          <a:t>I like this organization so much--it seems like it will encourage meaningful reflection on the part of non-Native people in your audience</a:t>
        </a:r>
      </a:p>
    </p188:txBody>
  </p188:cm>
</p188:cmLst>
</file>

<file path=ppt/comments/modernComment_134_B92EE764.xml><?xml version="1.0" encoding="utf-8"?>
<p188:cmLst xmlns:a="http://schemas.openxmlformats.org/drawingml/2006/main" xmlns:r="http://schemas.openxmlformats.org/officeDocument/2006/relationships" xmlns:p188="http://schemas.microsoft.com/office/powerpoint/2018/8/main">
  <p188:cm id="{1C991A8A-B73E-4D50-87CB-4D21150AAD82}" authorId="{6862BF68-A6A0-442D-FFCA-DD5C839F56F5}" created="2023-02-13T16:06:15.637">
    <pc:sldMkLst xmlns:pc="http://schemas.microsoft.com/office/powerpoint/2013/main/command">
      <pc:docMk/>
      <pc:sldMk cId="3106858852" sldId="308"/>
    </pc:sldMkLst>
    <p188:txBody>
      <a:bodyPr/>
      <a:lstStyle/>
      <a:p>
        <a:r>
          <a:rPr lang="en-US"/>
          <a:t>Nice variety in these examples!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8E266B-F6C3-496D-A254-CA7145F6EE0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38D2BF63-818C-4CC3-967B-3BA9FCEE8587}">
      <dgm:prSet/>
      <dgm:spPr>
        <a:solidFill>
          <a:srgbClr val="FFC000"/>
        </a:solidFill>
      </dgm:spPr>
      <dgm:t>
        <a:bodyPr/>
        <a:lstStyle/>
        <a:p>
          <a:r>
            <a:rPr lang="en-US"/>
            <a:t>Cultural Assimilation</a:t>
          </a:r>
        </a:p>
      </dgm:t>
    </dgm:pt>
    <dgm:pt modelId="{1B01C9B8-5D09-42EA-8B2F-7249445636F2}" type="parTrans" cxnId="{82F9301B-88CF-48D9-B1BB-6DD7FEE854FA}">
      <dgm:prSet/>
      <dgm:spPr/>
      <dgm:t>
        <a:bodyPr/>
        <a:lstStyle/>
        <a:p>
          <a:endParaRPr lang="en-US"/>
        </a:p>
      </dgm:t>
    </dgm:pt>
    <dgm:pt modelId="{50F051D2-BEAC-41A2-BA1B-2E95793200C0}" type="sibTrans" cxnId="{82F9301B-88CF-48D9-B1BB-6DD7FEE854FA}">
      <dgm:prSet/>
      <dgm:spPr/>
      <dgm:t>
        <a:bodyPr/>
        <a:lstStyle/>
        <a:p>
          <a:endParaRPr lang="en-US"/>
        </a:p>
      </dgm:t>
    </dgm:pt>
    <dgm:pt modelId="{760E7FB1-5267-4D00-95D8-4456CBFDBA1A}">
      <dgm:prSet/>
      <dgm:spPr>
        <a:solidFill>
          <a:srgbClr val="FFC000"/>
        </a:solidFill>
      </dgm:spPr>
      <dgm:t>
        <a:bodyPr/>
        <a:lstStyle/>
        <a:p>
          <a:r>
            <a:rPr lang="en-US"/>
            <a:t>Cultural Genocide</a:t>
          </a:r>
        </a:p>
      </dgm:t>
    </dgm:pt>
    <dgm:pt modelId="{9B998D80-9F97-4C34-9983-057E320A9063}" type="parTrans" cxnId="{CB56AF86-FBE3-4636-BC4D-030527E6676C}">
      <dgm:prSet/>
      <dgm:spPr/>
      <dgm:t>
        <a:bodyPr/>
        <a:lstStyle/>
        <a:p>
          <a:endParaRPr lang="en-US"/>
        </a:p>
      </dgm:t>
    </dgm:pt>
    <dgm:pt modelId="{A6925B5F-1053-498F-B571-ED9D5AC85ADE}" type="sibTrans" cxnId="{CB56AF86-FBE3-4636-BC4D-030527E6676C}">
      <dgm:prSet/>
      <dgm:spPr/>
      <dgm:t>
        <a:bodyPr/>
        <a:lstStyle/>
        <a:p>
          <a:endParaRPr lang="en-US"/>
        </a:p>
      </dgm:t>
    </dgm:pt>
    <dgm:pt modelId="{98FCC4A7-5C4A-4184-B9CD-473F46C64E9B}">
      <dgm:prSet/>
      <dgm:spPr>
        <a:solidFill>
          <a:srgbClr val="FFC000"/>
        </a:solidFill>
      </dgm:spPr>
      <dgm:t>
        <a:bodyPr/>
        <a:lstStyle/>
        <a:p>
          <a:r>
            <a:rPr lang="en-US"/>
            <a:t>Forceful assertion of American values</a:t>
          </a:r>
        </a:p>
      </dgm:t>
    </dgm:pt>
    <dgm:pt modelId="{311C8A24-F904-45FE-97FA-8ED558B5ABD1}" type="parTrans" cxnId="{2CAF6931-FB5E-4F95-8066-AA1DB4E2CDAE}">
      <dgm:prSet/>
      <dgm:spPr/>
      <dgm:t>
        <a:bodyPr/>
        <a:lstStyle/>
        <a:p>
          <a:endParaRPr lang="en-US"/>
        </a:p>
      </dgm:t>
    </dgm:pt>
    <dgm:pt modelId="{6AF68253-72D4-4DE1-A18C-FF863A10FBFE}" type="sibTrans" cxnId="{2CAF6931-FB5E-4F95-8066-AA1DB4E2CDAE}">
      <dgm:prSet/>
      <dgm:spPr/>
      <dgm:t>
        <a:bodyPr/>
        <a:lstStyle/>
        <a:p>
          <a:endParaRPr lang="en-US"/>
        </a:p>
      </dgm:t>
    </dgm:pt>
    <dgm:pt modelId="{D7425536-1A55-4DDE-A845-08AF405E062C}">
      <dgm:prSet/>
      <dgm:spPr>
        <a:solidFill>
          <a:srgbClr val="FFC000"/>
        </a:solidFill>
      </dgm:spPr>
      <dgm:t>
        <a:bodyPr/>
        <a:lstStyle/>
        <a:p>
          <a:r>
            <a:rPr lang="en-US"/>
            <a:t>Religious Reform</a:t>
          </a:r>
        </a:p>
      </dgm:t>
    </dgm:pt>
    <dgm:pt modelId="{D3408D8F-F1D7-49D5-985B-5A1721FBE75B}" type="parTrans" cxnId="{A1722A53-351F-41D9-ACC2-B485BA2AF9B4}">
      <dgm:prSet/>
      <dgm:spPr/>
      <dgm:t>
        <a:bodyPr/>
        <a:lstStyle/>
        <a:p>
          <a:endParaRPr lang="en-US"/>
        </a:p>
      </dgm:t>
    </dgm:pt>
    <dgm:pt modelId="{074CA3B6-A963-404D-938B-F4E11EA99747}" type="sibTrans" cxnId="{A1722A53-351F-41D9-ACC2-B485BA2AF9B4}">
      <dgm:prSet/>
      <dgm:spPr/>
      <dgm:t>
        <a:bodyPr/>
        <a:lstStyle/>
        <a:p>
          <a:endParaRPr lang="en-US"/>
        </a:p>
      </dgm:t>
    </dgm:pt>
    <dgm:pt modelId="{47B105FD-12C5-4668-8FD1-074CDBC56326}">
      <dgm:prSet/>
      <dgm:spPr>
        <a:solidFill>
          <a:srgbClr val="FFC000"/>
        </a:solidFill>
      </dgm:spPr>
      <dgm:t>
        <a:bodyPr/>
        <a:lstStyle/>
        <a:p>
          <a:r>
            <a:rPr lang="en-US"/>
            <a:t>Christianity</a:t>
          </a:r>
        </a:p>
      </dgm:t>
    </dgm:pt>
    <dgm:pt modelId="{1D0DA09B-6FA8-4992-BF40-A7C103183F5F}" type="parTrans" cxnId="{49B29EBE-E1DD-4CE4-A12F-D7192F7E715D}">
      <dgm:prSet/>
      <dgm:spPr/>
      <dgm:t>
        <a:bodyPr/>
        <a:lstStyle/>
        <a:p>
          <a:endParaRPr lang="en-US"/>
        </a:p>
      </dgm:t>
    </dgm:pt>
    <dgm:pt modelId="{89695EEF-48C8-4B7F-9221-36F81B1C326B}" type="sibTrans" cxnId="{49B29EBE-E1DD-4CE4-A12F-D7192F7E715D}">
      <dgm:prSet/>
      <dgm:spPr/>
      <dgm:t>
        <a:bodyPr/>
        <a:lstStyle/>
        <a:p>
          <a:endParaRPr lang="en-US"/>
        </a:p>
      </dgm:t>
    </dgm:pt>
    <dgm:pt modelId="{B44B8FE6-5E18-5941-A050-B2F0163AA67D}" type="pres">
      <dgm:prSet presAssocID="{3D8E266B-F6C3-496D-A254-CA7145F6EE0C}" presName="matrix" presStyleCnt="0">
        <dgm:presLayoutVars>
          <dgm:chMax val="1"/>
          <dgm:dir/>
          <dgm:resizeHandles val="exact"/>
        </dgm:presLayoutVars>
      </dgm:prSet>
      <dgm:spPr/>
    </dgm:pt>
    <dgm:pt modelId="{F93911C0-30B7-B54B-BF69-5D1F4DC07BBD}" type="pres">
      <dgm:prSet presAssocID="{3D8E266B-F6C3-496D-A254-CA7145F6EE0C}" presName="diamond" presStyleLbl="bgShp" presStyleIdx="0" presStyleCnt="1"/>
      <dgm:spPr>
        <a:solidFill>
          <a:srgbClr val="C00000"/>
        </a:solidFill>
      </dgm:spPr>
    </dgm:pt>
    <dgm:pt modelId="{72DE4D37-10A3-7B4B-98A3-BA9657D42095}" type="pres">
      <dgm:prSet presAssocID="{3D8E266B-F6C3-496D-A254-CA7145F6EE0C}" presName="quad1" presStyleLbl="node1" presStyleIdx="0" presStyleCnt="4">
        <dgm:presLayoutVars>
          <dgm:chMax val="0"/>
          <dgm:chPref val="0"/>
          <dgm:bulletEnabled val="1"/>
        </dgm:presLayoutVars>
      </dgm:prSet>
      <dgm:spPr/>
    </dgm:pt>
    <dgm:pt modelId="{9D42EB0D-7C7D-1C43-B416-087231084E38}" type="pres">
      <dgm:prSet presAssocID="{3D8E266B-F6C3-496D-A254-CA7145F6EE0C}" presName="quad2" presStyleLbl="node1" presStyleIdx="1" presStyleCnt="4">
        <dgm:presLayoutVars>
          <dgm:chMax val="0"/>
          <dgm:chPref val="0"/>
          <dgm:bulletEnabled val="1"/>
        </dgm:presLayoutVars>
      </dgm:prSet>
      <dgm:spPr/>
    </dgm:pt>
    <dgm:pt modelId="{64ED3BF6-693B-044E-88B8-6EA5770C6DC1}" type="pres">
      <dgm:prSet presAssocID="{3D8E266B-F6C3-496D-A254-CA7145F6EE0C}" presName="quad3" presStyleLbl="node1" presStyleIdx="2" presStyleCnt="4">
        <dgm:presLayoutVars>
          <dgm:chMax val="0"/>
          <dgm:chPref val="0"/>
          <dgm:bulletEnabled val="1"/>
        </dgm:presLayoutVars>
      </dgm:prSet>
      <dgm:spPr/>
    </dgm:pt>
    <dgm:pt modelId="{30A4F13F-AB43-A840-B763-40CF542472C5}" type="pres">
      <dgm:prSet presAssocID="{3D8E266B-F6C3-496D-A254-CA7145F6EE0C}" presName="quad4" presStyleLbl="node1" presStyleIdx="3" presStyleCnt="4">
        <dgm:presLayoutVars>
          <dgm:chMax val="0"/>
          <dgm:chPref val="0"/>
          <dgm:bulletEnabled val="1"/>
        </dgm:presLayoutVars>
      </dgm:prSet>
      <dgm:spPr/>
    </dgm:pt>
  </dgm:ptLst>
  <dgm:cxnLst>
    <dgm:cxn modelId="{08BA700D-4DDC-3546-B6EF-A319135E12E7}" type="presOf" srcId="{D7425536-1A55-4DDE-A845-08AF405E062C}" destId="{30A4F13F-AB43-A840-B763-40CF542472C5}" srcOrd="0" destOrd="0" presId="urn:microsoft.com/office/officeart/2005/8/layout/matrix3"/>
    <dgm:cxn modelId="{82F9301B-88CF-48D9-B1BB-6DD7FEE854FA}" srcId="{3D8E266B-F6C3-496D-A254-CA7145F6EE0C}" destId="{38D2BF63-818C-4CC3-967B-3BA9FCEE8587}" srcOrd="0" destOrd="0" parTransId="{1B01C9B8-5D09-42EA-8B2F-7249445636F2}" sibTransId="{50F051D2-BEAC-41A2-BA1B-2E95793200C0}"/>
    <dgm:cxn modelId="{DBC9302C-EF7E-6847-81D1-546DE8518ABD}" type="presOf" srcId="{98FCC4A7-5C4A-4184-B9CD-473F46C64E9B}" destId="{64ED3BF6-693B-044E-88B8-6EA5770C6DC1}" srcOrd="0" destOrd="0" presId="urn:microsoft.com/office/officeart/2005/8/layout/matrix3"/>
    <dgm:cxn modelId="{2CAF6931-FB5E-4F95-8066-AA1DB4E2CDAE}" srcId="{3D8E266B-F6C3-496D-A254-CA7145F6EE0C}" destId="{98FCC4A7-5C4A-4184-B9CD-473F46C64E9B}" srcOrd="2" destOrd="0" parTransId="{311C8A24-F904-45FE-97FA-8ED558B5ABD1}" sibTransId="{6AF68253-72D4-4DE1-A18C-FF863A10FBFE}"/>
    <dgm:cxn modelId="{A1722A53-351F-41D9-ACC2-B485BA2AF9B4}" srcId="{3D8E266B-F6C3-496D-A254-CA7145F6EE0C}" destId="{D7425536-1A55-4DDE-A845-08AF405E062C}" srcOrd="3" destOrd="0" parTransId="{D3408D8F-F1D7-49D5-985B-5A1721FBE75B}" sibTransId="{074CA3B6-A963-404D-938B-F4E11EA99747}"/>
    <dgm:cxn modelId="{CB56AF86-FBE3-4636-BC4D-030527E6676C}" srcId="{3D8E266B-F6C3-496D-A254-CA7145F6EE0C}" destId="{760E7FB1-5267-4D00-95D8-4456CBFDBA1A}" srcOrd="1" destOrd="0" parTransId="{9B998D80-9F97-4C34-9983-057E320A9063}" sibTransId="{A6925B5F-1053-498F-B571-ED9D5AC85ADE}"/>
    <dgm:cxn modelId="{464F5C95-E073-5E4D-9330-5D204F6F70B2}" type="presOf" srcId="{38D2BF63-818C-4CC3-967B-3BA9FCEE8587}" destId="{72DE4D37-10A3-7B4B-98A3-BA9657D42095}" srcOrd="0" destOrd="0" presId="urn:microsoft.com/office/officeart/2005/8/layout/matrix3"/>
    <dgm:cxn modelId="{E50E56A7-6A1A-9746-B0BB-DD60B7C7CE75}" type="presOf" srcId="{3D8E266B-F6C3-496D-A254-CA7145F6EE0C}" destId="{B44B8FE6-5E18-5941-A050-B2F0163AA67D}" srcOrd="0" destOrd="0" presId="urn:microsoft.com/office/officeart/2005/8/layout/matrix3"/>
    <dgm:cxn modelId="{B88F69AE-012F-5F45-891B-819C338EB0D4}" type="presOf" srcId="{760E7FB1-5267-4D00-95D8-4456CBFDBA1A}" destId="{9D42EB0D-7C7D-1C43-B416-087231084E38}" srcOrd="0" destOrd="0" presId="urn:microsoft.com/office/officeart/2005/8/layout/matrix3"/>
    <dgm:cxn modelId="{CA192CB3-2B1E-2B41-A45B-ECA33544A3CE}" type="presOf" srcId="{47B105FD-12C5-4668-8FD1-074CDBC56326}" destId="{30A4F13F-AB43-A840-B763-40CF542472C5}" srcOrd="0" destOrd="1" presId="urn:microsoft.com/office/officeart/2005/8/layout/matrix3"/>
    <dgm:cxn modelId="{49B29EBE-E1DD-4CE4-A12F-D7192F7E715D}" srcId="{D7425536-1A55-4DDE-A845-08AF405E062C}" destId="{47B105FD-12C5-4668-8FD1-074CDBC56326}" srcOrd="0" destOrd="0" parTransId="{1D0DA09B-6FA8-4992-BF40-A7C103183F5F}" sibTransId="{89695EEF-48C8-4B7F-9221-36F81B1C326B}"/>
    <dgm:cxn modelId="{52CD0E2A-B85B-354D-87BE-2F6BBA89DE44}" type="presParOf" srcId="{B44B8FE6-5E18-5941-A050-B2F0163AA67D}" destId="{F93911C0-30B7-B54B-BF69-5D1F4DC07BBD}" srcOrd="0" destOrd="0" presId="urn:microsoft.com/office/officeart/2005/8/layout/matrix3"/>
    <dgm:cxn modelId="{7FBB51EC-A469-1947-8E88-CB6A4001C756}" type="presParOf" srcId="{B44B8FE6-5E18-5941-A050-B2F0163AA67D}" destId="{72DE4D37-10A3-7B4B-98A3-BA9657D42095}" srcOrd="1" destOrd="0" presId="urn:microsoft.com/office/officeart/2005/8/layout/matrix3"/>
    <dgm:cxn modelId="{7F11E7AD-A8BD-6D4B-93D0-FE5CDFE1E6B7}" type="presParOf" srcId="{B44B8FE6-5E18-5941-A050-B2F0163AA67D}" destId="{9D42EB0D-7C7D-1C43-B416-087231084E38}" srcOrd="2" destOrd="0" presId="urn:microsoft.com/office/officeart/2005/8/layout/matrix3"/>
    <dgm:cxn modelId="{445A11B4-3672-7544-BC3C-8DF4C0FC7D8B}" type="presParOf" srcId="{B44B8FE6-5E18-5941-A050-B2F0163AA67D}" destId="{64ED3BF6-693B-044E-88B8-6EA5770C6DC1}" srcOrd="3" destOrd="0" presId="urn:microsoft.com/office/officeart/2005/8/layout/matrix3"/>
    <dgm:cxn modelId="{49073DBB-0347-5742-AAFF-2F1F0A0B7C59}" type="presParOf" srcId="{B44B8FE6-5E18-5941-A050-B2F0163AA67D}" destId="{30A4F13F-AB43-A840-B763-40CF542472C5}"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6AB8A2-B891-4B58-8ED0-8C74116E4D6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04864460-2033-434C-BFF4-9F42F3EEFF17}">
      <dgm:prSet custT="1"/>
      <dgm:spPr>
        <a:solidFill>
          <a:srgbClr val="FFC000"/>
        </a:solidFill>
      </dgm:spPr>
      <dgm:t>
        <a:bodyPr/>
        <a:lstStyle/>
        <a:p>
          <a:r>
            <a:rPr lang="en-US" sz="2800" dirty="0"/>
            <a:t>Removed from their homes at the age of </a:t>
          </a:r>
          <a:r>
            <a:rPr lang="en-US" sz="2800" b="1" dirty="0"/>
            <a:t>4-5</a:t>
          </a:r>
        </a:p>
      </dgm:t>
    </dgm:pt>
    <dgm:pt modelId="{80DDCB80-D256-4E03-A1AD-3C5DCA7E25ED}" type="parTrans" cxnId="{D1CCC7D7-6E5B-4365-8B26-B49C829915F0}">
      <dgm:prSet/>
      <dgm:spPr/>
      <dgm:t>
        <a:bodyPr/>
        <a:lstStyle/>
        <a:p>
          <a:endParaRPr lang="en-US"/>
        </a:p>
      </dgm:t>
    </dgm:pt>
    <dgm:pt modelId="{BAE5DAD0-A82C-487A-88A0-ADF6087F9466}" type="sibTrans" cxnId="{D1CCC7D7-6E5B-4365-8B26-B49C829915F0}">
      <dgm:prSet/>
      <dgm:spPr/>
      <dgm:t>
        <a:bodyPr/>
        <a:lstStyle/>
        <a:p>
          <a:endParaRPr lang="en-US"/>
        </a:p>
      </dgm:t>
    </dgm:pt>
    <dgm:pt modelId="{0A737C2C-953D-47FB-A9E5-F8683DCDEC59}">
      <dgm:prSet custT="1"/>
      <dgm:spPr>
        <a:solidFill>
          <a:schemeClr val="tx2">
            <a:lumMod val="50000"/>
          </a:schemeClr>
        </a:solidFill>
        <a:ln>
          <a:solidFill>
            <a:schemeClr val="tx2">
              <a:lumMod val="75000"/>
            </a:schemeClr>
          </a:solidFill>
        </a:ln>
      </dgm:spPr>
      <dgm:t>
        <a:bodyPr/>
        <a:lstStyle/>
        <a:p>
          <a:r>
            <a:rPr lang="en-US" sz="2800" dirty="0"/>
            <a:t>Little to no contact with native relatives for at least </a:t>
          </a:r>
          <a:r>
            <a:rPr lang="en-US" sz="2800" b="1" dirty="0"/>
            <a:t>8 years</a:t>
          </a:r>
        </a:p>
      </dgm:t>
    </dgm:pt>
    <dgm:pt modelId="{7B8A3D76-D324-4A7A-A357-E8FDF0D30600}" type="parTrans" cxnId="{3ABF0A43-DAB5-49FB-A737-31C72F829E2B}">
      <dgm:prSet/>
      <dgm:spPr/>
      <dgm:t>
        <a:bodyPr/>
        <a:lstStyle/>
        <a:p>
          <a:endParaRPr lang="en-US"/>
        </a:p>
      </dgm:t>
    </dgm:pt>
    <dgm:pt modelId="{55A6BB1B-A0A7-4F2E-9A55-A5B0AAB0D31F}" type="sibTrans" cxnId="{3ABF0A43-DAB5-49FB-A737-31C72F829E2B}">
      <dgm:prSet/>
      <dgm:spPr/>
      <dgm:t>
        <a:bodyPr/>
        <a:lstStyle/>
        <a:p>
          <a:endParaRPr lang="en-US"/>
        </a:p>
      </dgm:t>
    </dgm:pt>
    <dgm:pt modelId="{DD7EEE3F-985E-4CDF-8681-5C6A3FB8AA94}">
      <dgm:prSet custT="1"/>
      <dgm:spPr>
        <a:solidFill>
          <a:srgbClr val="FFC000"/>
        </a:solidFill>
      </dgm:spPr>
      <dgm:t>
        <a:bodyPr/>
        <a:lstStyle/>
        <a:p>
          <a:r>
            <a:rPr lang="en-US" sz="2800" b="1" dirty="0"/>
            <a:t>Forced</a:t>
          </a:r>
          <a:r>
            <a:rPr lang="en-US" sz="2800" dirty="0"/>
            <a:t> haircuts and clothing to match European children</a:t>
          </a:r>
        </a:p>
      </dgm:t>
    </dgm:pt>
    <dgm:pt modelId="{ABC65DFD-14E0-4BCC-B56B-6D77D7B8AAD8}" type="parTrans" cxnId="{7371EB53-FE0A-4A82-BD0F-D49650D2CA1F}">
      <dgm:prSet/>
      <dgm:spPr/>
      <dgm:t>
        <a:bodyPr/>
        <a:lstStyle/>
        <a:p>
          <a:endParaRPr lang="en-US"/>
        </a:p>
      </dgm:t>
    </dgm:pt>
    <dgm:pt modelId="{A263647A-5B81-4AAD-A645-8311DA14EDFC}" type="sibTrans" cxnId="{7371EB53-FE0A-4A82-BD0F-D49650D2CA1F}">
      <dgm:prSet/>
      <dgm:spPr/>
      <dgm:t>
        <a:bodyPr/>
        <a:lstStyle/>
        <a:p>
          <a:endParaRPr lang="en-US"/>
        </a:p>
      </dgm:t>
    </dgm:pt>
    <dgm:pt modelId="{26FD6E3D-D99F-40BE-B396-58FBE587718E}">
      <dgm:prSet custT="1"/>
      <dgm:spPr>
        <a:solidFill>
          <a:schemeClr val="tx2">
            <a:lumMod val="50000"/>
          </a:schemeClr>
        </a:solidFill>
      </dgm:spPr>
      <dgm:t>
        <a:bodyPr/>
        <a:lstStyle/>
        <a:p>
          <a:r>
            <a:rPr lang="en-US" sz="2800" dirty="0"/>
            <a:t>Physical and Sexual abuse causing problematic </a:t>
          </a:r>
          <a:r>
            <a:rPr lang="en-US" sz="2800" b="1" dirty="0"/>
            <a:t>coping strategies </a:t>
          </a:r>
          <a:r>
            <a:rPr lang="en-US" sz="2800" dirty="0"/>
            <a:t>such as…</a:t>
          </a:r>
        </a:p>
      </dgm:t>
    </dgm:pt>
    <dgm:pt modelId="{AD6247A5-C2E3-4FB3-8CF7-732CBB42946C}" type="parTrans" cxnId="{6CED6693-CD8A-4A62-B5DB-12BD85E66C22}">
      <dgm:prSet/>
      <dgm:spPr/>
      <dgm:t>
        <a:bodyPr/>
        <a:lstStyle/>
        <a:p>
          <a:endParaRPr lang="en-US"/>
        </a:p>
      </dgm:t>
    </dgm:pt>
    <dgm:pt modelId="{12EB7BBB-6023-4809-AC59-B5A96B9ADB1C}" type="sibTrans" cxnId="{6CED6693-CD8A-4A62-B5DB-12BD85E66C22}">
      <dgm:prSet/>
      <dgm:spPr/>
      <dgm:t>
        <a:bodyPr/>
        <a:lstStyle/>
        <a:p>
          <a:endParaRPr lang="en-US"/>
        </a:p>
      </dgm:t>
    </dgm:pt>
    <dgm:pt modelId="{5BAE1214-6D55-4174-A207-E40EE4D63DAF}">
      <dgm:prSet custT="1"/>
      <dgm:spPr/>
      <dgm:t>
        <a:bodyPr/>
        <a:lstStyle/>
        <a:p>
          <a:r>
            <a:rPr lang="en-US" sz="1600" b="1" dirty="0"/>
            <a:t>Learned helplessness</a:t>
          </a:r>
        </a:p>
      </dgm:t>
    </dgm:pt>
    <dgm:pt modelId="{B00F5C02-26C5-401B-993F-4952BD9E6729}" type="parTrans" cxnId="{87CA6E93-DD13-4EEC-A42E-AEF5E3413CE1}">
      <dgm:prSet/>
      <dgm:spPr/>
      <dgm:t>
        <a:bodyPr/>
        <a:lstStyle/>
        <a:p>
          <a:endParaRPr lang="en-US"/>
        </a:p>
      </dgm:t>
    </dgm:pt>
    <dgm:pt modelId="{09BE925B-363F-42DB-9C33-75B4E94DA831}" type="sibTrans" cxnId="{87CA6E93-DD13-4EEC-A42E-AEF5E3413CE1}">
      <dgm:prSet/>
      <dgm:spPr/>
      <dgm:t>
        <a:bodyPr/>
        <a:lstStyle/>
        <a:p>
          <a:endParaRPr lang="en-US"/>
        </a:p>
      </dgm:t>
    </dgm:pt>
    <dgm:pt modelId="{E7F06205-9909-4E13-9D63-B31F0EEAA9B0}">
      <dgm:prSet/>
      <dgm:spPr/>
      <dgm:t>
        <a:bodyPr/>
        <a:lstStyle/>
        <a:p>
          <a:r>
            <a:rPr lang="en-US" b="1" dirty="0"/>
            <a:t>Manipulative Tendencies</a:t>
          </a:r>
        </a:p>
      </dgm:t>
    </dgm:pt>
    <dgm:pt modelId="{799DFE8C-FC98-4231-99AF-AFDA114C8BF2}" type="parTrans" cxnId="{686E5443-F0B1-4249-A2AE-BD53CDB21095}">
      <dgm:prSet/>
      <dgm:spPr/>
      <dgm:t>
        <a:bodyPr/>
        <a:lstStyle/>
        <a:p>
          <a:endParaRPr lang="en-US"/>
        </a:p>
      </dgm:t>
    </dgm:pt>
    <dgm:pt modelId="{54D6CD30-FC4D-470A-AE5D-400FE1DCEE65}" type="sibTrans" cxnId="{686E5443-F0B1-4249-A2AE-BD53CDB21095}">
      <dgm:prSet/>
      <dgm:spPr/>
      <dgm:t>
        <a:bodyPr/>
        <a:lstStyle/>
        <a:p>
          <a:endParaRPr lang="en-US"/>
        </a:p>
      </dgm:t>
    </dgm:pt>
    <dgm:pt modelId="{C7487E7D-5B86-43F7-BED3-8407B31273D7}">
      <dgm:prSet/>
      <dgm:spPr/>
      <dgm:t>
        <a:bodyPr/>
        <a:lstStyle/>
        <a:p>
          <a:r>
            <a:rPr lang="en-US" b="1" dirty="0"/>
            <a:t>Compulsive Gambling</a:t>
          </a:r>
        </a:p>
      </dgm:t>
    </dgm:pt>
    <dgm:pt modelId="{2B00D162-D7EB-4FFE-8B42-695E163B7644}" type="parTrans" cxnId="{91A670F7-A56C-4163-995F-73C6A095F78F}">
      <dgm:prSet/>
      <dgm:spPr/>
      <dgm:t>
        <a:bodyPr/>
        <a:lstStyle/>
        <a:p>
          <a:endParaRPr lang="en-US"/>
        </a:p>
      </dgm:t>
    </dgm:pt>
    <dgm:pt modelId="{18768A81-C79B-4D3D-9606-F4A7B7A3BD47}" type="sibTrans" cxnId="{91A670F7-A56C-4163-995F-73C6A095F78F}">
      <dgm:prSet/>
      <dgm:spPr/>
      <dgm:t>
        <a:bodyPr/>
        <a:lstStyle/>
        <a:p>
          <a:endParaRPr lang="en-US"/>
        </a:p>
      </dgm:t>
    </dgm:pt>
    <dgm:pt modelId="{F3812E9C-93A3-4328-A5CD-038175746DCC}">
      <dgm:prSet/>
      <dgm:spPr/>
      <dgm:t>
        <a:bodyPr/>
        <a:lstStyle/>
        <a:p>
          <a:r>
            <a:rPr lang="en-US" b="1" dirty="0"/>
            <a:t>Alcohol and drug use</a:t>
          </a:r>
        </a:p>
      </dgm:t>
    </dgm:pt>
    <dgm:pt modelId="{5AC0B849-3F59-4FF3-84BA-54D7CA960716}" type="parTrans" cxnId="{12BDD8E5-3BDD-4DCE-9C5F-D54F29BAA59A}">
      <dgm:prSet/>
      <dgm:spPr/>
      <dgm:t>
        <a:bodyPr/>
        <a:lstStyle/>
        <a:p>
          <a:endParaRPr lang="en-US"/>
        </a:p>
      </dgm:t>
    </dgm:pt>
    <dgm:pt modelId="{31C043E4-2753-44D7-A32E-DA3232445E53}" type="sibTrans" cxnId="{12BDD8E5-3BDD-4DCE-9C5F-D54F29BAA59A}">
      <dgm:prSet/>
      <dgm:spPr/>
      <dgm:t>
        <a:bodyPr/>
        <a:lstStyle/>
        <a:p>
          <a:endParaRPr lang="en-US"/>
        </a:p>
      </dgm:t>
    </dgm:pt>
    <dgm:pt modelId="{819D115B-2A99-4DD9-8D7D-358989C4079B}">
      <dgm:prSet/>
      <dgm:spPr/>
      <dgm:t>
        <a:bodyPr/>
        <a:lstStyle/>
        <a:p>
          <a:r>
            <a:rPr lang="en-US" b="1" dirty="0"/>
            <a:t>Suicide</a:t>
          </a:r>
        </a:p>
      </dgm:t>
    </dgm:pt>
    <dgm:pt modelId="{4AB3625C-C30D-4F0F-AF19-8A85FC22BF75}" type="parTrans" cxnId="{E1D13015-275B-4A24-85C8-8AEB81C42D8D}">
      <dgm:prSet/>
      <dgm:spPr/>
      <dgm:t>
        <a:bodyPr/>
        <a:lstStyle/>
        <a:p>
          <a:endParaRPr lang="en-US"/>
        </a:p>
      </dgm:t>
    </dgm:pt>
    <dgm:pt modelId="{CFEA6884-756A-45E7-B1CF-BC4A548A626C}" type="sibTrans" cxnId="{E1D13015-275B-4A24-85C8-8AEB81C42D8D}">
      <dgm:prSet/>
      <dgm:spPr/>
      <dgm:t>
        <a:bodyPr/>
        <a:lstStyle/>
        <a:p>
          <a:endParaRPr lang="en-US"/>
        </a:p>
      </dgm:t>
    </dgm:pt>
    <dgm:pt modelId="{BC607A49-4638-49BB-9FD6-D4CE95D1EE3F}">
      <dgm:prSet/>
      <dgm:spPr/>
      <dgm:t>
        <a:bodyPr/>
        <a:lstStyle/>
        <a:p>
          <a:r>
            <a:rPr lang="en-US" b="1" dirty="0"/>
            <a:t>Denial</a:t>
          </a:r>
        </a:p>
      </dgm:t>
    </dgm:pt>
    <dgm:pt modelId="{853BA391-1F23-4274-A683-74247DA0F778}" type="parTrans" cxnId="{338B2A2C-5A71-4762-A565-977B4088763C}">
      <dgm:prSet/>
      <dgm:spPr/>
      <dgm:t>
        <a:bodyPr/>
        <a:lstStyle/>
        <a:p>
          <a:endParaRPr lang="en-US"/>
        </a:p>
      </dgm:t>
    </dgm:pt>
    <dgm:pt modelId="{92BB6EF0-C72A-4DC8-B0F6-6370DA950138}" type="sibTrans" cxnId="{338B2A2C-5A71-4762-A565-977B4088763C}">
      <dgm:prSet/>
      <dgm:spPr/>
      <dgm:t>
        <a:bodyPr/>
        <a:lstStyle/>
        <a:p>
          <a:endParaRPr lang="en-US"/>
        </a:p>
      </dgm:t>
    </dgm:pt>
    <dgm:pt modelId="{944714EA-D70A-49FB-A3E6-C09B824205E5}">
      <dgm:prSet/>
      <dgm:spPr/>
      <dgm:t>
        <a:bodyPr/>
        <a:lstStyle/>
        <a:p>
          <a:r>
            <a:rPr lang="en-US" b="1" dirty="0"/>
            <a:t>Scapegoating of other children</a:t>
          </a:r>
        </a:p>
      </dgm:t>
    </dgm:pt>
    <dgm:pt modelId="{85C21234-BB1D-4CD4-B3F3-520661EAE180}" type="parTrans" cxnId="{E1769F4C-FB1D-485F-8288-1290998EA4CE}">
      <dgm:prSet/>
      <dgm:spPr/>
      <dgm:t>
        <a:bodyPr/>
        <a:lstStyle/>
        <a:p>
          <a:endParaRPr lang="en-US"/>
        </a:p>
      </dgm:t>
    </dgm:pt>
    <dgm:pt modelId="{18BCD9FA-F26E-4CA2-8129-0AE6C98E2835}" type="sibTrans" cxnId="{E1769F4C-FB1D-485F-8288-1290998EA4CE}">
      <dgm:prSet/>
      <dgm:spPr/>
      <dgm:t>
        <a:bodyPr/>
        <a:lstStyle/>
        <a:p>
          <a:endParaRPr lang="en-US"/>
        </a:p>
      </dgm:t>
    </dgm:pt>
    <dgm:pt modelId="{5254B107-E963-427B-ADA2-051CA989D076}">
      <dgm:prSet custT="1"/>
      <dgm:spPr>
        <a:solidFill>
          <a:srgbClr val="FFC000"/>
        </a:solidFill>
      </dgm:spPr>
      <dgm:t>
        <a:bodyPr/>
        <a:lstStyle/>
        <a:p>
          <a:r>
            <a:rPr lang="en-US" sz="2800" dirty="0"/>
            <a:t>Considered the </a:t>
          </a:r>
          <a:r>
            <a:rPr lang="en-US" sz="2800" b="1" dirty="0"/>
            <a:t>precursor to so many existing problems</a:t>
          </a:r>
          <a:r>
            <a:rPr lang="en-US" sz="2800" dirty="0"/>
            <a:t> for native people</a:t>
          </a:r>
        </a:p>
      </dgm:t>
    </dgm:pt>
    <dgm:pt modelId="{74FA955B-8773-4E6D-A2E1-50B68DA39738}" type="parTrans" cxnId="{EBEC2D13-DF2A-4CB2-A35F-480F8DCDC9FB}">
      <dgm:prSet/>
      <dgm:spPr/>
      <dgm:t>
        <a:bodyPr/>
        <a:lstStyle/>
        <a:p>
          <a:endParaRPr lang="en-US"/>
        </a:p>
      </dgm:t>
    </dgm:pt>
    <dgm:pt modelId="{11450342-9BE0-4B80-BE33-FA79D64A5F7B}" type="sibTrans" cxnId="{EBEC2D13-DF2A-4CB2-A35F-480F8DCDC9FB}">
      <dgm:prSet/>
      <dgm:spPr/>
      <dgm:t>
        <a:bodyPr/>
        <a:lstStyle/>
        <a:p>
          <a:endParaRPr lang="en-US"/>
        </a:p>
      </dgm:t>
    </dgm:pt>
    <dgm:pt modelId="{0B2D21BA-3515-B24E-8C7C-9AD29B44A5EA}" type="pres">
      <dgm:prSet presAssocID="{826AB8A2-B891-4B58-8ED0-8C74116E4D64}" presName="Name0" presStyleCnt="0">
        <dgm:presLayoutVars>
          <dgm:dir/>
          <dgm:animLvl val="lvl"/>
          <dgm:resizeHandles val="exact"/>
        </dgm:presLayoutVars>
      </dgm:prSet>
      <dgm:spPr/>
    </dgm:pt>
    <dgm:pt modelId="{2F0FE258-0CD5-B64B-A2D5-591BDAB16EDD}" type="pres">
      <dgm:prSet presAssocID="{5254B107-E963-427B-ADA2-051CA989D076}" presName="boxAndChildren" presStyleCnt="0"/>
      <dgm:spPr/>
    </dgm:pt>
    <dgm:pt modelId="{71220D21-1268-1042-8EC1-EF2019082906}" type="pres">
      <dgm:prSet presAssocID="{5254B107-E963-427B-ADA2-051CA989D076}" presName="parentTextBox" presStyleLbl="node1" presStyleIdx="0" presStyleCnt="5"/>
      <dgm:spPr/>
    </dgm:pt>
    <dgm:pt modelId="{27D69F27-06AC-DC45-9E93-A6A501AAD121}" type="pres">
      <dgm:prSet presAssocID="{12EB7BBB-6023-4809-AC59-B5A96B9ADB1C}" presName="sp" presStyleCnt="0"/>
      <dgm:spPr/>
    </dgm:pt>
    <dgm:pt modelId="{20D1D40B-CCDB-5A49-8DBE-8275DC9ED75D}" type="pres">
      <dgm:prSet presAssocID="{26FD6E3D-D99F-40BE-B396-58FBE587718E}" presName="arrowAndChildren" presStyleCnt="0"/>
      <dgm:spPr/>
    </dgm:pt>
    <dgm:pt modelId="{CE4BD8E0-87D7-AE4B-A172-049A027BC512}" type="pres">
      <dgm:prSet presAssocID="{26FD6E3D-D99F-40BE-B396-58FBE587718E}" presName="parentTextArrow" presStyleLbl="node1" presStyleIdx="0" presStyleCnt="5"/>
      <dgm:spPr/>
    </dgm:pt>
    <dgm:pt modelId="{A626CC68-84CE-2B43-82EF-40872A7AE449}" type="pres">
      <dgm:prSet presAssocID="{26FD6E3D-D99F-40BE-B396-58FBE587718E}" presName="arrow" presStyleLbl="node1" presStyleIdx="1" presStyleCnt="5" custScaleY="209646"/>
      <dgm:spPr/>
    </dgm:pt>
    <dgm:pt modelId="{81D0D9BC-B8C2-B94C-AAB1-D84F9FD99FD6}" type="pres">
      <dgm:prSet presAssocID="{26FD6E3D-D99F-40BE-B396-58FBE587718E}" presName="descendantArrow" presStyleCnt="0"/>
      <dgm:spPr/>
    </dgm:pt>
    <dgm:pt modelId="{86E16224-E593-0245-9894-744898E688DE}" type="pres">
      <dgm:prSet presAssocID="{5BAE1214-6D55-4174-A207-E40EE4D63DAF}" presName="childTextArrow" presStyleLbl="fgAccFollowNode1" presStyleIdx="0" presStyleCnt="7" custScaleY="232636">
        <dgm:presLayoutVars>
          <dgm:bulletEnabled val="1"/>
        </dgm:presLayoutVars>
      </dgm:prSet>
      <dgm:spPr/>
    </dgm:pt>
    <dgm:pt modelId="{2B49732D-9FE5-BA4B-9D9B-806CFF606A26}" type="pres">
      <dgm:prSet presAssocID="{E7F06205-9909-4E13-9D63-B31F0EEAA9B0}" presName="childTextArrow" presStyleLbl="fgAccFollowNode1" presStyleIdx="1" presStyleCnt="7" custScaleY="232636">
        <dgm:presLayoutVars>
          <dgm:bulletEnabled val="1"/>
        </dgm:presLayoutVars>
      </dgm:prSet>
      <dgm:spPr/>
    </dgm:pt>
    <dgm:pt modelId="{D557D2F8-6BA9-AB4C-94FB-091243B4C51B}" type="pres">
      <dgm:prSet presAssocID="{C7487E7D-5B86-43F7-BED3-8407B31273D7}" presName="childTextArrow" presStyleLbl="fgAccFollowNode1" presStyleIdx="2" presStyleCnt="7" custScaleY="227983">
        <dgm:presLayoutVars>
          <dgm:bulletEnabled val="1"/>
        </dgm:presLayoutVars>
      </dgm:prSet>
      <dgm:spPr/>
    </dgm:pt>
    <dgm:pt modelId="{EDF96692-B328-3C4F-B51A-76221388DD81}" type="pres">
      <dgm:prSet presAssocID="{F3812E9C-93A3-4328-A5CD-038175746DCC}" presName="childTextArrow" presStyleLbl="fgAccFollowNode1" presStyleIdx="3" presStyleCnt="7" custScaleY="224551">
        <dgm:presLayoutVars>
          <dgm:bulletEnabled val="1"/>
        </dgm:presLayoutVars>
      </dgm:prSet>
      <dgm:spPr/>
    </dgm:pt>
    <dgm:pt modelId="{712DE49C-47B9-094A-8B3C-C5F853BD7410}" type="pres">
      <dgm:prSet presAssocID="{819D115B-2A99-4DD9-8D7D-358989C4079B}" presName="childTextArrow" presStyleLbl="fgAccFollowNode1" presStyleIdx="4" presStyleCnt="7" custScaleY="224551">
        <dgm:presLayoutVars>
          <dgm:bulletEnabled val="1"/>
        </dgm:presLayoutVars>
      </dgm:prSet>
      <dgm:spPr/>
    </dgm:pt>
    <dgm:pt modelId="{52582E41-AC46-FC44-990C-956BB237926C}" type="pres">
      <dgm:prSet presAssocID="{BC607A49-4638-49BB-9FD6-D4CE95D1EE3F}" presName="childTextArrow" presStyleLbl="fgAccFollowNode1" presStyleIdx="5" presStyleCnt="7" custScaleY="224551">
        <dgm:presLayoutVars>
          <dgm:bulletEnabled val="1"/>
        </dgm:presLayoutVars>
      </dgm:prSet>
      <dgm:spPr/>
    </dgm:pt>
    <dgm:pt modelId="{D9A092FA-9C66-5A46-8876-6F8C85E2B6BC}" type="pres">
      <dgm:prSet presAssocID="{944714EA-D70A-49FB-A3E6-C09B824205E5}" presName="childTextArrow" presStyleLbl="fgAccFollowNode1" presStyleIdx="6" presStyleCnt="7" custScaleY="224551">
        <dgm:presLayoutVars>
          <dgm:bulletEnabled val="1"/>
        </dgm:presLayoutVars>
      </dgm:prSet>
      <dgm:spPr/>
    </dgm:pt>
    <dgm:pt modelId="{00A6F14E-26D0-D641-A29D-3F9B564D0002}" type="pres">
      <dgm:prSet presAssocID="{A263647A-5B81-4AAD-A645-8311DA14EDFC}" presName="sp" presStyleCnt="0"/>
      <dgm:spPr/>
    </dgm:pt>
    <dgm:pt modelId="{4EDECA2E-5C9D-A84B-8749-1BF5E19DDC6B}" type="pres">
      <dgm:prSet presAssocID="{DD7EEE3F-985E-4CDF-8681-5C6A3FB8AA94}" presName="arrowAndChildren" presStyleCnt="0"/>
      <dgm:spPr/>
    </dgm:pt>
    <dgm:pt modelId="{609E34D2-43AB-3D4D-BC85-6A5E59ECE471}" type="pres">
      <dgm:prSet presAssocID="{DD7EEE3F-985E-4CDF-8681-5C6A3FB8AA94}" presName="parentTextArrow" presStyleLbl="node1" presStyleIdx="2" presStyleCnt="5"/>
      <dgm:spPr/>
    </dgm:pt>
    <dgm:pt modelId="{5493F2AB-836E-4343-AD4D-C65F6F2DE294}" type="pres">
      <dgm:prSet presAssocID="{55A6BB1B-A0A7-4F2E-9A55-A5B0AAB0D31F}" presName="sp" presStyleCnt="0"/>
      <dgm:spPr/>
    </dgm:pt>
    <dgm:pt modelId="{E33F1E10-9B5D-B545-8A28-BEB109144AED}" type="pres">
      <dgm:prSet presAssocID="{0A737C2C-953D-47FB-A9E5-F8683DCDEC59}" presName="arrowAndChildren" presStyleCnt="0"/>
      <dgm:spPr/>
    </dgm:pt>
    <dgm:pt modelId="{B5381464-E0CD-C343-98ED-790B9C6E0066}" type="pres">
      <dgm:prSet presAssocID="{0A737C2C-953D-47FB-A9E5-F8683DCDEC59}" presName="parentTextArrow" presStyleLbl="node1" presStyleIdx="3" presStyleCnt="5"/>
      <dgm:spPr/>
    </dgm:pt>
    <dgm:pt modelId="{3F25A5D7-5C2D-BA4B-91AF-62DE7C54DBD0}" type="pres">
      <dgm:prSet presAssocID="{BAE5DAD0-A82C-487A-88A0-ADF6087F9466}" presName="sp" presStyleCnt="0"/>
      <dgm:spPr/>
    </dgm:pt>
    <dgm:pt modelId="{4734AC39-2620-1E42-97E1-DAFA724CE81B}" type="pres">
      <dgm:prSet presAssocID="{04864460-2033-434C-BFF4-9F42F3EEFF17}" presName="arrowAndChildren" presStyleCnt="0"/>
      <dgm:spPr/>
    </dgm:pt>
    <dgm:pt modelId="{1D3AE703-D3F3-3944-8CED-61CD8F157192}" type="pres">
      <dgm:prSet presAssocID="{04864460-2033-434C-BFF4-9F42F3EEFF17}" presName="parentTextArrow" presStyleLbl="node1" presStyleIdx="4" presStyleCnt="5"/>
      <dgm:spPr/>
    </dgm:pt>
  </dgm:ptLst>
  <dgm:cxnLst>
    <dgm:cxn modelId="{EBEC2D13-DF2A-4CB2-A35F-480F8DCDC9FB}" srcId="{826AB8A2-B891-4B58-8ED0-8C74116E4D64}" destId="{5254B107-E963-427B-ADA2-051CA989D076}" srcOrd="4" destOrd="0" parTransId="{74FA955B-8773-4E6D-A2E1-50B68DA39738}" sibTransId="{11450342-9BE0-4B80-BE33-FA79D64A5F7B}"/>
    <dgm:cxn modelId="{E1D13015-275B-4A24-85C8-8AEB81C42D8D}" srcId="{26FD6E3D-D99F-40BE-B396-58FBE587718E}" destId="{819D115B-2A99-4DD9-8D7D-358989C4079B}" srcOrd="4" destOrd="0" parTransId="{4AB3625C-C30D-4F0F-AF19-8A85FC22BF75}" sibTransId="{CFEA6884-756A-45E7-B1CF-BC4A548A626C}"/>
    <dgm:cxn modelId="{C64CA022-9EAC-A141-B646-D09494CEA543}" type="presOf" srcId="{0A737C2C-953D-47FB-A9E5-F8683DCDEC59}" destId="{B5381464-E0CD-C343-98ED-790B9C6E0066}" srcOrd="0" destOrd="0" presId="urn:microsoft.com/office/officeart/2005/8/layout/process4"/>
    <dgm:cxn modelId="{338B2A2C-5A71-4762-A565-977B4088763C}" srcId="{26FD6E3D-D99F-40BE-B396-58FBE587718E}" destId="{BC607A49-4638-49BB-9FD6-D4CE95D1EE3F}" srcOrd="5" destOrd="0" parTransId="{853BA391-1F23-4274-A683-74247DA0F778}" sibTransId="{92BB6EF0-C72A-4DC8-B0F6-6370DA950138}"/>
    <dgm:cxn modelId="{3ABF0A43-DAB5-49FB-A737-31C72F829E2B}" srcId="{826AB8A2-B891-4B58-8ED0-8C74116E4D64}" destId="{0A737C2C-953D-47FB-A9E5-F8683DCDEC59}" srcOrd="1" destOrd="0" parTransId="{7B8A3D76-D324-4A7A-A357-E8FDF0D30600}" sibTransId="{55A6BB1B-A0A7-4F2E-9A55-A5B0AAB0D31F}"/>
    <dgm:cxn modelId="{686E5443-F0B1-4249-A2AE-BD53CDB21095}" srcId="{26FD6E3D-D99F-40BE-B396-58FBE587718E}" destId="{E7F06205-9909-4E13-9D63-B31F0EEAA9B0}" srcOrd="1" destOrd="0" parTransId="{799DFE8C-FC98-4231-99AF-AFDA114C8BF2}" sibTransId="{54D6CD30-FC4D-470A-AE5D-400FE1DCEE65}"/>
    <dgm:cxn modelId="{4296BE47-F1FB-C14B-864C-2AD222A69E87}" type="presOf" srcId="{04864460-2033-434C-BFF4-9F42F3EEFF17}" destId="{1D3AE703-D3F3-3944-8CED-61CD8F157192}" srcOrd="0" destOrd="0" presId="urn:microsoft.com/office/officeart/2005/8/layout/process4"/>
    <dgm:cxn modelId="{EFFD9D4B-FAEB-5343-988B-5F9CA5B37C1C}" type="presOf" srcId="{DD7EEE3F-985E-4CDF-8681-5C6A3FB8AA94}" destId="{609E34D2-43AB-3D4D-BC85-6A5E59ECE471}" srcOrd="0" destOrd="0" presId="urn:microsoft.com/office/officeart/2005/8/layout/process4"/>
    <dgm:cxn modelId="{BC063A4C-8924-4044-821D-22F69B46354A}" type="presOf" srcId="{26FD6E3D-D99F-40BE-B396-58FBE587718E}" destId="{CE4BD8E0-87D7-AE4B-A172-049A027BC512}" srcOrd="0" destOrd="0" presId="urn:microsoft.com/office/officeart/2005/8/layout/process4"/>
    <dgm:cxn modelId="{E1769F4C-FB1D-485F-8288-1290998EA4CE}" srcId="{26FD6E3D-D99F-40BE-B396-58FBE587718E}" destId="{944714EA-D70A-49FB-A3E6-C09B824205E5}" srcOrd="6" destOrd="0" parTransId="{85C21234-BB1D-4CD4-B3F3-520661EAE180}" sibTransId="{18BCD9FA-F26E-4CA2-8129-0AE6C98E2835}"/>
    <dgm:cxn modelId="{7371EB53-FE0A-4A82-BD0F-D49650D2CA1F}" srcId="{826AB8A2-B891-4B58-8ED0-8C74116E4D64}" destId="{DD7EEE3F-985E-4CDF-8681-5C6A3FB8AA94}" srcOrd="2" destOrd="0" parTransId="{ABC65DFD-14E0-4BCC-B56B-6D77D7B8AAD8}" sibTransId="{A263647A-5B81-4AAD-A645-8311DA14EDFC}"/>
    <dgm:cxn modelId="{1F80175A-0DB7-7947-A57D-7FE557C52048}" type="presOf" srcId="{E7F06205-9909-4E13-9D63-B31F0EEAA9B0}" destId="{2B49732D-9FE5-BA4B-9D9B-806CFF606A26}" srcOrd="0" destOrd="0" presId="urn:microsoft.com/office/officeart/2005/8/layout/process4"/>
    <dgm:cxn modelId="{3854DB5A-5A0B-8146-BA8D-B505DA8D69AB}" type="presOf" srcId="{826AB8A2-B891-4B58-8ED0-8C74116E4D64}" destId="{0B2D21BA-3515-B24E-8C7C-9AD29B44A5EA}" srcOrd="0" destOrd="0" presId="urn:microsoft.com/office/officeart/2005/8/layout/process4"/>
    <dgm:cxn modelId="{36FE8464-136B-6D40-8C1E-91E51627CF09}" type="presOf" srcId="{26FD6E3D-D99F-40BE-B396-58FBE587718E}" destId="{A626CC68-84CE-2B43-82EF-40872A7AE449}" srcOrd="1" destOrd="0" presId="urn:microsoft.com/office/officeart/2005/8/layout/process4"/>
    <dgm:cxn modelId="{CDD9D569-8817-8F4C-99AE-3D1706F08094}" type="presOf" srcId="{819D115B-2A99-4DD9-8D7D-358989C4079B}" destId="{712DE49C-47B9-094A-8B3C-C5F853BD7410}" srcOrd="0" destOrd="0" presId="urn:microsoft.com/office/officeart/2005/8/layout/process4"/>
    <dgm:cxn modelId="{3B57D17F-E940-F14B-AD79-ECDFE44A4E68}" type="presOf" srcId="{F3812E9C-93A3-4328-A5CD-038175746DCC}" destId="{EDF96692-B328-3C4F-B51A-76221388DD81}" srcOrd="0" destOrd="0" presId="urn:microsoft.com/office/officeart/2005/8/layout/process4"/>
    <dgm:cxn modelId="{6CED6693-CD8A-4A62-B5DB-12BD85E66C22}" srcId="{826AB8A2-B891-4B58-8ED0-8C74116E4D64}" destId="{26FD6E3D-D99F-40BE-B396-58FBE587718E}" srcOrd="3" destOrd="0" parTransId="{AD6247A5-C2E3-4FB3-8CF7-732CBB42946C}" sibTransId="{12EB7BBB-6023-4809-AC59-B5A96B9ADB1C}"/>
    <dgm:cxn modelId="{87CA6E93-DD13-4EEC-A42E-AEF5E3413CE1}" srcId="{26FD6E3D-D99F-40BE-B396-58FBE587718E}" destId="{5BAE1214-6D55-4174-A207-E40EE4D63DAF}" srcOrd="0" destOrd="0" parTransId="{B00F5C02-26C5-401B-993F-4952BD9E6729}" sibTransId="{09BE925B-363F-42DB-9C33-75B4E94DA831}"/>
    <dgm:cxn modelId="{348CCEC4-DE25-FC4D-8679-C589EBF3659C}" type="presOf" srcId="{5254B107-E963-427B-ADA2-051CA989D076}" destId="{71220D21-1268-1042-8EC1-EF2019082906}" srcOrd="0" destOrd="0" presId="urn:microsoft.com/office/officeart/2005/8/layout/process4"/>
    <dgm:cxn modelId="{EDDD17D3-9F28-2746-8999-8A1BC42E35EB}" type="presOf" srcId="{BC607A49-4638-49BB-9FD6-D4CE95D1EE3F}" destId="{52582E41-AC46-FC44-990C-956BB237926C}" srcOrd="0" destOrd="0" presId="urn:microsoft.com/office/officeart/2005/8/layout/process4"/>
    <dgm:cxn modelId="{D1CCC7D7-6E5B-4365-8B26-B49C829915F0}" srcId="{826AB8A2-B891-4B58-8ED0-8C74116E4D64}" destId="{04864460-2033-434C-BFF4-9F42F3EEFF17}" srcOrd="0" destOrd="0" parTransId="{80DDCB80-D256-4E03-A1AD-3C5DCA7E25ED}" sibTransId="{BAE5DAD0-A82C-487A-88A0-ADF6087F9466}"/>
    <dgm:cxn modelId="{654307DF-9E56-A34C-BEB2-5779BD0F2132}" type="presOf" srcId="{944714EA-D70A-49FB-A3E6-C09B824205E5}" destId="{D9A092FA-9C66-5A46-8876-6F8C85E2B6BC}" srcOrd="0" destOrd="0" presId="urn:microsoft.com/office/officeart/2005/8/layout/process4"/>
    <dgm:cxn modelId="{530D4DE0-09F0-E14A-9735-BAE57D2D43CF}" type="presOf" srcId="{C7487E7D-5B86-43F7-BED3-8407B31273D7}" destId="{D557D2F8-6BA9-AB4C-94FB-091243B4C51B}" srcOrd="0" destOrd="0" presId="urn:microsoft.com/office/officeart/2005/8/layout/process4"/>
    <dgm:cxn modelId="{12BDD8E5-3BDD-4DCE-9C5F-D54F29BAA59A}" srcId="{26FD6E3D-D99F-40BE-B396-58FBE587718E}" destId="{F3812E9C-93A3-4328-A5CD-038175746DCC}" srcOrd="3" destOrd="0" parTransId="{5AC0B849-3F59-4FF3-84BA-54D7CA960716}" sibTransId="{31C043E4-2753-44D7-A32E-DA3232445E53}"/>
    <dgm:cxn modelId="{10E198E8-8D4A-DA45-B324-032CEE770B06}" type="presOf" srcId="{5BAE1214-6D55-4174-A207-E40EE4D63DAF}" destId="{86E16224-E593-0245-9894-744898E688DE}" srcOrd="0" destOrd="0" presId="urn:microsoft.com/office/officeart/2005/8/layout/process4"/>
    <dgm:cxn modelId="{91A670F7-A56C-4163-995F-73C6A095F78F}" srcId="{26FD6E3D-D99F-40BE-B396-58FBE587718E}" destId="{C7487E7D-5B86-43F7-BED3-8407B31273D7}" srcOrd="2" destOrd="0" parTransId="{2B00D162-D7EB-4FFE-8B42-695E163B7644}" sibTransId="{18768A81-C79B-4D3D-9606-F4A7B7A3BD47}"/>
    <dgm:cxn modelId="{8CB9BA28-D997-4D45-B419-25BD6C08C2FD}" type="presParOf" srcId="{0B2D21BA-3515-B24E-8C7C-9AD29B44A5EA}" destId="{2F0FE258-0CD5-B64B-A2D5-591BDAB16EDD}" srcOrd="0" destOrd="0" presId="urn:microsoft.com/office/officeart/2005/8/layout/process4"/>
    <dgm:cxn modelId="{29EC26D6-EA9F-424D-BD11-9D1DC23163AF}" type="presParOf" srcId="{2F0FE258-0CD5-B64B-A2D5-591BDAB16EDD}" destId="{71220D21-1268-1042-8EC1-EF2019082906}" srcOrd="0" destOrd="0" presId="urn:microsoft.com/office/officeart/2005/8/layout/process4"/>
    <dgm:cxn modelId="{B6543F18-5722-F44C-A776-4F880B32022E}" type="presParOf" srcId="{0B2D21BA-3515-B24E-8C7C-9AD29B44A5EA}" destId="{27D69F27-06AC-DC45-9E93-A6A501AAD121}" srcOrd="1" destOrd="0" presId="urn:microsoft.com/office/officeart/2005/8/layout/process4"/>
    <dgm:cxn modelId="{8DAC3CC1-AF1E-C146-A776-6BD02ABD707D}" type="presParOf" srcId="{0B2D21BA-3515-B24E-8C7C-9AD29B44A5EA}" destId="{20D1D40B-CCDB-5A49-8DBE-8275DC9ED75D}" srcOrd="2" destOrd="0" presId="urn:microsoft.com/office/officeart/2005/8/layout/process4"/>
    <dgm:cxn modelId="{09449C38-75E5-6440-881F-6452902C32F0}" type="presParOf" srcId="{20D1D40B-CCDB-5A49-8DBE-8275DC9ED75D}" destId="{CE4BD8E0-87D7-AE4B-A172-049A027BC512}" srcOrd="0" destOrd="0" presId="urn:microsoft.com/office/officeart/2005/8/layout/process4"/>
    <dgm:cxn modelId="{86E762E0-444F-7C48-845A-8B87D1BB594A}" type="presParOf" srcId="{20D1D40B-CCDB-5A49-8DBE-8275DC9ED75D}" destId="{A626CC68-84CE-2B43-82EF-40872A7AE449}" srcOrd="1" destOrd="0" presId="urn:microsoft.com/office/officeart/2005/8/layout/process4"/>
    <dgm:cxn modelId="{CD4807B1-0F5D-FB43-A8D1-CA71EC836C89}" type="presParOf" srcId="{20D1D40B-CCDB-5A49-8DBE-8275DC9ED75D}" destId="{81D0D9BC-B8C2-B94C-AAB1-D84F9FD99FD6}" srcOrd="2" destOrd="0" presId="urn:microsoft.com/office/officeart/2005/8/layout/process4"/>
    <dgm:cxn modelId="{961E20AF-0E25-2746-B239-9A1E24078F5F}" type="presParOf" srcId="{81D0D9BC-B8C2-B94C-AAB1-D84F9FD99FD6}" destId="{86E16224-E593-0245-9894-744898E688DE}" srcOrd="0" destOrd="0" presId="urn:microsoft.com/office/officeart/2005/8/layout/process4"/>
    <dgm:cxn modelId="{29D9AAC2-C827-A149-A36B-126645E4A02C}" type="presParOf" srcId="{81D0D9BC-B8C2-B94C-AAB1-D84F9FD99FD6}" destId="{2B49732D-9FE5-BA4B-9D9B-806CFF606A26}" srcOrd="1" destOrd="0" presId="urn:microsoft.com/office/officeart/2005/8/layout/process4"/>
    <dgm:cxn modelId="{2A4F2409-0949-5045-97BF-63A038CDC275}" type="presParOf" srcId="{81D0D9BC-B8C2-B94C-AAB1-D84F9FD99FD6}" destId="{D557D2F8-6BA9-AB4C-94FB-091243B4C51B}" srcOrd="2" destOrd="0" presId="urn:microsoft.com/office/officeart/2005/8/layout/process4"/>
    <dgm:cxn modelId="{A3695BB3-D152-C349-A97B-50428238DE28}" type="presParOf" srcId="{81D0D9BC-B8C2-B94C-AAB1-D84F9FD99FD6}" destId="{EDF96692-B328-3C4F-B51A-76221388DD81}" srcOrd="3" destOrd="0" presId="urn:microsoft.com/office/officeart/2005/8/layout/process4"/>
    <dgm:cxn modelId="{E5877D2C-6DF7-E945-B7BD-E850DEB5D3A3}" type="presParOf" srcId="{81D0D9BC-B8C2-B94C-AAB1-D84F9FD99FD6}" destId="{712DE49C-47B9-094A-8B3C-C5F853BD7410}" srcOrd="4" destOrd="0" presId="urn:microsoft.com/office/officeart/2005/8/layout/process4"/>
    <dgm:cxn modelId="{3CE5CE39-5E83-1746-B0A0-60F0A9AD56BC}" type="presParOf" srcId="{81D0D9BC-B8C2-B94C-AAB1-D84F9FD99FD6}" destId="{52582E41-AC46-FC44-990C-956BB237926C}" srcOrd="5" destOrd="0" presId="urn:microsoft.com/office/officeart/2005/8/layout/process4"/>
    <dgm:cxn modelId="{86CAA555-629B-4745-A3B7-45556727BED9}" type="presParOf" srcId="{81D0D9BC-B8C2-B94C-AAB1-D84F9FD99FD6}" destId="{D9A092FA-9C66-5A46-8876-6F8C85E2B6BC}" srcOrd="6" destOrd="0" presId="urn:microsoft.com/office/officeart/2005/8/layout/process4"/>
    <dgm:cxn modelId="{4043DF81-41D2-E44D-BAE7-1468553E1DC9}" type="presParOf" srcId="{0B2D21BA-3515-B24E-8C7C-9AD29B44A5EA}" destId="{00A6F14E-26D0-D641-A29D-3F9B564D0002}" srcOrd="3" destOrd="0" presId="urn:microsoft.com/office/officeart/2005/8/layout/process4"/>
    <dgm:cxn modelId="{0FC43A60-B9D1-3340-8967-20926C6EFBDA}" type="presParOf" srcId="{0B2D21BA-3515-B24E-8C7C-9AD29B44A5EA}" destId="{4EDECA2E-5C9D-A84B-8749-1BF5E19DDC6B}" srcOrd="4" destOrd="0" presId="urn:microsoft.com/office/officeart/2005/8/layout/process4"/>
    <dgm:cxn modelId="{8A5816E2-FADE-084B-851B-2F1D4796169F}" type="presParOf" srcId="{4EDECA2E-5C9D-A84B-8749-1BF5E19DDC6B}" destId="{609E34D2-43AB-3D4D-BC85-6A5E59ECE471}" srcOrd="0" destOrd="0" presId="urn:microsoft.com/office/officeart/2005/8/layout/process4"/>
    <dgm:cxn modelId="{9FE26C05-1E39-E142-8110-F15A31C31022}" type="presParOf" srcId="{0B2D21BA-3515-B24E-8C7C-9AD29B44A5EA}" destId="{5493F2AB-836E-4343-AD4D-C65F6F2DE294}" srcOrd="5" destOrd="0" presId="urn:microsoft.com/office/officeart/2005/8/layout/process4"/>
    <dgm:cxn modelId="{85BA2FC2-8F47-2E43-828C-465C9DB7F83D}" type="presParOf" srcId="{0B2D21BA-3515-B24E-8C7C-9AD29B44A5EA}" destId="{E33F1E10-9B5D-B545-8A28-BEB109144AED}" srcOrd="6" destOrd="0" presId="urn:microsoft.com/office/officeart/2005/8/layout/process4"/>
    <dgm:cxn modelId="{6D8218C3-C9E9-6F40-951C-DAB6FE2F3C08}" type="presParOf" srcId="{E33F1E10-9B5D-B545-8A28-BEB109144AED}" destId="{B5381464-E0CD-C343-98ED-790B9C6E0066}" srcOrd="0" destOrd="0" presId="urn:microsoft.com/office/officeart/2005/8/layout/process4"/>
    <dgm:cxn modelId="{7CD3D306-65D7-DB4E-B71D-000CDAB2DDC1}" type="presParOf" srcId="{0B2D21BA-3515-B24E-8C7C-9AD29B44A5EA}" destId="{3F25A5D7-5C2D-BA4B-91AF-62DE7C54DBD0}" srcOrd="7" destOrd="0" presId="urn:microsoft.com/office/officeart/2005/8/layout/process4"/>
    <dgm:cxn modelId="{45F9E01D-B2FD-8348-B545-56A13552C333}" type="presParOf" srcId="{0B2D21BA-3515-B24E-8C7C-9AD29B44A5EA}" destId="{4734AC39-2620-1E42-97E1-DAFA724CE81B}" srcOrd="8" destOrd="0" presId="urn:microsoft.com/office/officeart/2005/8/layout/process4"/>
    <dgm:cxn modelId="{6CCD12F3-D953-4C40-80A7-4C2FC60665F0}" type="presParOf" srcId="{4734AC39-2620-1E42-97E1-DAFA724CE81B}" destId="{1D3AE703-D3F3-3944-8CED-61CD8F157192}" srcOrd="0"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6F712B-CBB9-4856-912A-88A8A1F64F1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21F2F59-33B0-4E80-B166-5E4A442BCD22}">
      <dgm:prSet custT="1"/>
      <dgm:spPr/>
      <dgm:t>
        <a:bodyPr/>
        <a:lstStyle/>
        <a:p>
          <a:r>
            <a:rPr lang="en-US" sz="2800" dirty="0"/>
            <a:t>Domestic Violence &amp; Physical/Sexual Assault are </a:t>
          </a:r>
          <a:r>
            <a:rPr lang="en-US" sz="2800" b="1" dirty="0"/>
            <a:t>3.5x higher </a:t>
          </a:r>
          <a:r>
            <a:rPr lang="en-US" sz="2800" dirty="0"/>
            <a:t>than the national average in Native American Communities (Sue &amp; Sue, 2012).</a:t>
          </a:r>
        </a:p>
      </dgm:t>
    </dgm:pt>
    <dgm:pt modelId="{DDBDAE04-A7F4-4EBD-805A-C12C0BF5C48C}" type="parTrans" cxnId="{0748D928-3A04-480F-A944-EB63E6FF7367}">
      <dgm:prSet/>
      <dgm:spPr/>
      <dgm:t>
        <a:bodyPr/>
        <a:lstStyle/>
        <a:p>
          <a:endParaRPr lang="en-US"/>
        </a:p>
      </dgm:t>
    </dgm:pt>
    <dgm:pt modelId="{CEFCFBB8-9186-455A-B67B-9DEDE4AE9087}" type="sibTrans" cxnId="{0748D928-3A04-480F-A944-EB63E6FF7367}">
      <dgm:prSet/>
      <dgm:spPr/>
      <dgm:t>
        <a:bodyPr/>
        <a:lstStyle/>
        <a:p>
          <a:endParaRPr lang="en-US"/>
        </a:p>
      </dgm:t>
    </dgm:pt>
    <dgm:pt modelId="{1B2D67CB-04F2-4467-8A7D-C3F699106889}">
      <dgm:prSet custT="1"/>
      <dgm:spPr/>
      <dgm:t>
        <a:bodyPr/>
        <a:lstStyle/>
        <a:p>
          <a:r>
            <a:rPr lang="en-US" sz="2800" dirty="0"/>
            <a:t>Native children are </a:t>
          </a:r>
          <a:r>
            <a:rPr lang="en-US" sz="2800" b="1" dirty="0"/>
            <a:t>disproportionally</a:t>
          </a:r>
          <a:r>
            <a:rPr lang="en-US" sz="2800" dirty="0"/>
            <a:t> </a:t>
          </a:r>
          <a:r>
            <a:rPr lang="en-US" sz="2800" b="1" dirty="0"/>
            <a:t>represented</a:t>
          </a:r>
          <a:r>
            <a:rPr lang="en-US" sz="2800" dirty="0"/>
            <a:t> in the child welfare system</a:t>
          </a:r>
        </a:p>
        <a:p>
          <a:r>
            <a:rPr lang="en-US" sz="1700" b="0" i="0" u="none" dirty="0"/>
            <a:t>-Often attributed to NA parents’ shortcomings and failures rather than the structural factors negatively influencing the parenting environment (</a:t>
          </a:r>
          <a:r>
            <a:rPr lang="en-US" sz="1700" b="0" i="0" u="none" dirty="0" err="1"/>
            <a:t>Crofoot</a:t>
          </a:r>
          <a:r>
            <a:rPr lang="en-US" sz="1700" b="0" i="0" u="none" dirty="0"/>
            <a:t> &amp; Harris, 2012).</a:t>
          </a:r>
        </a:p>
      </dgm:t>
    </dgm:pt>
    <dgm:pt modelId="{87B56A71-CBB7-4D69-8335-980661011B48}" type="parTrans" cxnId="{80368107-5918-43D2-88ED-FFA87127DC6D}">
      <dgm:prSet/>
      <dgm:spPr/>
      <dgm:t>
        <a:bodyPr/>
        <a:lstStyle/>
        <a:p>
          <a:endParaRPr lang="en-US"/>
        </a:p>
      </dgm:t>
    </dgm:pt>
    <dgm:pt modelId="{533727B1-C768-467C-A75E-18533FB76E32}" type="sibTrans" cxnId="{80368107-5918-43D2-88ED-FFA87127DC6D}">
      <dgm:prSet/>
      <dgm:spPr/>
      <dgm:t>
        <a:bodyPr/>
        <a:lstStyle/>
        <a:p>
          <a:endParaRPr lang="en-US"/>
        </a:p>
      </dgm:t>
    </dgm:pt>
    <dgm:pt modelId="{D69646CF-DDF8-467A-8939-B3A4A71BD758}">
      <dgm:prSet custT="1"/>
      <dgm:spPr/>
      <dgm:t>
        <a:bodyPr/>
        <a:lstStyle/>
        <a:p>
          <a:r>
            <a:rPr lang="en-US" sz="2800" dirty="0"/>
            <a:t>Native youth are </a:t>
          </a:r>
          <a:r>
            <a:rPr lang="en-US" sz="2800" b="1" dirty="0"/>
            <a:t>3x more likely </a:t>
          </a:r>
          <a:r>
            <a:rPr lang="en-US" sz="2800" dirty="0"/>
            <a:t>to be confined than white youth (255 per 100K vs 83 per 100K) </a:t>
          </a:r>
        </a:p>
      </dgm:t>
    </dgm:pt>
    <dgm:pt modelId="{C40019F8-F046-41F7-BA2E-49884FEA0FC1}" type="parTrans" cxnId="{FF85986B-ED45-45F7-9FE9-354B4EA5F199}">
      <dgm:prSet/>
      <dgm:spPr/>
      <dgm:t>
        <a:bodyPr/>
        <a:lstStyle/>
        <a:p>
          <a:endParaRPr lang="en-US"/>
        </a:p>
      </dgm:t>
    </dgm:pt>
    <dgm:pt modelId="{82B6795B-0DF0-4916-91A1-7A1EA5669458}" type="sibTrans" cxnId="{FF85986B-ED45-45F7-9FE9-354B4EA5F199}">
      <dgm:prSet/>
      <dgm:spPr/>
      <dgm:t>
        <a:bodyPr/>
        <a:lstStyle/>
        <a:p>
          <a:endParaRPr lang="en-US"/>
        </a:p>
      </dgm:t>
    </dgm:pt>
    <dgm:pt modelId="{2D30B9EF-4929-46B2-8413-326344B7B55A}">
      <dgm:prSet custT="1"/>
      <dgm:spPr/>
      <dgm:t>
        <a:bodyPr/>
        <a:lstStyle/>
        <a:p>
          <a:r>
            <a:rPr lang="en-US" sz="2800" dirty="0"/>
            <a:t>Native jail population is up </a:t>
          </a:r>
          <a:r>
            <a:rPr lang="en-US" sz="2800" b="1" dirty="0"/>
            <a:t>85%</a:t>
          </a:r>
          <a:r>
            <a:rPr lang="en-US" sz="2800" dirty="0"/>
            <a:t> since 2000</a:t>
          </a:r>
        </a:p>
      </dgm:t>
    </dgm:pt>
    <dgm:pt modelId="{2000C349-262C-4EC1-AED9-463AB6F391FA}" type="parTrans" cxnId="{546CD171-6AC1-40CE-945C-1C4809B30F1C}">
      <dgm:prSet/>
      <dgm:spPr/>
      <dgm:t>
        <a:bodyPr/>
        <a:lstStyle/>
        <a:p>
          <a:endParaRPr lang="en-US"/>
        </a:p>
      </dgm:t>
    </dgm:pt>
    <dgm:pt modelId="{33C24384-F042-490C-949E-E6183E3C6653}" type="sibTrans" cxnId="{546CD171-6AC1-40CE-945C-1C4809B30F1C}">
      <dgm:prSet/>
      <dgm:spPr/>
      <dgm:t>
        <a:bodyPr/>
        <a:lstStyle/>
        <a:p>
          <a:endParaRPr lang="en-US"/>
        </a:p>
      </dgm:t>
    </dgm:pt>
    <dgm:pt modelId="{5010008A-8498-4F98-9F21-74CFCA81D96B}">
      <dgm:prSet custT="1"/>
      <dgm:spPr/>
      <dgm:t>
        <a:bodyPr/>
        <a:lstStyle/>
        <a:p>
          <a:r>
            <a:rPr lang="en-US" sz="2800" dirty="0"/>
            <a:t>The number of people in Indian country jails increased by </a:t>
          </a:r>
          <a:r>
            <a:rPr lang="en-US" sz="2800" b="1" dirty="0"/>
            <a:t>61%</a:t>
          </a:r>
          <a:r>
            <a:rPr lang="en-US" sz="2800" dirty="0"/>
            <a:t> between 2000 and 2018.</a:t>
          </a:r>
        </a:p>
      </dgm:t>
    </dgm:pt>
    <dgm:pt modelId="{B0FA4917-1AC6-43D5-885C-74CD5D98E585}" type="parTrans" cxnId="{83D5E234-49F9-4812-831E-C5DB040D3A6A}">
      <dgm:prSet/>
      <dgm:spPr/>
      <dgm:t>
        <a:bodyPr/>
        <a:lstStyle/>
        <a:p>
          <a:endParaRPr lang="en-US"/>
        </a:p>
      </dgm:t>
    </dgm:pt>
    <dgm:pt modelId="{3C8E09A0-15A2-4FB4-9300-3EAEC8881A15}" type="sibTrans" cxnId="{83D5E234-49F9-4812-831E-C5DB040D3A6A}">
      <dgm:prSet/>
      <dgm:spPr/>
      <dgm:t>
        <a:bodyPr/>
        <a:lstStyle/>
        <a:p>
          <a:endParaRPr lang="en-US"/>
        </a:p>
      </dgm:t>
    </dgm:pt>
    <dgm:pt modelId="{57275C8B-0086-C542-B0C5-7D70E2B94672}" type="pres">
      <dgm:prSet presAssocID="{C76F712B-CBB9-4856-912A-88A8A1F64F13}" presName="vert0" presStyleCnt="0">
        <dgm:presLayoutVars>
          <dgm:dir/>
          <dgm:animOne val="branch"/>
          <dgm:animLvl val="lvl"/>
        </dgm:presLayoutVars>
      </dgm:prSet>
      <dgm:spPr/>
    </dgm:pt>
    <dgm:pt modelId="{3921691B-A2D4-E04D-91CF-0A6E35717BB0}" type="pres">
      <dgm:prSet presAssocID="{121F2F59-33B0-4E80-B166-5E4A442BCD22}" presName="thickLine" presStyleLbl="alignNode1" presStyleIdx="0" presStyleCnt="5"/>
      <dgm:spPr/>
    </dgm:pt>
    <dgm:pt modelId="{B3ED3F37-524A-194D-9792-D456496B99D1}" type="pres">
      <dgm:prSet presAssocID="{121F2F59-33B0-4E80-B166-5E4A442BCD22}" presName="horz1" presStyleCnt="0"/>
      <dgm:spPr/>
    </dgm:pt>
    <dgm:pt modelId="{A2BD74AF-0B73-2349-84CD-7E9A2F7F638F}" type="pres">
      <dgm:prSet presAssocID="{121F2F59-33B0-4E80-B166-5E4A442BCD22}" presName="tx1" presStyleLbl="revTx" presStyleIdx="0" presStyleCnt="5"/>
      <dgm:spPr/>
    </dgm:pt>
    <dgm:pt modelId="{7E924213-2D16-7A4A-BF37-2E5B838AF3D4}" type="pres">
      <dgm:prSet presAssocID="{121F2F59-33B0-4E80-B166-5E4A442BCD22}" presName="vert1" presStyleCnt="0"/>
      <dgm:spPr/>
    </dgm:pt>
    <dgm:pt modelId="{9B6EB988-EBFB-154C-90FD-C10B90886FF0}" type="pres">
      <dgm:prSet presAssocID="{1B2D67CB-04F2-4467-8A7D-C3F699106889}" presName="thickLine" presStyleLbl="alignNode1" presStyleIdx="1" presStyleCnt="5"/>
      <dgm:spPr/>
    </dgm:pt>
    <dgm:pt modelId="{AB90EF3A-CCAF-E846-ABA7-61B6CD17BD69}" type="pres">
      <dgm:prSet presAssocID="{1B2D67CB-04F2-4467-8A7D-C3F699106889}" presName="horz1" presStyleCnt="0"/>
      <dgm:spPr/>
    </dgm:pt>
    <dgm:pt modelId="{E19274F9-0C4D-A74B-ABCD-9C46D8C2394C}" type="pres">
      <dgm:prSet presAssocID="{1B2D67CB-04F2-4467-8A7D-C3F699106889}" presName="tx1" presStyleLbl="revTx" presStyleIdx="1" presStyleCnt="5"/>
      <dgm:spPr/>
    </dgm:pt>
    <dgm:pt modelId="{BA88A96F-3D7E-1644-B612-143C753435F5}" type="pres">
      <dgm:prSet presAssocID="{1B2D67CB-04F2-4467-8A7D-C3F699106889}" presName="vert1" presStyleCnt="0"/>
      <dgm:spPr/>
    </dgm:pt>
    <dgm:pt modelId="{05222ED8-66A8-4343-8953-6AA87C736121}" type="pres">
      <dgm:prSet presAssocID="{D69646CF-DDF8-467A-8939-B3A4A71BD758}" presName="thickLine" presStyleLbl="alignNode1" presStyleIdx="2" presStyleCnt="5"/>
      <dgm:spPr/>
    </dgm:pt>
    <dgm:pt modelId="{9033EA33-115A-B94D-A1FC-08248B690C0F}" type="pres">
      <dgm:prSet presAssocID="{D69646CF-DDF8-467A-8939-B3A4A71BD758}" presName="horz1" presStyleCnt="0"/>
      <dgm:spPr/>
    </dgm:pt>
    <dgm:pt modelId="{0E3DE831-8836-E04B-A6F2-5423D2DB74B0}" type="pres">
      <dgm:prSet presAssocID="{D69646CF-DDF8-467A-8939-B3A4A71BD758}" presName="tx1" presStyleLbl="revTx" presStyleIdx="2" presStyleCnt="5"/>
      <dgm:spPr/>
    </dgm:pt>
    <dgm:pt modelId="{CFEB1A2B-F0FD-F04A-933F-9B6352F3F9D6}" type="pres">
      <dgm:prSet presAssocID="{D69646CF-DDF8-467A-8939-B3A4A71BD758}" presName="vert1" presStyleCnt="0"/>
      <dgm:spPr/>
    </dgm:pt>
    <dgm:pt modelId="{ABAB4DA1-F241-0540-ABF7-D395DE4B2CC1}" type="pres">
      <dgm:prSet presAssocID="{2D30B9EF-4929-46B2-8413-326344B7B55A}" presName="thickLine" presStyleLbl="alignNode1" presStyleIdx="3" presStyleCnt="5"/>
      <dgm:spPr/>
    </dgm:pt>
    <dgm:pt modelId="{36E01877-39A5-E742-971D-B7D6C546FC4E}" type="pres">
      <dgm:prSet presAssocID="{2D30B9EF-4929-46B2-8413-326344B7B55A}" presName="horz1" presStyleCnt="0"/>
      <dgm:spPr/>
    </dgm:pt>
    <dgm:pt modelId="{4FDED21B-B8E1-724C-B932-217ADF6525ED}" type="pres">
      <dgm:prSet presAssocID="{2D30B9EF-4929-46B2-8413-326344B7B55A}" presName="tx1" presStyleLbl="revTx" presStyleIdx="3" presStyleCnt="5"/>
      <dgm:spPr/>
    </dgm:pt>
    <dgm:pt modelId="{FC415095-C2F6-7F4A-A792-83C84DEABA44}" type="pres">
      <dgm:prSet presAssocID="{2D30B9EF-4929-46B2-8413-326344B7B55A}" presName="vert1" presStyleCnt="0"/>
      <dgm:spPr/>
    </dgm:pt>
    <dgm:pt modelId="{D0B434C1-07C9-1E4A-875D-B03733A55B53}" type="pres">
      <dgm:prSet presAssocID="{5010008A-8498-4F98-9F21-74CFCA81D96B}" presName="thickLine" presStyleLbl="alignNode1" presStyleIdx="4" presStyleCnt="5"/>
      <dgm:spPr/>
    </dgm:pt>
    <dgm:pt modelId="{9497B15A-C186-FE4B-8316-7DDC045423AF}" type="pres">
      <dgm:prSet presAssocID="{5010008A-8498-4F98-9F21-74CFCA81D96B}" presName="horz1" presStyleCnt="0"/>
      <dgm:spPr/>
    </dgm:pt>
    <dgm:pt modelId="{820F22F7-ED2B-EB46-8D74-85EC140A0419}" type="pres">
      <dgm:prSet presAssocID="{5010008A-8498-4F98-9F21-74CFCA81D96B}" presName="tx1" presStyleLbl="revTx" presStyleIdx="4" presStyleCnt="5"/>
      <dgm:spPr/>
    </dgm:pt>
    <dgm:pt modelId="{297A65C6-0624-E248-AE00-018C2F15B276}" type="pres">
      <dgm:prSet presAssocID="{5010008A-8498-4F98-9F21-74CFCA81D96B}" presName="vert1" presStyleCnt="0"/>
      <dgm:spPr/>
    </dgm:pt>
  </dgm:ptLst>
  <dgm:cxnLst>
    <dgm:cxn modelId="{80368107-5918-43D2-88ED-FFA87127DC6D}" srcId="{C76F712B-CBB9-4856-912A-88A8A1F64F13}" destId="{1B2D67CB-04F2-4467-8A7D-C3F699106889}" srcOrd="1" destOrd="0" parTransId="{87B56A71-CBB7-4D69-8335-980661011B48}" sibTransId="{533727B1-C768-467C-A75E-18533FB76E32}"/>
    <dgm:cxn modelId="{0748D928-3A04-480F-A944-EB63E6FF7367}" srcId="{C76F712B-CBB9-4856-912A-88A8A1F64F13}" destId="{121F2F59-33B0-4E80-B166-5E4A442BCD22}" srcOrd="0" destOrd="0" parTransId="{DDBDAE04-A7F4-4EBD-805A-C12C0BF5C48C}" sibTransId="{CEFCFBB8-9186-455A-B67B-9DEDE4AE9087}"/>
    <dgm:cxn modelId="{83D5E234-49F9-4812-831E-C5DB040D3A6A}" srcId="{C76F712B-CBB9-4856-912A-88A8A1F64F13}" destId="{5010008A-8498-4F98-9F21-74CFCA81D96B}" srcOrd="4" destOrd="0" parTransId="{B0FA4917-1AC6-43D5-885C-74CD5D98E585}" sibTransId="{3C8E09A0-15A2-4FB4-9300-3EAEC8881A15}"/>
    <dgm:cxn modelId="{6A91B15A-E9C0-0B44-A7BB-1C5C4A851D1B}" type="presOf" srcId="{C76F712B-CBB9-4856-912A-88A8A1F64F13}" destId="{57275C8B-0086-C542-B0C5-7D70E2B94672}" srcOrd="0" destOrd="0" presId="urn:microsoft.com/office/officeart/2008/layout/LinedList"/>
    <dgm:cxn modelId="{FF85986B-ED45-45F7-9FE9-354B4EA5F199}" srcId="{C76F712B-CBB9-4856-912A-88A8A1F64F13}" destId="{D69646CF-DDF8-467A-8939-B3A4A71BD758}" srcOrd="2" destOrd="0" parTransId="{C40019F8-F046-41F7-BA2E-49884FEA0FC1}" sibTransId="{82B6795B-0DF0-4916-91A1-7A1EA5669458}"/>
    <dgm:cxn modelId="{546CD171-6AC1-40CE-945C-1C4809B30F1C}" srcId="{C76F712B-CBB9-4856-912A-88A8A1F64F13}" destId="{2D30B9EF-4929-46B2-8413-326344B7B55A}" srcOrd="3" destOrd="0" parTransId="{2000C349-262C-4EC1-AED9-463AB6F391FA}" sibTransId="{33C24384-F042-490C-949E-E6183E3C6653}"/>
    <dgm:cxn modelId="{5F963479-8088-0842-AF80-32D2F24CA188}" type="presOf" srcId="{D69646CF-DDF8-467A-8939-B3A4A71BD758}" destId="{0E3DE831-8836-E04B-A6F2-5423D2DB74B0}" srcOrd="0" destOrd="0" presId="urn:microsoft.com/office/officeart/2008/layout/LinedList"/>
    <dgm:cxn modelId="{1560F0B7-5DFB-184E-9F34-850716B6D279}" type="presOf" srcId="{5010008A-8498-4F98-9F21-74CFCA81D96B}" destId="{820F22F7-ED2B-EB46-8D74-85EC140A0419}" srcOrd="0" destOrd="0" presId="urn:microsoft.com/office/officeart/2008/layout/LinedList"/>
    <dgm:cxn modelId="{3D3F30CE-9462-5947-A419-8FE9B852A6EB}" type="presOf" srcId="{1B2D67CB-04F2-4467-8A7D-C3F699106889}" destId="{E19274F9-0C4D-A74B-ABCD-9C46D8C2394C}" srcOrd="0" destOrd="0" presId="urn:microsoft.com/office/officeart/2008/layout/LinedList"/>
    <dgm:cxn modelId="{37BFECCE-7E8C-9C49-9F59-0D1BA5E5D551}" type="presOf" srcId="{121F2F59-33B0-4E80-B166-5E4A442BCD22}" destId="{A2BD74AF-0B73-2349-84CD-7E9A2F7F638F}" srcOrd="0" destOrd="0" presId="urn:microsoft.com/office/officeart/2008/layout/LinedList"/>
    <dgm:cxn modelId="{CBFE8CF8-FE83-B447-86A7-B53626E3BE48}" type="presOf" srcId="{2D30B9EF-4929-46B2-8413-326344B7B55A}" destId="{4FDED21B-B8E1-724C-B932-217ADF6525ED}" srcOrd="0" destOrd="0" presId="urn:microsoft.com/office/officeart/2008/layout/LinedList"/>
    <dgm:cxn modelId="{C0E3CC10-CE99-964B-AEE2-96C71E6E3198}" type="presParOf" srcId="{57275C8B-0086-C542-B0C5-7D70E2B94672}" destId="{3921691B-A2D4-E04D-91CF-0A6E35717BB0}" srcOrd="0" destOrd="0" presId="urn:microsoft.com/office/officeart/2008/layout/LinedList"/>
    <dgm:cxn modelId="{01481FF6-5153-8B4E-82B5-B033ADFE35EA}" type="presParOf" srcId="{57275C8B-0086-C542-B0C5-7D70E2B94672}" destId="{B3ED3F37-524A-194D-9792-D456496B99D1}" srcOrd="1" destOrd="0" presId="urn:microsoft.com/office/officeart/2008/layout/LinedList"/>
    <dgm:cxn modelId="{D98CA22F-CFB7-CF43-8C22-9E095955201E}" type="presParOf" srcId="{B3ED3F37-524A-194D-9792-D456496B99D1}" destId="{A2BD74AF-0B73-2349-84CD-7E9A2F7F638F}" srcOrd="0" destOrd="0" presId="urn:microsoft.com/office/officeart/2008/layout/LinedList"/>
    <dgm:cxn modelId="{5041217E-F59E-374A-8622-0BF94910C969}" type="presParOf" srcId="{B3ED3F37-524A-194D-9792-D456496B99D1}" destId="{7E924213-2D16-7A4A-BF37-2E5B838AF3D4}" srcOrd="1" destOrd="0" presId="urn:microsoft.com/office/officeart/2008/layout/LinedList"/>
    <dgm:cxn modelId="{E19D666E-35F0-4149-BECC-F9CC164EF6DD}" type="presParOf" srcId="{57275C8B-0086-C542-B0C5-7D70E2B94672}" destId="{9B6EB988-EBFB-154C-90FD-C10B90886FF0}" srcOrd="2" destOrd="0" presId="urn:microsoft.com/office/officeart/2008/layout/LinedList"/>
    <dgm:cxn modelId="{381DB9E4-416F-A746-AD04-2DD4842D832E}" type="presParOf" srcId="{57275C8B-0086-C542-B0C5-7D70E2B94672}" destId="{AB90EF3A-CCAF-E846-ABA7-61B6CD17BD69}" srcOrd="3" destOrd="0" presId="urn:microsoft.com/office/officeart/2008/layout/LinedList"/>
    <dgm:cxn modelId="{7C0AE402-6A7E-264E-B940-DF379F31C260}" type="presParOf" srcId="{AB90EF3A-CCAF-E846-ABA7-61B6CD17BD69}" destId="{E19274F9-0C4D-A74B-ABCD-9C46D8C2394C}" srcOrd="0" destOrd="0" presId="urn:microsoft.com/office/officeart/2008/layout/LinedList"/>
    <dgm:cxn modelId="{BDAF3F4E-2B28-E644-B75D-82F69CCE4403}" type="presParOf" srcId="{AB90EF3A-CCAF-E846-ABA7-61B6CD17BD69}" destId="{BA88A96F-3D7E-1644-B612-143C753435F5}" srcOrd="1" destOrd="0" presId="urn:microsoft.com/office/officeart/2008/layout/LinedList"/>
    <dgm:cxn modelId="{8AD024DC-391A-834A-AC2B-3416CC951781}" type="presParOf" srcId="{57275C8B-0086-C542-B0C5-7D70E2B94672}" destId="{05222ED8-66A8-4343-8953-6AA87C736121}" srcOrd="4" destOrd="0" presId="urn:microsoft.com/office/officeart/2008/layout/LinedList"/>
    <dgm:cxn modelId="{28F775DE-37AE-6E4A-9504-55567EADC0F0}" type="presParOf" srcId="{57275C8B-0086-C542-B0C5-7D70E2B94672}" destId="{9033EA33-115A-B94D-A1FC-08248B690C0F}" srcOrd="5" destOrd="0" presId="urn:microsoft.com/office/officeart/2008/layout/LinedList"/>
    <dgm:cxn modelId="{9E91EEA8-5B6E-6046-85AD-C0BC0A73A1E4}" type="presParOf" srcId="{9033EA33-115A-B94D-A1FC-08248B690C0F}" destId="{0E3DE831-8836-E04B-A6F2-5423D2DB74B0}" srcOrd="0" destOrd="0" presId="urn:microsoft.com/office/officeart/2008/layout/LinedList"/>
    <dgm:cxn modelId="{788CC124-753F-2345-B527-A1427FDF79CD}" type="presParOf" srcId="{9033EA33-115A-B94D-A1FC-08248B690C0F}" destId="{CFEB1A2B-F0FD-F04A-933F-9B6352F3F9D6}" srcOrd="1" destOrd="0" presId="urn:microsoft.com/office/officeart/2008/layout/LinedList"/>
    <dgm:cxn modelId="{770594BB-8F40-014C-ADAC-61E9BBD02E15}" type="presParOf" srcId="{57275C8B-0086-C542-B0C5-7D70E2B94672}" destId="{ABAB4DA1-F241-0540-ABF7-D395DE4B2CC1}" srcOrd="6" destOrd="0" presId="urn:microsoft.com/office/officeart/2008/layout/LinedList"/>
    <dgm:cxn modelId="{0850E9BB-5984-FC4E-A87B-6EBF8614F279}" type="presParOf" srcId="{57275C8B-0086-C542-B0C5-7D70E2B94672}" destId="{36E01877-39A5-E742-971D-B7D6C546FC4E}" srcOrd="7" destOrd="0" presId="urn:microsoft.com/office/officeart/2008/layout/LinedList"/>
    <dgm:cxn modelId="{79DFA37D-8ABE-454E-A951-E72B87175D28}" type="presParOf" srcId="{36E01877-39A5-E742-971D-B7D6C546FC4E}" destId="{4FDED21B-B8E1-724C-B932-217ADF6525ED}" srcOrd="0" destOrd="0" presId="urn:microsoft.com/office/officeart/2008/layout/LinedList"/>
    <dgm:cxn modelId="{407D67D5-CBD1-6844-BB48-9BE1DB03DE6D}" type="presParOf" srcId="{36E01877-39A5-E742-971D-B7D6C546FC4E}" destId="{FC415095-C2F6-7F4A-A792-83C84DEABA44}" srcOrd="1" destOrd="0" presId="urn:microsoft.com/office/officeart/2008/layout/LinedList"/>
    <dgm:cxn modelId="{8A211FAA-4D4F-094F-9B96-503B675590B7}" type="presParOf" srcId="{57275C8B-0086-C542-B0C5-7D70E2B94672}" destId="{D0B434C1-07C9-1E4A-875D-B03733A55B53}" srcOrd="8" destOrd="0" presId="urn:microsoft.com/office/officeart/2008/layout/LinedList"/>
    <dgm:cxn modelId="{78F7AD06-D7E7-514F-BE8B-20283C3A2BA3}" type="presParOf" srcId="{57275C8B-0086-C542-B0C5-7D70E2B94672}" destId="{9497B15A-C186-FE4B-8316-7DDC045423AF}" srcOrd="9" destOrd="0" presId="urn:microsoft.com/office/officeart/2008/layout/LinedList"/>
    <dgm:cxn modelId="{483C17BF-838D-3A4A-8658-E9BCB15BE963}" type="presParOf" srcId="{9497B15A-C186-FE4B-8316-7DDC045423AF}" destId="{820F22F7-ED2B-EB46-8D74-85EC140A0419}" srcOrd="0" destOrd="0" presId="urn:microsoft.com/office/officeart/2008/layout/LinedList"/>
    <dgm:cxn modelId="{B4C32A61-DA2F-D649-9400-F21B174ECC67}" type="presParOf" srcId="{9497B15A-C186-FE4B-8316-7DDC045423AF}" destId="{297A65C6-0624-E248-AE00-018C2F15B276}"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6F712B-CBB9-4856-912A-88A8A1F64F13}" type="doc">
      <dgm:prSet loTypeId="urn:microsoft.com/office/officeart/2008/layout/VerticalAccentList" loCatId="list" qsTypeId="urn:microsoft.com/office/officeart/2005/8/quickstyle/simple1" qsCatId="simple" csTypeId="urn:microsoft.com/office/officeart/2005/8/colors/accent2_4" csCatId="accent2" phldr="1"/>
      <dgm:spPr/>
      <dgm:t>
        <a:bodyPr/>
        <a:lstStyle/>
        <a:p>
          <a:endParaRPr lang="en-US"/>
        </a:p>
      </dgm:t>
    </dgm:pt>
    <dgm:pt modelId="{121F2F59-33B0-4E80-B166-5E4A442BCD22}">
      <dgm:prSet custT="1"/>
      <dgm:spPr/>
      <dgm:t>
        <a:bodyPr/>
        <a:lstStyle/>
        <a:p>
          <a:r>
            <a:rPr lang="en-US" sz="2000" b="1" dirty="0"/>
            <a:t>Wealth</a:t>
          </a:r>
          <a:r>
            <a:rPr lang="en-US" sz="2000" dirty="0"/>
            <a:t>: (Total value of assets – debts). So little data available. Source data from Mariko Chang’s 2000 seminar stated, “</a:t>
          </a:r>
          <a:r>
            <a:rPr lang="en-US" sz="2000" b="0" i="0" u="none" dirty="0"/>
            <a:t>where it sites an estimate of a </a:t>
          </a:r>
          <a:r>
            <a:rPr lang="en-US" sz="2000" b="1" i="0" u="none" dirty="0"/>
            <a:t>median $5,700 for Native American wealth </a:t>
          </a:r>
          <a:r>
            <a:rPr lang="en-US" sz="2000" b="0" i="0" u="none" dirty="0"/>
            <a:t>compared to a </a:t>
          </a:r>
          <a:r>
            <a:rPr lang="en-US" sz="2000" b="1" i="0" u="none" dirty="0"/>
            <a:t>median $65,000 of wealth for the American population as a whole</a:t>
          </a:r>
          <a:r>
            <a:rPr lang="en-US" sz="2000" b="0" i="0" u="none" dirty="0"/>
            <a:t>.”</a:t>
          </a:r>
          <a:endParaRPr lang="en-US" sz="2000" dirty="0"/>
        </a:p>
      </dgm:t>
    </dgm:pt>
    <dgm:pt modelId="{DDBDAE04-A7F4-4EBD-805A-C12C0BF5C48C}" type="parTrans" cxnId="{0748D928-3A04-480F-A944-EB63E6FF7367}">
      <dgm:prSet/>
      <dgm:spPr/>
      <dgm:t>
        <a:bodyPr/>
        <a:lstStyle/>
        <a:p>
          <a:endParaRPr lang="en-US"/>
        </a:p>
      </dgm:t>
    </dgm:pt>
    <dgm:pt modelId="{CEFCFBB8-9186-455A-B67B-9DEDE4AE9087}" type="sibTrans" cxnId="{0748D928-3A04-480F-A944-EB63E6FF7367}">
      <dgm:prSet/>
      <dgm:spPr/>
      <dgm:t>
        <a:bodyPr/>
        <a:lstStyle/>
        <a:p>
          <a:endParaRPr lang="en-US"/>
        </a:p>
      </dgm:t>
    </dgm:pt>
    <dgm:pt modelId="{1B2D67CB-04F2-4467-8A7D-C3F699106889}">
      <dgm:prSet custT="1"/>
      <dgm:spPr/>
      <dgm:t>
        <a:bodyPr/>
        <a:lstStyle/>
        <a:p>
          <a:r>
            <a:rPr lang="en-US" sz="2000" b="1" dirty="0"/>
            <a:t>Income</a:t>
          </a:r>
          <a:r>
            <a:rPr lang="en-US" sz="2000" dirty="0"/>
            <a:t>:</a:t>
          </a:r>
          <a:r>
            <a:rPr lang="en-US" sz="2000" baseline="0" dirty="0"/>
            <a:t> Median Income of American Indian and Alaskan Native households - </a:t>
          </a:r>
          <a:r>
            <a:rPr lang="en-US" sz="2000" b="1" baseline="0" dirty="0"/>
            <a:t>$43,825 </a:t>
          </a:r>
          <a:r>
            <a:rPr lang="en-US" sz="2000" baseline="0" dirty="0"/>
            <a:t>(compared to </a:t>
          </a:r>
          <a:r>
            <a:rPr lang="en-US" sz="2000" b="0" i="0" u="none" dirty="0"/>
            <a:t>White, non-Hispanic household median income of </a:t>
          </a:r>
          <a:r>
            <a:rPr lang="en-US" sz="2000" b="1" i="0" u="none" dirty="0"/>
            <a:t>$68,785</a:t>
          </a:r>
          <a:r>
            <a:rPr lang="en-US" sz="2000" b="0" i="0" u="none" dirty="0"/>
            <a:t>). In 2015, the average income on reservations was </a:t>
          </a:r>
          <a:r>
            <a:rPr lang="en-US" sz="2000" b="1" i="0" u="none" dirty="0"/>
            <a:t>68% </a:t>
          </a:r>
          <a:r>
            <a:rPr lang="en-US" sz="2000" b="0" i="0" u="none" dirty="0"/>
            <a:t>below the US average, about $17,000</a:t>
          </a:r>
          <a:endParaRPr lang="en-US" sz="2000" dirty="0"/>
        </a:p>
      </dgm:t>
    </dgm:pt>
    <dgm:pt modelId="{87B56A71-CBB7-4D69-8335-980661011B48}" type="parTrans" cxnId="{80368107-5918-43D2-88ED-FFA87127DC6D}">
      <dgm:prSet/>
      <dgm:spPr/>
      <dgm:t>
        <a:bodyPr/>
        <a:lstStyle/>
        <a:p>
          <a:endParaRPr lang="en-US"/>
        </a:p>
      </dgm:t>
    </dgm:pt>
    <dgm:pt modelId="{533727B1-C768-467C-A75E-18533FB76E32}" type="sibTrans" cxnId="{80368107-5918-43D2-88ED-FFA87127DC6D}">
      <dgm:prSet/>
      <dgm:spPr/>
      <dgm:t>
        <a:bodyPr/>
        <a:lstStyle/>
        <a:p>
          <a:endParaRPr lang="en-US"/>
        </a:p>
      </dgm:t>
    </dgm:pt>
    <dgm:pt modelId="{D69646CF-DDF8-467A-8939-B3A4A71BD758}">
      <dgm:prSet custT="1"/>
      <dgm:spPr/>
      <dgm:t>
        <a:bodyPr/>
        <a:lstStyle/>
        <a:p>
          <a:r>
            <a:rPr lang="en-US" sz="2000" b="1" dirty="0"/>
            <a:t>Poverty Level</a:t>
          </a:r>
          <a:r>
            <a:rPr lang="en-US" sz="2000" dirty="0"/>
            <a:t>: Native Americans have the highest poverty level (US Census, 2018) at </a:t>
          </a:r>
          <a:r>
            <a:rPr lang="en-US" sz="2000" b="1" dirty="0"/>
            <a:t>25.4% </a:t>
          </a:r>
          <a:r>
            <a:rPr lang="en-US" sz="2000" dirty="0"/>
            <a:t>(compared to African American poverty rate of </a:t>
          </a:r>
          <a:r>
            <a:rPr lang="en-US" sz="2000" b="1" dirty="0"/>
            <a:t>20.8%</a:t>
          </a:r>
          <a:r>
            <a:rPr lang="en-US" sz="2000" dirty="0"/>
            <a:t> and the white poverty rate at </a:t>
          </a:r>
          <a:r>
            <a:rPr lang="en-US" sz="2000" b="1" dirty="0"/>
            <a:t>8.1%</a:t>
          </a:r>
          <a:r>
            <a:rPr lang="en-US" sz="2000" dirty="0"/>
            <a:t> during the same period.)</a:t>
          </a:r>
        </a:p>
      </dgm:t>
    </dgm:pt>
    <dgm:pt modelId="{C40019F8-F046-41F7-BA2E-49884FEA0FC1}" type="parTrans" cxnId="{FF85986B-ED45-45F7-9FE9-354B4EA5F199}">
      <dgm:prSet/>
      <dgm:spPr/>
      <dgm:t>
        <a:bodyPr/>
        <a:lstStyle/>
        <a:p>
          <a:endParaRPr lang="en-US"/>
        </a:p>
      </dgm:t>
    </dgm:pt>
    <dgm:pt modelId="{82B6795B-0DF0-4916-91A1-7A1EA5669458}" type="sibTrans" cxnId="{FF85986B-ED45-45F7-9FE9-354B4EA5F199}">
      <dgm:prSet/>
      <dgm:spPr/>
      <dgm:t>
        <a:bodyPr/>
        <a:lstStyle/>
        <a:p>
          <a:endParaRPr lang="en-US"/>
        </a:p>
      </dgm:t>
    </dgm:pt>
    <dgm:pt modelId="{2D30B9EF-4929-46B2-8413-326344B7B55A}">
      <dgm:prSet custT="1"/>
      <dgm:spPr/>
      <dgm:t>
        <a:bodyPr/>
        <a:lstStyle/>
        <a:p>
          <a:r>
            <a:rPr lang="en-US" sz="2000" b="1" dirty="0"/>
            <a:t>Unemployment</a:t>
          </a:r>
          <a:r>
            <a:rPr lang="en-US" sz="2000" dirty="0"/>
            <a:t>: American Indians and African Americans are the most economically disadvantaged racial groups as the employment rates for both groups is </a:t>
          </a:r>
          <a:r>
            <a:rPr lang="en-US" sz="2000" b="1" dirty="0"/>
            <a:t>8.1%</a:t>
          </a:r>
          <a:r>
            <a:rPr lang="en-US" sz="2000" dirty="0"/>
            <a:t> compared to an unemployment rate of </a:t>
          </a:r>
          <a:r>
            <a:rPr lang="en-US" sz="2000" b="1" dirty="0"/>
            <a:t>3.3% </a:t>
          </a:r>
          <a:r>
            <a:rPr lang="en-US" sz="2000" dirty="0"/>
            <a:t>for the white population (Bureau of Labor, 2019). </a:t>
          </a:r>
        </a:p>
      </dgm:t>
    </dgm:pt>
    <dgm:pt modelId="{2000C349-262C-4EC1-AED9-463AB6F391FA}" type="parTrans" cxnId="{546CD171-6AC1-40CE-945C-1C4809B30F1C}">
      <dgm:prSet/>
      <dgm:spPr/>
      <dgm:t>
        <a:bodyPr/>
        <a:lstStyle/>
        <a:p>
          <a:endParaRPr lang="en-US"/>
        </a:p>
      </dgm:t>
    </dgm:pt>
    <dgm:pt modelId="{33C24384-F042-490C-949E-E6183E3C6653}" type="sibTrans" cxnId="{546CD171-6AC1-40CE-945C-1C4809B30F1C}">
      <dgm:prSet/>
      <dgm:spPr/>
      <dgm:t>
        <a:bodyPr/>
        <a:lstStyle/>
        <a:p>
          <a:endParaRPr lang="en-US"/>
        </a:p>
      </dgm:t>
    </dgm:pt>
    <dgm:pt modelId="{C9F17000-1A92-7240-9FB9-032E8FD57315}" type="pres">
      <dgm:prSet presAssocID="{C76F712B-CBB9-4856-912A-88A8A1F64F13}" presName="Name0" presStyleCnt="0">
        <dgm:presLayoutVars>
          <dgm:chMax/>
          <dgm:chPref/>
          <dgm:dir/>
        </dgm:presLayoutVars>
      </dgm:prSet>
      <dgm:spPr/>
    </dgm:pt>
    <dgm:pt modelId="{5B30172A-0BDB-864D-8404-5B35AC814FBD}" type="pres">
      <dgm:prSet presAssocID="{121F2F59-33B0-4E80-B166-5E4A442BCD22}" presName="parenttextcomposite" presStyleCnt="0"/>
      <dgm:spPr/>
    </dgm:pt>
    <dgm:pt modelId="{CF5F8799-3628-6E4B-95F7-D872B300EFDD}" type="pres">
      <dgm:prSet presAssocID="{121F2F59-33B0-4E80-B166-5E4A442BCD22}" presName="parenttext" presStyleLbl="revTx" presStyleIdx="0" presStyleCnt="4">
        <dgm:presLayoutVars>
          <dgm:chMax/>
          <dgm:chPref val="2"/>
          <dgm:bulletEnabled val="1"/>
        </dgm:presLayoutVars>
      </dgm:prSet>
      <dgm:spPr/>
    </dgm:pt>
    <dgm:pt modelId="{EE507EA1-B832-B449-9184-645FED14189B}" type="pres">
      <dgm:prSet presAssocID="{121F2F59-33B0-4E80-B166-5E4A442BCD22}" presName="parallelogramComposite" presStyleCnt="0"/>
      <dgm:spPr/>
    </dgm:pt>
    <dgm:pt modelId="{10D77F31-182E-6F4C-A975-2F924CCB8DC3}" type="pres">
      <dgm:prSet presAssocID="{121F2F59-33B0-4E80-B166-5E4A442BCD22}" presName="parallelogram1" presStyleLbl="alignNode1" presStyleIdx="0" presStyleCnt="28"/>
      <dgm:spPr/>
    </dgm:pt>
    <dgm:pt modelId="{B693BC3C-ADF5-264D-846A-8C3534158085}" type="pres">
      <dgm:prSet presAssocID="{121F2F59-33B0-4E80-B166-5E4A442BCD22}" presName="parallelogram2" presStyleLbl="alignNode1" presStyleIdx="1" presStyleCnt="28"/>
      <dgm:spPr/>
    </dgm:pt>
    <dgm:pt modelId="{A886D2DB-E578-2E4C-92DA-634FF34A3B40}" type="pres">
      <dgm:prSet presAssocID="{121F2F59-33B0-4E80-B166-5E4A442BCD22}" presName="parallelogram3" presStyleLbl="alignNode1" presStyleIdx="2" presStyleCnt="28"/>
      <dgm:spPr/>
    </dgm:pt>
    <dgm:pt modelId="{A698F53A-1CE6-0A46-9A7B-64587EAE778C}" type="pres">
      <dgm:prSet presAssocID="{121F2F59-33B0-4E80-B166-5E4A442BCD22}" presName="parallelogram4" presStyleLbl="alignNode1" presStyleIdx="3" presStyleCnt="28"/>
      <dgm:spPr/>
    </dgm:pt>
    <dgm:pt modelId="{616B175D-229F-A746-BDA9-1AE46C2F0EDD}" type="pres">
      <dgm:prSet presAssocID="{121F2F59-33B0-4E80-B166-5E4A442BCD22}" presName="parallelogram5" presStyleLbl="alignNode1" presStyleIdx="4" presStyleCnt="28"/>
      <dgm:spPr/>
    </dgm:pt>
    <dgm:pt modelId="{2A6A2393-7371-B643-B6DF-3FFDB8E5BEC4}" type="pres">
      <dgm:prSet presAssocID="{121F2F59-33B0-4E80-B166-5E4A442BCD22}" presName="parallelogram6" presStyleLbl="alignNode1" presStyleIdx="5" presStyleCnt="28"/>
      <dgm:spPr/>
    </dgm:pt>
    <dgm:pt modelId="{C863CA62-6051-9340-ACAF-CEB3BAE3B8BA}" type="pres">
      <dgm:prSet presAssocID="{121F2F59-33B0-4E80-B166-5E4A442BCD22}" presName="parallelogram7" presStyleLbl="alignNode1" presStyleIdx="6" presStyleCnt="28"/>
      <dgm:spPr/>
    </dgm:pt>
    <dgm:pt modelId="{81C5993F-03F1-AA4E-95DB-3C6D406B1949}" type="pres">
      <dgm:prSet presAssocID="{CEFCFBB8-9186-455A-B67B-9DEDE4AE9087}" presName="sibTrans" presStyleCnt="0"/>
      <dgm:spPr/>
    </dgm:pt>
    <dgm:pt modelId="{EC5B45BA-BE81-8347-96A9-C2A9F34A5DBF}" type="pres">
      <dgm:prSet presAssocID="{1B2D67CB-04F2-4467-8A7D-C3F699106889}" presName="parenttextcomposite" presStyleCnt="0"/>
      <dgm:spPr/>
    </dgm:pt>
    <dgm:pt modelId="{DBEF8A6D-4A84-2D40-9759-740A1C05DD05}" type="pres">
      <dgm:prSet presAssocID="{1B2D67CB-04F2-4467-8A7D-C3F699106889}" presName="parenttext" presStyleLbl="revTx" presStyleIdx="1" presStyleCnt="4">
        <dgm:presLayoutVars>
          <dgm:chMax/>
          <dgm:chPref val="2"/>
          <dgm:bulletEnabled val="1"/>
        </dgm:presLayoutVars>
      </dgm:prSet>
      <dgm:spPr/>
    </dgm:pt>
    <dgm:pt modelId="{4289CDDE-940A-2D40-A629-4AE5829FAA5F}" type="pres">
      <dgm:prSet presAssocID="{1B2D67CB-04F2-4467-8A7D-C3F699106889}" presName="parallelogramComposite" presStyleCnt="0"/>
      <dgm:spPr/>
    </dgm:pt>
    <dgm:pt modelId="{CF65C643-6F47-FD4A-9E47-8045916E7F84}" type="pres">
      <dgm:prSet presAssocID="{1B2D67CB-04F2-4467-8A7D-C3F699106889}" presName="parallelogram1" presStyleLbl="alignNode1" presStyleIdx="7" presStyleCnt="28"/>
      <dgm:spPr/>
    </dgm:pt>
    <dgm:pt modelId="{C0BE9DF0-D3D5-8C4B-8FCB-69EB38AFF7B2}" type="pres">
      <dgm:prSet presAssocID="{1B2D67CB-04F2-4467-8A7D-C3F699106889}" presName="parallelogram2" presStyleLbl="alignNode1" presStyleIdx="8" presStyleCnt="28"/>
      <dgm:spPr/>
    </dgm:pt>
    <dgm:pt modelId="{9EA76D12-CC2B-8B45-B225-E7C41116E07A}" type="pres">
      <dgm:prSet presAssocID="{1B2D67CB-04F2-4467-8A7D-C3F699106889}" presName="parallelogram3" presStyleLbl="alignNode1" presStyleIdx="9" presStyleCnt="28"/>
      <dgm:spPr/>
    </dgm:pt>
    <dgm:pt modelId="{3FCCDC99-0851-074C-8B3C-B6A263EF6CCC}" type="pres">
      <dgm:prSet presAssocID="{1B2D67CB-04F2-4467-8A7D-C3F699106889}" presName="parallelogram4" presStyleLbl="alignNode1" presStyleIdx="10" presStyleCnt="28"/>
      <dgm:spPr/>
    </dgm:pt>
    <dgm:pt modelId="{8C044700-3C15-3C43-A470-9C004192B035}" type="pres">
      <dgm:prSet presAssocID="{1B2D67CB-04F2-4467-8A7D-C3F699106889}" presName="parallelogram5" presStyleLbl="alignNode1" presStyleIdx="11" presStyleCnt="28"/>
      <dgm:spPr/>
    </dgm:pt>
    <dgm:pt modelId="{98EE562D-7DD7-2647-B56B-05F708969460}" type="pres">
      <dgm:prSet presAssocID="{1B2D67CB-04F2-4467-8A7D-C3F699106889}" presName="parallelogram6" presStyleLbl="alignNode1" presStyleIdx="12" presStyleCnt="28"/>
      <dgm:spPr/>
    </dgm:pt>
    <dgm:pt modelId="{B1F12C00-FF6C-5142-A2D0-4ABCE221EE6C}" type="pres">
      <dgm:prSet presAssocID="{1B2D67CB-04F2-4467-8A7D-C3F699106889}" presName="parallelogram7" presStyleLbl="alignNode1" presStyleIdx="13" presStyleCnt="28"/>
      <dgm:spPr/>
    </dgm:pt>
    <dgm:pt modelId="{272F3AE1-CEC8-F74E-9A01-A8AC6C53BC33}" type="pres">
      <dgm:prSet presAssocID="{533727B1-C768-467C-A75E-18533FB76E32}" presName="sibTrans" presStyleCnt="0"/>
      <dgm:spPr/>
    </dgm:pt>
    <dgm:pt modelId="{A6C6C15E-F268-0C4E-998C-98BCFA6542B6}" type="pres">
      <dgm:prSet presAssocID="{D69646CF-DDF8-467A-8939-B3A4A71BD758}" presName="parenttextcomposite" presStyleCnt="0"/>
      <dgm:spPr/>
    </dgm:pt>
    <dgm:pt modelId="{6C659E7B-4E8B-F044-9E99-0736CD6961F3}" type="pres">
      <dgm:prSet presAssocID="{D69646CF-DDF8-467A-8939-B3A4A71BD758}" presName="parenttext" presStyleLbl="revTx" presStyleIdx="2" presStyleCnt="4">
        <dgm:presLayoutVars>
          <dgm:chMax/>
          <dgm:chPref val="2"/>
          <dgm:bulletEnabled val="1"/>
        </dgm:presLayoutVars>
      </dgm:prSet>
      <dgm:spPr/>
    </dgm:pt>
    <dgm:pt modelId="{02822688-31DB-E44B-A88A-6576A9AE26F5}" type="pres">
      <dgm:prSet presAssocID="{D69646CF-DDF8-467A-8939-B3A4A71BD758}" presName="parallelogramComposite" presStyleCnt="0"/>
      <dgm:spPr/>
    </dgm:pt>
    <dgm:pt modelId="{2C0BF361-3947-3044-9610-5F4B9DA732D8}" type="pres">
      <dgm:prSet presAssocID="{D69646CF-DDF8-467A-8939-B3A4A71BD758}" presName="parallelogram1" presStyleLbl="alignNode1" presStyleIdx="14" presStyleCnt="28"/>
      <dgm:spPr/>
    </dgm:pt>
    <dgm:pt modelId="{3378503D-9A2D-B345-86F7-7D1FD74FF9B5}" type="pres">
      <dgm:prSet presAssocID="{D69646CF-DDF8-467A-8939-B3A4A71BD758}" presName="parallelogram2" presStyleLbl="alignNode1" presStyleIdx="15" presStyleCnt="28"/>
      <dgm:spPr/>
    </dgm:pt>
    <dgm:pt modelId="{73420898-BF21-DE46-B1C0-50D2E2F9B87D}" type="pres">
      <dgm:prSet presAssocID="{D69646CF-DDF8-467A-8939-B3A4A71BD758}" presName="parallelogram3" presStyleLbl="alignNode1" presStyleIdx="16" presStyleCnt="28"/>
      <dgm:spPr/>
    </dgm:pt>
    <dgm:pt modelId="{5D023D17-24FE-E04E-9E2F-A5EEC496729E}" type="pres">
      <dgm:prSet presAssocID="{D69646CF-DDF8-467A-8939-B3A4A71BD758}" presName="parallelogram4" presStyleLbl="alignNode1" presStyleIdx="17" presStyleCnt="28"/>
      <dgm:spPr/>
    </dgm:pt>
    <dgm:pt modelId="{9D2B6F56-F910-7744-9E6C-D64E9BFF7BC9}" type="pres">
      <dgm:prSet presAssocID="{D69646CF-DDF8-467A-8939-B3A4A71BD758}" presName="parallelogram5" presStyleLbl="alignNode1" presStyleIdx="18" presStyleCnt="28"/>
      <dgm:spPr/>
    </dgm:pt>
    <dgm:pt modelId="{A3433A46-53B0-6644-BBD2-852F36FAFBCD}" type="pres">
      <dgm:prSet presAssocID="{D69646CF-DDF8-467A-8939-B3A4A71BD758}" presName="parallelogram6" presStyleLbl="alignNode1" presStyleIdx="19" presStyleCnt="28"/>
      <dgm:spPr/>
    </dgm:pt>
    <dgm:pt modelId="{21992312-525E-1940-842C-A1E3628D4C44}" type="pres">
      <dgm:prSet presAssocID="{D69646CF-DDF8-467A-8939-B3A4A71BD758}" presName="parallelogram7" presStyleLbl="alignNode1" presStyleIdx="20" presStyleCnt="28"/>
      <dgm:spPr/>
    </dgm:pt>
    <dgm:pt modelId="{6C91C3F8-6FBF-8A45-B292-86BC0CCFC808}" type="pres">
      <dgm:prSet presAssocID="{82B6795B-0DF0-4916-91A1-7A1EA5669458}" presName="sibTrans" presStyleCnt="0"/>
      <dgm:spPr/>
    </dgm:pt>
    <dgm:pt modelId="{7AFE28D5-670B-4B48-8616-E84852F3CC3B}" type="pres">
      <dgm:prSet presAssocID="{2D30B9EF-4929-46B2-8413-326344B7B55A}" presName="parenttextcomposite" presStyleCnt="0"/>
      <dgm:spPr/>
    </dgm:pt>
    <dgm:pt modelId="{C165F282-801B-5E43-8E2F-2BA96019D32D}" type="pres">
      <dgm:prSet presAssocID="{2D30B9EF-4929-46B2-8413-326344B7B55A}" presName="parenttext" presStyleLbl="revTx" presStyleIdx="3" presStyleCnt="4">
        <dgm:presLayoutVars>
          <dgm:chMax/>
          <dgm:chPref val="2"/>
          <dgm:bulletEnabled val="1"/>
        </dgm:presLayoutVars>
      </dgm:prSet>
      <dgm:spPr/>
    </dgm:pt>
    <dgm:pt modelId="{FBFB6F4C-1906-BD48-AFCE-706DD9F64F78}" type="pres">
      <dgm:prSet presAssocID="{2D30B9EF-4929-46B2-8413-326344B7B55A}" presName="parallelogramComposite" presStyleCnt="0"/>
      <dgm:spPr/>
    </dgm:pt>
    <dgm:pt modelId="{3EC750BE-ACC7-BF43-8FFE-082B04CE7677}" type="pres">
      <dgm:prSet presAssocID="{2D30B9EF-4929-46B2-8413-326344B7B55A}" presName="parallelogram1" presStyleLbl="alignNode1" presStyleIdx="21" presStyleCnt="28"/>
      <dgm:spPr/>
    </dgm:pt>
    <dgm:pt modelId="{5E047A71-B8A2-1B4C-B93D-6D439C91DD2F}" type="pres">
      <dgm:prSet presAssocID="{2D30B9EF-4929-46B2-8413-326344B7B55A}" presName="parallelogram2" presStyleLbl="alignNode1" presStyleIdx="22" presStyleCnt="28"/>
      <dgm:spPr/>
    </dgm:pt>
    <dgm:pt modelId="{CCF67B7D-3C90-F643-8590-DEA117567D46}" type="pres">
      <dgm:prSet presAssocID="{2D30B9EF-4929-46B2-8413-326344B7B55A}" presName="parallelogram3" presStyleLbl="alignNode1" presStyleIdx="23" presStyleCnt="28"/>
      <dgm:spPr/>
    </dgm:pt>
    <dgm:pt modelId="{2FDB8E98-DEED-0D49-AD51-0FDC060D7352}" type="pres">
      <dgm:prSet presAssocID="{2D30B9EF-4929-46B2-8413-326344B7B55A}" presName="parallelogram4" presStyleLbl="alignNode1" presStyleIdx="24" presStyleCnt="28"/>
      <dgm:spPr/>
    </dgm:pt>
    <dgm:pt modelId="{A7861955-355C-6F4A-A6D5-522B4F4EB018}" type="pres">
      <dgm:prSet presAssocID="{2D30B9EF-4929-46B2-8413-326344B7B55A}" presName="parallelogram5" presStyleLbl="alignNode1" presStyleIdx="25" presStyleCnt="28"/>
      <dgm:spPr/>
    </dgm:pt>
    <dgm:pt modelId="{2CF71A76-7F62-9E4C-A6DF-28C942F3F321}" type="pres">
      <dgm:prSet presAssocID="{2D30B9EF-4929-46B2-8413-326344B7B55A}" presName="parallelogram6" presStyleLbl="alignNode1" presStyleIdx="26" presStyleCnt="28"/>
      <dgm:spPr/>
    </dgm:pt>
    <dgm:pt modelId="{C4EE7079-3B09-254B-B5C9-383E3E46BB81}" type="pres">
      <dgm:prSet presAssocID="{2D30B9EF-4929-46B2-8413-326344B7B55A}" presName="parallelogram7" presStyleLbl="alignNode1" presStyleIdx="27" presStyleCnt="28"/>
      <dgm:spPr/>
    </dgm:pt>
  </dgm:ptLst>
  <dgm:cxnLst>
    <dgm:cxn modelId="{80368107-5918-43D2-88ED-FFA87127DC6D}" srcId="{C76F712B-CBB9-4856-912A-88A8A1F64F13}" destId="{1B2D67CB-04F2-4467-8A7D-C3F699106889}" srcOrd="1" destOrd="0" parTransId="{87B56A71-CBB7-4D69-8335-980661011B48}" sibTransId="{533727B1-C768-467C-A75E-18533FB76E32}"/>
    <dgm:cxn modelId="{9AD52518-3A87-904A-ADCB-B424EC703753}" type="presOf" srcId="{2D30B9EF-4929-46B2-8413-326344B7B55A}" destId="{C165F282-801B-5E43-8E2F-2BA96019D32D}" srcOrd="0" destOrd="0" presId="urn:microsoft.com/office/officeart/2008/layout/VerticalAccentList"/>
    <dgm:cxn modelId="{D1AFC825-4050-3A4F-AE98-067D14383470}" type="presOf" srcId="{121F2F59-33B0-4E80-B166-5E4A442BCD22}" destId="{CF5F8799-3628-6E4B-95F7-D872B300EFDD}" srcOrd="0" destOrd="0" presId="urn:microsoft.com/office/officeart/2008/layout/VerticalAccentList"/>
    <dgm:cxn modelId="{0748D928-3A04-480F-A944-EB63E6FF7367}" srcId="{C76F712B-CBB9-4856-912A-88A8A1F64F13}" destId="{121F2F59-33B0-4E80-B166-5E4A442BCD22}" srcOrd="0" destOrd="0" parTransId="{DDBDAE04-A7F4-4EBD-805A-C12C0BF5C48C}" sibTransId="{CEFCFBB8-9186-455A-B67B-9DEDE4AE9087}"/>
    <dgm:cxn modelId="{93523156-CB3E-7148-B8D6-80CD65417D44}" type="presOf" srcId="{1B2D67CB-04F2-4467-8A7D-C3F699106889}" destId="{DBEF8A6D-4A84-2D40-9759-740A1C05DD05}" srcOrd="0" destOrd="0" presId="urn:microsoft.com/office/officeart/2008/layout/VerticalAccentList"/>
    <dgm:cxn modelId="{EBA2ED64-8EAA-BD4C-B0E7-B4BA60E741D3}" type="presOf" srcId="{D69646CF-DDF8-467A-8939-B3A4A71BD758}" destId="{6C659E7B-4E8B-F044-9E99-0736CD6961F3}" srcOrd="0" destOrd="0" presId="urn:microsoft.com/office/officeart/2008/layout/VerticalAccentList"/>
    <dgm:cxn modelId="{FF85986B-ED45-45F7-9FE9-354B4EA5F199}" srcId="{C76F712B-CBB9-4856-912A-88A8A1F64F13}" destId="{D69646CF-DDF8-467A-8939-B3A4A71BD758}" srcOrd="2" destOrd="0" parTransId="{C40019F8-F046-41F7-BA2E-49884FEA0FC1}" sibTransId="{82B6795B-0DF0-4916-91A1-7A1EA5669458}"/>
    <dgm:cxn modelId="{546CD171-6AC1-40CE-945C-1C4809B30F1C}" srcId="{C76F712B-CBB9-4856-912A-88A8A1F64F13}" destId="{2D30B9EF-4929-46B2-8413-326344B7B55A}" srcOrd="3" destOrd="0" parTransId="{2000C349-262C-4EC1-AED9-463AB6F391FA}" sibTransId="{33C24384-F042-490C-949E-E6183E3C6653}"/>
    <dgm:cxn modelId="{71122088-5527-E142-AEF1-4221FAA074F5}" type="presOf" srcId="{C76F712B-CBB9-4856-912A-88A8A1F64F13}" destId="{C9F17000-1A92-7240-9FB9-032E8FD57315}" srcOrd="0" destOrd="0" presId="urn:microsoft.com/office/officeart/2008/layout/VerticalAccentList"/>
    <dgm:cxn modelId="{148BDE16-1ADF-3342-91C0-344856412AEF}" type="presParOf" srcId="{C9F17000-1A92-7240-9FB9-032E8FD57315}" destId="{5B30172A-0BDB-864D-8404-5B35AC814FBD}" srcOrd="0" destOrd="0" presId="urn:microsoft.com/office/officeart/2008/layout/VerticalAccentList"/>
    <dgm:cxn modelId="{03DEEB01-0D58-F140-ABB9-E1E4EEFE3897}" type="presParOf" srcId="{5B30172A-0BDB-864D-8404-5B35AC814FBD}" destId="{CF5F8799-3628-6E4B-95F7-D872B300EFDD}" srcOrd="0" destOrd="0" presId="urn:microsoft.com/office/officeart/2008/layout/VerticalAccentList"/>
    <dgm:cxn modelId="{0FFF9090-C1DB-FF4E-878E-44754B438099}" type="presParOf" srcId="{C9F17000-1A92-7240-9FB9-032E8FD57315}" destId="{EE507EA1-B832-B449-9184-645FED14189B}" srcOrd="1" destOrd="0" presId="urn:microsoft.com/office/officeart/2008/layout/VerticalAccentList"/>
    <dgm:cxn modelId="{861958B3-C074-BE47-92DE-8F83379A3421}" type="presParOf" srcId="{EE507EA1-B832-B449-9184-645FED14189B}" destId="{10D77F31-182E-6F4C-A975-2F924CCB8DC3}" srcOrd="0" destOrd="0" presId="urn:microsoft.com/office/officeart/2008/layout/VerticalAccentList"/>
    <dgm:cxn modelId="{4110E3F7-98CB-5948-8FCE-B1A99AD9351F}" type="presParOf" srcId="{EE507EA1-B832-B449-9184-645FED14189B}" destId="{B693BC3C-ADF5-264D-846A-8C3534158085}" srcOrd="1" destOrd="0" presId="urn:microsoft.com/office/officeart/2008/layout/VerticalAccentList"/>
    <dgm:cxn modelId="{CDAABB7A-5134-8446-AA47-618ADF5A2B44}" type="presParOf" srcId="{EE507EA1-B832-B449-9184-645FED14189B}" destId="{A886D2DB-E578-2E4C-92DA-634FF34A3B40}" srcOrd="2" destOrd="0" presId="urn:microsoft.com/office/officeart/2008/layout/VerticalAccentList"/>
    <dgm:cxn modelId="{828B65A3-3B03-3D4E-978F-590CF0241AC9}" type="presParOf" srcId="{EE507EA1-B832-B449-9184-645FED14189B}" destId="{A698F53A-1CE6-0A46-9A7B-64587EAE778C}" srcOrd="3" destOrd="0" presId="urn:microsoft.com/office/officeart/2008/layout/VerticalAccentList"/>
    <dgm:cxn modelId="{BFA7C8E8-F171-F74F-AA38-4E9D8623B84F}" type="presParOf" srcId="{EE507EA1-B832-B449-9184-645FED14189B}" destId="{616B175D-229F-A746-BDA9-1AE46C2F0EDD}" srcOrd="4" destOrd="0" presId="urn:microsoft.com/office/officeart/2008/layout/VerticalAccentList"/>
    <dgm:cxn modelId="{A33AA3FD-FA1A-EF4E-8B8B-80588D6F4376}" type="presParOf" srcId="{EE507EA1-B832-B449-9184-645FED14189B}" destId="{2A6A2393-7371-B643-B6DF-3FFDB8E5BEC4}" srcOrd="5" destOrd="0" presId="urn:microsoft.com/office/officeart/2008/layout/VerticalAccentList"/>
    <dgm:cxn modelId="{1307DC5F-A6DF-4243-BFB6-D9B7957563F0}" type="presParOf" srcId="{EE507EA1-B832-B449-9184-645FED14189B}" destId="{C863CA62-6051-9340-ACAF-CEB3BAE3B8BA}" srcOrd="6" destOrd="0" presId="urn:microsoft.com/office/officeart/2008/layout/VerticalAccentList"/>
    <dgm:cxn modelId="{C103603C-E390-044C-A370-ED99945CE494}" type="presParOf" srcId="{C9F17000-1A92-7240-9FB9-032E8FD57315}" destId="{81C5993F-03F1-AA4E-95DB-3C6D406B1949}" srcOrd="2" destOrd="0" presId="urn:microsoft.com/office/officeart/2008/layout/VerticalAccentList"/>
    <dgm:cxn modelId="{B2555ED4-D477-7D4A-93E2-3832A4902B2A}" type="presParOf" srcId="{C9F17000-1A92-7240-9FB9-032E8FD57315}" destId="{EC5B45BA-BE81-8347-96A9-C2A9F34A5DBF}" srcOrd="3" destOrd="0" presId="urn:microsoft.com/office/officeart/2008/layout/VerticalAccentList"/>
    <dgm:cxn modelId="{B009906E-9DCE-144F-8ED7-9B786BAFF8A0}" type="presParOf" srcId="{EC5B45BA-BE81-8347-96A9-C2A9F34A5DBF}" destId="{DBEF8A6D-4A84-2D40-9759-740A1C05DD05}" srcOrd="0" destOrd="0" presId="urn:microsoft.com/office/officeart/2008/layout/VerticalAccentList"/>
    <dgm:cxn modelId="{3F11184D-CE57-124B-9D62-CE403F7D65DB}" type="presParOf" srcId="{C9F17000-1A92-7240-9FB9-032E8FD57315}" destId="{4289CDDE-940A-2D40-A629-4AE5829FAA5F}" srcOrd="4" destOrd="0" presId="urn:microsoft.com/office/officeart/2008/layout/VerticalAccentList"/>
    <dgm:cxn modelId="{EA21ECB8-A34D-D949-927F-7121B871B828}" type="presParOf" srcId="{4289CDDE-940A-2D40-A629-4AE5829FAA5F}" destId="{CF65C643-6F47-FD4A-9E47-8045916E7F84}" srcOrd="0" destOrd="0" presId="urn:microsoft.com/office/officeart/2008/layout/VerticalAccentList"/>
    <dgm:cxn modelId="{D199C40B-B5E2-9246-80F8-5D5B51BB7955}" type="presParOf" srcId="{4289CDDE-940A-2D40-A629-4AE5829FAA5F}" destId="{C0BE9DF0-D3D5-8C4B-8FCB-69EB38AFF7B2}" srcOrd="1" destOrd="0" presId="urn:microsoft.com/office/officeart/2008/layout/VerticalAccentList"/>
    <dgm:cxn modelId="{F94ADD3D-59D4-154F-8874-7719DF120781}" type="presParOf" srcId="{4289CDDE-940A-2D40-A629-4AE5829FAA5F}" destId="{9EA76D12-CC2B-8B45-B225-E7C41116E07A}" srcOrd="2" destOrd="0" presId="urn:microsoft.com/office/officeart/2008/layout/VerticalAccentList"/>
    <dgm:cxn modelId="{C072721D-0D8C-E748-9487-00BD78416FDF}" type="presParOf" srcId="{4289CDDE-940A-2D40-A629-4AE5829FAA5F}" destId="{3FCCDC99-0851-074C-8B3C-B6A263EF6CCC}" srcOrd="3" destOrd="0" presId="urn:microsoft.com/office/officeart/2008/layout/VerticalAccentList"/>
    <dgm:cxn modelId="{7FB881D7-21B5-594A-9A23-37FCE8246204}" type="presParOf" srcId="{4289CDDE-940A-2D40-A629-4AE5829FAA5F}" destId="{8C044700-3C15-3C43-A470-9C004192B035}" srcOrd="4" destOrd="0" presId="urn:microsoft.com/office/officeart/2008/layout/VerticalAccentList"/>
    <dgm:cxn modelId="{5F98A56A-00B7-F543-AAF7-0AF2F875FD14}" type="presParOf" srcId="{4289CDDE-940A-2D40-A629-4AE5829FAA5F}" destId="{98EE562D-7DD7-2647-B56B-05F708969460}" srcOrd="5" destOrd="0" presId="urn:microsoft.com/office/officeart/2008/layout/VerticalAccentList"/>
    <dgm:cxn modelId="{41472A7E-95EF-EC40-AF3C-05E2EFD88A4E}" type="presParOf" srcId="{4289CDDE-940A-2D40-A629-4AE5829FAA5F}" destId="{B1F12C00-FF6C-5142-A2D0-4ABCE221EE6C}" srcOrd="6" destOrd="0" presId="urn:microsoft.com/office/officeart/2008/layout/VerticalAccentList"/>
    <dgm:cxn modelId="{1ACF11B2-88BE-3949-B30B-F200E0EBD12C}" type="presParOf" srcId="{C9F17000-1A92-7240-9FB9-032E8FD57315}" destId="{272F3AE1-CEC8-F74E-9A01-A8AC6C53BC33}" srcOrd="5" destOrd="0" presId="urn:microsoft.com/office/officeart/2008/layout/VerticalAccentList"/>
    <dgm:cxn modelId="{4DD3ED78-BF1D-004B-A2A5-C5CC2125BE8B}" type="presParOf" srcId="{C9F17000-1A92-7240-9FB9-032E8FD57315}" destId="{A6C6C15E-F268-0C4E-998C-98BCFA6542B6}" srcOrd="6" destOrd="0" presId="urn:microsoft.com/office/officeart/2008/layout/VerticalAccentList"/>
    <dgm:cxn modelId="{AD85B8C2-3867-7F46-B2D0-78DC88B53CA7}" type="presParOf" srcId="{A6C6C15E-F268-0C4E-998C-98BCFA6542B6}" destId="{6C659E7B-4E8B-F044-9E99-0736CD6961F3}" srcOrd="0" destOrd="0" presId="urn:microsoft.com/office/officeart/2008/layout/VerticalAccentList"/>
    <dgm:cxn modelId="{487D7C20-049A-824A-8E16-2C6362AAE58D}" type="presParOf" srcId="{C9F17000-1A92-7240-9FB9-032E8FD57315}" destId="{02822688-31DB-E44B-A88A-6576A9AE26F5}" srcOrd="7" destOrd="0" presId="urn:microsoft.com/office/officeart/2008/layout/VerticalAccentList"/>
    <dgm:cxn modelId="{FB48F6F2-E3C5-AB44-BBE3-D15CB5355DD6}" type="presParOf" srcId="{02822688-31DB-E44B-A88A-6576A9AE26F5}" destId="{2C0BF361-3947-3044-9610-5F4B9DA732D8}" srcOrd="0" destOrd="0" presId="urn:microsoft.com/office/officeart/2008/layout/VerticalAccentList"/>
    <dgm:cxn modelId="{3F6D56C8-608F-B047-998D-81AE87006338}" type="presParOf" srcId="{02822688-31DB-E44B-A88A-6576A9AE26F5}" destId="{3378503D-9A2D-B345-86F7-7D1FD74FF9B5}" srcOrd="1" destOrd="0" presId="urn:microsoft.com/office/officeart/2008/layout/VerticalAccentList"/>
    <dgm:cxn modelId="{B6C4FC8F-2A09-CB4B-8843-92C4DF97325C}" type="presParOf" srcId="{02822688-31DB-E44B-A88A-6576A9AE26F5}" destId="{73420898-BF21-DE46-B1C0-50D2E2F9B87D}" srcOrd="2" destOrd="0" presId="urn:microsoft.com/office/officeart/2008/layout/VerticalAccentList"/>
    <dgm:cxn modelId="{DEA5E7A8-AADE-B449-80C5-07A320D4758F}" type="presParOf" srcId="{02822688-31DB-E44B-A88A-6576A9AE26F5}" destId="{5D023D17-24FE-E04E-9E2F-A5EEC496729E}" srcOrd="3" destOrd="0" presId="urn:microsoft.com/office/officeart/2008/layout/VerticalAccentList"/>
    <dgm:cxn modelId="{B40358E9-EE3F-D64C-86B8-DF2CC48B77F5}" type="presParOf" srcId="{02822688-31DB-E44B-A88A-6576A9AE26F5}" destId="{9D2B6F56-F910-7744-9E6C-D64E9BFF7BC9}" srcOrd="4" destOrd="0" presId="urn:microsoft.com/office/officeart/2008/layout/VerticalAccentList"/>
    <dgm:cxn modelId="{526F2F14-DDB9-FC46-B97E-9161C284E1FF}" type="presParOf" srcId="{02822688-31DB-E44B-A88A-6576A9AE26F5}" destId="{A3433A46-53B0-6644-BBD2-852F36FAFBCD}" srcOrd="5" destOrd="0" presId="urn:microsoft.com/office/officeart/2008/layout/VerticalAccentList"/>
    <dgm:cxn modelId="{78B62F2D-D366-EB48-9C43-D3500EDAA03B}" type="presParOf" srcId="{02822688-31DB-E44B-A88A-6576A9AE26F5}" destId="{21992312-525E-1940-842C-A1E3628D4C44}" srcOrd="6" destOrd="0" presId="urn:microsoft.com/office/officeart/2008/layout/VerticalAccentList"/>
    <dgm:cxn modelId="{A8920481-8C7E-3C43-8551-FE73AA7472B0}" type="presParOf" srcId="{C9F17000-1A92-7240-9FB9-032E8FD57315}" destId="{6C91C3F8-6FBF-8A45-B292-86BC0CCFC808}" srcOrd="8" destOrd="0" presId="urn:microsoft.com/office/officeart/2008/layout/VerticalAccentList"/>
    <dgm:cxn modelId="{57073C6F-08AF-BD4F-84E0-51C110F3DD5A}" type="presParOf" srcId="{C9F17000-1A92-7240-9FB9-032E8FD57315}" destId="{7AFE28D5-670B-4B48-8616-E84852F3CC3B}" srcOrd="9" destOrd="0" presId="urn:microsoft.com/office/officeart/2008/layout/VerticalAccentList"/>
    <dgm:cxn modelId="{7C81248C-9340-AA47-8D1E-55AFD7E60DA6}" type="presParOf" srcId="{7AFE28D5-670B-4B48-8616-E84852F3CC3B}" destId="{C165F282-801B-5E43-8E2F-2BA96019D32D}" srcOrd="0" destOrd="0" presId="urn:microsoft.com/office/officeart/2008/layout/VerticalAccentList"/>
    <dgm:cxn modelId="{46320E8E-AD9E-344A-BCF2-E28F465B93BB}" type="presParOf" srcId="{C9F17000-1A92-7240-9FB9-032E8FD57315}" destId="{FBFB6F4C-1906-BD48-AFCE-706DD9F64F78}" srcOrd="10" destOrd="0" presId="urn:microsoft.com/office/officeart/2008/layout/VerticalAccentList"/>
    <dgm:cxn modelId="{B28212CF-5CF9-E648-91DF-EADA05E67D43}" type="presParOf" srcId="{FBFB6F4C-1906-BD48-AFCE-706DD9F64F78}" destId="{3EC750BE-ACC7-BF43-8FFE-082B04CE7677}" srcOrd="0" destOrd="0" presId="urn:microsoft.com/office/officeart/2008/layout/VerticalAccentList"/>
    <dgm:cxn modelId="{ACE05066-736A-C649-B9D3-E8B81BD4706F}" type="presParOf" srcId="{FBFB6F4C-1906-BD48-AFCE-706DD9F64F78}" destId="{5E047A71-B8A2-1B4C-B93D-6D439C91DD2F}" srcOrd="1" destOrd="0" presId="urn:microsoft.com/office/officeart/2008/layout/VerticalAccentList"/>
    <dgm:cxn modelId="{83214F59-305E-964F-AB1B-AA231EF6C8E8}" type="presParOf" srcId="{FBFB6F4C-1906-BD48-AFCE-706DD9F64F78}" destId="{CCF67B7D-3C90-F643-8590-DEA117567D46}" srcOrd="2" destOrd="0" presId="urn:microsoft.com/office/officeart/2008/layout/VerticalAccentList"/>
    <dgm:cxn modelId="{FFEB5D65-FF3A-7146-86F8-8E4E9536BD12}" type="presParOf" srcId="{FBFB6F4C-1906-BD48-AFCE-706DD9F64F78}" destId="{2FDB8E98-DEED-0D49-AD51-0FDC060D7352}" srcOrd="3" destOrd="0" presId="urn:microsoft.com/office/officeart/2008/layout/VerticalAccentList"/>
    <dgm:cxn modelId="{8C95EAC5-78AF-5D46-9E1F-53AD1DD14A23}" type="presParOf" srcId="{FBFB6F4C-1906-BD48-AFCE-706DD9F64F78}" destId="{A7861955-355C-6F4A-A6D5-522B4F4EB018}" srcOrd="4" destOrd="0" presId="urn:microsoft.com/office/officeart/2008/layout/VerticalAccentList"/>
    <dgm:cxn modelId="{3152EF4F-55DD-9B42-A9B1-ACDB0C595B76}" type="presParOf" srcId="{FBFB6F4C-1906-BD48-AFCE-706DD9F64F78}" destId="{2CF71A76-7F62-9E4C-A6DF-28C942F3F321}" srcOrd="5" destOrd="0" presId="urn:microsoft.com/office/officeart/2008/layout/VerticalAccentList"/>
    <dgm:cxn modelId="{F42C03D6-6C4F-2F45-9005-4562EDF8344E}" type="presParOf" srcId="{FBFB6F4C-1906-BD48-AFCE-706DD9F64F78}" destId="{C4EE7079-3B09-254B-B5C9-383E3E46BB81}" srcOrd="6" destOrd="0" presId="urn:microsoft.com/office/officeart/2008/layout/VerticalAccen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7D9825-5F80-4582-A13E-FA95B39194E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F21717-3065-4952-B068-A9C6F3E6E548}">
      <dgm:prSet/>
      <dgm:spPr>
        <a:solidFill>
          <a:srgbClr val="C00000"/>
        </a:solidFill>
      </dgm:spPr>
      <dgm:t>
        <a:bodyPr/>
        <a:lstStyle/>
        <a:p>
          <a:r>
            <a:rPr lang="en-US" b="1" i="0" dirty="0"/>
            <a:t>Culture-based education</a:t>
          </a:r>
          <a:r>
            <a:rPr lang="en-US" b="0" i="0" dirty="0"/>
            <a:t>: Centers learning around culture as a key to success for Indigenous students</a:t>
          </a:r>
          <a:endParaRPr lang="en-US" dirty="0"/>
        </a:p>
      </dgm:t>
    </dgm:pt>
    <dgm:pt modelId="{38CF95C6-4C91-4DA0-A421-FD9C04ECF22D}" type="parTrans" cxnId="{D103727A-C8A6-49DB-87A7-4C41BA979244}">
      <dgm:prSet/>
      <dgm:spPr/>
      <dgm:t>
        <a:bodyPr/>
        <a:lstStyle/>
        <a:p>
          <a:endParaRPr lang="en-US"/>
        </a:p>
      </dgm:t>
    </dgm:pt>
    <dgm:pt modelId="{58095E0A-D63A-41DA-B203-3E24D50DD5E0}" type="sibTrans" cxnId="{D103727A-C8A6-49DB-87A7-4C41BA979244}">
      <dgm:prSet/>
      <dgm:spPr/>
      <dgm:t>
        <a:bodyPr/>
        <a:lstStyle/>
        <a:p>
          <a:endParaRPr lang="en-US"/>
        </a:p>
      </dgm:t>
    </dgm:pt>
    <dgm:pt modelId="{C9F5B62E-7629-4174-B697-54960A73067D}">
      <dgm:prSet/>
      <dgm:spPr>
        <a:solidFill>
          <a:srgbClr val="FFC000"/>
        </a:solidFill>
      </dgm:spPr>
      <dgm:t>
        <a:bodyPr/>
        <a:lstStyle/>
        <a:p>
          <a:r>
            <a:rPr lang="en-US" b="0" i="0"/>
            <a:t>-Make the transition from school to home and vice versa, seamless</a:t>
          </a:r>
          <a:endParaRPr lang="en-US"/>
        </a:p>
      </dgm:t>
    </dgm:pt>
    <dgm:pt modelId="{C58DC807-6713-4BDA-9ACD-712FD8BFE1D6}" type="parTrans" cxnId="{F97C57A7-7460-4261-8BE9-8E66ECB2401A}">
      <dgm:prSet/>
      <dgm:spPr/>
      <dgm:t>
        <a:bodyPr/>
        <a:lstStyle/>
        <a:p>
          <a:endParaRPr lang="en-US"/>
        </a:p>
      </dgm:t>
    </dgm:pt>
    <dgm:pt modelId="{DBD44011-9A67-43CE-923D-F04BBDCFCB93}" type="sibTrans" cxnId="{F97C57A7-7460-4261-8BE9-8E66ECB2401A}">
      <dgm:prSet/>
      <dgm:spPr/>
      <dgm:t>
        <a:bodyPr/>
        <a:lstStyle/>
        <a:p>
          <a:endParaRPr lang="en-US"/>
        </a:p>
      </dgm:t>
    </dgm:pt>
    <dgm:pt modelId="{B7786153-90BF-4DFB-B344-7A64F3A5B92F}">
      <dgm:prSet/>
      <dgm:spPr>
        <a:solidFill>
          <a:srgbClr val="FFC000"/>
        </a:solidFill>
      </dgm:spPr>
      <dgm:t>
        <a:bodyPr/>
        <a:lstStyle/>
        <a:p>
          <a:r>
            <a:rPr lang="en-US"/>
            <a:t>-Linked to higher levels of trust with adults and increased socio-emotional well-being (Kana‘iaupuni, et al., 2010)</a:t>
          </a:r>
        </a:p>
      </dgm:t>
    </dgm:pt>
    <dgm:pt modelId="{E61D7A9B-D6AB-49DA-8505-6D974E67B50E}" type="parTrans" cxnId="{6B075CAB-B354-4AD9-A833-CEED560FBB67}">
      <dgm:prSet/>
      <dgm:spPr/>
      <dgm:t>
        <a:bodyPr/>
        <a:lstStyle/>
        <a:p>
          <a:endParaRPr lang="en-US"/>
        </a:p>
      </dgm:t>
    </dgm:pt>
    <dgm:pt modelId="{FEA8C7BB-6700-4DAF-A4D2-E85836D79099}" type="sibTrans" cxnId="{6B075CAB-B354-4AD9-A833-CEED560FBB67}">
      <dgm:prSet/>
      <dgm:spPr/>
      <dgm:t>
        <a:bodyPr/>
        <a:lstStyle/>
        <a:p>
          <a:endParaRPr lang="en-US"/>
        </a:p>
      </dgm:t>
    </dgm:pt>
    <dgm:pt modelId="{5D983904-515C-4765-BF11-A72B478E65E8}">
      <dgm:prSet/>
      <dgm:spPr>
        <a:solidFill>
          <a:srgbClr val="FFC000"/>
        </a:solidFill>
      </dgm:spPr>
      <dgm:t>
        <a:bodyPr/>
        <a:lstStyle/>
        <a:p>
          <a:r>
            <a:rPr lang="en-US" b="0" i="0"/>
            <a:t>-Obtain a deeper sense of belonging and inclusion in school settings</a:t>
          </a:r>
          <a:endParaRPr lang="en-US"/>
        </a:p>
      </dgm:t>
    </dgm:pt>
    <dgm:pt modelId="{4CB86CEF-51DC-4BAF-94CE-B8AD06EBEF54}" type="parTrans" cxnId="{0C3BB4B8-6039-4A76-8EBE-B984EC5A3A18}">
      <dgm:prSet/>
      <dgm:spPr/>
      <dgm:t>
        <a:bodyPr/>
        <a:lstStyle/>
        <a:p>
          <a:endParaRPr lang="en-US"/>
        </a:p>
      </dgm:t>
    </dgm:pt>
    <dgm:pt modelId="{D7D07DB7-0556-4990-84A2-AB3141F234FF}" type="sibTrans" cxnId="{0C3BB4B8-6039-4A76-8EBE-B984EC5A3A18}">
      <dgm:prSet/>
      <dgm:spPr/>
      <dgm:t>
        <a:bodyPr/>
        <a:lstStyle/>
        <a:p>
          <a:endParaRPr lang="en-US"/>
        </a:p>
      </dgm:t>
    </dgm:pt>
    <dgm:pt modelId="{BEB271F4-927B-46A9-9F04-46D981AE70B9}">
      <dgm:prSet/>
      <dgm:spPr>
        <a:solidFill>
          <a:srgbClr val="FFC000"/>
        </a:solidFill>
      </dgm:spPr>
      <dgm:t>
        <a:bodyPr/>
        <a:lstStyle/>
        <a:p>
          <a:r>
            <a:rPr lang="en-US" b="0" i="0"/>
            <a:t>-Enhanced motivation , resilience, and ethnic pride</a:t>
          </a:r>
          <a:endParaRPr lang="en-US"/>
        </a:p>
      </dgm:t>
    </dgm:pt>
    <dgm:pt modelId="{A0EADEF2-255A-4C09-801F-AFDD83286E60}" type="parTrans" cxnId="{9B806969-C090-4FA9-8D69-D4A79BA8E248}">
      <dgm:prSet/>
      <dgm:spPr/>
      <dgm:t>
        <a:bodyPr/>
        <a:lstStyle/>
        <a:p>
          <a:endParaRPr lang="en-US"/>
        </a:p>
      </dgm:t>
    </dgm:pt>
    <dgm:pt modelId="{7BB2CB7D-9FB9-4FEF-9708-70589AF9276D}" type="sibTrans" cxnId="{9B806969-C090-4FA9-8D69-D4A79BA8E248}">
      <dgm:prSet/>
      <dgm:spPr/>
      <dgm:t>
        <a:bodyPr/>
        <a:lstStyle/>
        <a:p>
          <a:endParaRPr lang="en-US"/>
        </a:p>
      </dgm:t>
    </dgm:pt>
    <dgm:pt modelId="{CB5B26F2-7E9E-4C69-99CC-6E4CCD7D4739}">
      <dgm:prSet/>
      <dgm:spPr>
        <a:solidFill>
          <a:srgbClr val="FFC000"/>
        </a:solidFill>
      </dgm:spPr>
      <dgm:t>
        <a:bodyPr/>
        <a:lstStyle/>
        <a:p>
          <a:r>
            <a:rPr lang="en-US" dirty="0"/>
            <a:t>-Improve college aspirations (Castagno et al., 2008).</a:t>
          </a:r>
        </a:p>
      </dgm:t>
    </dgm:pt>
    <dgm:pt modelId="{896EC76B-C2CA-4199-B515-87EEE5BA17D1}" type="parTrans" cxnId="{009A481C-B28A-4021-A89C-FF6A40A0736D}">
      <dgm:prSet/>
      <dgm:spPr/>
      <dgm:t>
        <a:bodyPr/>
        <a:lstStyle/>
        <a:p>
          <a:endParaRPr lang="en-US"/>
        </a:p>
      </dgm:t>
    </dgm:pt>
    <dgm:pt modelId="{FF2DFE36-FB45-4406-9596-91C91F9283C6}" type="sibTrans" cxnId="{009A481C-B28A-4021-A89C-FF6A40A0736D}">
      <dgm:prSet/>
      <dgm:spPr/>
      <dgm:t>
        <a:bodyPr/>
        <a:lstStyle/>
        <a:p>
          <a:endParaRPr lang="en-US"/>
        </a:p>
      </dgm:t>
    </dgm:pt>
    <dgm:pt modelId="{6F21222A-6232-7742-85E7-B6764534ACEA}" type="pres">
      <dgm:prSet presAssocID="{067D9825-5F80-4582-A13E-FA95B39194EF}" presName="diagram" presStyleCnt="0">
        <dgm:presLayoutVars>
          <dgm:dir/>
          <dgm:resizeHandles val="exact"/>
        </dgm:presLayoutVars>
      </dgm:prSet>
      <dgm:spPr/>
    </dgm:pt>
    <dgm:pt modelId="{0DBC43A6-C685-914E-BB8C-4C2EDCFAD296}" type="pres">
      <dgm:prSet presAssocID="{FDF21717-3065-4952-B068-A9C6F3E6E548}" presName="node" presStyleLbl="node1" presStyleIdx="0" presStyleCnt="6">
        <dgm:presLayoutVars>
          <dgm:bulletEnabled val="1"/>
        </dgm:presLayoutVars>
      </dgm:prSet>
      <dgm:spPr/>
    </dgm:pt>
    <dgm:pt modelId="{2E85CA9C-3FE5-5347-9529-6DB93FC8571A}" type="pres">
      <dgm:prSet presAssocID="{58095E0A-D63A-41DA-B203-3E24D50DD5E0}" presName="sibTrans" presStyleCnt="0"/>
      <dgm:spPr/>
    </dgm:pt>
    <dgm:pt modelId="{904A84BF-F7E6-AE47-BE4D-B55AD15C8BAA}" type="pres">
      <dgm:prSet presAssocID="{C9F5B62E-7629-4174-B697-54960A73067D}" presName="node" presStyleLbl="node1" presStyleIdx="1" presStyleCnt="6">
        <dgm:presLayoutVars>
          <dgm:bulletEnabled val="1"/>
        </dgm:presLayoutVars>
      </dgm:prSet>
      <dgm:spPr/>
    </dgm:pt>
    <dgm:pt modelId="{B28E937C-8111-5F4F-9DC5-20645B21BBFB}" type="pres">
      <dgm:prSet presAssocID="{DBD44011-9A67-43CE-923D-F04BBDCFCB93}" presName="sibTrans" presStyleCnt="0"/>
      <dgm:spPr/>
    </dgm:pt>
    <dgm:pt modelId="{1D58ECD3-5B42-ED44-8D1C-2A611AA665FB}" type="pres">
      <dgm:prSet presAssocID="{B7786153-90BF-4DFB-B344-7A64F3A5B92F}" presName="node" presStyleLbl="node1" presStyleIdx="2" presStyleCnt="6">
        <dgm:presLayoutVars>
          <dgm:bulletEnabled val="1"/>
        </dgm:presLayoutVars>
      </dgm:prSet>
      <dgm:spPr/>
    </dgm:pt>
    <dgm:pt modelId="{7DE0AFAA-1D97-0F49-8F04-D3E3A96587E5}" type="pres">
      <dgm:prSet presAssocID="{FEA8C7BB-6700-4DAF-A4D2-E85836D79099}" presName="sibTrans" presStyleCnt="0"/>
      <dgm:spPr/>
    </dgm:pt>
    <dgm:pt modelId="{5F1E577A-6772-B844-9AFA-FE564A91541C}" type="pres">
      <dgm:prSet presAssocID="{5D983904-515C-4765-BF11-A72B478E65E8}" presName="node" presStyleLbl="node1" presStyleIdx="3" presStyleCnt="6">
        <dgm:presLayoutVars>
          <dgm:bulletEnabled val="1"/>
        </dgm:presLayoutVars>
      </dgm:prSet>
      <dgm:spPr/>
    </dgm:pt>
    <dgm:pt modelId="{9BE16F10-837B-A345-99EC-0E39CF6A9E25}" type="pres">
      <dgm:prSet presAssocID="{D7D07DB7-0556-4990-84A2-AB3141F234FF}" presName="sibTrans" presStyleCnt="0"/>
      <dgm:spPr/>
    </dgm:pt>
    <dgm:pt modelId="{EF0299D7-525A-7347-8A78-1B0EA18F13C6}" type="pres">
      <dgm:prSet presAssocID="{BEB271F4-927B-46A9-9F04-46D981AE70B9}" presName="node" presStyleLbl="node1" presStyleIdx="4" presStyleCnt="6">
        <dgm:presLayoutVars>
          <dgm:bulletEnabled val="1"/>
        </dgm:presLayoutVars>
      </dgm:prSet>
      <dgm:spPr/>
    </dgm:pt>
    <dgm:pt modelId="{AAC4C6EE-5D34-F345-92DB-56C9FD582651}" type="pres">
      <dgm:prSet presAssocID="{7BB2CB7D-9FB9-4FEF-9708-70589AF9276D}" presName="sibTrans" presStyleCnt="0"/>
      <dgm:spPr/>
    </dgm:pt>
    <dgm:pt modelId="{A22269D9-2E3D-9048-88AE-4E4530C8BF2F}" type="pres">
      <dgm:prSet presAssocID="{CB5B26F2-7E9E-4C69-99CC-6E4CCD7D4739}" presName="node" presStyleLbl="node1" presStyleIdx="5" presStyleCnt="6">
        <dgm:presLayoutVars>
          <dgm:bulletEnabled val="1"/>
        </dgm:presLayoutVars>
      </dgm:prSet>
      <dgm:spPr/>
    </dgm:pt>
  </dgm:ptLst>
  <dgm:cxnLst>
    <dgm:cxn modelId="{009A481C-B28A-4021-A89C-FF6A40A0736D}" srcId="{067D9825-5F80-4582-A13E-FA95B39194EF}" destId="{CB5B26F2-7E9E-4C69-99CC-6E4CCD7D4739}" srcOrd="5" destOrd="0" parTransId="{896EC76B-C2CA-4199-B515-87EEE5BA17D1}" sibTransId="{FF2DFE36-FB45-4406-9596-91C91F9283C6}"/>
    <dgm:cxn modelId="{BCDDAC40-32B6-754C-9DEF-3CF2A2535165}" type="presOf" srcId="{5D983904-515C-4765-BF11-A72B478E65E8}" destId="{5F1E577A-6772-B844-9AFA-FE564A91541C}" srcOrd="0" destOrd="0" presId="urn:microsoft.com/office/officeart/2005/8/layout/default"/>
    <dgm:cxn modelId="{9B806969-C090-4FA9-8D69-D4A79BA8E248}" srcId="{067D9825-5F80-4582-A13E-FA95B39194EF}" destId="{BEB271F4-927B-46A9-9F04-46D981AE70B9}" srcOrd="4" destOrd="0" parTransId="{A0EADEF2-255A-4C09-801F-AFDD83286E60}" sibTransId="{7BB2CB7D-9FB9-4FEF-9708-70589AF9276D}"/>
    <dgm:cxn modelId="{D103727A-C8A6-49DB-87A7-4C41BA979244}" srcId="{067D9825-5F80-4582-A13E-FA95B39194EF}" destId="{FDF21717-3065-4952-B068-A9C6F3E6E548}" srcOrd="0" destOrd="0" parTransId="{38CF95C6-4C91-4DA0-A421-FD9C04ECF22D}" sibTransId="{58095E0A-D63A-41DA-B203-3E24D50DD5E0}"/>
    <dgm:cxn modelId="{C126BA7D-8D63-7F48-A106-F460528D47EB}" type="presOf" srcId="{CB5B26F2-7E9E-4C69-99CC-6E4CCD7D4739}" destId="{A22269D9-2E3D-9048-88AE-4E4530C8BF2F}" srcOrd="0" destOrd="0" presId="urn:microsoft.com/office/officeart/2005/8/layout/default"/>
    <dgm:cxn modelId="{F7DCD280-E7D1-374D-9AA7-E51176317553}" type="presOf" srcId="{C9F5B62E-7629-4174-B697-54960A73067D}" destId="{904A84BF-F7E6-AE47-BE4D-B55AD15C8BAA}" srcOrd="0" destOrd="0" presId="urn:microsoft.com/office/officeart/2005/8/layout/default"/>
    <dgm:cxn modelId="{FCC70A87-97A8-164E-9C7A-9F927BB238B2}" type="presOf" srcId="{BEB271F4-927B-46A9-9F04-46D981AE70B9}" destId="{EF0299D7-525A-7347-8A78-1B0EA18F13C6}" srcOrd="0" destOrd="0" presId="urn:microsoft.com/office/officeart/2005/8/layout/default"/>
    <dgm:cxn modelId="{5C472D96-E89F-ED44-B31A-29C59B5BD644}" type="presOf" srcId="{FDF21717-3065-4952-B068-A9C6F3E6E548}" destId="{0DBC43A6-C685-914E-BB8C-4C2EDCFAD296}" srcOrd="0" destOrd="0" presId="urn:microsoft.com/office/officeart/2005/8/layout/default"/>
    <dgm:cxn modelId="{F97C57A7-7460-4261-8BE9-8E66ECB2401A}" srcId="{067D9825-5F80-4582-A13E-FA95B39194EF}" destId="{C9F5B62E-7629-4174-B697-54960A73067D}" srcOrd="1" destOrd="0" parTransId="{C58DC807-6713-4BDA-9ACD-712FD8BFE1D6}" sibTransId="{DBD44011-9A67-43CE-923D-F04BBDCFCB93}"/>
    <dgm:cxn modelId="{6B075CAB-B354-4AD9-A833-CEED560FBB67}" srcId="{067D9825-5F80-4582-A13E-FA95B39194EF}" destId="{B7786153-90BF-4DFB-B344-7A64F3A5B92F}" srcOrd="2" destOrd="0" parTransId="{E61D7A9B-D6AB-49DA-8505-6D974E67B50E}" sibTransId="{FEA8C7BB-6700-4DAF-A4D2-E85836D79099}"/>
    <dgm:cxn modelId="{0C3BB4B8-6039-4A76-8EBE-B984EC5A3A18}" srcId="{067D9825-5F80-4582-A13E-FA95B39194EF}" destId="{5D983904-515C-4765-BF11-A72B478E65E8}" srcOrd="3" destOrd="0" parTransId="{4CB86CEF-51DC-4BAF-94CE-B8AD06EBEF54}" sibTransId="{D7D07DB7-0556-4990-84A2-AB3141F234FF}"/>
    <dgm:cxn modelId="{50E908BB-DB20-AA49-BBC4-ACB4DC669E2D}" type="presOf" srcId="{B7786153-90BF-4DFB-B344-7A64F3A5B92F}" destId="{1D58ECD3-5B42-ED44-8D1C-2A611AA665FB}" srcOrd="0" destOrd="0" presId="urn:microsoft.com/office/officeart/2005/8/layout/default"/>
    <dgm:cxn modelId="{36380ECC-D934-1F43-8B75-10E3F25F2268}" type="presOf" srcId="{067D9825-5F80-4582-A13E-FA95B39194EF}" destId="{6F21222A-6232-7742-85E7-B6764534ACEA}" srcOrd="0" destOrd="0" presId="urn:microsoft.com/office/officeart/2005/8/layout/default"/>
    <dgm:cxn modelId="{6879C1AA-E0A6-1741-A933-F38BFB9CD426}" type="presParOf" srcId="{6F21222A-6232-7742-85E7-B6764534ACEA}" destId="{0DBC43A6-C685-914E-BB8C-4C2EDCFAD296}" srcOrd="0" destOrd="0" presId="urn:microsoft.com/office/officeart/2005/8/layout/default"/>
    <dgm:cxn modelId="{C25D731F-BFB8-AE4F-8BC7-6D792582E52B}" type="presParOf" srcId="{6F21222A-6232-7742-85E7-B6764534ACEA}" destId="{2E85CA9C-3FE5-5347-9529-6DB93FC8571A}" srcOrd="1" destOrd="0" presId="urn:microsoft.com/office/officeart/2005/8/layout/default"/>
    <dgm:cxn modelId="{1530C690-574E-7C44-90D2-5C8BC8C02876}" type="presParOf" srcId="{6F21222A-6232-7742-85E7-B6764534ACEA}" destId="{904A84BF-F7E6-AE47-BE4D-B55AD15C8BAA}" srcOrd="2" destOrd="0" presId="urn:microsoft.com/office/officeart/2005/8/layout/default"/>
    <dgm:cxn modelId="{F038C8F4-AC57-794D-85B1-D09FA10D5B3B}" type="presParOf" srcId="{6F21222A-6232-7742-85E7-B6764534ACEA}" destId="{B28E937C-8111-5F4F-9DC5-20645B21BBFB}" srcOrd="3" destOrd="0" presId="urn:microsoft.com/office/officeart/2005/8/layout/default"/>
    <dgm:cxn modelId="{7B4F337D-25C3-8B42-9183-1AE1504654C4}" type="presParOf" srcId="{6F21222A-6232-7742-85E7-B6764534ACEA}" destId="{1D58ECD3-5B42-ED44-8D1C-2A611AA665FB}" srcOrd="4" destOrd="0" presId="urn:microsoft.com/office/officeart/2005/8/layout/default"/>
    <dgm:cxn modelId="{A77306DD-BE63-C149-A47A-67D792DBBD56}" type="presParOf" srcId="{6F21222A-6232-7742-85E7-B6764534ACEA}" destId="{7DE0AFAA-1D97-0F49-8F04-D3E3A96587E5}" srcOrd="5" destOrd="0" presId="urn:microsoft.com/office/officeart/2005/8/layout/default"/>
    <dgm:cxn modelId="{7DA79704-F768-F347-9B7F-DC80875B796A}" type="presParOf" srcId="{6F21222A-6232-7742-85E7-B6764534ACEA}" destId="{5F1E577A-6772-B844-9AFA-FE564A91541C}" srcOrd="6" destOrd="0" presId="urn:microsoft.com/office/officeart/2005/8/layout/default"/>
    <dgm:cxn modelId="{2895B797-714A-004F-A7DC-65A3DF92E104}" type="presParOf" srcId="{6F21222A-6232-7742-85E7-B6764534ACEA}" destId="{9BE16F10-837B-A345-99EC-0E39CF6A9E25}" srcOrd="7" destOrd="0" presId="urn:microsoft.com/office/officeart/2005/8/layout/default"/>
    <dgm:cxn modelId="{3179194B-93F4-EA4F-8696-62642F72D850}" type="presParOf" srcId="{6F21222A-6232-7742-85E7-B6764534ACEA}" destId="{EF0299D7-525A-7347-8A78-1B0EA18F13C6}" srcOrd="8" destOrd="0" presId="urn:microsoft.com/office/officeart/2005/8/layout/default"/>
    <dgm:cxn modelId="{442EBCD0-E6C7-C543-A50F-0D0A11E513AA}" type="presParOf" srcId="{6F21222A-6232-7742-85E7-B6764534ACEA}" destId="{AAC4C6EE-5D34-F345-92DB-56C9FD582651}" srcOrd="9" destOrd="0" presId="urn:microsoft.com/office/officeart/2005/8/layout/default"/>
    <dgm:cxn modelId="{ADA70563-5167-2245-A997-C35D95A2198A}" type="presParOf" srcId="{6F21222A-6232-7742-85E7-B6764534ACEA}" destId="{A22269D9-2E3D-9048-88AE-4E4530C8BF2F}"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702E661-82BA-4BBD-8C62-67456262264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7250E24-FD21-4224-B6B4-F6BAF06E6375}">
      <dgm:prSet custT="1"/>
      <dgm:spPr>
        <a:solidFill>
          <a:srgbClr val="C00000"/>
        </a:solidFill>
      </dgm:spPr>
      <dgm:t>
        <a:bodyPr/>
        <a:lstStyle/>
        <a:p>
          <a:r>
            <a:rPr lang="en-US" sz="2400" b="1" dirty="0"/>
            <a:t>The Every Student Succeeds Act</a:t>
          </a:r>
        </a:p>
      </dgm:t>
    </dgm:pt>
    <dgm:pt modelId="{F323E259-E8A7-4402-ABD7-DB3E8493ACF1}" type="parTrans" cxnId="{421A67D1-9EF9-46D4-A9E8-8F9790537D37}">
      <dgm:prSet/>
      <dgm:spPr/>
      <dgm:t>
        <a:bodyPr/>
        <a:lstStyle/>
        <a:p>
          <a:endParaRPr lang="en-US"/>
        </a:p>
      </dgm:t>
    </dgm:pt>
    <dgm:pt modelId="{24C356DC-F32F-4E4E-A7B1-3827138994F8}" type="sibTrans" cxnId="{421A67D1-9EF9-46D4-A9E8-8F9790537D37}">
      <dgm:prSet/>
      <dgm:spPr/>
      <dgm:t>
        <a:bodyPr/>
        <a:lstStyle/>
        <a:p>
          <a:endParaRPr lang="en-US"/>
        </a:p>
      </dgm:t>
    </dgm:pt>
    <dgm:pt modelId="{CA6AED69-D7C9-4277-9959-97661FAEE926}">
      <dgm:prSet custT="1"/>
      <dgm:spPr>
        <a:solidFill>
          <a:srgbClr val="C00000"/>
        </a:solidFill>
      </dgm:spPr>
      <dgm:t>
        <a:bodyPr/>
        <a:lstStyle/>
        <a:p>
          <a:r>
            <a:rPr lang="en-US" sz="1600" dirty="0"/>
            <a:t>Requires state education agencies to </a:t>
          </a:r>
          <a:r>
            <a:rPr lang="en-US" sz="1600" b="1" dirty="0"/>
            <a:t>meaningfully consult with tribes</a:t>
          </a:r>
        </a:p>
      </dgm:t>
    </dgm:pt>
    <dgm:pt modelId="{47D8F637-45C4-42E8-ABA0-AB6FC9E152B0}" type="parTrans" cxnId="{F205D606-7B4D-4B3C-B4FF-854242029837}">
      <dgm:prSet/>
      <dgm:spPr/>
      <dgm:t>
        <a:bodyPr/>
        <a:lstStyle/>
        <a:p>
          <a:endParaRPr lang="en-US"/>
        </a:p>
      </dgm:t>
    </dgm:pt>
    <dgm:pt modelId="{CC28A7FB-DA7A-4040-9630-CD6CF0C9A4F1}" type="sibTrans" cxnId="{F205D606-7B4D-4B3C-B4FF-854242029837}">
      <dgm:prSet/>
      <dgm:spPr/>
      <dgm:t>
        <a:bodyPr/>
        <a:lstStyle/>
        <a:p>
          <a:endParaRPr lang="en-US"/>
        </a:p>
      </dgm:t>
    </dgm:pt>
    <dgm:pt modelId="{09E05068-EEDF-49A7-AFD4-3DE5D6EF5983}">
      <dgm:prSet custT="1"/>
      <dgm:spPr>
        <a:solidFill>
          <a:srgbClr val="C00000"/>
        </a:solidFill>
      </dgm:spPr>
      <dgm:t>
        <a:bodyPr/>
        <a:lstStyle/>
        <a:p>
          <a:r>
            <a:rPr lang="en-US" sz="1600" b="1" dirty="0"/>
            <a:t>Authorizes funding </a:t>
          </a:r>
          <a:r>
            <a:rPr lang="en-US" sz="1600" dirty="0"/>
            <a:t>for Native language immersion programs</a:t>
          </a:r>
        </a:p>
      </dgm:t>
    </dgm:pt>
    <dgm:pt modelId="{4ADF7670-711A-437E-8891-A531E0A504CA}" type="parTrans" cxnId="{DD4E83B8-6C69-41A2-AE69-FB6585D191D2}">
      <dgm:prSet/>
      <dgm:spPr/>
      <dgm:t>
        <a:bodyPr/>
        <a:lstStyle/>
        <a:p>
          <a:endParaRPr lang="en-US"/>
        </a:p>
      </dgm:t>
    </dgm:pt>
    <dgm:pt modelId="{A15B7383-5909-4454-A6A9-ACA31A7E5B38}" type="sibTrans" cxnId="{DD4E83B8-6C69-41A2-AE69-FB6585D191D2}">
      <dgm:prSet/>
      <dgm:spPr/>
      <dgm:t>
        <a:bodyPr/>
        <a:lstStyle/>
        <a:p>
          <a:endParaRPr lang="en-US"/>
        </a:p>
      </dgm:t>
    </dgm:pt>
    <dgm:pt modelId="{F001F62C-18B3-4EFB-8B59-588999D7BD6B}">
      <dgm:prSet custT="1"/>
      <dgm:spPr>
        <a:solidFill>
          <a:srgbClr val="C00000"/>
        </a:solidFill>
      </dgm:spPr>
      <dgm:t>
        <a:bodyPr/>
        <a:lstStyle/>
        <a:p>
          <a:r>
            <a:rPr lang="en-US" sz="1600" dirty="0"/>
            <a:t>Allocates additional funding for </a:t>
          </a:r>
          <a:r>
            <a:rPr lang="en-US" sz="1600" b="1" dirty="0"/>
            <a:t>dropout prevention </a:t>
          </a:r>
          <a:r>
            <a:rPr lang="en-US" sz="1600" dirty="0"/>
            <a:t>and </a:t>
          </a:r>
          <a:r>
            <a:rPr lang="en-US" sz="1600" b="1" dirty="0"/>
            <a:t>mental health services</a:t>
          </a:r>
        </a:p>
      </dgm:t>
    </dgm:pt>
    <dgm:pt modelId="{1D5B4E0E-2C15-4F54-86B2-43F3C6F38236}" type="parTrans" cxnId="{BA7433F2-352B-42FB-B677-2882D595F50D}">
      <dgm:prSet/>
      <dgm:spPr/>
      <dgm:t>
        <a:bodyPr/>
        <a:lstStyle/>
        <a:p>
          <a:endParaRPr lang="en-US"/>
        </a:p>
      </dgm:t>
    </dgm:pt>
    <dgm:pt modelId="{5B7380D8-5F69-485F-A943-D01E5B9B2158}" type="sibTrans" cxnId="{BA7433F2-352B-42FB-B677-2882D595F50D}">
      <dgm:prSet/>
      <dgm:spPr/>
      <dgm:t>
        <a:bodyPr/>
        <a:lstStyle/>
        <a:p>
          <a:endParaRPr lang="en-US"/>
        </a:p>
      </dgm:t>
    </dgm:pt>
    <dgm:pt modelId="{B92B52FF-94C7-4C3F-84B0-FFB6EA5A32B2}">
      <dgm:prSet/>
      <dgm:spPr>
        <a:solidFill>
          <a:srgbClr val="FFC000"/>
        </a:solidFill>
      </dgm:spPr>
      <dgm:t>
        <a:bodyPr/>
        <a:lstStyle/>
        <a:p>
          <a:r>
            <a:rPr lang="en-US" dirty="0"/>
            <a:t>Diverge from </a:t>
          </a:r>
          <a:r>
            <a:rPr lang="en-US" b="1" dirty="0"/>
            <a:t>deficit-based framework </a:t>
          </a:r>
          <a:r>
            <a:rPr lang="en-US" dirty="0"/>
            <a:t>to understand the strengths and assets of Indigenous students and their cultures</a:t>
          </a:r>
        </a:p>
      </dgm:t>
    </dgm:pt>
    <dgm:pt modelId="{6D160F72-EE78-4F02-A858-9447446EE2F1}" type="parTrans" cxnId="{D2D297F6-DEE1-425B-B595-5A07D14AB1A2}">
      <dgm:prSet/>
      <dgm:spPr/>
      <dgm:t>
        <a:bodyPr/>
        <a:lstStyle/>
        <a:p>
          <a:endParaRPr lang="en-US"/>
        </a:p>
      </dgm:t>
    </dgm:pt>
    <dgm:pt modelId="{88258AED-5D23-43B7-9366-524C3EE5A455}" type="sibTrans" cxnId="{D2D297F6-DEE1-425B-B595-5A07D14AB1A2}">
      <dgm:prSet/>
      <dgm:spPr/>
      <dgm:t>
        <a:bodyPr/>
        <a:lstStyle/>
        <a:p>
          <a:endParaRPr lang="en-US"/>
        </a:p>
      </dgm:t>
    </dgm:pt>
    <dgm:pt modelId="{D311EE19-6B5A-4A89-88B6-460E0B353DA9}">
      <dgm:prSet/>
      <dgm:spPr>
        <a:solidFill>
          <a:srgbClr val="FFC000"/>
        </a:solidFill>
      </dgm:spPr>
      <dgm:t>
        <a:bodyPr/>
        <a:lstStyle/>
        <a:p>
          <a:r>
            <a:rPr lang="en-US" dirty="0"/>
            <a:t>Understand this country’s </a:t>
          </a:r>
          <a:r>
            <a:rPr lang="en-US" b="1" dirty="0"/>
            <a:t>moral debt </a:t>
          </a:r>
          <a:r>
            <a:rPr lang="en-US" dirty="0"/>
            <a:t>to Indigenous people</a:t>
          </a:r>
        </a:p>
      </dgm:t>
    </dgm:pt>
    <dgm:pt modelId="{D5BD6C5D-D57D-45D3-A044-8E3D1F7B3CBD}" type="parTrans" cxnId="{92A52B49-DFDD-4C23-B854-34D7BD66EB18}">
      <dgm:prSet/>
      <dgm:spPr/>
      <dgm:t>
        <a:bodyPr/>
        <a:lstStyle/>
        <a:p>
          <a:endParaRPr lang="en-US"/>
        </a:p>
      </dgm:t>
    </dgm:pt>
    <dgm:pt modelId="{2B8DA88D-24B8-4ECF-BEB3-26E6F419EE25}" type="sibTrans" cxnId="{92A52B49-DFDD-4C23-B854-34D7BD66EB18}">
      <dgm:prSet/>
      <dgm:spPr/>
      <dgm:t>
        <a:bodyPr/>
        <a:lstStyle/>
        <a:p>
          <a:endParaRPr lang="en-US"/>
        </a:p>
      </dgm:t>
    </dgm:pt>
    <dgm:pt modelId="{454AC7DC-6B93-4C1A-8AEB-C792235D0CC5}">
      <dgm:prSet/>
      <dgm:spPr>
        <a:solidFill>
          <a:srgbClr val="FFC000"/>
        </a:solidFill>
      </dgm:spPr>
      <dgm:t>
        <a:bodyPr/>
        <a:lstStyle/>
        <a:p>
          <a:r>
            <a:rPr lang="en-US" dirty="0"/>
            <a:t>Indigenous cultural </a:t>
          </a:r>
          <a:r>
            <a:rPr lang="en-US" b="1" dirty="0"/>
            <a:t>vitality</a:t>
          </a:r>
          <a:r>
            <a:rPr lang="en-US" dirty="0"/>
            <a:t> and </a:t>
          </a:r>
          <a:r>
            <a:rPr lang="en-US" b="1" dirty="0"/>
            <a:t>sustainability</a:t>
          </a:r>
        </a:p>
      </dgm:t>
    </dgm:pt>
    <dgm:pt modelId="{F0E318A3-3303-451A-A0F2-A6775AE22269}" type="parTrans" cxnId="{1AAF743B-4AE5-4097-BF1D-221F4BD820B6}">
      <dgm:prSet/>
      <dgm:spPr/>
      <dgm:t>
        <a:bodyPr/>
        <a:lstStyle/>
        <a:p>
          <a:endParaRPr lang="en-US"/>
        </a:p>
      </dgm:t>
    </dgm:pt>
    <dgm:pt modelId="{9185C99F-0EB8-461C-97DD-F679995881BF}" type="sibTrans" cxnId="{1AAF743B-4AE5-4097-BF1D-221F4BD820B6}">
      <dgm:prSet/>
      <dgm:spPr/>
      <dgm:t>
        <a:bodyPr/>
        <a:lstStyle/>
        <a:p>
          <a:endParaRPr lang="en-US"/>
        </a:p>
      </dgm:t>
    </dgm:pt>
    <dgm:pt modelId="{F721807D-0541-0245-987F-471469B5A193}" type="pres">
      <dgm:prSet presAssocID="{E702E661-82BA-4BBD-8C62-674562622641}" presName="outerComposite" presStyleCnt="0">
        <dgm:presLayoutVars>
          <dgm:chMax val="5"/>
          <dgm:dir/>
          <dgm:resizeHandles val="exact"/>
        </dgm:presLayoutVars>
      </dgm:prSet>
      <dgm:spPr/>
    </dgm:pt>
    <dgm:pt modelId="{3B47644C-8B60-AD4F-A41C-F50538D2103A}" type="pres">
      <dgm:prSet presAssocID="{E702E661-82BA-4BBD-8C62-674562622641}" presName="dummyMaxCanvas" presStyleCnt="0">
        <dgm:presLayoutVars/>
      </dgm:prSet>
      <dgm:spPr/>
    </dgm:pt>
    <dgm:pt modelId="{397F7313-09AE-9244-849F-D529BFD4544F}" type="pres">
      <dgm:prSet presAssocID="{E702E661-82BA-4BBD-8C62-674562622641}" presName="FourNodes_1" presStyleLbl="node1" presStyleIdx="0" presStyleCnt="4" custScaleY="124512">
        <dgm:presLayoutVars>
          <dgm:bulletEnabled val="1"/>
        </dgm:presLayoutVars>
      </dgm:prSet>
      <dgm:spPr/>
    </dgm:pt>
    <dgm:pt modelId="{39E16906-09A6-C44F-8120-E0FFA28667E7}" type="pres">
      <dgm:prSet presAssocID="{E702E661-82BA-4BBD-8C62-674562622641}" presName="FourNodes_2" presStyleLbl="node1" presStyleIdx="1" presStyleCnt="4">
        <dgm:presLayoutVars>
          <dgm:bulletEnabled val="1"/>
        </dgm:presLayoutVars>
      </dgm:prSet>
      <dgm:spPr/>
    </dgm:pt>
    <dgm:pt modelId="{A5A33340-1340-B942-8034-815A9A3E603A}" type="pres">
      <dgm:prSet presAssocID="{E702E661-82BA-4BBD-8C62-674562622641}" presName="FourNodes_3" presStyleLbl="node1" presStyleIdx="2" presStyleCnt="4">
        <dgm:presLayoutVars>
          <dgm:bulletEnabled val="1"/>
        </dgm:presLayoutVars>
      </dgm:prSet>
      <dgm:spPr/>
    </dgm:pt>
    <dgm:pt modelId="{3660A5E9-AB36-1B4A-9A9D-B3ED369C6709}" type="pres">
      <dgm:prSet presAssocID="{E702E661-82BA-4BBD-8C62-674562622641}" presName="FourNodes_4" presStyleLbl="node1" presStyleIdx="3" presStyleCnt="4">
        <dgm:presLayoutVars>
          <dgm:bulletEnabled val="1"/>
        </dgm:presLayoutVars>
      </dgm:prSet>
      <dgm:spPr/>
    </dgm:pt>
    <dgm:pt modelId="{77C13089-B97E-1445-912F-2425CA17B453}" type="pres">
      <dgm:prSet presAssocID="{E702E661-82BA-4BBD-8C62-674562622641}" presName="FourConn_1-2" presStyleLbl="fgAccFollowNode1" presStyleIdx="0" presStyleCnt="3">
        <dgm:presLayoutVars>
          <dgm:bulletEnabled val="1"/>
        </dgm:presLayoutVars>
      </dgm:prSet>
      <dgm:spPr/>
    </dgm:pt>
    <dgm:pt modelId="{97117755-41D6-4C45-B087-D375E20287CB}" type="pres">
      <dgm:prSet presAssocID="{E702E661-82BA-4BBD-8C62-674562622641}" presName="FourConn_2-3" presStyleLbl="fgAccFollowNode1" presStyleIdx="1" presStyleCnt="3">
        <dgm:presLayoutVars>
          <dgm:bulletEnabled val="1"/>
        </dgm:presLayoutVars>
      </dgm:prSet>
      <dgm:spPr/>
    </dgm:pt>
    <dgm:pt modelId="{D15B20A8-69E8-0644-B013-1FD6E410C559}" type="pres">
      <dgm:prSet presAssocID="{E702E661-82BA-4BBD-8C62-674562622641}" presName="FourConn_3-4" presStyleLbl="fgAccFollowNode1" presStyleIdx="2" presStyleCnt="3">
        <dgm:presLayoutVars>
          <dgm:bulletEnabled val="1"/>
        </dgm:presLayoutVars>
      </dgm:prSet>
      <dgm:spPr/>
    </dgm:pt>
    <dgm:pt modelId="{0E229AE6-BEF3-7E4B-B8A2-2747CA6F192C}" type="pres">
      <dgm:prSet presAssocID="{E702E661-82BA-4BBD-8C62-674562622641}" presName="FourNodes_1_text" presStyleLbl="node1" presStyleIdx="3" presStyleCnt="4">
        <dgm:presLayoutVars>
          <dgm:bulletEnabled val="1"/>
        </dgm:presLayoutVars>
      </dgm:prSet>
      <dgm:spPr/>
    </dgm:pt>
    <dgm:pt modelId="{52923375-4EE3-F845-96D2-E44B09DA3EDE}" type="pres">
      <dgm:prSet presAssocID="{E702E661-82BA-4BBD-8C62-674562622641}" presName="FourNodes_2_text" presStyleLbl="node1" presStyleIdx="3" presStyleCnt="4">
        <dgm:presLayoutVars>
          <dgm:bulletEnabled val="1"/>
        </dgm:presLayoutVars>
      </dgm:prSet>
      <dgm:spPr/>
    </dgm:pt>
    <dgm:pt modelId="{CA00D85A-58F2-4049-B997-1E72966D74B2}" type="pres">
      <dgm:prSet presAssocID="{E702E661-82BA-4BBD-8C62-674562622641}" presName="FourNodes_3_text" presStyleLbl="node1" presStyleIdx="3" presStyleCnt="4">
        <dgm:presLayoutVars>
          <dgm:bulletEnabled val="1"/>
        </dgm:presLayoutVars>
      </dgm:prSet>
      <dgm:spPr/>
    </dgm:pt>
    <dgm:pt modelId="{994CEC67-2019-1143-A050-DB9164A34AFD}" type="pres">
      <dgm:prSet presAssocID="{E702E661-82BA-4BBD-8C62-674562622641}" presName="FourNodes_4_text" presStyleLbl="node1" presStyleIdx="3" presStyleCnt="4">
        <dgm:presLayoutVars>
          <dgm:bulletEnabled val="1"/>
        </dgm:presLayoutVars>
      </dgm:prSet>
      <dgm:spPr/>
    </dgm:pt>
  </dgm:ptLst>
  <dgm:cxnLst>
    <dgm:cxn modelId="{F205D606-7B4D-4B3C-B4FF-854242029837}" srcId="{F7250E24-FD21-4224-B6B4-F6BAF06E6375}" destId="{CA6AED69-D7C9-4277-9959-97661FAEE926}" srcOrd="0" destOrd="0" parTransId="{47D8F637-45C4-42E8-ABA0-AB6FC9E152B0}" sibTransId="{CC28A7FB-DA7A-4040-9630-CD6CF0C9A4F1}"/>
    <dgm:cxn modelId="{8EA4000D-5A59-F744-BD31-1BDFC8FA39C1}" type="presOf" srcId="{454AC7DC-6B93-4C1A-8AEB-C792235D0CC5}" destId="{3660A5E9-AB36-1B4A-9A9D-B3ED369C6709}" srcOrd="0" destOrd="0" presId="urn:microsoft.com/office/officeart/2005/8/layout/vProcess5"/>
    <dgm:cxn modelId="{025E3813-43E2-4049-8CAA-D87FC190F76C}" type="presOf" srcId="{B92B52FF-94C7-4C3F-84B0-FFB6EA5A32B2}" destId="{52923375-4EE3-F845-96D2-E44B09DA3EDE}" srcOrd="1" destOrd="0" presId="urn:microsoft.com/office/officeart/2005/8/layout/vProcess5"/>
    <dgm:cxn modelId="{DEFF9116-2DC6-0143-876C-FFE8C8B3D5FB}" type="presOf" srcId="{24C356DC-F32F-4E4E-A7B1-3827138994F8}" destId="{77C13089-B97E-1445-912F-2425CA17B453}" srcOrd="0" destOrd="0" presId="urn:microsoft.com/office/officeart/2005/8/layout/vProcess5"/>
    <dgm:cxn modelId="{DAD0EB30-F933-934D-A4F2-F1CA6B239E27}" type="presOf" srcId="{F7250E24-FD21-4224-B6B4-F6BAF06E6375}" destId="{0E229AE6-BEF3-7E4B-B8A2-2747CA6F192C}" srcOrd="1" destOrd="0" presId="urn:microsoft.com/office/officeart/2005/8/layout/vProcess5"/>
    <dgm:cxn modelId="{32F63032-BA53-2648-AEDF-AF1AF585F90F}" type="presOf" srcId="{88258AED-5D23-43B7-9366-524C3EE5A455}" destId="{97117755-41D6-4C45-B087-D375E20287CB}" srcOrd="0" destOrd="0" presId="urn:microsoft.com/office/officeart/2005/8/layout/vProcess5"/>
    <dgm:cxn modelId="{79CC4136-9713-EF45-A8B0-60CBFA06AC4C}" type="presOf" srcId="{F7250E24-FD21-4224-B6B4-F6BAF06E6375}" destId="{397F7313-09AE-9244-849F-D529BFD4544F}" srcOrd="0" destOrd="0" presId="urn:microsoft.com/office/officeart/2005/8/layout/vProcess5"/>
    <dgm:cxn modelId="{1AAF743B-4AE5-4097-BF1D-221F4BD820B6}" srcId="{E702E661-82BA-4BBD-8C62-674562622641}" destId="{454AC7DC-6B93-4C1A-8AEB-C792235D0CC5}" srcOrd="3" destOrd="0" parTransId="{F0E318A3-3303-451A-A0F2-A6775AE22269}" sibTransId="{9185C99F-0EB8-461C-97DD-F679995881BF}"/>
    <dgm:cxn modelId="{41B1A244-A6C7-2949-BB7C-B943FD13B31B}" type="presOf" srcId="{F001F62C-18B3-4EFB-8B59-588999D7BD6B}" destId="{0E229AE6-BEF3-7E4B-B8A2-2747CA6F192C}" srcOrd="1" destOrd="3" presId="urn:microsoft.com/office/officeart/2005/8/layout/vProcess5"/>
    <dgm:cxn modelId="{F786AA45-234B-A242-9250-2F3C04F8B4FB}" type="presOf" srcId="{09E05068-EEDF-49A7-AFD4-3DE5D6EF5983}" destId="{397F7313-09AE-9244-849F-D529BFD4544F}" srcOrd="0" destOrd="2" presId="urn:microsoft.com/office/officeart/2005/8/layout/vProcess5"/>
    <dgm:cxn modelId="{92A52B49-DFDD-4C23-B854-34D7BD66EB18}" srcId="{E702E661-82BA-4BBD-8C62-674562622641}" destId="{D311EE19-6B5A-4A89-88B6-460E0B353DA9}" srcOrd="2" destOrd="0" parTransId="{D5BD6C5D-D57D-45D3-A044-8E3D1F7B3CBD}" sibTransId="{2B8DA88D-24B8-4ECF-BEB3-26E6F419EE25}"/>
    <dgm:cxn modelId="{D2CA7E4F-7E41-5241-9871-51D8171135B5}" type="presOf" srcId="{F001F62C-18B3-4EFB-8B59-588999D7BD6B}" destId="{397F7313-09AE-9244-849F-D529BFD4544F}" srcOrd="0" destOrd="3" presId="urn:microsoft.com/office/officeart/2005/8/layout/vProcess5"/>
    <dgm:cxn modelId="{46683060-5880-FA4B-AFF7-25AF3DE36485}" type="presOf" srcId="{B92B52FF-94C7-4C3F-84B0-FFB6EA5A32B2}" destId="{39E16906-09A6-C44F-8120-E0FFA28667E7}" srcOrd="0" destOrd="0" presId="urn:microsoft.com/office/officeart/2005/8/layout/vProcess5"/>
    <dgm:cxn modelId="{CED35D60-AAB8-0A42-BAE4-CD72BF72BF4F}" type="presOf" srcId="{09E05068-EEDF-49A7-AFD4-3DE5D6EF5983}" destId="{0E229AE6-BEF3-7E4B-B8A2-2747CA6F192C}" srcOrd="1" destOrd="2" presId="urn:microsoft.com/office/officeart/2005/8/layout/vProcess5"/>
    <dgm:cxn modelId="{0A089680-5634-9543-B823-816D674854DC}" type="presOf" srcId="{D311EE19-6B5A-4A89-88B6-460E0B353DA9}" destId="{A5A33340-1340-B942-8034-815A9A3E603A}" srcOrd="0" destOrd="0" presId="urn:microsoft.com/office/officeart/2005/8/layout/vProcess5"/>
    <dgm:cxn modelId="{49065D8D-3316-984D-A514-AD5D6B5881FE}" type="presOf" srcId="{E702E661-82BA-4BBD-8C62-674562622641}" destId="{F721807D-0541-0245-987F-471469B5A193}" srcOrd="0" destOrd="0" presId="urn:microsoft.com/office/officeart/2005/8/layout/vProcess5"/>
    <dgm:cxn modelId="{2C7A3BA1-E51A-4348-B736-A59179BDBA87}" type="presOf" srcId="{454AC7DC-6B93-4C1A-8AEB-C792235D0CC5}" destId="{994CEC67-2019-1143-A050-DB9164A34AFD}" srcOrd="1" destOrd="0" presId="urn:microsoft.com/office/officeart/2005/8/layout/vProcess5"/>
    <dgm:cxn modelId="{DD4E83B8-6C69-41A2-AE69-FB6585D191D2}" srcId="{F7250E24-FD21-4224-B6B4-F6BAF06E6375}" destId="{09E05068-EEDF-49A7-AFD4-3DE5D6EF5983}" srcOrd="1" destOrd="0" parTransId="{4ADF7670-711A-437E-8891-A531E0A504CA}" sibTransId="{A15B7383-5909-4454-A6A9-ACA31A7E5B38}"/>
    <dgm:cxn modelId="{6EB497BF-DCFB-8E46-A963-E79557367538}" type="presOf" srcId="{CA6AED69-D7C9-4277-9959-97661FAEE926}" destId="{397F7313-09AE-9244-849F-D529BFD4544F}" srcOrd="0" destOrd="1" presId="urn:microsoft.com/office/officeart/2005/8/layout/vProcess5"/>
    <dgm:cxn modelId="{17848ECD-D867-B341-9626-8EE280C370C7}" type="presOf" srcId="{D311EE19-6B5A-4A89-88B6-460E0B353DA9}" destId="{CA00D85A-58F2-4049-B997-1E72966D74B2}" srcOrd="1" destOrd="0" presId="urn:microsoft.com/office/officeart/2005/8/layout/vProcess5"/>
    <dgm:cxn modelId="{421A67D1-9EF9-46D4-A9E8-8F9790537D37}" srcId="{E702E661-82BA-4BBD-8C62-674562622641}" destId="{F7250E24-FD21-4224-B6B4-F6BAF06E6375}" srcOrd="0" destOrd="0" parTransId="{F323E259-E8A7-4402-ABD7-DB3E8493ACF1}" sibTransId="{24C356DC-F32F-4E4E-A7B1-3827138994F8}"/>
    <dgm:cxn modelId="{BA7433F2-352B-42FB-B677-2882D595F50D}" srcId="{F7250E24-FD21-4224-B6B4-F6BAF06E6375}" destId="{F001F62C-18B3-4EFB-8B59-588999D7BD6B}" srcOrd="2" destOrd="0" parTransId="{1D5B4E0E-2C15-4F54-86B2-43F3C6F38236}" sibTransId="{5B7380D8-5F69-485F-A943-D01E5B9B2158}"/>
    <dgm:cxn modelId="{07DBC9F4-0A36-1B49-A15B-F8094BC9DDC7}" type="presOf" srcId="{CA6AED69-D7C9-4277-9959-97661FAEE926}" destId="{0E229AE6-BEF3-7E4B-B8A2-2747CA6F192C}" srcOrd="1" destOrd="1" presId="urn:microsoft.com/office/officeart/2005/8/layout/vProcess5"/>
    <dgm:cxn modelId="{D2D297F6-DEE1-425B-B595-5A07D14AB1A2}" srcId="{E702E661-82BA-4BBD-8C62-674562622641}" destId="{B92B52FF-94C7-4C3F-84B0-FFB6EA5A32B2}" srcOrd="1" destOrd="0" parTransId="{6D160F72-EE78-4F02-A858-9447446EE2F1}" sibTransId="{88258AED-5D23-43B7-9366-524C3EE5A455}"/>
    <dgm:cxn modelId="{1516C8FE-A0BE-0342-936B-06F7ABD20087}" type="presOf" srcId="{2B8DA88D-24B8-4ECF-BEB3-26E6F419EE25}" destId="{D15B20A8-69E8-0644-B013-1FD6E410C559}" srcOrd="0" destOrd="0" presId="urn:microsoft.com/office/officeart/2005/8/layout/vProcess5"/>
    <dgm:cxn modelId="{2784C22B-F6D5-FF49-AFFD-97AA4B874FCA}" type="presParOf" srcId="{F721807D-0541-0245-987F-471469B5A193}" destId="{3B47644C-8B60-AD4F-A41C-F50538D2103A}" srcOrd="0" destOrd="0" presId="urn:microsoft.com/office/officeart/2005/8/layout/vProcess5"/>
    <dgm:cxn modelId="{477C9049-1455-184A-A233-810FC5FACDA8}" type="presParOf" srcId="{F721807D-0541-0245-987F-471469B5A193}" destId="{397F7313-09AE-9244-849F-D529BFD4544F}" srcOrd="1" destOrd="0" presId="urn:microsoft.com/office/officeart/2005/8/layout/vProcess5"/>
    <dgm:cxn modelId="{2A14477A-59EA-4047-96F7-DDEB2E71E592}" type="presParOf" srcId="{F721807D-0541-0245-987F-471469B5A193}" destId="{39E16906-09A6-C44F-8120-E0FFA28667E7}" srcOrd="2" destOrd="0" presId="urn:microsoft.com/office/officeart/2005/8/layout/vProcess5"/>
    <dgm:cxn modelId="{BD61CC9D-3A8C-7540-8D17-67C04441F690}" type="presParOf" srcId="{F721807D-0541-0245-987F-471469B5A193}" destId="{A5A33340-1340-B942-8034-815A9A3E603A}" srcOrd="3" destOrd="0" presId="urn:microsoft.com/office/officeart/2005/8/layout/vProcess5"/>
    <dgm:cxn modelId="{E5B914CE-1F97-4F46-BE7A-B13387DA5B74}" type="presParOf" srcId="{F721807D-0541-0245-987F-471469B5A193}" destId="{3660A5E9-AB36-1B4A-9A9D-B3ED369C6709}" srcOrd="4" destOrd="0" presId="urn:microsoft.com/office/officeart/2005/8/layout/vProcess5"/>
    <dgm:cxn modelId="{E01EF5AD-A122-064E-BB81-A45574BAABBF}" type="presParOf" srcId="{F721807D-0541-0245-987F-471469B5A193}" destId="{77C13089-B97E-1445-912F-2425CA17B453}" srcOrd="5" destOrd="0" presId="urn:microsoft.com/office/officeart/2005/8/layout/vProcess5"/>
    <dgm:cxn modelId="{82C967C6-0464-9F43-BBD1-52B288F915FF}" type="presParOf" srcId="{F721807D-0541-0245-987F-471469B5A193}" destId="{97117755-41D6-4C45-B087-D375E20287CB}" srcOrd="6" destOrd="0" presId="urn:microsoft.com/office/officeart/2005/8/layout/vProcess5"/>
    <dgm:cxn modelId="{FAEA9D6F-3A6D-FF4F-89EC-D0AB9DC8C46B}" type="presParOf" srcId="{F721807D-0541-0245-987F-471469B5A193}" destId="{D15B20A8-69E8-0644-B013-1FD6E410C559}" srcOrd="7" destOrd="0" presId="urn:microsoft.com/office/officeart/2005/8/layout/vProcess5"/>
    <dgm:cxn modelId="{1DB98044-E9F5-1742-9E28-AE782F118FB8}" type="presParOf" srcId="{F721807D-0541-0245-987F-471469B5A193}" destId="{0E229AE6-BEF3-7E4B-B8A2-2747CA6F192C}" srcOrd="8" destOrd="0" presId="urn:microsoft.com/office/officeart/2005/8/layout/vProcess5"/>
    <dgm:cxn modelId="{2462041A-E9F1-8F4F-AC92-E995807497DE}" type="presParOf" srcId="{F721807D-0541-0245-987F-471469B5A193}" destId="{52923375-4EE3-F845-96D2-E44B09DA3EDE}" srcOrd="9" destOrd="0" presId="urn:microsoft.com/office/officeart/2005/8/layout/vProcess5"/>
    <dgm:cxn modelId="{A8B1734F-9788-5243-A58E-9EE5FCE81DF5}" type="presParOf" srcId="{F721807D-0541-0245-987F-471469B5A193}" destId="{CA00D85A-58F2-4049-B997-1E72966D74B2}" srcOrd="10" destOrd="0" presId="urn:microsoft.com/office/officeart/2005/8/layout/vProcess5"/>
    <dgm:cxn modelId="{19152AC4-8FD6-1A4D-9B82-BB11E98C585A}" type="presParOf" srcId="{F721807D-0541-0245-987F-471469B5A193}" destId="{994CEC67-2019-1143-A050-DB9164A34AFD}" srcOrd="1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2EC2987-F71A-4867-BD08-7A0A663004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C25167-185B-4095-8388-C8118B3079BA}">
      <dgm:prSet/>
      <dgm:spPr>
        <a:solidFill>
          <a:srgbClr val="FFC000"/>
        </a:solidFill>
      </dgm:spPr>
      <dgm:t>
        <a:bodyPr/>
        <a:lstStyle/>
        <a:p>
          <a:r>
            <a:rPr lang="en-US" dirty="0"/>
            <a:t>Indigenous students are often the </a:t>
          </a:r>
          <a:r>
            <a:rPr lang="en-US" b="1" dirty="0">
              <a:solidFill>
                <a:srgbClr val="FF0000"/>
              </a:solidFill>
            </a:rPr>
            <a:t>minority</a:t>
          </a:r>
          <a:r>
            <a:rPr lang="en-US" dirty="0"/>
            <a:t> in public schools</a:t>
          </a:r>
        </a:p>
      </dgm:t>
    </dgm:pt>
    <dgm:pt modelId="{14760262-3B4F-4A0F-8CBA-F2B3C56B4469}" type="parTrans" cxnId="{022C3724-C97D-4A0B-87D3-42E125EFB534}">
      <dgm:prSet/>
      <dgm:spPr/>
      <dgm:t>
        <a:bodyPr/>
        <a:lstStyle/>
        <a:p>
          <a:endParaRPr lang="en-US"/>
        </a:p>
      </dgm:t>
    </dgm:pt>
    <dgm:pt modelId="{7B26D9B3-BACF-4641-B93B-358CF321E45A}" type="sibTrans" cxnId="{022C3724-C97D-4A0B-87D3-42E125EFB534}">
      <dgm:prSet/>
      <dgm:spPr/>
      <dgm:t>
        <a:bodyPr/>
        <a:lstStyle/>
        <a:p>
          <a:endParaRPr lang="en-US"/>
        </a:p>
      </dgm:t>
    </dgm:pt>
    <dgm:pt modelId="{4D94913B-DBB1-4922-8D95-26FF6CD0A058}">
      <dgm:prSet/>
      <dgm:spPr>
        <a:solidFill>
          <a:srgbClr val="FFC000"/>
        </a:solidFill>
      </dgm:spPr>
      <dgm:t>
        <a:bodyPr/>
        <a:lstStyle/>
        <a:p>
          <a:r>
            <a:rPr lang="en-US" dirty="0"/>
            <a:t>And many of the problems Indigenous students face can be exacerbated by </a:t>
          </a:r>
          <a:r>
            <a:rPr lang="en-US" b="1" dirty="0">
              <a:solidFill>
                <a:srgbClr val="FF0000"/>
              </a:solidFill>
            </a:rPr>
            <a:t>non-Indigenous cultures</a:t>
          </a:r>
        </a:p>
      </dgm:t>
    </dgm:pt>
    <dgm:pt modelId="{0BB00616-12FC-439E-A243-1AD050A6B3E5}" type="parTrans" cxnId="{D4A78D92-3A99-4F06-8DDC-1F3272221E68}">
      <dgm:prSet/>
      <dgm:spPr/>
      <dgm:t>
        <a:bodyPr/>
        <a:lstStyle/>
        <a:p>
          <a:endParaRPr lang="en-US"/>
        </a:p>
      </dgm:t>
    </dgm:pt>
    <dgm:pt modelId="{4AA4055C-82F0-48AF-BE98-1E7C685F3308}" type="sibTrans" cxnId="{D4A78D92-3A99-4F06-8DDC-1F3272221E68}">
      <dgm:prSet/>
      <dgm:spPr/>
      <dgm:t>
        <a:bodyPr/>
        <a:lstStyle/>
        <a:p>
          <a:endParaRPr lang="en-US"/>
        </a:p>
      </dgm:t>
    </dgm:pt>
    <dgm:pt modelId="{00E686F8-B4DE-4F5A-B17A-048B6AA8A433}">
      <dgm:prSet/>
      <dgm:spPr>
        <a:solidFill>
          <a:srgbClr val="FFC000"/>
        </a:solidFill>
      </dgm:spPr>
      <dgm:t>
        <a:bodyPr/>
        <a:lstStyle/>
        <a:p>
          <a:r>
            <a:rPr lang="en-US" dirty="0"/>
            <a:t>Data shows that Indigenous students are </a:t>
          </a:r>
          <a:r>
            <a:rPr lang="en-US" b="1" dirty="0">
              <a:solidFill>
                <a:srgbClr val="FF0000"/>
              </a:solidFill>
            </a:rPr>
            <a:t>at or near the greatest risk </a:t>
          </a:r>
          <a:r>
            <a:rPr lang="en-US" dirty="0"/>
            <a:t>of receiving </a:t>
          </a:r>
          <a:r>
            <a:rPr lang="en-US" b="1" dirty="0">
              <a:solidFill>
                <a:srgbClr val="FF0000"/>
              </a:solidFill>
            </a:rPr>
            <a:t>poor education in public schools</a:t>
          </a:r>
          <a:r>
            <a:rPr lang="en-US" dirty="0"/>
            <a:t> (Henson, 2008)</a:t>
          </a:r>
        </a:p>
      </dgm:t>
    </dgm:pt>
    <dgm:pt modelId="{88542BFA-D19B-42FA-8D63-647BD578C834}" type="parTrans" cxnId="{3FC187C9-3C50-4515-AB4C-68C55429FE73}">
      <dgm:prSet/>
      <dgm:spPr/>
      <dgm:t>
        <a:bodyPr/>
        <a:lstStyle/>
        <a:p>
          <a:endParaRPr lang="en-US"/>
        </a:p>
      </dgm:t>
    </dgm:pt>
    <dgm:pt modelId="{3A266F99-2A97-4CFB-BF61-1DAC125B1583}" type="sibTrans" cxnId="{3FC187C9-3C50-4515-AB4C-68C55429FE73}">
      <dgm:prSet/>
      <dgm:spPr/>
      <dgm:t>
        <a:bodyPr/>
        <a:lstStyle/>
        <a:p>
          <a:endParaRPr lang="en-US"/>
        </a:p>
      </dgm:t>
    </dgm:pt>
    <dgm:pt modelId="{C9791A1D-838F-4929-AAFC-2D18F2EFDC6A}">
      <dgm:prSet/>
      <dgm:spPr>
        <a:solidFill>
          <a:srgbClr val="FFC000"/>
        </a:solidFill>
      </dgm:spPr>
      <dgm:t>
        <a:bodyPr/>
        <a:lstStyle/>
        <a:p>
          <a:r>
            <a:rPr lang="en-US" dirty="0"/>
            <a:t>In addition to the high drop out rate, Indigenous students also have the </a:t>
          </a:r>
          <a:r>
            <a:rPr lang="en-US" b="1" dirty="0">
              <a:solidFill>
                <a:srgbClr val="FF0000"/>
              </a:solidFill>
            </a:rPr>
            <a:t>highest rate of absenteeism</a:t>
          </a:r>
          <a:r>
            <a:rPr lang="en-US" dirty="0"/>
            <a:t> of any group (Adcock, 2014)</a:t>
          </a:r>
        </a:p>
      </dgm:t>
    </dgm:pt>
    <dgm:pt modelId="{A85EF7FE-D1ED-4178-9EC4-A8279C7A7088}" type="parTrans" cxnId="{CC1DEC66-DCE6-41BE-8B9A-4D804B831FC3}">
      <dgm:prSet/>
      <dgm:spPr/>
      <dgm:t>
        <a:bodyPr/>
        <a:lstStyle/>
        <a:p>
          <a:endParaRPr lang="en-US"/>
        </a:p>
      </dgm:t>
    </dgm:pt>
    <dgm:pt modelId="{C69C31CC-A10F-4B72-9DF0-666D809A3D56}" type="sibTrans" cxnId="{CC1DEC66-DCE6-41BE-8B9A-4D804B831FC3}">
      <dgm:prSet/>
      <dgm:spPr/>
      <dgm:t>
        <a:bodyPr/>
        <a:lstStyle/>
        <a:p>
          <a:endParaRPr lang="en-US"/>
        </a:p>
      </dgm:t>
    </dgm:pt>
    <dgm:pt modelId="{39CA12CB-9274-4E44-819F-FE700974AAE8}">
      <dgm:prSet/>
      <dgm:spPr>
        <a:solidFill>
          <a:srgbClr val="FFC000"/>
        </a:solidFill>
      </dgm:spPr>
      <dgm:t>
        <a:bodyPr/>
        <a:lstStyle/>
        <a:p>
          <a:r>
            <a:rPr lang="en-US" dirty="0"/>
            <a:t>Indigenous students are </a:t>
          </a:r>
          <a:r>
            <a:rPr lang="en-US" b="1" dirty="0">
              <a:solidFill>
                <a:srgbClr val="FF0000"/>
              </a:solidFill>
            </a:rPr>
            <a:t>disproportionately</a:t>
          </a:r>
          <a:r>
            <a:rPr lang="en-US" dirty="0"/>
            <a:t> placed in </a:t>
          </a:r>
          <a:r>
            <a:rPr lang="en-US" b="1" dirty="0">
              <a:solidFill>
                <a:srgbClr val="FF0000"/>
              </a:solidFill>
            </a:rPr>
            <a:t>special education </a:t>
          </a:r>
          <a:r>
            <a:rPr lang="en-US" dirty="0"/>
            <a:t>compared to other populations (Adcock, 2014)</a:t>
          </a:r>
        </a:p>
      </dgm:t>
    </dgm:pt>
    <dgm:pt modelId="{B4839FA8-3DF6-424A-8DFE-F8A4934B8F34}" type="parTrans" cxnId="{C20543A9-85E0-45C8-8AA5-231D93253D79}">
      <dgm:prSet/>
      <dgm:spPr/>
      <dgm:t>
        <a:bodyPr/>
        <a:lstStyle/>
        <a:p>
          <a:endParaRPr lang="en-US"/>
        </a:p>
      </dgm:t>
    </dgm:pt>
    <dgm:pt modelId="{F69CBDF8-50E7-480C-8B89-4CBBA339F958}" type="sibTrans" cxnId="{C20543A9-85E0-45C8-8AA5-231D93253D79}">
      <dgm:prSet/>
      <dgm:spPr/>
      <dgm:t>
        <a:bodyPr/>
        <a:lstStyle/>
        <a:p>
          <a:endParaRPr lang="en-US"/>
        </a:p>
      </dgm:t>
    </dgm:pt>
    <dgm:pt modelId="{CB256299-9B02-8049-A8A4-721C88B241B2}" type="pres">
      <dgm:prSet presAssocID="{B2EC2987-F71A-4867-BD08-7A0A66300490}" presName="linear" presStyleCnt="0">
        <dgm:presLayoutVars>
          <dgm:animLvl val="lvl"/>
          <dgm:resizeHandles val="exact"/>
        </dgm:presLayoutVars>
      </dgm:prSet>
      <dgm:spPr/>
    </dgm:pt>
    <dgm:pt modelId="{6009C4C5-1320-7348-B01B-C681110B0B83}" type="pres">
      <dgm:prSet presAssocID="{29C25167-185B-4095-8388-C8118B3079BA}" presName="parentText" presStyleLbl="node1" presStyleIdx="0" presStyleCnt="5">
        <dgm:presLayoutVars>
          <dgm:chMax val="0"/>
          <dgm:bulletEnabled val="1"/>
        </dgm:presLayoutVars>
      </dgm:prSet>
      <dgm:spPr/>
    </dgm:pt>
    <dgm:pt modelId="{EDC5AB38-88EA-7C4C-9BDC-A69835D02CEB}" type="pres">
      <dgm:prSet presAssocID="{7B26D9B3-BACF-4641-B93B-358CF321E45A}" presName="spacer" presStyleCnt="0"/>
      <dgm:spPr/>
    </dgm:pt>
    <dgm:pt modelId="{7A22F77A-7B7A-714B-BE0D-F65CED6953A3}" type="pres">
      <dgm:prSet presAssocID="{4D94913B-DBB1-4922-8D95-26FF6CD0A058}" presName="parentText" presStyleLbl="node1" presStyleIdx="1" presStyleCnt="5">
        <dgm:presLayoutVars>
          <dgm:chMax val="0"/>
          <dgm:bulletEnabled val="1"/>
        </dgm:presLayoutVars>
      </dgm:prSet>
      <dgm:spPr/>
    </dgm:pt>
    <dgm:pt modelId="{1C9064FC-9603-9B4B-B830-7999696C5AFF}" type="pres">
      <dgm:prSet presAssocID="{4AA4055C-82F0-48AF-BE98-1E7C685F3308}" presName="spacer" presStyleCnt="0"/>
      <dgm:spPr/>
    </dgm:pt>
    <dgm:pt modelId="{6C763CF1-2890-E744-B9B0-D67B53AB1894}" type="pres">
      <dgm:prSet presAssocID="{00E686F8-B4DE-4F5A-B17A-048B6AA8A433}" presName="parentText" presStyleLbl="node1" presStyleIdx="2" presStyleCnt="5">
        <dgm:presLayoutVars>
          <dgm:chMax val="0"/>
          <dgm:bulletEnabled val="1"/>
        </dgm:presLayoutVars>
      </dgm:prSet>
      <dgm:spPr/>
    </dgm:pt>
    <dgm:pt modelId="{20278551-639C-5C48-B3D5-ACE519FD6A01}" type="pres">
      <dgm:prSet presAssocID="{3A266F99-2A97-4CFB-BF61-1DAC125B1583}" presName="spacer" presStyleCnt="0"/>
      <dgm:spPr/>
    </dgm:pt>
    <dgm:pt modelId="{6C7E78C5-0D70-3B48-AC76-9DE6090CE525}" type="pres">
      <dgm:prSet presAssocID="{C9791A1D-838F-4929-AAFC-2D18F2EFDC6A}" presName="parentText" presStyleLbl="node1" presStyleIdx="3" presStyleCnt="5">
        <dgm:presLayoutVars>
          <dgm:chMax val="0"/>
          <dgm:bulletEnabled val="1"/>
        </dgm:presLayoutVars>
      </dgm:prSet>
      <dgm:spPr/>
    </dgm:pt>
    <dgm:pt modelId="{B61FF746-28AB-D343-96D9-478B56EA4819}" type="pres">
      <dgm:prSet presAssocID="{C69C31CC-A10F-4B72-9DF0-666D809A3D56}" presName="spacer" presStyleCnt="0"/>
      <dgm:spPr/>
    </dgm:pt>
    <dgm:pt modelId="{E3FD21A5-D9C5-F242-9905-F2D41BBD59D2}" type="pres">
      <dgm:prSet presAssocID="{39CA12CB-9274-4E44-819F-FE700974AAE8}" presName="parentText" presStyleLbl="node1" presStyleIdx="4" presStyleCnt="5">
        <dgm:presLayoutVars>
          <dgm:chMax val="0"/>
          <dgm:bulletEnabled val="1"/>
        </dgm:presLayoutVars>
      </dgm:prSet>
      <dgm:spPr/>
    </dgm:pt>
  </dgm:ptLst>
  <dgm:cxnLst>
    <dgm:cxn modelId="{022C3724-C97D-4A0B-87D3-42E125EFB534}" srcId="{B2EC2987-F71A-4867-BD08-7A0A66300490}" destId="{29C25167-185B-4095-8388-C8118B3079BA}" srcOrd="0" destOrd="0" parTransId="{14760262-3B4F-4A0F-8CBA-F2B3C56B4469}" sibTransId="{7B26D9B3-BACF-4641-B93B-358CF321E45A}"/>
    <dgm:cxn modelId="{7341DE34-0177-854D-B77A-B0105F1B455F}" type="presOf" srcId="{00E686F8-B4DE-4F5A-B17A-048B6AA8A433}" destId="{6C763CF1-2890-E744-B9B0-D67B53AB1894}" srcOrd="0" destOrd="0" presId="urn:microsoft.com/office/officeart/2005/8/layout/vList2"/>
    <dgm:cxn modelId="{CC1DEC66-DCE6-41BE-8B9A-4D804B831FC3}" srcId="{B2EC2987-F71A-4867-BD08-7A0A66300490}" destId="{C9791A1D-838F-4929-AAFC-2D18F2EFDC6A}" srcOrd="3" destOrd="0" parTransId="{A85EF7FE-D1ED-4178-9EC4-A8279C7A7088}" sibTransId="{C69C31CC-A10F-4B72-9DF0-666D809A3D56}"/>
    <dgm:cxn modelId="{D4A78D92-3A99-4F06-8DDC-1F3272221E68}" srcId="{B2EC2987-F71A-4867-BD08-7A0A66300490}" destId="{4D94913B-DBB1-4922-8D95-26FF6CD0A058}" srcOrd="1" destOrd="0" parTransId="{0BB00616-12FC-439E-A243-1AD050A6B3E5}" sibTransId="{4AA4055C-82F0-48AF-BE98-1E7C685F3308}"/>
    <dgm:cxn modelId="{C20543A9-85E0-45C8-8AA5-231D93253D79}" srcId="{B2EC2987-F71A-4867-BD08-7A0A66300490}" destId="{39CA12CB-9274-4E44-819F-FE700974AAE8}" srcOrd="4" destOrd="0" parTransId="{B4839FA8-3DF6-424A-8DFE-F8A4934B8F34}" sibTransId="{F69CBDF8-50E7-480C-8B89-4CBBA339F958}"/>
    <dgm:cxn modelId="{0965B9B9-A393-144E-8E3B-C0F71FE0EC18}" type="presOf" srcId="{B2EC2987-F71A-4867-BD08-7A0A66300490}" destId="{CB256299-9B02-8049-A8A4-721C88B241B2}" srcOrd="0" destOrd="0" presId="urn:microsoft.com/office/officeart/2005/8/layout/vList2"/>
    <dgm:cxn modelId="{3FC187C9-3C50-4515-AB4C-68C55429FE73}" srcId="{B2EC2987-F71A-4867-BD08-7A0A66300490}" destId="{00E686F8-B4DE-4F5A-B17A-048B6AA8A433}" srcOrd="2" destOrd="0" parTransId="{88542BFA-D19B-42FA-8D63-647BD578C834}" sibTransId="{3A266F99-2A97-4CFB-BF61-1DAC125B1583}"/>
    <dgm:cxn modelId="{E0423AD3-3593-054E-A1AC-7ECEBA233A54}" type="presOf" srcId="{C9791A1D-838F-4929-AAFC-2D18F2EFDC6A}" destId="{6C7E78C5-0D70-3B48-AC76-9DE6090CE525}" srcOrd="0" destOrd="0" presId="urn:microsoft.com/office/officeart/2005/8/layout/vList2"/>
    <dgm:cxn modelId="{4B5A3EDB-83B9-8D44-AD0C-179E2858C7AE}" type="presOf" srcId="{29C25167-185B-4095-8388-C8118B3079BA}" destId="{6009C4C5-1320-7348-B01B-C681110B0B83}" srcOrd="0" destOrd="0" presId="urn:microsoft.com/office/officeart/2005/8/layout/vList2"/>
    <dgm:cxn modelId="{EF0C42F1-D392-0C4C-B8C9-A4D4E6634733}" type="presOf" srcId="{4D94913B-DBB1-4922-8D95-26FF6CD0A058}" destId="{7A22F77A-7B7A-714B-BE0D-F65CED6953A3}" srcOrd="0" destOrd="0" presId="urn:microsoft.com/office/officeart/2005/8/layout/vList2"/>
    <dgm:cxn modelId="{D29AF7F9-61F0-1F49-BF2C-72EFFE7ADD47}" type="presOf" srcId="{39CA12CB-9274-4E44-819F-FE700974AAE8}" destId="{E3FD21A5-D9C5-F242-9905-F2D41BBD59D2}" srcOrd="0" destOrd="0" presId="urn:microsoft.com/office/officeart/2005/8/layout/vList2"/>
    <dgm:cxn modelId="{3AD4C959-C421-6041-86F4-63A161E9B660}" type="presParOf" srcId="{CB256299-9B02-8049-A8A4-721C88B241B2}" destId="{6009C4C5-1320-7348-B01B-C681110B0B83}" srcOrd="0" destOrd="0" presId="urn:microsoft.com/office/officeart/2005/8/layout/vList2"/>
    <dgm:cxn modelId="{FD0CDC9A-DBC7-AF4E-9180-E536660D370D}" type="presParOf" srcId="{CB256299-9B02-8049-A8A4-721C88B241B2}" destId="{EDC5AB38-88EA-7C4C-9BDC-A69835D02CEB}" srcOrd="1" destOrd="0" presId="urn:microsoft.com/office/officeart/2005/8/layout/vList2"/>
    <dgm:cxn modelId="{B932D875-9C69-4D49-B27A-76B8F3B4CFA3}" type="presParOf" srcId="{CB256299-9B02-8049-A8A4-721C88B241B2}" destId="{7A22F77A-7B7A-714B-BE0D-F65CED6953A3}" srcOrd="2" destOrd="0" presId="urn:microsoft.com/office/officeart/2005/8/layout/vList2"/>
    <dgm:cxn modelId="{4DD82EFC-3BC2-5447-847D-84021E48FC3F}" type="presParOf" srcId="{CB256299-9B02-8049-A8A4-721C88B241B2}" destId="{1C9064FC-9603-9B4B-B830-7999696C5AFF}" srcOrd="3" destOrd="0" presId="urn:microsoft.com/office/officeart/2005/8/layout/vList2"/>
    <dgm:cxn modelId="{BF817858-78B4-5649-9463-E4B9F4025D19}" type="presParOf" srcId="{CB256299-9B02-8049-A8A4-721C88B241B2}" destId="{6C763CF1-2890-E744-B9B0-D67B53AB1894}" srcOrd="4" destOrd="0" presId="urn:microsoft.com/office/officeart/2005/8/layout/vList2"/>
    <dgm:cxn modelId="{DCF04673-4B04-E64F-8F29-1848933564DC}" type="presParOf" srcId="{CB256299-9B02-8049-A8A4-721C88B241B2}" destId="{20278551-639C-5C48-B3D5-ACE519FD6A01}" srcOrd="5" destOrd="0" presId="urn:microsoft.com/office/officeart/2005/8/layout/vList2"/>
    <dgm:cxn modelId="{DC258A89-A428-B24F-8446-409BFA9C8C4C}" type="presParOf" srcId="{CB256299-9B02-8049-A8A4-721C88B241B2}" destId="{6C7E78C5-0D70-3B48-AC76-9DE6090CE525}" srcOrd="6" destOrd="0" presId="urn:microsoft.com/office/officeart/2005/8/layout/vList2"/>
    <dgm:cxn modelId="{327346FF-700E-5542-BA68-B23F473BA3AA}" type="presParOf" srcId="{CB256299-9B02-8049-A8A4-721C88B241B2}" destId="{B61FF746-28AB-D343-96D9-478B56EA4819}" srcOrd="7" destOrd="0" presId="urn:microsoft.com/office/officeart/2005/8/layout/vList2"/>
    <dgm:cxn modelId="{503AE4C4-D206-3444-9DB2-B7E5DE9638E3}" type="presParOf" srcId="{CB256299-9B02-8049-A8A4-721C88B241B2}" destId="{E3FD21A5-D9C5-F242-9905-F2D41BBD59D2}"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2EC2987-F71A-4867-BD08-7A0A663004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C25167-185B-4095-8388-C8118B3079BA}">
      <dgm:prSet/>
      <dgm:spPr>
        <a:solidFill>
          <a:srgbClr val="FFC000"/>
        </a:solidFill>
      </dgm:spPr>
      <dgm:t>
        <a:bodyPr/>
        <a:lstStyle/>
        <a:p>
          <a:r>
            <a:rPr lang="en-US" b="1" dirty="0">
              <a:solidFill>
                <a:srgbClr val="FF0000"/>
              </a:solidFill>
            </a:rPr>
            <a:t>Decrease stereotypes</a:t>
          </a:r>
          <a:r>
            <a:rPr lang="en-US" dirty="0"/>
            <a:t>: Indigenous</a:t>
          </a:r>
          <a:r>
            <a:rPr lang="en-US" baseline="0" dirty="0"/>
            <a:t> people are often portrayed with stereotypical images and outdated children’s books.  </a:t>
          </a:r>
          <a:endParaRPr lang="en-US" dirty="0"/>
        </a:p>
      </dgm:t>
    </dgm:pt>
    <dgm:pt modelId="{14760262-3B4F-4A0F-8CBA-F2B3C56B4469}" type="parTrans" cxnId="{022C3724-C97D-4A0B-87D3-42E125EFB534}">
      <dgm:prSet/>
      <dgm:spPr/>
      <dgm:t>
        <a:bodyPr/>
        <a:lstStyle/>
        <a:p>
          <a:endParaRPr lang="en-US"/>
        </a:p>
      </dgm:t>
    </dgm:pt>
    <dgm:pt modelId="{7B26D9B3-BACF-4641-B93B-358CF321E45A}" type="sibTrans" cxnId="{022C3724-C97D-4A0B-87D3-42E125EFB534}">
      <dgm:prSet/>
      <dgm:spPr/>
      <dgm:t>
        <a:bodyPr/>
        <a:lstStyle/>
        <a:p>
          <a:endParaRPr lang="en-US"/>
        </a:p>
      </dgm:t>
    </dgm:pt>
    <dgm:pt modelId="{DDBC9E00-675D-F742-AAB4-61C868683B63}">
      <dgm:prSet/>
      <dgm:spPr>
        <a:solidFill>
          <a:srgbClr val="C00000"/>
        </a:solidFill>
      </dgm:spPr>
      <dgm:t>
        <a:bodyPr/>
        <a:lstStyle/>
        <a:p>
          <a:r>
            <a:rPr lang="en-US" b="0" i="0" u="none" dirty="0">
              <a:solidFill>
                <a:schemeClr val="bg1"/>
              </a:solidFill>
            </a:rPr>
            <a:t>A study by the University of Southern Mississippi found that non-indigenous students believe these inaccurate concepts about Indigenous students</a:t>
          </a:r>
          <a:endParaRPr lang="en-US" dirty="0">
            <a:solidFill>
              <a:schemeClr val="bg1"/>
            </a:solidFill>
          </a:endParaRPr>
        </a:p>
      </dgm:t>
    </dgm:pt>
    <dgm:pt modelId="{E4CF7728-E3C8-E84D-8510-9242158D04D9}" type="parTrans" cxnId="{A3290784-1F61-C845-A93D-330FF8DE2687}">
      <dgm:prSet/>
      <dgm:spPr/>
      <dgm:t>
        <a:bodyPr/>
        <a:lstStyle/>
        <a:p>
          <a:endParaRPr lang="en-US"/>
        </a:p>
      </dgm:t>
    </dgm:pt>
    <dgm:pt modelId="{970BD2DF-2573-0C4D-BA01-A79C3FD44E68}" type="sibTrans" cxnId="{A3290784-1F61-C845-A93D-330FF8DE2687}">
      <dgm:prSet/>
      <dgm:spPr/>
      <dgm:t>
        <a:bodyPr/>
        <a:lstStyle/>
        <a:p>
          <a:endParaRPr lang="en-US"/>
        </a:p>
      </dgm:t>
    </dgm:pt>
    <dgm:pt modelId="{D9CC0C79-C9DA-5D41-92FB-3ED900FB1196}">
      <dgm:prSet/>
      <dgm:spPr>
        <a:solidFill>
          <a:srgbClr val="FFC000"/>
        </a:solidFill>
      </dgm:spPr>
      <dgm:t>
        <a:bodyPr/>
        <a:lstStyle/>
        <a:p>
          <a:r>
            <a:rPr lang="en-US" b="1" dirty="0">
              <a:solidFill>
                <a:srgbClr val="FF0000"/>
              </a:solidFill>
            </a:rPr>
            <a:t>Increase Indigenous education in public schools</a:t>
          </a:r>
          <a:r>
            <a:rPr lang="en-US" b="1" dirty="0">
              <a:solidFill>
                <a:schemeClr val="bg1"/>
              </a:solidFill>
            </a:rPr>
            <a:t>: </a:t>
          </a:r>
          <a:r>
            <a:rPr lang="en-US" b="0" i="0" u="none" dirty="0"/>
            <a:t>The director of the UCLA American Indian Studies Center, Shannon Speed, said Native American history is not adequately covered in public education or education at all levels.</a:t>
          </a:r>
          <a:endParaRPr lang="en-US" b="1" dirty="0">
            <a:solidFill>
              <a:schemeClr val="bg1"/>
            </a:solidFill>
          </a:endParaRPr>
        </a:p>
      </dgm:t>
    </dgm:pt>
    <dgm:pt modelId="{E6DCBEC8-F804-7C41-BE7C-042C3E256B72}" type="parTrans" cxnId="{AC5AB4F4-A4E0-1C49-AFFB-93380D7410B5}">
      <dgm:prSet/>
      <dgm:spPr/>
      <dgm:t>
        <a:bodyPr/>
        <a:lstStyle/>
        <a:p>
          <a:endParaRPr lang="en-US"/>
        </a:p>
      </dgm:t>
    </dgm:pt>
    <dgm:pt modelId="{911EDC5E-BFC4-3944-8EDD-C1BF9F5610E4}" type="sibTrans" cxnId="{AC5AB4F4-A4E0-1C49-AFFB-93380D7410B5}">
      <dgm:prSet/>
      <dgm:spPr/>
      <dgm:t>
        <a:bodyPr/>
        <a:lstStyle/>
        <a:p>
          <a:endParaRPr lang="en-US"/>
        </a:p>
      </dgm:t>
    </dgm:pt>
    <dgm:pt modelId="{A8CD86D0-FE44-484D-8F88-35877B7953A0}">
      <dgm:prSet/>
      <dgm:spPr>
        <a:solidFill>
          <a:srgbClr val="FFC000"/>
        </a:solidFill>
      </dgm:spPr>
      <dgm:t>
        <a:bodyPr/>
        <a:lstStyle/>
        <a:p>
          <a:r>
            <a:rPr lang="en-US" b="1" dirty="0">
              <a:solidFill>
                <a:srgbClr val="FF0000"/>
              </a:solidFill>
            </a:rPr>
            <a:t>Doing so can increase college enrollment</a:t>
          </a:r>
          <a:r>
            <a:rPr lang="en-US" b="1" dirty="0">
              <a:solidFill>
                <a:schemeClr val="bg1"/>
              </a:solidFill>
            </a:rPr>
            <a:t>: College enrollment for Indigenous students aged 18-24 is 24% compared to 41% in the rest of the US population</a:t>
          </a:r>
        </a:p>
      </dgm:t>
    </dgm:pt>
    <dgm:pt modelId="{28B6A74B-8387-9A4D-8818-5C8C33F1A0E7}" type="parTrans" cxnId="{76AF82F6-F278-F04E-9919-A0165DF7E530}">
      <dgm:prSet/>
      <dgm:spPr/>
      <dgm:t>
        <a:bodyPr/>
        <a:lstStyle/>
        <a:p>
          <a:endParaRPr lang="en-US"/>
        </a:p>
      </dgm:t>
    </dgm:pt>
    <dgm:pt modelId="{A4B1FF4A-24C9-2B44-B300-3C2129EA7545}" type="sibTrans" cxnId="{76AF82F6-F278-F04E-9919-A0165DF7E530}">
      <dgm:prSet/>
      <dgm:spPr/>
      <dgm:t>
        <a:bodyPr/>
        <a:lstStyle/>
        <a:p>
          <a:endParaRPr lang="en-US"/>
        </a:p>
      </dgm:t>
    </dgm:pt>
    <dgm:pt modelId="{CB256299-9B02-8049-A8A4-721C88B241B2}" type="pres">
      <dgm:prSet presAssocID="{B2EC2987-F71A-4867-BD08-7A0A66300490}" presName="linear" presStyleCnt="0">
        <dgm:presLayoutVars>
          <dgm:animLvl val="lvl"/>
          <dgm:resizeHandles val="exact"/>
        </dgm:presLayoutVars>
      </dgm:prSet>
      <dgm:spPr/>
    </dgm:pt>
    <dgm:pt modelId="{6009C4C5-1320-7348-B01B-C681110B0B83}" type="pres">
      <dgm:prSet presAssocID="{29C25167-185B-4095-8388-C8118B3079BA}" presName="parentText" presStyleLbl="node1" presStyleIdx="0" presStyleCnt="3">
        <dgm:presLayoutVars>
          <dgm:chMax val="0"/>
          <dgm:bulletEnabled val="1"/>
        </dgm:presLayoutVars>
      </dgm:prSet>
      <dgm:spPr/>
    </dgm:pt>
    <dgm:pt modelId="{BF5CF52F-BC05-EA46-9102-27B810D36B8C}" type="pres">
      <dgm:prSet presAssocID="{29C25167-185B-4095-8388-C8118B3079BA}" presName="childText" presStyleLbl="revTx" presStyleIdx="0" presStyleCnt="1">
        <dgm:presLayoutVars>
          <dgm:bulletEnabled val="1"/>
        </dgm:presLayoutVars>
      </dgm:prSet>
      <dgm:spPr/>
    </dgm:pt>
    <dgm:pt modelId="{695C6C0E-1FE4-4046-B641-3C5AA2922990}" type="pres">
      <dgm:prSet presAssocID="{D9CC0C79-C9DA-5D41-92FB-3ED900FB1196}" presName="parentText" presStyleLbl="node1" presStyleIdx="1" presStyleCnt="3">
        <dgm:presLayoutVars>
          <dgm:chMax val="0"/>
          <dgm:bulletEnabled val="1"/>
        </dgm:presLayoutVars>
      </dgm:prSet>
      <dgm:spPr/>
    </dgm:pt>
    <dgm:pt modelId="{95F17679-B55B-1649-B88C-3798BE5A937E}" type="pres">
      <dgm:prSet presAssocID="{911EDC5E-BFC4-3944-8EDD-C1BF9F5610E4}" presName="spacer" presStyleCnt="0"/>
      <dgm:spPr/>
    </dgm:pt>
    <dgm:pt modelId="{56C40089-EAC6-7940-B696-695A0BE39461}" type="pres">
      <dgm:prSet presAssocID="{A8CD86D0-FE44-484D-8F88-35877B7953A0}" presName="parentText" presStyleLbl="node1" presStyleIdx="2" presStyleCnt="3">
        <dgm:presLayoutVars>
          <dgm:chMax val="0"/>
          <dgm:bulletEnabled val="1"/>
        </dgm:presLayoutVars>
      </dgm:prSet>
      <dgm:spPr/>
    </dgm:pt>
  </dgm:ptLst>
  <dgm:cxnLst>
    <dgm:cxn modelId="{022C3724-C97D-4A0B-87D3-42E125EFB534}" srcId="{B2EC2987-F71A-4867-BD08-7A0A66300490}" destId="{29C25167-185B-4095-8388-C8118B3079BA}" srcOrd="0" destOrd="0" parTransId="{14760262-3B4F-4A0F-8CBA-F2B3C56B4469}" sibTransId="{7B26D9B3-BACF-4641-B93B-358CF321E45A}"/>
    <dgm:cxn modelId="{89F4B255-E6BE-2B4B-A40C-D2F2FEE3DC99}" type="presOf" srcId="{D9CC0C79-C9DA-5D41-92FB-3ED900FB1196}" destId="{695C6C0E-1FE4-4046-B641-3C5AA2922990}" srcOrd="0" destOrd="0" presId="urn:microsoft.com/office/officeart/2005/8/layout/vList2"/>
    <dgm:cxn modelId="{2DD47A75-3FA7-EA40-9BD4-9FDD2ADDAD12}" type="presOf" srcId="{A8CD86D0-FE44-484D-8F88-35877B7953A0}" destId="{56C40089-EAC6-7940-B696-695A0BE39461}" srcOrd="0" destOrd="0" presId="urn:microsoft.com/office/officeart/2005/8/layout/vList2"/>
    <dgm:cxn modelId="{A3290784-1F61-C845-A93D-330FF8DE2687}" srcId="{29C25167-185B-4095-8388-C8118B3079BA}" destId="{DDBC9E00-675D-F742-AAB4-61C868683B63}" srcOrd="0" destOrd="0" parTransId="{E4CF7728-E3C8-E84D-8510-9242158D04D9}" sibTransId="{970BD2DF-2573-0C4D-BA01-A79C3FD44E68}"/>
    <dgm:cxn modelId="{9D2E14B5-3EB1-3646-A80B-05540EAB66DF}" type="presOf" srcId="{DDBC9E00-675D-F742-AAB4-61C868683B63}" destId="{BF5CF52F-BC05-EA46-9102-27B810D36B8C}" srcOrd="0" destOrd="0" presId="urn:microsoft.com/office/officeart/2005/8/layout/vList2"/>
    <dgm:cxn modelId="{0965B9B9-A393-144E-8E3B-C0F71FE0EC18}" type="presOf" srcId="{B2EC2987-F71A-4867-BD08-7A0A66300490}" destId="{CB256299-9B02-8049-A8A4-721C88B241B2}" srcOrd="0" destOrd="0" presId="urn:microsoft.com/office/officeart/2005/8/layout/vList2"/>
    <dgm:cxn modelId="{4B5A3EDB-83B9-8D44-AD0C-179E2858C7AE}" type="presOf" srcId="{29C25167-185B-4095-8388-C8118B3079BA}" destId="{6009C4C5-1320-7348-B01B-C681110B0B83}" srcOrd="0" destOrd="0" presId="urn:microsoft.com/office/officeart/2005/8/layout/vList2"/>
    <dgm:cxn modelId="{AC5AB4F4-A4E0-1C49-AFFB-93380D7410B5}" srcId="{B2EC2987-F71A-4867-BD08-7A0A66300490}" destId="{D9CC0C79-C9DA-5D41-92FB-3ED900FB1196}" srcOrd="1" destOrd="0" parTransId="{E6DCBEC8-F804-7C41-BE7C-042C3E256B72}" sibTransId="{911EDC5E-BFC4-3944-8EDD-C1BF9F5610E4}"/>
    <dgm:cxn modelId="{76AF82F6-F278-F04E-9919-A0165DF7E530}" srcId="{B2EC2987-F71A-4867-BD08-7A0A66300490}" destId="{A8CD86D0-FE44-484D-8F88-35877B7953A0}" srcOrd="2" destOrd="0" parTransId="{28B6A74B-8387-9A4D-8818-5C8C33F1A0E7}" sibTransId="{A4B1FF4A-24C9-2B44-B300-3C2129EA7545}"/>
    <dgm:cxn modelId="{3AD4C959-C421-6041-86F4-63A161E9B660}" type="presParOf" srcId="{CB256299-9B02-8049-A8A4-721C88B241B2}" destId="{6009C4C5-1320-7348-B01B-C681110B0B83}" srcOrd="0" destOrd="0" presId="urn:microsoft.com/office/officeart/2005/8/layout/vList2"/>
    <dgm:cxn modelId="{DF984EFB-AB04-B640-AF86-0F011789C697}" type="presParOf" srcId="{CB256299-9B02-8049-A8A4-721C88B241B2}" destId="{BF5CF52F-BC05-EA46-9102-27B810D36B8C}" srcOrd="1" destOrd="0" presId="urn:microsoft.com/office/officeart/2005/8/layout/vList2"/>
    <dgm:cxn modelId="{E12DC89A-D1DF-084A-8440-50834E4A680D}" type="presParOf" srcId="{CB256299-9B02-8049-A8A4-721C88B241B2}" destId="{695C6C0E-1FE4-4046-B641-3C5AA2922990}" srcOrd="2" destOrd="0" presId="urn:microsoft.com/office/officeart/2005/8/layout/vList2"/>
    <dgm:cxn modelId="{0A87BBA3-265A-EF49-A4D0-EDF9B241C642}" type="presParOf" srcId="{CB256299-9B02-8049-A8A4-721C88B241B2}" destId="{95F17679-B55B-1649-B88C-3798BE5A937E}" srcOrd="3" destOrd="0" presId="urn:microsoft.com/office/officeart/2005/8/layout/vList2"/>
    <dgm:cxn modelId="{7B6A4AB2-86AF-0A44-8A8B-4B5B66F4D259}" type="presParOf" srcId="{CB256299-9B02-8049-A8A4-721C88B241B2}" destId="{56C40089-EAC6-7940-B696-695A0BE39461}"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71178BA-8551-4DAD-86B2-C3D7B367A6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D4DD2FE-1CF5-494A-ACDF-F64BB5235F53}">
      <dgm:prSet/>
      <dgm:spPr>
        <a:solidFill>
          <a:srgbClr val="FFC000"/>
        </a:solidFill>
      </dgm:spPr>
      <dgm:t>
        <a:bodyPr/>
        <a:lstStyle/>
        <a:p>
          <a:r>
            <a:rPr lang="en-US" b="0" i="0" dirty="0"/>
            <a:t>In Indigenous communities there is a </a:t>
          </a:r>
          <a:r>
            <a:rPr lang="en-US" b="1" i="0" dirty="0"/>
            <a:t>lack of recruitment</a:t>
          </a:r>
          <a:r>
            <a:rPr lang="en-US" b="0" i="0" dirty="0"/>
            <a:t> of high quality teachers and the underfunding of teacher salaries</a:t>
          </a:r>
          <a:endParaRPr lang="en-US" dirty="0"/>
        </a:p>
      </dgm:t>
    </dgm:pt>
    <dgm:pt modelId="{199D6E5E-8DEA-4CBB-A1B9-C77238686E3B}" type="parTrans" cxnId="{C63BFE88-C34A-4321-9D13-7B5F401FFF37}">
      <dgm:prSet/>
      <dgm:spPr/>
      <dgm:t>
        <a:bodyPr/>
        <a:lstStyle/>
        <a:p>
          <a:endParaRPr lang="en-US"/>
        </a:p>
      </dgm:t>
    </dgm:pt>
    <dgm:pt modelId="{B43F8953-7EFA-4AD2-9068-C8803E05600F}" type="sibTrans" cxnId="{C63BFE88-C34A-4321-9D13-7B5F401FFF37}">
      <dgm:prSet/>
      <dgm:spPr/>
      <dgm:t>
        <a:bodyPr/>
        <a:lstStyle/>
        <a:p>
          <a:endParaRPr lang="en-US"/>
        </a:p>
      </dgm:t>
    </dgm:pt>
    <dgm:pt modelId="{26F9C76A-1532-4A4F-A33D-C518E7FA38A9}">
      <dgm:prSet/>
      <dgm:spPr>
        <a:solidFill>
          <a:srgbClr val="FFC000"/>
        </a:solidFill>
      </dgm:spPr>
      <dgm:t>
        <a:bodyPr/>
        <a:lstStyle/>
        <a:p>
          <a:r>
            <a:rPr lang="en-US" b="0" i="0" dirty="0"/>
            <a:t>Leads to </a:t>
          </a:r>
          <a:r>
            <a:rPr lang="en-US" b="1" i="0" dirty="0"/>
            <a:t>little representation</a:t>
          </a:r>
          <a:r>
            <a:rPr lang="en-US" b="0" i="0" dirty="0"/>
            <a:t> of Indigenous faculty in </a:t>
          </a:r>
          <a:r>
            <a:rPr lang="en-US" b="1" i="0" dirty="0"/>
            <a:t>higher education</a:t>
          </a:r>
          <a:r>
            <a:rPr lang="en-US" b="0" i="0" dirty="0"/>
            <a:t> for example</a:t>
          </a:r>
          <a:endParaRPr lang="en-US" dirty="0"/>
        </a:p>
      </dgm:t>
    </dgm:pt>
    <dgm:pt modelId="{4CFAD6A8-928B-4944-B51D-D6E4B7297B12}" type="parTrans" cxnId="{31FC2519-997B-44E0-A154-1E51E5C94061}">
      <dgm:prSet/>
      <dgm:spPr/>
      <dgm:t>
        <a:bodyPr/>
        <a:lstStyle/>
        <a:p>
          <a:endParaRPr lang="en-US"/>
        </a:p>
      </dgm:t>
    </dgm:pt>
    <dgm:pt modelId="{B2229B2E-22A1-46F2-AE01-877C1FBF2600}" type="sibTrans" cxnId="{31FC2519-997B-44E0-A154-1E51E5C94061}">
      <dgm:prSet/>
      <dgm:spPr/>
      <dgm:t>
        <a:bodyPr/>
        <a:lstStyle/>
        <a:p>
          <a:endParaRPr lang="en-US"/>
        </a:p>
      </dgm:t>
    </dgm:pt>
    <dgm:pt modelId="{40F01490-033C-43CC-89E3-E73B4A745F77}">
      <dgm:prSet/>
      <dgm:spPr>
        <a:solidFill>
          <a:srgbClr val="FFC000"/>
        </a:solidFill>
      </dgm:spPr>
      <dgm:t>
        <a:bodyPr/>
        <a:lstStyle/>
        <a:p>
          <a:r>
            <a:rPr lang="en-US" b="0" i="0" dirty="0"/>
            <a:t>Indigenous students have less access to </a:t>
          </a:r>
          <a:r>
            <a:rPr lang="en-US" b="1" i="0" dirty="0"/>
            <a:t>Advanced Placement</a:t>
          </a:r>
          <a:r>
            <a:rPr lang="en-US" b="0" i="0" dirty="0"/>
            <a:t> or </a:t>
          </a:r>
          <a:r>
            <a:rPr lang="en-US" b="1" i="0" dirty="0"/>
            <a:t>college preparation</a:t>
          </a:r>
          <a:r>
            <a:rPr lang="en-US" b="0" i="0" dirty="0"/>
            <a:t> courses in high school</a:t>
          </a:r>
          <a:endParaRPr lang="en-US" dirty="0"/>
        </a:p>
      </dgm:t>
    </dgm:pt>
    <dgm:pt modelId="{8138597E-DFA3-4A17-87B3-0F07732BE76D}" type="parTrans" cxnId="{F91B1FD4-AF00-474A-97D6-337732DD615A}">
      <dgm:prSet/>
      <dgm:spPr/>
      <dgm:t>
        <a:bodyPr/>
        <a:lstStyle/>
        <a:p>
          <a:endParaRPr lang="en-US"/>
        </a:p>
      </dgm:t>
    </dgm:pt>
    <dgm:pt modelId="{924CF5E2-884B-46AD-B347-D6219B9159CE}" type="sibTrans" cxnId="{F91B1FD4-AF00-474A-97D6-337732DD615A}">
      <dgm:prSet/>
      <dgm:spPr/>
      <dgm:t>
        <a:bodyPr/>
        <a:lstStyle/>
        <a:p>
          <a:endParaRPr lang="en-US"/>
        </a:p>
      </dgm:t>
    </dgm:pt>
    <dgm:pt modelId="{EE2E2691-B715-4929-A843-A3EDDB33ACFF}">
      <dgm:prSet/>
      <dgm:spPr>
        <a:solidFill>
          <a:srgbClr val="FFC000"/>
        </a:solidFill>
      </dgm:spPr>
      <dgm:t>
        <a:bodyPr/>
        <a:lstStyle/>
        <a:p>
          <a:r>
            <a:rPr lang="en-US" b="0" i="0" dirty="0"/>
            <a:t>Indigenous students are also more likely to need </a:t>
          </a:r>
          <a:r>
            <a:rPr lang="en-US" b="1" i="0" dirty="0"/>
            <a:t>grant aid assistance </a:t>
          </a:r>
          <a:r>
            <a:rPr lang="en-US" b="0" i="0" dirty="0"/>
            <a:t>to attend college (Postsecondary National Policy Institute)</a:t>
          </a:r>
          <a:endParaRPr lang="en-US" dirty="0"/>
        </a:p>
      </dgm:t>
    </dgm:pt>
    <dgm:pt modelId="{81BFFB1E-D838-440B-860B-396729C07D03}" type="parTrans" cxnId="{EFAD4345-1984-4812-9EA3-7E80CFD8AA0C}">
      <dgm:prSet/>
      <dgm:spPr/>
      <dgm:t>
        <a:bodyPr/>
        <a:lstStyle/>
        <a:p>
          <a:endParaRPr lang="en-US"/>
        </a:p>
      </dgm:t>
    </dgm:pt>
    <dgm:pt modelId="{619B935D-CEF9-4961-AB6D-198D819EBE43}" type="sibTrans" cxnId="{EFAD4345-1984-4812-9EA3-7E80CFD8AA0C}">
      <dgm:prSet/>
      <dgm:spPr/>
      <dgm:t>
        <a:bodyPr/>
        <a:lstStyle/>
        <a:p>
          <a:endParaRPr lang="en-US"/>
        </a:p>
      </dgm:t>
    </dgm:pt>
    <dgm:pt modelId="{C7A5F775-3A32-4E49-849A-824C178E5DB0}">
      <dgm:prSet/>
      <dgm:spPr>
        <a:solidFill>
          <a:srgbClr val="C00000"/>
        </a:solidFill>
      </dgm:spPr>
      <dgm:t>
        <a:bodyPr/>
        <a:lstStyle/>
        <a:p>
          <a:r>
            <a:rPr lang="en-US" b="1" i="0" dirty="0"/>
            <a:t>Increasing funding for K-12 </a:t>
          </a:r>
          <a:r>
            <a:rPr lang="en-US" b="0" i="0" dirty="0"/>
            <a:t>will allow for a higher quality of teaching</a:t>
          </a:r>
          <a:endParaRPr lang="en-US" dirty="0"/>
        </a:p>
      </dgm:t>
    </dgm:pt>
    <dgm:pt modelId="{47E087A1-3423-4710-8A92-7E785E41951B}" type="parTrans" cxnId="{E83525BD-8AE3-4AA3-9B3D-0D309B77C3FC}">
      <dgm:prSet/>
      <dgm:spPr/>
      <dgm:t>
        <a:bodyPr/>
        <a:lstStyle/>
        <a:p>
          <a:endParaRPr lang="en-US"/>
        </a:p>
      </dgm:t>
    </dgm:pt>
    <dgm:pt modelId="{D4147C84-ECD3-458D-AB78-298756C60F8E}" type="sibTrans" cxnId="{E83525BD-8AE3-4AA3-9B3D-0D309B77C3FC}">
      <dgm:prSet/>
      <dgm:spPr/>
      <dgm:t>
        <a:bodyPr/>
        <a:lstStyle/>
        <a:p>
          <a:endParaRPr lang="en-US"/>
        </a:p>
      </dgm:t>
    </dgm:pt>
    <dgm:pt modelId="{C1074FD6-262C-4814-839B-62FB226E0A9B}">
      <dgm:prSet/>
      <dgm:spPr>
        <a:solidFill>
          <a:srgbClr val="C00000"/>
        </a:solidFill>
      </dgm:spPr>
      <dgm:t>
        <a:bodyPr/>
        <a:lstStyle/>
        <a:p>
          <a:r>
            <a:rPr lang="en-US" b="0" i="0" dirty="0"/>
            <a:t>Additional </a:t>
          </a:r>
          <a:r>
            <a:rPr lang="en-US" b="1" i="0" dirty="0"/>
            <a:t>scholarship opportunities </a:t>
          </a:r>
          <a:r>
            <a:rPr lang="en-US" b="0" i="0" dirty="0"/>
            <a:t>for Indigenous students will allow for an improvement in educational </a:t>
          </a:r>
          <a:r>
            <a:rPr lang="en-US" b="0" i="0" dirty="0" err="1"/>
            <a:t>oppurtunities</a:t>
          </a:r>
          <a:endParaRPr lang="en-US" dirty="0"/>
        </a:p>
      </dgm:t>
    </dgm:pt>
    <dgm:pt modelId="{F4F1916A-F3E2-4B92-8E35-01278CC6C3AB}" type="parTrans" cxnId="{01ADDF21-BD9B-4634-A9D5-2D697CA1B99B}">
      <dgm:prSet/>
      <dgm:spPr/>
      <dgm:t>
        <a:bodyPr/>
        <a:lstStyle/>
        <a:p>
          <a:endParaRPr lang="en-US"/>
        </a:p>
      </dgm:t>
    </dgm:pt>
    <dgm:pt modelId="{FB7193F7-0439-4678-ABFB-B8FE3FDE8DD9}" type="sibTrans" cxnId="{01ADDF21-BD9B-4634-A9D5-2D697CA1B99B}">
      <dgm:prSet/>
      <dgm:spPr/>
      <dgm:t>
        <a:bodyPr/>
        <a:lstStyle/>
        <a:p>
          <a:endParaRPr lang="en-US"/>
        </a:p>
      </dgm:t>
    </dgm:pt>
    <dgm:pt modelId="{A511EE83-109B-9A40-84A2-D5E7B58FC74C}" type="pres">
      <dgm:prSet presAssocID="{E71178BA-8551-4DAD-86B2-C3D7B367A615}" presName="diagram" presStyleCnt="0">
        <dgm:presLayoutVars>
          <dgm:dir/>
          <dgm:resizeHandles val="exact"/>
        </dgm:presLayoutVars>
      </dgm:prSet>
      <dgm:spPr/>
    </dgm:pt>
    <dgm:pt modelId="{F2CDD795-0378-384D-B7BE-191E71DFEA32}" type="pres">
      <dgm:prSet presAssocID="{4D4DD2FE-1CF5-494A-ACDF-F64BB5235F53}" presName="node" presStyleLbl="node1" presStyleIdx="0" presStyleCnt="6">
        <dgm:presLayoutVars>
          <dgm:bulletEnabled val="1"/>
        </dgm:presLayoutVars>
      </dgm:prSet>
      <dgm:spPr/>
    </dgm:pt>
    <dgm:pt modelId="{E6055CC0-77A9-4F41-BA44-0B2AA23CB361}" type="pres">
      <dgm:prSet presAssocID="{B43F8953-7EFA-4AD2-9068-C8803E05600F}" presName="sibTrans" presStyleCnt="0"/>
      <dgm:spPr/>
    </dgm:pt>
    <dgm:pt modelId="{F521B98A-9EE6-024C-83E4-ABC6562AFC55}" type="pres">
      <dgm:prSet presAssocID="{26F9C76A-1532-4A4F-A33D-C518E7FA38A9}" presName="node" presStyleLbl="node1" presStyleIdx="1" presStyleCnt="6">
        <dgm:presLayoutVars>
          <dgm:bulletEnabled val="1"/>
        </dgm:presLayoutVars>
      </dgm:prSet>
      <dgm:spPr/>
    </dgm:pt>
    <dgm:pt modelId="{E93B5894-5728-0544-A395-158D7E08D0A6}" type="pres">
      <dgm:prSet presAssocID="{B2229B2E-22A1-46F2-AE01-877C1FBF2600}" presName="sibTrans" presStyleCnt="0"/>
      <dgm:spPr/>
    </dgm:pt>
    <dgm:pt modelId="{22B11336-53FA-8440-B04A-38C0811CECF0}" type="pres">
      <dgm:prSet presAssocID="{40F01490-033C-43CC-89E3-E73B4A745F77}" presName="node" presStyleLbl="node1" presStyleIdx="2" presStyleCnt="6">
        <dgm:presLayoutVars>
          <dgm:bulletEnabled val="1"/>
        </dgm:presLayoutVars>
      </dgm:prSet>
      <dgm:spPr/>
    </dgm:pt>
    <dgm:pt modelId="{BE487442-BDF7-2B46-88EE-3AF06221D298}" type="pres">
      <dgm:prSet presAssocID="{924CF5E2-884B-46AD-B347-D6219B9159CE}" presName="sibTrans" presStyleCnt="0"/>
      <dgm:spPr/>
    </dgm:pt>
    <dgm:pt modelId="{3E18C52F-4895-7A4A-A604-B8C1DB723123}" type="pres">
      <dgm:prSet presAssocID="{EE2E2691-B715-4929-A843-A3EDDB33ACFF}" presName="node" presStyleLbl="node1" presStyleIdx="3" presStyleCnt="6">
        <dgm:presLayoutVars>
          <dgm:bulletEnabled val="1"/>
        </dgm:presLayoutVars>
      </dgm:prSet>
      <dgm:spPr/>
    </dgm:pt>
    <dgm:pt modelId="{B8EB6287-6416-4C46-9DFA-6153B2BAF9BC}" type="pres">
      <dgm:prSet presAssocID="{619B935D-CEF9-4961-AB6D-198D819EBE43}" presName="sibTrans" presStyleCnt="0"/>
      <dgm:spPr/>
    </dgm:pt>
    <dgm:pt modelId="{C2A16026-CC85-594A-B7C7-AA4773359CB8}" type="pres">
      <dgm:prSet presAssocID="{C7A5F775-3A32-4E49-849A-824C178E5DB0}" presName="node" presStyleLbl="node1" presStyleIdx="4" presStyleCnt="6">
        <dgm:presLayoutVars>
          <dgm:bulletEnabled val="1"/>
        </dgm:presLayoutVars>
      </dgm:prSet>
      <dgm:spPr/>
    </dgm:pt>
    <dgm:pt modelId="{89AD4768-867D-544C-B8E7-B875D7E3CD0F}" type="pres">
      <dgm:prSet presAssocID="{D4147C84-ECD3-458D-AB78-298756C60F8E}" presName="sibTrans" presStyleCnt="0"/>
      <dgm:spPr/>
    </dgm:pt>
    <dgm:pt modelId="{35F468EB-41CC-C544-8511-CC812225C11F}" type="pres">
      <dgm:prSet presAssocID="{C1074FD6-262C-4814-839B-62FB226E0A9B}" presName="node" presStyleLbl="node1" presStyleIdx="5" presStyleCnt="6">
        <dgm:presLayoutVars>
          <dgm:bulletEnabled val="1"/>
        </dgm:presLayoutVars>
      </dgm:prSet>
      <dgm:spPr/>
    </dgm:pt>
  </dgm:ptLst>
  <dgm:cxnLst>
    <dgm:cxn modelId="{AFF43D0E-0A9F-364D-A0B6-C0DB51294497}" type="presOf" srcId="{4D4DD2FE-1CF5-494A-ACDF-F64BB5235F53}" destId="{F2CDD795-0378-384D-B7BE-191E71DFEA32}" srcOrd="0" destOrd="0" presId="urn:microsoft.com/office/officeart/2005/8/layout/default"/>
    <dgm:cxn modelId="{31FC2519-997B-44E0-A154-1E51E5C94061}" srcId="{E71178BA-8551-4DAD-86B2-C3D7B367A615}" destId="{26F9C76A-1532-4A4F-A33D-C518E7FA38A9}" srcOrd="1" destOrd="0" parTransId="{4CFAD6A8-928B-4944-B51D-D6E4B7297B12}" sibTransId="{B2229B2E-22A1-46F2-AE01-877C1FBF2600}"/>
    <dgm:cxn modelId="{01ADDF21-BD9B-4634-A9D5-2D697CA1B99B}" srcId="{E71178BA-8551-4DAD-86B2-C3D7B367A615}" destId="{C1074FD6-262C-4814-839B-62FB226E0A9B}" srcOrd="5" destOrd="0" parTransId="{F4F1916A-F3E2-4B92-8E35-01278CC6C3AB}" sibTransId="{FB7193F7-0439-4678-ABFB-B8FE3FDE8DD9}"/>
    <dgm:cxn modelId="{EFAD4345-1984-4812-9EA3-7E80CFD8AA0C}" srcId="{E71178BA-8551-4DAD-86B2-C3D7B367A615}" destId="{EE2E2691-B715-4929-A843-A3EDDB33ACFF}" srcOrd="3" destOrd="0" parTransId="{81BFFB1E-D838-440B-860B-396729C07D03}" sibTransId="{619B935D-CEF9-4961-AB6D-198D819EBE43}"/>
    <dgm:cxn modelId="{E8459B5E-1EEF-9B4C-93C0-DB179DD8A94B}" type="presOf" srcId="{26F9C76A-1532-4A4F-A33D-C518E7FA38A9}" destId="{F521B98A-9EE6-024C-83E4-ABC6562AFC55}" srcOrd="0" destOrd="0" presId="urn:microsoft.com/office/officeart/2005/8/layout/default"/>
    <dgm:cxn modelId="{875FFB61-33CC-A440-B6F4-1A1E248E84F0}" type="presOf" srcId="{C7A5F775-3A32-4E49-849A-824C178E5DB0}" destId="{C2A16026-CC85-594A-B7C7-AA4773359CB8}" srcOrd="0" destOrd="0" presId="urn:microsoft.com/office/officeart/2005/8/layout/default"/>
    <dgm:cxn modelId="{C63BFE88-C34A-4321-9D13-7B5F401FFF37}" srcId="{E71178BA-8551-4DAD-86B2-C3D7B367A615}" destId="{4D4DD2FE-1CF5-494A-ACDF-F64BB5235F53}" srcOrd="0" destOrd="0" parTransId="{199D6E5E-8DEA-4CBB-A1B9-C77238686E3B}" sibTransId="{B43F8953-7EFA-4AD2-9068-C8803E05600F}"/>
    <dgm:cxn modelId="{B5BF2997-D9D2-AA47-B19E-333AACBA023A}" type="presOf" srcId="{40F01490-033C-43CC-89E3-E73B4A745F77}" destId="{22B11336-53FA-8440-B04A-38C0811CECF0}" srcOrd="0" destOrd="0" presId="urn:microsoft.com/office/officeart/2005/8/layout/default"/>
    <dgm:cxn modelId="{D36B2FA8-60F1-D744-B0F3-F8945293B014}" type="presOf" srcId="{EE2E2691-B715-4929-A843-A3EDDB33ACFF}" destId="{3E18C52F-4895-7A4A-A604-B8C1DB723123}" srcOrd="0" destOrd="0" presId="urn:microsoft.com/office/officeart/2005/8/layout/default"/>
    <dgm:cxn modelId="{E83525BD-8AE3-4AA3-9B3D-0D309B77C3FC}" srcId="{E71178BA-8551-4DAD-86B2-C3D7B367A615}" destId="{C7A5F775-3A32-4E49-849A-824C178E5DB0}" srcOrd="4" destOrd="0" parTransId="{47E087A1-3423-4710-8A92-7E785E41951B}" sibTransId="{D4147C84-ECD3-458D-AB78-298756C60F8E}"/>
    <dgm:cxn modelId="{F91B1FD4-AF00-474A-97D6-337732DD615A}" srcId="{E71178BA-8551-4DAD-86B2-C3D7B367A615}" destId="{40F01490-033C-43CC-89E3-E73B4A745F77}" srcOrd="2" destOrd="0" parTransId="{8138597E-DFA3-4A17-87B3-0F07732BE76D}" sibTransId="{924CF5E2-884B-46AD-B347-D6219B9159CE}"/>
    <dgm:cxn modelId="{C03DCEEC-2E6D-C148-902B-27582748EE4C}" type="presOf" srcId="{C1074FD6-262C-4814-839B-62FB226E0A9B}" destId="{35F468EB-41CC-C544-8511-CC812225C11F}" srcOrd="0" destOrd="0" presId="urn:microsoft.com/office/officeart/2005/8/layout/default"/>
    <dgm:cxn modelId="{5A9253F3-7669-024F-AACB-9AA84D1757EF}" type="presOf" srcId="{E71178BA-8551-4DAD-86B2-C3D7B367A615}" destId="{A511EE83-109B-9A40-84A2-D5E7B58FC74C}" srcOrd="0" destOrd="0" presId="urn:microsoft.com/office/officeart/2005/8/layout/default"/>
    <dgm:cxn modelId="{907A4BA3-24DE-4D40-8F77-6652E4E51258}" type="presParOf" srcId="{A511EE83-109B-9A40-84A2-D5E7B58FC74C}" destId="{F2CDD795-0378-384D-B7BE-191E71DFEA32}" srcOrd="0" destOrd="0" presId="urn:microsoft.com/office/officeart/2005/8/layout/default"/>
    <dgm:cxn modelId="{8036CA3B-4AB4-8D46-8857-7368C744CBD7}" type="presParOf" srcId="{A511EE83-109B-9A40-84A2-D5E7B58FC74C}" destId="{E6055CC0-77A9-4F41-BA44-0B2AA23CB361}" srcOrd="1" destOrd="0" presId="urn:microsoft.com/office/officeart/2005/8/layout/default"/>
    <dgm:cxn modelId="{56955C69-06E2-6F4B-BE5D-B78A744B23B2}" type="presParOf" srcId="{A511EE83-109B-9A40-84A2-D5E7B58FC74C}" destId="{F521B98A-9EE6-024C-83E4-ABC6562AFC55}" srcOrd="2" destOrd="0" presId="urn:microsoft.com/office/officeart/2005/8/layout/default"/>
    <dgm:cxn modelId="{C4F8AD91-32BF-134D-9494-133CF1AF139A}" type="presParOf" srcId="{A511EE83-109B-9A40-84A2-D5E7B58FC74C}" destId="{E93B5894-5728-0544-A395-158D7E08D0A6}" srcOrd="3" destOrd="0" presId="urn:microsoft.com/office/officeart/2005/8/layout/default"/>
    <dgm:cxn modelId="{82736F35-9F6F-A244-821B-9A1FDB5F8318}" type="presParOf" srcId="{A511EE83-109B-9A40-84A2-D5E7B58FC74C}" destId="{22B11336-53FA-8440-B04A-38C0811CECF0}" srcOrd="4" destOrd="0" presId="urn:microsoft.com/office/officeart/2005/8/layout/default"/>
    <dgm:cxn modelId="{D6841076-FC98-594B-BBC7-BFF2145AE45F}" type="presParOf" srcId="{A511EE83-109B-9A40-84A2-D5E7B58FC74C}" destId="{BE487442-BDF7-2B46-88EE-3AF06221D298}" srcOrd="5" destOrd="0" presId="urn:microsoft.com/office/officeart/2005/8/layout/default"/>
    <dgm:cxn modelId="{67A6DE70-B02E-FF40-AD13-500C9EBCA3B6}" type="presParOf" srcId="{A511EE83-109B-9A40-84A2-D5E7B58FC74C}" destId="{3E18C52F-4895-7A4A-A604-B8C1DB723123}" srcOrd="6" destOrd="0" presId="urn:microsoft.com/office/officeart/2005/8/layout/default"/>
    <dgm:cxn modelId="{8B3B399F-6421-F044-9A5F-1D4B417C311B}" type="presParOf" srcId="{A511EE83-109B-9A40-84A2-D5E7B58FC74C}" destId="{B8EB6287-6416-4C46-9DFA-6153B2BAF9BC}" srcOrd="7" destOrd="0" presId="urn:microsoft.com/office/officeart/2005/8/layout/default"/>
    <dgm:cxn modelId="{2302FC20-108B-AB43-BAA6-9A90B7D41F68}" type="presParOf" srcId="{A511EE83-109B-9A40-84A2-D5E7B58FC74C}" destId="{C2A16026-CC85-594A-B7C7-AA4773359CB8}" srcOrd="8" destOrd="0" presId="urn:microsoft.com/office/officeart/2005/8/layout/default"/>
    <dgm:cxn modelId="{19D8FCA7-D566-584C-AECF-45E9B1532D1F}" type="presParOf" srcId="{A511EE83-109B-9A40-84A2-D5E7B58FC74C}" destId="{89AD4768-867D-544C-B8E7-B875D7E3CD0F}" srcOrd="9" destOrd="0" presId="urn:microsoft.com/office/officeart/2005/8/layout/default"/>
    <dgm:cxn modelId="{06857D1B-5B60-DD4B-96B4-99E3F61590CD}" type="presParOf" srcId="{A511EE83-109B-9A40-84A2-D5E7B58FC74C}" destId="{35F468EB-41CC-C544-8511-CC812225C11F}"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2F650E-90E1-4F4E-B048-6CF02D47F9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1CEB3D9-9E4F-41A1-9AC7-CFB537AB0977}">
      <dgm:prSet/>
      <dgm:spPr>
        <a:solidFill>
          <a:srgbClr val="FFC000"/>
        </a:solidFill>
      </dgm:spPr>
      <dgm:t>
        <a:bodyPr/>
        <a:lstStyle/>
        <a:p>
          <a:r>
            <a:rPr lang="en-US" b="1" dirty="0"/>
            <a:t>The lack of role models in K-12</a:t>
          </a:r>
        </a:p>
      </dgm:t>
    </dgm:pt>
    <dgm:pt modelId="{FFF338C0-B1CA-4DBB-8AD8-1BDFF274B2B2}" type="parTrans" cxnId="{DA4224BF-CB1E-413B-A878-7DB0BEA4285E}">
      <dgm:prSet/>
      <dgm:spPr/>
      <dgm:t>
        <a:bodyPr/>
        <a:lstStyle/>
        <a:p>
          <a:endParaRPr lang="en-US"/>
        </a:p>
      </dgm:t>
    </dgm:pt>
    <dgm:pt modelId="{E2BBAF29-2E13-4AF3-A6A7-A5BA610419C3}" type="sibTrans" cxnId="{DA4224BF-CB1E-413B-A878-7DB0BEA4285E}">
      <dgm:prSet/>
      <dgm:spPr/>
      <dgm:t>
        <a:bodyPr/>
        <a:lstStyle/>
        <a:p>
          <a:endParaRPr lang="en-US"/>
        </a:p>
      </dgm:t>
    </dgm:pt>
    <dgm:pt modelId="{82807571-F72A-4ABD-9F33-C08FB592B4B7}">
      <dgm:prSet/>
      <dgm:spPr>
        <a:solidFill>
          <a:srgbClr val="FFC000"/>
        </a:solidFill>
      </dgm:spPr>
      <dgm:t>
        <a:bodyPr/>
        <a:lstStyle/>
        <a:p>
          <a:r>
            <a:rPr lang="en-US" dirty="0"/>
            <a:t>Teachers as role models</a:t>
          </a:r>
        </a:p>
      </dgm:t>
    </dgm:pt>
    <dgm:pt modelId="{0F57FC71-561B-419B-B428-B8E9B21520CD}" type="parTrans" cxnId="{C0D24986-BAAF-46DE-995C-C8215B33119F}">
      <dgm:prSet/>
      <dgm:spPr/>
      <dgm:t>
        <a:bodyPr/>
        <a:lstStyle/>
        <a:p>
          <a:endParaRPr lang="en-US"/>
        </a:p>
      </dgm:t>
    </dgm:pt>
    <dgm:pt modelId="{FB15B39B-9BD9-4F6C-BE32-2A7C8B078952}" type="sibTrans" cxnId="{C0D24986-BAAF-46DE-995C-C8215B33119F}">
      <dgm:prSet/>
      <dgm:spPr/>
      <dgm:t>
        <a:bodyPr/>
        <a:lstStyle/>
        <a:p>
          <a:endParaRPr lang="en-US"/>
        </a:p>
      </dgm:t>
    </dgm:pt>
    <dgm:pt modelId="{AEFD090A-E464-41B4-903D-D51F05CE7F0E}">
      <dgm:prSet/>
      <dgm:spPr>
        <a:solidFill>
          <a:srgbClr val="FFC000"/>
        </a:solidFill>
      </dgm:spPr>
      <dgm:t>
        <a:bodyPr/>
        <a:lstStyle/>
        <a:p>
          <a:r>
            <a:rPr lang="en-US"/>
            <a:t>Community programs designed for connecting Indigenous youth to leaders of the community</a:t>
          </a:r>
        </a:p>
      </dgm:t>
    </dgm:pt>
    <dgm:pt modelId="{95B55396-0C8D-4236-8C45-654938976A0F}" type="parTrans" cxnId="{B8E2CD1D-949E-456C-8FC6-5BE8CF991198}">
      <dgm:prSet/>
      <dgm:spPr/>
      <dgm:t>
        <a:bodyPr/>
        <a:lstStyle/>
        <a:p>
          <a:endParaRPr lang="en-US"/>
        </a:p>
      </dgm:t>
    </dgm:pt>
    <dgm:pt modelId="{F0BF8328-2A20-44F9-A514-3B58DCA86D71}" type="sibTrans" cxnId="{B8E2CD1D-949E-456C-8FC6-5BE8CF991198}">
      <dgm:prSet/>
      <dgm:spPr/>
      <dgm:t>
        <a:bodyPr/>
        <a:lstStyle/>
        <a:p>
          <a:endParaRPr lang="en-US"/>
        </a:p>
      </dgm:t>
    </dgm:pt>
    <dgm:pt modelId="{AF40ABCF-625A-4DE2-90CA-1747FD636C51}">
      <dgm:prSet/>
      <dgm:spPr>
        <a:solidFill>
          <a:srgbClr val="FFC000"/>
        </a:solidFill>
      </dgm:spPr>
      <dgm:t>
        <a:bodyPr/>
        <a:lstStyle/>
        <a:p>
          <a:r>
            <a:rPr lang="en-US"/>
            <a:t>Success for higher education</a:t>
          </a:r>
        </a:p>
      </dgm:t>
    </dgm:pt>
    <dgm:pt modelId="{7AC9B896-E300-4D28-A937-3D6FD539FE0C}" type="parTrans" cxnId="{118287F5-BB06-47A0-8920-FE719F2F177A}">
      <dgm:prSet/>
      <dgm:spPr/>
      <dgm:t>
        <a:bodyPr/>
        <a:lstStyle/>
        <a:p>
          <a:endParaRPr lang="en-US"/>
        </a:p>
      </dgm:t>
    </dgm:pt>
    <dgm:pt modelId="{D502B219-0DD8-4C85-9A7D-331765B0DFC9}" type="sibTrans" cxnId="{118287F5-BB06-47A0-8920-FE719F2F177A}">
      <dgm:prSet/>
      <dgm:spPr/>
      <dgm:t>
        <a:bodyPr/>
        <a:lstStyle/>
        <a:p>
          <a:endParaRPr lang="en-US"/>
        </a:p>
      </dgm:t>
    </dgm:pt>
    <dgm:pt modelId="{4AB6C5E3-E639-4D45-BED4-00DAF222181A}">
      <dgm:prSet/>
      <dgm:spPr>
        <a:solidFill>
          <a:srgbClr val="FFC000"/>
        </a:solidFill>
      </dgm:spPr>
      <dgm:t>
        <a:bodyPr/>
        <a:lstStyle/>
        <a:p>
          <a:r>
            <a:rPr lang="en-US" b="1" dirty="0"/>
            <a:t>The lack of role models in Higher Education</a:t>
          </a:r>
          <a:r>
            <a:rPr lang="en-US" dirty="0"/>
            <a:t>: Lack of Indigenous professors, researchers, and administrators</a:t>
          </a:r>
        </a:p>
      </dgm:t>
    </dgm:pt>
    <dgm:pt modelId="{CD05F27A-B715-4CF4-9CA4-789C0EF23C96}" type="parTrans" cxnId="{D46BA4FF-E2F3-44A1-BC8A-AE5829CF47F5}">
      <dgm:prSet/>
      <dgm:spPr/>
      <dgm:t>
        <a:bodyPr/>
        <a:lstStyle/>
        <a:p>
          <a:endParaRPr lang="en-US"/>
        </a:p>
      </dgm:t>
    </dgm:pt>
    <dgm:pt modelId="{05BD8140-B372-4678-8774-4A6805FDEE6F}" type="sibTrans" cxnId="{D46BA4FF-E2F3-44A1-BC8A-AE5829CF47F5}">
      <dgm:prSet/>
      <dgm:spPr/>
      <dgm:t>
        <a:bodyPr/>
        <a:lstStyle/>
        <a:p>
          <a:endParaRPr lang="en-US"/>
        </a:p>
      </dgm:t>
    </dgm:pt>
    <dgm:pt modelId="{A023EE30-69A5-4BA8-B556-5083C730C234}">
      <dgm:prSet/>
      <dgm:spPr>
        <a:solidFill>
          <a:srgbClr val="FFC000"/>
        </a:solidFill>
      </dgm:spPr>
      <dgm:t>
        <a:bodyPr/>
        <a:lstStyle/>
        <a:p>
          <a:r>
            <a:rPr lang="en-US" dirty="0"/>
            <a:t>Eliminate the stereotype of Indigenous students and higher learning</a:t>
          </a:r>
        </a:p>
      </dgm:t>
    </dgm:pt>
    <dgm:pt modelId="{F25D49A1-EECD-4B22-B1F2-00392FDC46E9}" type="parTrans" cxnId="{CC7F1D14-2B0B-4D08-BC3B-C43129FD17C1}">
      <dgm:prSet/>
      <dgm:spPr/>
      <dgm:t>
        <a:bodyPr/>
        <a:lstStyle/>
        <a:p>
          <a:endParaRPr lang="en-US"/>
        </a:p>
      </dgm:t>
    </dgm:pt>
    <dgm:pt modelId="{5FEB76B2-4499-4553-800B-CD003F3F0C4C}" type="sibTrans" cxnId="{CC7F1D14-2B0B-4D08-BC3B-C43129FD17C1}">
      <dgm:prSet/>
      <dgm:spPr/>
      <dgm:t>
        <a:bodyPr/>
        <a:lstStyle/>
        <a:p>
          <a:endParaRPr lang="en-US"/>
        </a:p>
      </dgm:t>
    </dgm:pt>
    <dgm:pt modelId="{C393CF05-8F06-4B1A-9448-246C35EDAB9D}">
      <dgm:prSet/>
      <dgm:spPr>
        <a:solidFill>
          <a:srgbClr val="FFC000"/>
        </a:solidFill>
      </dgm:spPr>
      <dgm:t>
        <a:bodyPr/>
        <a:lstStyle/>
        <a:p>
          <a:r>
            <a:rPr lang="en-US"/>
            <a:t>Demonstrates the significance of post-K-12 education</a:t>
          </a:r>
        </a:p>
      </dgm:t>
    </dgm:pt>
    <dgm:pt modelId="{247EE815-5B48-4787-959E-0E7FBBAADB0F}" type="parTrans" cxnId="{BC2FEB41-E602-40DF-83FB-AF21E9A567EE}">
      <dgm:prSet/>
      <dgm:spPr/>
      <dgm:t>
        <a:bodyPr/>
        <a:lstStyle/>
        <a:p>
          <a:endParaRPr lang="en-US"/>
        </a:p>
      </dgm:t>
    </dgm:pt>
    <dgm:pt modelId="{4008B2E1-2F93-4738-A33F-19B6548909BF}" type="sibTrans" cxnId="{BC2FEB41-E602-40DF-83FB-AF21E9A567EE}">
      <dgm:prSet/>
      <dgm:spPr/>
      <dgm:t>
        <a:bodyPr/>
        <a:lstStyle/>
        <a:p>
          <a:endParaRPr lang="en-US"/>
        </a:p>
      </dgm:t>
    </dgm:pt>
    <dgm:pt modelId="{4C44842C-D82F-4496-A13F-5BC095F15609}">
      <dgm:prSet/>
      <dgm:spPr>
        <a:solidFill>
          <a:srgbClr val="FFC000"/>
        </a:solidFill>
      </dgm:spPr>
      <dgm:t>
        <a:bodyPr/>
        <a:lstStyle/>
        <a:p>
          <a:r>
            <a:rPr lang="en-US"/>
            <a:t>Stronger American Indian studies programs on university campuses</a:t>
          </a:r>
        </a:p>
      </dgm:t>
    </dgm:pt>
    <dgm:pt modelId="{88DAAF01-DF18-4DAE-B1AB-27328700372E}" type="parTrans" cxnId="{3F7934A6-9FC6-4CC5-9475-7389D9BA3830}">
      <dgm:prSet/>
      <dgm:spPr/>
      <dgm:t>
        <a:bodyPr/>
        <a:lstStyle/>
        <a:p>
          <a:endParaRPr lang="en-US"/>
        </a:p>
      </dgm:t>
    </dgm:pt>
    <dgm:pt modelId="{669BE8BF-4B4E-4FB5-8CD2-DFDE0BCD519D}" type="sibTrans" cxnId="{3F7934A6-9FC6-4CC5-9475-7389D9BA3830}">
      <dgm:prSet/>
      <dgm:spPr/>
      <dgm:t>
        <a:bodyPr/>
        <a:lstStyle/>
        <a:p>
          <a:endParaRPr lang="en-US"/>
        </a:p>
      </dgm:t>
    </dgm:pt>
    <dgm:pt modelId="{4BC88F56-9E8E-4D31-839D-F278CF3B904C}">
      <dgm:prSet/>
      <dgm:spPr>
        <a:solidFill>
          <a:srgbClr val="FFC000"/>
        </a:solidFill>
      </dgm:spPr>
      <dgm:t>
        <a:bodyPr/>
        <a:lstStyle/>
        <a:p>
          <a:r>
            <a:rPr lang="en-US"/>
            <a:t>Connect the culture to the rest of the world</a:t>
          </a:r>
        </a:p>
      </dgm:t>
    </dgm:pt>
    <dgm:pt modelId="{1C7DD75D-89AE-44BF-BE22-8EE6A02436DB}" type="parTrans" cxnId="{862AE745-5E20-48F8-9CE0-BE2DF5C52849}">
      <dgm:prSet/>
      <dgm:spPr/>
      <dgm:t>
        <a:bodyPr/>
        <a:lstStyle/>
        <a:p>
          <a:endParaRPr lang="en-US"/>
        </a:p>
      </dgm:t>
    </dgm:pt>
    <dgm:pt modelId="{728976DD-39DA-482D-A2D0-1B1FE64EEF95}" type="sibTrans" cxnId="{862AE745-5E20-48F8-9CE0-BE2DF5C52849}">
      <dgm:prSet/>
      <dgm:spPr/>
      <dgm:t>
        <a:bodyPr/>
        <a:lstStyle/>
        <a:p>
          <a:endParaRPr lang="en-US"/>
        </a:p>
      </dgm:t>
    </dgm:pt>
    <dgm:pt modelId="{A992C2B3-7BEA-4BFD-98F4-F1E2B8BA6CEC}">
      <dgm:prSet/>
      <dgm:spPr>
        <a:solidFill>
          <a:srgbClr val="FFC000"/>
        </a:solidFill>
      </dgm:spPr>
      <dgm:t>
        <a:bodyPr/>
        <a:lstStyle/>
        <a:p>
          <a:r>
            <a:rPr lang="en-US"/>
            <a:t>Build self-confidence and Indigenous connections to youth</a:t>
          </a:r>
        </a:p>
      </dgm:t>
    </dgm:pt>
    <dgm:pt modelId="{914A3A97-899B-4526-A944-F0BCD106D8B5}" type="parTrans" cxnId="{CEEFE519-1EDD-4DF6-B2B2-6D3E7D6CE6B4}">
      <dgm:prSet/>
      <dgm:spPr/>
      <dgm:t>
        <a:bodyPr/>
        <a:lstStyle/>
        <a:p>
          <a:endParaRPr lang="en-US"/>
        </a:p>
      </dgm:t>
    </dgm:pt>
    <dgm:pt modelId="{BF53DDE7-97E1-468C-9C8C-30EF654180D1}" type="sibTrans" cxnId="{CEEFE519-1EDD-4DF6-B2B2-6D3E7D6CE6B4}">
      <dgm:prSet/>
      <dgm:spPr/>
      <dgm:t>
        <a:bodyPr/>
        <a:lstStyle/>
        <a:p>
          <a:endParaRPr lang="en-US"/>
        </a:p>
      </dgm:t>
    </dgm:pt>
    <dgm:pt modelId="{BBAE8B13-9810-134E-B461-9A64212F4F4B}" type="pres">
      <dgm:prSet presAssocID="{CE2F650E-90E1-4F4E-B048-6CF02D47F994}" presName="diagram" presStyleCnt="0">
        <dgm:presLayoutVars>
          <dgm:dir/>
          <dgm:resizeHandles val="exact"/>
        </dgm:presLayoutVars>
      </dgm:prSet>
      <dgm:spPr/>
    </dgm:pt>
    <dgm:pt modelId="{289032ED-F083-4C4D-B584-A5CCAE52521C}" type="pres">
      <dgm:prSet presAssocID="{41CEB3D9-9E4F-41A1-9AC7-CFB537AB0977}" presName="node" presStyleLbl="node1" presStyleIdx="0" presStyleCnt="2">
        <dgm:presLayoutVars>
          <dgm:bulletEnabled val="1"/>
        </dgm:presLayoutVars>
      </dgm:prSet>
      <dgm:spPr/>
    </dgm:pt>
    <dgm:pt modelId="{DEA31946-331C-1749-9557-05737DE50CCC}" type="pres">
      <dgm:prSet presAssocID="{E2BBAF29-2E13-4AF3-A6A7-A5BA610419C3}" presName="sibTrans" presStyleCnt="0"/>
      <dgm:spPr/>
    </dgm:pt>
    <dgm:pt modelId="{0E88ABDE-BB9A-0B40-B677-E25A82678274}" type="pres">
      <dgm:prSet presAssocID="{4AB6C5E3-E639-4D45-BED4-00DAF222181A}" presName="node" presStyleLbl="node1" presStyleIdx="1" presStyleCnt="2">
        <dgm:presLayoutVars>
          <dgm:bulletEnabled val="1"/>
        </dgm:presLayoutVars>
      </dgm:prSet>
      <dgm:spPr/>
    </dgm:pt>
  </dgm:ptLst>
  <dgm:cxnLst>
    <dgm:cxn modelId="{CC7F1D14-2B0B-4D08-BC3B-C43129FD17C1}" srcId="{4AB6C5E3-E639-4D45-BED4-00DAF222181A}" destId="{A023EE30-69A5-4BA8-B556-5083C730C234}" srcOrd="0" destOrd="0" parTransId="{F25D49A1-EECD-4B22-B1F2-00392FDC46E9}" sibTransId="{5FEB76B2-4499-4553-800B-CD003F3F0C4C}"/>
    <dgm:cxn modelId="{CEEFE519-1EDD-4DF6-B2B2-6D3E7D6CE6B4}" srcId="{4AB6C5E3-E639-4D45-BED4-00DAF222181A}" destId="{A992C2B3-7BEA-4BFD-98F4-F1E2B8BA6CEC}" srcOrd="4" destOrd="0" parTransId="{914A3A97-899B-4526-A944-F0BCD106D8B5}" sibTransId="{BF53DDE7-97E1-468C-9C8C-30EF654180D1}"/>
    <dgm:cxn modelId="{B8E2CD1D-949E-456C-8FC6-5BE8CF991198}" srcId="{41CEB3D9-9E4F-41A1-9AC7-CFB537AB0977}" destId="{AEFD090A-E464-41B4-903D-D51F05CE7F0E}" srcOrd="1" destOrd="0" parTransId="{95B55396-0C8D-4236-8C45-654938976A0F}" sibTransId="{F0BF8328-2A20-44F9-A514-3B58DCA86D71}"/>
    <dgm:cxn modelId="{F0C5B332-A178-3E4F-A587-9A4EEAA45091}" type="presOf" srcId="{4AB6C5E3-E639-4D45-BED4-00DAF222181A}" destId="{0E88ABDE-BB9A-0B40-B677-E25A82678274}" srcOrd="0" destOrd="0" presId="urn:microsoft.com/office/officeart/2005/8/layout/default"/>
    <dgm:cxn modelId="{667AC135-BED7-B641-B0AA-E110CA0DCB31}" type="presOf" srcId="{A023EE30-69A5-4BA8-B556-5083C730C234}" destId="{0E88ABDE-BB9A-0B40-B677-E25A82678274}" srcOrd="0" destOrd="1" presId="urn:microsoft.com/office/officeart/2005/8/layout/default"/>
    <dgm:cxn modelId="{A317AF41-67EB-E14E-82E5-13131791CB39}" type="presOf" srcId="{41CEB3D9-9E4F-41A1-9AC7-CFB537AB0977}" destId="{289032ED-F083-4C4D-B584-A5CCAE52521C}" srcOrd="0" destOrd="0" presId="urn:microsoft.com/office/officeart/2005/8/layout/default"/>
    <dgm:cxn modelId="{BC2FEB41-E602-40DF-83FB-AF21E9A567EE}" srcId="{4AB6C5E3-E639-4D45-BED4-00DAF222181A}" destId="{C393CF05-8F06-4B1A-9448-246C35EDAB9D}" srcOrd="1" destOrd="0" parTransId="{247EE815-5B48-4787-959E-0E7FBBAADB0F}" sibTransId="{4008B2E1-2F93-4738-A33F-19B6548909BF}"/>
    <dgm:cxn modelId="{862AE745-5E20-48F8-9CE0-BE2DF5C52849}" srcId="{4AB6C5E3-E639-4D45-BED4-00DAF222181A}" destId="{4BC88F56-9E8E-4D31-839D-F278CF3B904C}" srcOrd="3" destOrd="0" parTransId="{1C7DD75D-89AE-44BF-BE22-8EE6A02436DB}" sibTransId="{728976DD-39DA-482D-A2D0-1B1FE64EEF95}"/>
    <dgm:cxn modelId="{9E31BE5B-01A9-FB44-8C61-917AE828A790}" type="presOf" srcId="{AF40ABCF-625A-4DE2-90CA-1747FD636C51}" destId="{289032ED-F083-4C4D-B584-A5CCAE52521C}" srcOrd="0" destOrd="3" presId="urn:microsoft.com/office/officeart/2005/8/layout/default"/>
    <dgm:cxn modelId="{FA914E62-610E-7F43-9BEB-F0E7901B5F30}" type="presOf" srcId="{AEFD090A-E464-41B4-903D-D51F05CE7F0E}" destId="{289032ED-F083-4C4D-B584-A5CCAE52521C}" srcOrd="0" destOrd="2" presId="urn:microsoft.com/office/officeart/2005/8/layout/default"/>
    <dgm:cxn modelId="{17DBC274-1F9D-564C-ACF9-912539238D95}" type="presOf" srcId="{4C44842C-D82F-4496-A13F-5BC095F15609}" destId="{0E88ABDE-BB9A-0B40-B677-E25A82678274}" srcOrd="0" destOrd="3" presId="urn:microsoft.com/office/officeart/2005/8/layout/default"/>
    <dgm:cxn modelId="{C0D24986-BAAF-46DE-995C-C8215B33119F}" srcId="{41CEB3D9-9E4F-41A1-9AC7-CFB537AB0977}" destId="{82807571-F72A-4ABD-9F33-C08FB592B4B7}" srcOrd="0" destOrd="0" parTransId="{0F57FC71-561B-419B-B428-B8E9B21520CD}" sibTransId="{FB15B39B-9BD9-4F6C-BE32-2A7C8B078952}"/>
    <dgm:cxn modelId="{01A89F86-3264-2541-8CAB-920F7CAA37AB}" type="presOf" srcId="{CE2F650E-90E1-4F4E-B048-6CF02D47F994}" destId="{BBAE8B13-9810-134E-B461-9A64212F4F4B}" srcOrd="0" destOrd="0" presId="urn:microsoft.com/office/officeart/2005/8/layout/default"/>
    <dgm:cxn modelId="{3F7934A6-9FC6-4CC5-9475-7389D9BA3830}" srcId="{4AB6C5E3-E639-4D45-BED4-00DAF222181A}" destId="{4C44842C-D82F-4496-A13F-5BC095F15609}" srcOrd="2" destOrd="0" parTransId="{88DAAF01-DF18-4DAE-B1AB-27328700372E}" sibTransId="{669BE8BF-4B4E-4FB5-8CD2-DFDE0BCD519D}"/>
    <dgm:cxn modelId="{93C837AA-478F-ED43-BE4B-4FB62A8A8ACC}" type="presOf" srcId="{C393CF05-8F06-4B1A-9448-246C35EDAB9D}" destId="{0E88ABDE-BB9A-0B40-B677-E25A82678274}" srcOrd="0" destOrd="2" presId="urn:microsoft.com/office/officeart/2005/8/layout/default"/>
    <dgm:cxn modelId="{DA4224BF-CB1E-413B-A878-7DB0BEA4285E}" srcId="{CE2F650E-90E1-4F4E-B048-6CF02D47F994}" destId="{41CEB3D9-9E4F-41A1-9AC7-CFB537AB0977}" srcOrd="0" destOrd="0" parTransId="{FFF338C0-B1CA-4DBB-8AD8-1BDFF274B2B2}" sibTransId="{E2BBAF29-2E13-4AF3-A6A7-A5BA610419C3}"/>
    <dgm:cxn modelId="{590C14C6-EC9F-3143-B33D-AC856EE94381}" type="presOf" srcId="{82807571-F72A-4ABD-9F33-C08FB592B4B7}" destId="{289032ED-F083-4C4D-B584-A5CCAE52521C}" srcOrd="0" destOrd="1" presId="urn:microsoft.com/office/officeart/2005/8/layout/default"/>
    <dgm:cxn modelId="{9C6D2EEA-60FF-1144-8530-47AA38CFB4D8}" type="presOf" srcId="{4BC88F56-9E8E-4D31-839D-F278CF3B904C}" destId="{0E88ABDE-BB9A-0B40-B677-E25A82678274}" srcOrd="0" destOrd="4" presId="urn:microsoft.com/office/officeart/2005/8/layout/default"/>
    <dgm:cxn modelId="{118287F5-BB06-47A0-8920-FE719F2F177A}" srcId="{41CEB3D9-9E4F-41A1-9AC7-CFB537AB0977}" destId="{AF40ABCF-625A-4DE2-90CA-1747FD636C51}" srcOrd="2" destOrd="0" parTransId="{7AC9B896-E300-4D28-A937-3D6FD539FE0C}" sibTransId="{D502B219-0DD8-4C85-9A7D-331765B0DFC9}"/>
    <dgm:cxn modelId="{E7E134FD-2CC2-4D4E-BC83-1724B496F9B1}" type="presOf" srcId="{A992C2B3-7BEA-4BFD-98F4-F1E2B8BA6CEC}" destId="{0E88ABDE-BB9A-0B40-B677-E25A82678274}" srcOrd="0" destOrd="5" presId="urn:microsoft.com/office/officeart/2005/8/layout/default"/>
    <dgm:cxn modelId="{D46BA4FF-E2F3-44A1-BC8A-AE5829CF47F5}" srcId="{CE2F650E-90E1-4F4E-B048-6CF02D47F994}" destId="{4AB6C5E3-E639-4D45-BED4-00DAF222181A}" srcOrd="1" destOrd="0" parTransId="{CD05F27A-B715-4CF4-9CA4-789C0EF23C96}" sibTransId="{05BD8140-B372-4678-8774-4A6805FDEE6F}"/>
    <dgm:cxn modelId="{F3BEE5EB-8686-074D-9E2C-E09C6087B818}" type="presParOf" srcId="{BBAE8B13-9810-134E-B461-9A64212F4F4B}" destId="{289032ED-F083-4C4D-B584-A5CCAE52521C}" srcOrd="0" destOrd="0" presId="urn:microsoft.com/office/officeart/2005/8/layout/default"/>
    <dgm:cxn modelId="{C7B40B2C-BBF2-FB4C-924E-2A8675805D2C}" type="presParOf" srcId="{BBAE8B13-9810-134E-B461-9A64212F4F4B}" destId="{DEA31946-331C-1749-9557-05737DE50CCC}" srcOrd="1" destOrd="0" presId="urn:microsoft.com/office/officeart/2005/8/layout/default"/>
    <dgm:cxn modelId="{829C84AF-4B8C-514D-9204-E9C2A554CD2F}" type="presParOf" srcId="{BBAE8B13-9810-134E-B461-9A64212F4F4B}" destId="{0E88ABDE-BB9A-0B40-B677-E25A82678274}" srcOrd="2" destOrd="0" presId="urn:microsoft.com/office/officeart/2005/8/layout/default"/>
  </dgm:cxnLst>
  <dgm:bg>
    <a:solidFill>
      <a:srgbClr val="C00000"/>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7F3D09-78ED-4770-90B4-F71CB0B650C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999249E-49DC-49F8-A21F-E0717D1C0D90}">
      <dgm:prSet/>
      <dgm:spPr>
        <a:solidFill>
          <a:srgbClr val="FFC000"/>
        </a:solidFill>
      </dgm:spPr>
      <dgm:t>
        <a:bodyPr/>
        <a:lstStyle/>
        <a:p>
          <a:r>
            <a:rPr lang="en-US" b="1"/>
            <a:t>408</a:t>
          </a:r>
          <a:r>
            <a:rPr lang="en-US"/>
            <a:t> Federal Indian Boarding schools</a:t>
          </a:r>
        </a:p>
      </dgm:t>
    </dgm:pt>
    <dgm:pt modelId="{6B9C3207-9EEC-42DA-BFF9-E6444150C38A}" type="parTrans" cxnId="{A5688291-6933-4C5E-9FB7-718607025B28}">
      <dgm:prSet/>
      <dgm:spPr/>
      <dgm:t>
        <a:bodyPr/>
        <a:lstStyle/>
        <a:p>
          <a:endParaRPr lang="en-US"/>
        </a:p>
      </dgm:t>
    </dgm:pt>
    <dgm:pt modelId="{AEED0979-004A-4320-A515-757B337B8FB4}" type="sibTrans" cxnId="{A5688291-6933-4C5E-9FB7-718607025B28}">
      <dgm:prSet/>
      <dgm:spPr/>
      <dgm:t>
        <a:bodyPr/>
        <a:lstStyle/>
        <a:p>
          <a:endParaRPr lang="en-US"/>
        </a:p>
      </dgm:t>
    </dgm:pt>
    <dgm:pt modelId="{D5975FD5-034B-46B4-97D5-BB8C3F8E9B60}">
      <dgm:prSet/>
      <dgm:spPr/>
      <dgm:t>
        <a:bodyPr/>
        <a:lstStyle/>
        <a:p>
          <a:r>
            <a:rPr lang="en-US"/>
            <a:t>Across </a:t>
          </a:r>
          <a:r>
            <a:rPr lang="en-US" b="1"/>
            <a:t>37</a:t>
          </a:r>
          <a:r>
            <a:rPr lang="en-US"/>
            <a:t> states or territories</a:t>
          </a:r>
        </a:p>
      </dgm:t>
    </dgm:pt>
    <dgm:pt modelId="{53FFD2BB-F1CD-4CB9-B5D7-6835F919647F}" type="parTrans" cxnId="{0BA9ADB3-93C8-42AF-A246-0B4A1D5E67A4}">
      <dgm:prSet/>
      <dgm:spPr/>
      <dgm:t>
        <a:bodyPr/>
        <a:lstStyle/>
        <a:p>
          <a:endParaRPr lang="en-US"/>
        </a:p>
      </dgm:t>
    </dgm:pt>
    <dgm:pt modelId="{2DFC2239-1CEA-4589-81DE-AFB38D3D24DA}" type="sibTrans" cxnId="{0BA9ADB3-93C8-42AF-A246-0B4A1D5E67A4}">
      <dgm:prSet/>
      <dgm:spPr/>
      <dgm:t>
        <a:bodyPr/>
        <a:lstStyle/>
        <a:p>
          <a:endParaRPr lang="en-US"/>
        </a:p>
      </dgm:t>
    </dgm:pt>
    <dgm:pt modelId="{8122BC2A-1E08-48F7-B4E4-0C27D38E2AE5}">
      <dgm:prSet/>
      <dgm:spPr>
        <a:solidFill>
          <a:srgbClr val="FFC000"/>
        </a:solidFill>
      </dgm:spPr>
      <dgm:t>
        <a:bodyPr/>
        <a:lstStyle/>
        <a:p>
          <a:r>
            <a:rPr lang="en-US" dirty="0"/>
            <a:t>Total number of children taken is unknown but…</a:t>
          </a:r>
        </a:p>
      </dgm:t>
    </dgm:pt>
    <dgm:pt modelId="{A9B04D96-FD3B-4510-816E-E1FF94D305C9}" type="parTrans" cxnId="{10836C32-AAF2-41BF-8988-9DCE0D65479F}">
      <dgm:prSet/>
      <dgm:spPr/>
      <dgm:t>
        <a:bodyPr/>
        <a:lstStyle/>
        <a:p>
          <a:endParaRPr lang="en-US"/>
        </a:p>
      </dgm:t>
    </dgm:pt>
    <dgm:pt modelId="{EE115115-C243-42F7-A73C-4B8838B133A5}" type="sibTrans" cxnId="{10836C32-AAF2-41BF-8988-9DCE0D65479F}">
      <dgm:prSet/>
      <dgm:spPr/>
      <dgm:t>
        <a:bodyPr/>
        <a:lstStyle/>
        <a:p>
          <a:endParaRPr lang="en-US"/>
        </a:p>
      </dgm:t>
    </dgm:pt>
    <dgm:pt modelId="{031C0E73-F0A7-4F48-A2BB-8814E9E7A609}">
      <dgm:prSet/>
      <dgm:spPr/>
      <dgm:t>
        <a:bodyPr/>
        <a:lstStyle/>
        <a:p>
          <a:r>
            <a:rPr lang="en-US"/>
            <a:t>By 1900, there were approximately </a:t>
          </a:r>
          <a:r>
            <a:rPr lang="en-US" b="1"/>
            <a:t>20,000</a:t>
          </a:r>
          <a:r>
            <a:rPr lang="en-US"/>
            <a:t> children in boarding schools</a:t>
          </a:r>
        </a:p>
      </dgm:t>
    </dgm:pt>
    <dgm:pt modelId="{FB3CF061-11D3-4EDC-A174-EF1095549743}" type="parTrans" cxnId="{7B3FD779-4DD1-436F-8536-80588CBE2C7C}">
      <dgm:prSet/>
      <dgm:spPr/>
      <dgm:t>
        <a:bodyPr/>
        <a:lstStyle/>
        <a:p>
          <a:endParaRPr lang="en-US"/>
        </a:p>
      </dgm:t>
    </dgm:pt>
    <dgm:pt modelId="{8198242A-542B-4F99-A708-5CE65AF70590}" type="sibTrans" cxnId="{7B3FD779-4DD1-436F-8536-80588CBE2C7C}">
      <dgm:prSet/>
      <dgm:spPr/>
      <dgm:t>
        <a:bodyPr/>
        <a:lstStyle/>
        <a:p>
          <a:endParaRPr lang="en-US"/>
        </a:p>
      </dgm:t>
    </dgm:pt>
    <dgm:pt modelId="{3D2A453E-BD53-4F32-93BA-A4541AFCBDF9}">
      <dgm:prSet/>
      <dgm:spPr/>
      <dgm:t>
        <a:bodyPr/>
        <a:lstStyle/>
        <a:p>
          <a:r>
            <a:rPr lang="en-US"/>
            <a:t>By 1925 that number had </a:t>
          </a:r>
          <a:r>
            <a:rPr lang="en-US" b="1"/>
            <a:t>tripled</a:t>
          </a:r>
          <a:endParaRPr lang="en-US"/>
        </a:p>
      </dgm:t>
    </dgm:pt>
    <dgm:pt modelId="{25E3B592-D2FF-4AB6-BC03-891DEB3109A1}" type="parTrans" cxnId="{0A86E014-44BA-4ADF-A0CE-C3AB4352B2A8}">
      <dgm:prSet/>
      <dgm:spPr/>
      <dgm:t>
        <a:bodyPr/>
        <a:lstStyle/>
        <a:p>
          <a:endParaRPr lang="en-US"/>
        </a:p>
      </dgm:t>
    </dgm:pt>
    <dgm:pt modelId="{D66F7FC8-E9D2-4471-BF89-8F9B330771F0}" type="sibTrans" cxnId="{0A86E014-44BA-4ADF-A0CE-C3AB4352B2A8}">
      <dgm:prSet/>
      <dgm:spPr/>
      <dgm:t>
        <a:bodyPr/>
        <a:lstStyle/>
        <a:p>
          <a:endParaRPr lang="en-US"/>
        </a:p>
      </dgm:t>
    </dgm:pt>
    <dgm:pt modelId="{C27A453C-0F70-47D9-800A-5C5ACBFC3E94}">
      <dgm:prSet/>
      <dgm:spPr/>
      <dgm:t>
        <a:bodyPr/>
        <a:lstStyle/>
        <a:p>
          <a:r>
            <a:rPr lang="en-US"/>
            <a:t>By 1926, nearly </a:t>
          </a:r>
          <a:r>
            <a:rPr lang="en-US" b="1"/>
            <a:t>83%</a:t>
          </a:r>
          <a:r>
            <a:rPr lang="en-US"/>
            <a:t> of Indian school-age children were attending boarding schools.</a:t>
          </a:r>
        </a:p>
      </dgm:t>
    </dgm:pt>
    <dgm:pt modelId="{FB2407E4-7885-48D7-A110-4A6EA8EB5E34}" type="parTrans" cxnId="{3124A4A7-9840-495A-87B1-61B9739491F8}">
      <dgm:prSet/>
      <dgm:spPr/>
      <dgm:t>
        <a:bodyPr/>
        <a:lstStyle/>
        <a:p>
          <a:endParaRPr lang="en-US"/>
        </a:p>
      </dgm:t>
    </dgm:pt>
    <dgm:pt modelId="{C3614E26-05E4-48D3-94D0-9497377E9EA0}" type="sibTrans" cxnId="{3124A4A7-9840-495A-87B1-61B9739491F8}">
      <dgm:prSet/>
      <dgm:spPr/>
      <dgm:t>
        <a:bodyPr/>
        <a:lstStyle/>
        <a:p>
          <a:endParaRPr lang="en-US"/>
        </a:p>
      </dgm:t>
    </dgm:pt>
    <dgm:pt modelId="{BA05A7CF-225C-074C-9128-9152C14CD5F5}" type="pres">
      <dgm:prSet presAssocID="{E47F3D09-78ED-4770-90B4-F71CB0B650C6}" presName="linear" presStyleCnt="0">
        <dgm:presLayoutVars>
          <dgm:dir/>
          <dgm:animLvl val="lvl"/>
          <dgm:resizeHandles val="exact"/>
        </dgm:presLayoutVars>
      </dgm:prSet>
      <dgm:spPr/>
    </dgm:pt>
    <dgm:pt modelId="{D888F2FB-9618-A749-844E-E69A53BC8980}" type="pres">
      <dgm:prSet presAssocID="{7999249E-49DC-49F8-A21F-E0717D1C0D90}" presName="parentLin" presStyleCnt="0"/>
      <dgm:spPr/>
    </dgm:pt>
    <dgm:pt modelId="{B1A5394D-A1EE-5644-92E8-503F8F930183}" type="pres">
      <dgm:prSet presAssocID="{7999249E-49DC-49F8-A21F-E0717D1C0D90}" presName="parentLeftMargin" presStyleLbl="node1" presStyleIdx="0" presStyleCnt="2"/>
      <dgm:spPr/>
    </dgm:pt>
    <dgm:pt modelId="{4F28A5F9-0E49-C642-BEFA-73A0B49E52F1}" type="pres">
      <dgm:prSet presAssocID="{7999249E-49DC-49F8-A21F-E0717D1C0D90}" presName="parentText" presStyleLbl="node1" presStyleIdx="0" presStyleCnt="2">
        <dgm:presLayoutVars>
          <dgm:chMax val="0"/>
          <dgm:bulletEnabled val="1"/>
        </dgm:presLayoutVars>
      </dgm:prSet>
      <dgm:spPr/>
    </dgm:pt>
    <dgm:pt modelId="{8531DCEE-71A7-7E44-87A3-C9E203C34EA4}" type="pres">
      <dgm:prSet presAssocID="{7999249E-49DC-49F8-A21F-E0717D1C0D90}" presName="negativeSpace" presStyleCnt="0"/>
      <dgm:spPr/>
    </dgm:pt>
    <dgm:pt modelId="{07527498-8A83-EB4A-8C2B-E18A29E7F7B3}" type="pres">
      <dgm:prSet presAssocID="{7999249E-49DC-49F8-A21F-E0717D1C0D90}" presName="childText" presStyleLbl="conFgAcc1" presStyleIdx="0" presStyleCnt="2">
        <dgm:presLayoutVars>
          <dgm:bulletEnabled val="1"/>
        </dgm:presLayoutVars>
      </dgm:prSet>
      <dgm:spPr/>
    </dgm:pt>
    <dgm:pt modelId="{9982C767-C877-204E-B15C-1103727A1FB0}" type="pres">
      <dgm:prSet presAssocID="{AEED0979-004A-4320-A515-757B337B8FB4}" presName="spaceBetweenRectangles" presStyleCnt="0"/>
      <dgm:spPr/>
    </dgm:pt>
    <dgm:pt modelId="{1BB0385C-C295-3540-8339-30DE8DD3828B}" type="pres">
      <dgm:prSet presAssocID="{8122BC2A-1E08-48F7-B4E4-0C27D38E2AE5}" presName="parentLin" presStyleCnt="0"/>
      <dgm:spPr/>
    </dgm:pt>
    <dgm:pt modelId="{0F82B441-03F9-B848-AA0F-2B33E3C9F422}" type="pres">
      <dgm:prSet presAssocID="{8122BC2A-1E08-48F7-B4E4-0C27D38E2AE5}" presName="parentLeftMargin" presStyleLbl="node1" presStyleIdx="0" presStyleCnt="2"/>
      <dgm:spPr/>
    </dgm:pt>
    <dgm:pt modelId="{70D14C22-2861-EE4F-AC2F-1E51B95DD2AC}" type="pres">
      <dgm:prSet presAssocID="{8122BC2A-1E08-48F7-B4E4-0C27D38E2AE5}" presName="parentText" presStyleLbl="node1" presStyleIdx="1" presStyleCnt="2">
        <dgm:presLayoutVars>
          <dgm:chMax val="0"/>
          <dgm:bulletEnabled val="1"/>
        </dgm:presLayoutVars>
      </dgm:prSet>
      <dgm:spPr/>
    </dgm:pt>
    <dgm:pt modelId="{2C9A5104-1ADE-AA4E-BA77-C29D72E91ED9}" type="pres">
      <dgm:prSet presAssocID="{8122BC2A-1E08-48F7-B4E4-0C27D38E2AE5}" presName="negativeSpace" presStyleCnt="0"/>
      <dgm:spPr/>
    </dgm:pt>
    <dgm:pt modelId="{48B1C141-2E3D-1141-A82D-9230611E0717}" type="pres">
      <dgm:prSet presAssocID="{8122BC2A-1E08-48F7-B4E4-0C27D38E2AE5}" presName="childText" presStyleLbl="conFgAcc1" presStyleIdx="1" presStyleCnt="2">
        <dgm:presLayoutVars>
          <dgm:bulletEnabled val="1"/>
        </dgm:presLayoutVars>
      </dgm:prSet>
      <dgm:spPr/>
    </dgm:pt>
  </dgm:ptLst>
  <dgm:cxnLst>
    <dgm:cxn modelId="{0A86E014-44BA-4ADF-A0CE-C3AB4352B2A8}" srcId="{8122BC2A-1E08-48F7-B4E4-0C27D38E2AE5}" destId="{3D2A453E-BD53-4F32-93BA-A4541AFCBDF9}" srcOrd="1" destOrd="0" parTransId="{25E3B592-D2FF-4AB6-BC03-891DEB3109A1}" sibTransId="{D66F7FC8-E9D2-4471-BF89-8F9B330771F0}"/>
    <dgm:cxn modelId="{10836C32-AAF2-41BF-8988-9DCE0D65479F}" srcId="{E47F3D09-78ED-4770-90B4-F71CB0B650C6}" destId="{8122BC2A-1E08-48F7-B4E4-0C27D38E2AE5}" srcOrd="1" destOrd="0" parTransId="{A9B04D96-FD3B-4510-816E-E1FF94D305C9}" sibTransId="{EE115115-C243-42F7-A73C-4B8838B133A5}"/>
    <dgm:cxn modelId="{639A2C36-79C2-5349-A069-8222C35C38B9}" type="presOf" srcId="{8122BC2A-1E08-48F7-B4E4-0C27D38E2AE5}" destId="{70D14C22-2861-EE4F-AC2F-1E51B95DD2AC}" srcOrd="1" destOrd="0" presId="urn:microsoft.com/office/officeart/2005/8/layout/list1"/>
    <dgm:cxn modelId="{2DB17A39-D606-174C-BC00-0024B84B2760}" type="presOf" srcId="{C27A453C-0F70-47D9-800A-5C5ACBFC3E94}" destId="{48B1C141-2E3D-1141-A82D-9230611E0717}" srcOrd="0" destOrd="2" presId="urn:microsoft.com/office/officeart/2005/8/layout/list1"/>
    <dgm:cxn modelId="{42F23042-4515-0D40-A2DD-5DEEFB6E5061}" type="presOf" srcId="{D5975FD5-034B-46B4-97D5-BB8C3F8E9B60}" destId="{07527498-8A83-EB4A-8C2B-E18A29E7F7B3}" srcOrd="0" destOrd="0" presId="urn:microsoft.com/office/officeart/2005/8/layout/list1"/>
    <dgm:cxn modelId="{C6F72958-C88E-C945-9985-BA1B39480FBA}" type="presOf" srcId="{8122BC2A-1E08-48F7-B4E4-0C27D38E2AE5}" destId="{0F82B441-03F9-B848-AA0F-2B33E3C9F422}" srcOrd="0" destOrd="0" presId="urn:microsoft.com/office/officeart/2005/8/layout/list1"/>
    <dgm:cxn modelId="{7B3FD779-4DD1-436F-8536-80588CBE2C7C}" srcId="{8122BC2A-1E08-48F7-B4E4-0C27D38E2AE5}" destId="{031C0E73-F0A7-4F48-A2BB-8814E9E7A609}" srcOrd="0" destOrd="0" parTransId="{FB3CF061-11D3-4EDC-A174-EF1095549743}" sibTransId="{8198242A-542B-4F99-A708-5CE65AF70590}"/>
    <dgm:cxn modelId="{F1547583-94AC-4E4A-9D04-3D609D5F532D}" type="presOf" srcId="{7999249E-49DC-49F8-A21F-E0717D1C0D90}" destId="{4F28A5F9-0E49-C642-BEFA-73A0B49E52F1}" srcOrd="1" destOrd="0" presId="urn:microsoft.com/office/officeart/2005/8/layout/list1"/>
    <dgm:cxn modelId="{5362918D-EB73-4246-BCED-7A0F63A91B69}" type="presOf" srcId="{7999249E-49DC-49F8-A21F-E0717D1C0D90}" destId="{B1A5394D-A1EE-5644-92E8-503F8F930183}" srcOrd="0" destOrd="0" presId="urn:microsoft.com/office/officeart/2005/8/layout/list1"/>
    <dgm:cxn modelId="{A5688291-6933-4C5E-9FB7-718607025B28}" srcId="{E47F3D09-78ED-4770-90B4-F71CB0B650C6}" destId="{7999249E-49DC-49F8-A21F-E0717D1C0D90}" srcOrd="0" destOrd="0" parTransId="{6B9C3207-9EEC-42DA-BFF9-E6444150C38A}" sibTransId="{AEED0979-004A-4320-A515-757B337B8FB4}"/>
    <dgm:cxn modelId="{EBC54E97-8664-334E-A9C2-FEB485F14FCA}" type="presOf" srcId="{3D2A453E-BD53-4F32-93BA-A4541AFCBDF9}" destId="{48B1C141-2E3D-1141-A82D-9230611E0717}" srcOrd="0" destOrd="1" presId="urn:microsoft.com/office/officeart/2005/8/layout/list1"/>
    <dgm:cxn modelId="{3124A4A7-9840-495A-87B1-61B9739491F8}" srcId="{8122BC2A-1E08-48F7-B4E4-0C27D38E2AE5}" destId="{C27A453C-0F70-47D9-800A-5C5ACBFC3E94}" srcOrd="2" destOrd="0" parTransId="{FB2407E4-7885-48D7-A110-4A6EA8EB5E34}" sibTransId="{C3614E26-05E4-48D3-94D0-9497377E9EA0}"/>
    <dgm:cxn modelId="{0BA9ADB3-93C8-42AF-A246-0B4A1D5E67A4}" srcId="{7999249E-49DC-49F8-A21F-E0717D1C0D90}" destId="{D5975FD5-034B-46B4-97D5-BB8C3F8E9B60}" srcOrd="0" destOrd="0" parTransId="{53FFD2BB-F1CD-4CB9-B5D7-6835F919647F}" sibTransId="{2DFC2239-1CEA-4589-81DE-AFB38D3D24DA}"/>
    <dgm:cxn modelId="{289992EC-08AF-384E-B8AB-A9834D060B7F}" type="presOf" srcId="{031C0E73-F0A7-4F48-A2BB-8814E9E7A609}" destId="{48B1C141-2E3D-1141-A82D-9230611E0717}" srcOrd="0" destOrd="0" presId="urn:microsoft.com/office/officeart/2005/8/layout/list1"/>
    <dgm:cxn modelId="{EAE092F0-1616-A64E-98F7-E1D4AC6C5BA9}" type="presOf" srcId="{E47F3D09-78ED-4770-90B4-F71CB0B650C6}" destId="{BA05A7CF-225C-074C-9128-9152C14CD5F5}" srcOrd="0" destOrd="0" presId="urn:microsoft.com/office/officeart/2005/8/layout/list1"/>
    <dgm:cxn modelId="{09F0DD92-3AA8-B24C-9586-BC59F80B0261}" type="presParOf" srcId="{BA05A7CF-225C-074C-9128-9152C14CD5F5}" destId="{D888F2FB-9618-A749-844E-E69A53BC8980}" srcOrd="0" destOrd="0" presId="urn:microsoft.com/office/officeart/2005/8/layout/list1"/>
    <dgm:cxn modelId="{3C31E535-6948-DD48-8958-F288E15ED2B5}" type="presParOf" srcId="{D888F2FB-9618-A749-844E-E69A53BC8980}" destId="{B1A5394D-A1EE-5644-92E8-503F8F930183}" srcOrd="0" destOrd="0" presId="urn:microsoft.com/office/officeart/2005/8/layout/list1"/>
    <dgm:cxn modelId="{9833D743-93AC-0046-A9A1-28DC29C81AE3}" type="presParOf" srcId="{D888F2FB-9618-A749-844E-E69A53BC8980}" destId="{4F28A5F9-0E49-C642-BEFA-73A0B49E52F1}" srcOrd="1" destOrd="0" presId="urn:microsoft.com/office/officeart/2005/8/layout/list1"/>
    <dgm:cxn modelId="{5BCD531C-AF65-534E-9A77-90BC063A1462}" type="presParOf" srcId="{BA05A7CF-225C-074C-9128-9152C14CD5F5}" destId="{8531DCEE-71A7-7E44-87A3-C9E203C34EA4}" srcOrd="1" destOrd="0" presId="urn:microsoft.com/office/officeart/2005/8/layout/list1"/>
    <dgm:cxn modelId="{242BFFD6-8BD3-3049-88E7-A55EAA75ACF5}" type="presParOf" srcId="{BA05A7CF-225C-074C-9128-9152C14CD5F5}" destId="{07527498-8A83-EB4A-8C2B-E18A29E7F7B3}" srcOrd="2" destOrd="0" presId="urn:microsoft.com/office/officeart/2005/8/layout/list1"/>
    <dgm:cxn modelId="{5AE74FAB-6ACD-F64C-80EF-EF29B2028304}" type="presParOf" srcId="{BA05A7CF-225C-074C-9128-9152C14CD5F5}" destId="{9982C767-C877-204E-B15C-1103727A1FB0}" srcOrd="3" destOrd="0" presId="urn:microsoft.com/office/officeart/2005/8/layout/list1"/>
    <dgm:cxn modelId="{9E228CC9-952A-FE44-981E-DCC5513B5D23}" type="presParOf" srcId="{BA05A7CF-225C-074C-9128-9152C14CD5F5}" destId="{1BB0385C-C295-3540-8339-30DE8DD3828B}" srcOrd="4" destOrd="0" presId="urn:microsoft.com/office/officeart/2005/8/layout/list1"/>
    <dgm:cxn modelId="{2E105F3D-D908-BD4B-A880-57158F573EC7}" type="presParOf" srcId="{1BB0385C-C295-3540-8339-30DE8DD3828B}" destId="{0F82B441-03F9-B848-AA0F-2B33E3C9F422}" srcOrd="0" destOrd="0" presId="urn:microsoft.com/office/officeart/2005/8/layout/list1"/>
    <dgm:cxn modelId="{3790530C-6439-1C42-B34E-6F01B5B5C250}" type="presParOf" srcId="{1BB0385C-C295-3540-8339-30DE8DD3828B}" destId="{70D14C22-2861-EE4F-AC2F-1E51B95DD2AC}" srcOrd="1" destOrd="0" presId="urn:microsoft.com/office/officeart/2005/8/layout/list1"/>
    <dgm:cxn modelId="{D1F7F6F4-5D4E-B842-A7D6-CCDBE1D00AA3}" type="presParOf" srcId="{BA05A7CF-225C-074C-9128-9152C14CD5F5}" destId="{2C9A5104-1ADE-AA4E-BA77-C29D72E91ED9}" srcOrd="5" destOrd="0" presId="urn:microsoft.com/office/officeart/2005/8/layout/list1"/>
    <dgm:cxn modelId="{8A888CCE-205F-0F4E-A203-C2A1A8B036B8}" type="presParOf" srcId="{BA05A7CF-225C-074C-9128-9152C14CD5F5}" destId="{48B1C141-2E3D-1141-A82D-9230611E0717}"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9A398E-E00E-4855-BD7C-B0A4C80938D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1B79CF2-C84B-40E9-A8F6-0068BA83683B}">
      <dgm:prSet/>
      <dgm:spPr>
        <a:solidFill>
          <a:srgbClr val="FFC000"/>
        </a:solidFill>
      </dgm:spPr>
      <dgm:t>
        <a:bodyPr/>
        <a:lstStyle/>
        <a:p>
          <a:r>
            <a:rPr lang="en-US"/>
            <a:t>Kidnapping</a:t>
          </a:r>
        </a:p>
      </dgm:t>
    </dgm:pt>
    <dgm:pt modelId="{19325C00-7BE7-4F9C-9109-D81D6FB8B81C}" type="parTrans" cxnId="{4D647C83-B17D-4B93-971C-1A43E609CA2C}">
      <dgm:prSet/>
      <dgm:spPr/>
      <dgm:t>
        <a:bodyPr/>
        <a:lstStyle/>
        <a:p>
          <a:endParaRPr lang="en-US"/>
        </a:p>
      </dgm:t>
    </dgm:pt>
    <dgm:pt modelId="{A4058B1F-A97F-428D-85FA-4E647109998E}" type="sibTrans" cxnId="{4D647C83-B17D-4B93-971C-1A43E609CA2C}">
      <dgm:prSet/>
      <dgm:spPr/>
      <dgm:t>
        <a:bodyPr/>
        <a:lstStyle/>
        <a:p>
          <a:endParaRPr lang="en-US"/>
        </a:p>
      </dgm:t>
    </dgm:pt>
    <dgm:pt modelId="{BD83BCC1-39A5-44C5-96EE-FA35003A626B}">
      <dgm:prSet/>
      <dgm:spPr/>
      <dgm:t>
        <a:bodyPr/>
        <a:lstStyle/>
        <a:p>
          <a:r>
            <a:rPr lang="en-US"/>
            <a:t>“Child Snatching”</a:t>
          </a:r>
        </a:p>
      </dgm:t>
    </dgm:pt>
    <dgm:pt modelId="{C0F38C25-9729-4D49-A334-B645925973C9}" type="parTrans" cxnId="{1216DE52-D4D1-48F1-8D8F-BE7465585C7B}">
      <dgm:prSet/>
      <dgm:spPr/>
      <dgm:t>
        <a:bodyPr/>
        <a:lstStyle/>
        <a:p>
          <a:endParaRPr lang="en-US"/>
        </a:p>
      </dgm:t>
    </dgm:pt>
    <dgm:pt modelId="{1B610DFC-91A1-49FF-80F5-3EB6DC927FA5}" type="sibTrans" cxnId="{1216DE52-D4D1-48F1-8D8F-BE7465585C7B}">
      <dgm:prSet/>
      <dgm:spPr/>
      <dgm:t>
        <a:bodyPr/>
        <a:lstStyle/>
        <a:p>
          <a:endParaRPr lang="en-US"/>
        </a:p>
      </dgm:t>
    </dgm:pt>
    <dgm:pt modelId="{A31E82BB-DBCF-4615-83FC-050A3F3C4416}">
      <dgm:prSet/>
      <dgm:spPr/>
      <dgm:t>
        <a:bodyPr/>
        <a:lstStyle/>
        <a:p>
          <a:r>
            <a:rPr lang="en-US"/>
            <a:t>Long distance from reservations</a:t>
          </a:r>
        </a:p>
      </dgm:t>
    </dgm:pt>
    <dgm:pt modelId="{3D5891FA-DF7F-4D5E-BBE3-6BDF97B285A1}" type="parTrans" cxnId="{CB83D49A-9A20-4E7D-9E5F-6761D790B00A}">
      <dgm:prSet/>
      <dgm:spPr/>
      <dgm:t>
        <a:bodyPr/>
        <a:lstStyle/>
        <a:p>
          <a:endParaRPr lang="en-US"/>
        </a:p>
      </dgm:t>
    </dgm:pt>
    <dgm:pt modelId="{5B80809A-59D5-4811-BF2D-03E81BD0388E}" type="sibTrans" cxnId="{CB83D49A-9A20-4E7D-9E5F-6761D790B00A}">
      <dgm:prSet/>
      <dgm:spPr/>
      <dgm:t>
        <a:bodyPr/>
        <a:lstStyle/>
        <a:p>
          <a:endParaRPr lang="en-US"/>
        </a:p>
      </dgm:t>
    </dgm:pt>
    <dgm:pt modelId="{7613B08F-8C3A-4F2B-B581-400EB1D357B6}">
      <dgm:prSet/>
      <dgm:spPr/>
      <dgm:t>
        <a:bodyPr/>
        <a:lstStyle/>
        <a:p>
          <a:r>
            <a:rPr lang="en-US"/>
            <a:t>Hope for adaptation</a:t>
          </a:r>
        </a:p>
      </dgm:t>
    </dgm:pt>
    <dgm:pt modelId="{20F8F711-C78C-4FA2-AAEA-CA02D15324BA}" type="parTrans" cxnId="{69874C1A-B3D0-4285-A9F8-ED84FF60B8D1}">
      <dgm:prSet/>
      <dgm:spPr/>
      <dgm:t>
        <a:bodyPr/>
        <a:lstStyle/>
        <a:p>
          <a:endParaRPr lang="en-US"/>
        </a:p>
      </dgm:t>
    </dgm:pt>
    <dgm:pt modelId="{99BB847F-52EE-4209-9B3F-BBDDB141640D}" type="sibTrans" cxnId="{69874C1A-B3D0-4285-A9F8-ED84FF60B8D1}">
      <dgm:prSet/>
      <dgm:spPr/>
      <dgm:t>
        <a:bodyPr/>
        <a:lstStyle/>
        <a:p>
          <a:endParaRPr lang="en-US"/>
        </a:p>
      </dgm:t>
    </dgm:pt>
    <dgm:pt modelId="{B8E30BEC-A14F-48E3-A351-C8FB8C2644D3}">
      <dgm:prSet/>
      <dgm:spPr>
        <a:solidFill>
          <a:srgbClr val="FFC000"/>
        </a:solidFill>
      </dgm:spPr>
      <dgm:t>
        <a:bodyPr/>
        <a:lstStyle/>
        <a:p>
          <a:r>
            <a:rPr lang="en-US"/>
            <a:t>Conditions of Boarding Schools</a:t>
          </a:r>
        </a:p>
      </dgm:t>
    </dgm:pt>
    <dgm:pt modelId="{36C5D91B-1F9C-43C8-AA4B-9439756BAAEB}" type="parTrans" cxnId="{B46A803C-FA83-4064-87B2-702653F9ABFF}">
      <dgm:prSet/>
      <dgm:spPr/>
      <dgm:t>
        <a:bodyPr/>
        <a:lstStyle/>
        <a:p>
          <a:endParaRPr lang="en-US"/>
        </a:p>
      </dgm:t>
    </dgm:pt>
    <dgm:pt modelId="{08F45791-4E9D-489F-951D-EFCACE473059}" type="sibTrans" cxnId="{B46A803C-FA83-4064-87B2-702653F9ABFF}">
      <dgm:prSet/>
      <dgm:spPr/>
      <dgm:t>
        <a:bodyPr/>
        <a:lstStyle/>
        <a:p>
          <a:endParaRPr lang="en-US"/>
        </a:p>
      </dgm:t>
    </dgm:pt>
    <dgm:pt modelId="{A65E1931-A12E-44EB-A3E2-A9396B130D87}">
      <dgm:prSet/>
      <dgm:spPr/>
      <dgm:t>
        <a:bodyPr/>
        <a:lstStyle/>
        <a:p>
          <a:r>
            <a:rPr lang="en-US"/>
            <a:t>Overcrowding</a:t>
          </a:r>
        </a:p>
      </dgm:t>
    </dgm:pt>
    <dgm:pt modelId="{D9AFF165-A9CE-4D4B-9986-40C9C7F86E4D}" type="parTrans" cxnId="{1F01C126-AB10-4512-AE51-3CD5BF82321C}">
      <dgm:prSet/>
      <dgm:spPr/>
      <dgm:t>
        <a:bodyPr/>
        <a:lstStyle/>
        <a:p>
          <a:endParaRPr lang="en-US"/>
        </a:p>
      </dgm:t>
    </dgm:pt>
    <dgm:pt modelId="{2FA38E3F-5487-4D46-B3C1-9768D07CDFFB}" type="sibTrans" cxnId="{1F01C126-AB10-4512-AE51-3CD5BF82321C}">
      <dgm:prSet/>
      <dgm:spPr/>
      <dgm:t>
        <a:bodyPr/>
        <a:lstStyle/>
        <a:p>
          <a:endParaRPr lang="en-US"/>
        </a:p>
      </dgm:t>
    </dgm:pt>
    <dgm:pt modelId="{AC7AB7A0-1717-4BEA-A0ED-098B698F6F2E}">
      <dgm:prSet/>
      <dgm:spPr/>
      <dgm:t>
        <a:bodyPr/>
        <a:lstStyle/>
        <a:p>
          <a:r>
            <a:rPr lang="en-US"/>
            <a:t>Poor Ventillation</a:t>
          </a:r>
        </a:p>
      </dgm:t>
    </dgm:pt>
    <dgm:pt modelId="{D52CF39F-26B4-4178-90C5-6A4E5F7D9A0F}" type="parTrans" cxnId="{882C9E8E-4977-4415-BF8C-5F5323E2D5E3}">
      <dgm:prSet/>
      <dgm:spPr/>
      <dgm:t>
        <a:bodyPr/>
        <a:lstStyle/>
        <a:p>
          <a:endParaRPr lang="en-US"/>
        </a:p>
      </dgm:t>
    </dgm:pt>
    <dgm:pt modelId="{B4EDEB71-D033-4C59-9E1E-57B9B1B5EE8B}" type="sibTrans" cxnId="{882C9E8E-4977-4415-BF8C-5F5323E2D5E3}">
      <dgm:prSet/>
      <dgm:spPr/>
      <dgm:t>
        <a:bodyPr/>
        <a:lstStyle/>
        <a:p>
          <a:endParaRPr lang="en-US"/>
        </a:p>
      </dgm:t>
    </dgm:pt>
    <dgm:pt modelId="{D755897D-1414-4625-BEA9-9483704A51E2}">
      <dgm:prSet/>
      <dgm:spPr/>
      <dgm:t>
        <a:bodyPr/>
        <a:lstStyle/>
        <a:p>
          <a:r>
            <a:rPr lang="en-US"/>
            <a:t>No indoor toilets/lack of sanitary supplies</a:t>
          </a:r>
        </a:p>
      </dgm:t>
    </dgm:pt>
    <dgm:pt modelId="{607DEBBB-2729-4447-8A47-F4032637E97B}" type="parTrans" cxnId="{1610D37C-3C1C-4969-B64A-ACD6A8198EE9}">
      <dgm:prSet/>
      <dgm:spPr/>
      <dgm:t>
        <a:bodyPr/>
        <a:lstStyle/>
        <a:p>
          <a:endParaRPr lang="en-US"/>
        </a:p>
      </dgm:t>
    </dgm:pt>
    <dgm:pt modelId="{FC036472-74F2-4CA1-9EBE-2C0D4E63830C}" type="sibTrans" cxnId="{1610D37C-3C1C-4969-B64A-ACD6A8198EE9}">
      <dgm:prSet/>
      <dgm:spPr/>
      <dgm:t>
        <a:bodyPr/>
        <a:lstStyle/>
        <a:p>
          <a:endParaRPr lang="en-US"/>
        </a:p>
      </dgm:t>
    </dgm:pt>
    <dgm:pt modelId="{7A78251F-1C40-4338-830A-51C251B93EBD}">
      <dgm:prSet/>
      <dgm:spPr/>
      <dgm:t>
        <a:bodyPr/>
        <a:lstStyle/>
        <a:p>
          <a:r>
            <a:rPr lang="en-US"/>
            <a:t>“Trough-like basins for washing”</a:t>
          </a:r>
        </a:p>
      </dgm:t>
    </dgm:pt>
    <dgm:pt modelId="{4531D673-E1D1-4049-8C91-4A0CDFC46F10}" type="parTrans" cxnId="{DBA407E8-B517-4475-9E64-5F97374C79DB}">
      <dgm:prSet/>
      <dgm:spPr/>
      <dgm:t>
        <a:bodyPr/>
        <a:lstStyle/>
        <a:p>
          <a:endParaRPr lang="en-US"/>
        </a:p>
      </dgm:t>
    </dgm:pt>
    <dgm:pt modelId="{C84B573D-28C1-4BF5-A1B9-3D4576179219}" type="sibTrans" cxnId="{DBA407E8-B517-4475-9E64-5F97374C79DB}">
      <dgm:prSet/>
      <dgm:spPr/>
      <dgm:t>
        <a:bodyPr/>
        <a:lstStyle/>
        <a:p>
          <a:endParaRPr lang="en-US"/>
        </a:p>
      </dgm:t>
    </dgm:pt>
    <dgm:pt modelId="{7BF75866-BBAD-44C5-BA59-41668E395041}">
      <dgm:prSet/>
      <dgm:spPr/>
      <dgm:t>
        <a:bodyPr/>
        <a:lstStyle/>
        <a:p>
          <a:r>
            <a:rPr lang="en-US"/>
            <a:t>General unsanitary conditions</a:t>
          </a:r>
        </a:p>
      </dgm:t>
    </dgm:pt>
    <dgm:pt modelId="{ED23D43F-4128-4BBC-99A9-5397140CCEF6}" type="parTrans" cxnId="{7EDF5B21-D5CC-4EE0-8E58-581B2F22EA83}">
      <dgm:prSet/>
      <dgm:spPr/>
      <dgm:t>
        <a:bodyPr/>
        <a:lstStyle/>
        <a:p>
          <a:endParaRPr lang="en-US"/>
        </a:p>
      </dgm:t>
    </dgm:pt>
    <dgm:pt modelId="{74F02BF8-295A-43C4-8760-7878BB962B37}" type="sibTrans" cxnId="{7EDF5B21-D5CC-4EE0-8E58-581B2F22EA83}">
      <dgm:prSet/>
      <dgm:spPr/>
      <dgm:t>
        <a:bodyPr/>
        <a:lstStyle/>
        <a:p>
          <a:endParaRPr lang="en-US"/>
        </a:p>
      </dgm:t>
    </dgm:pt>
    <dgm:pt modelId="{FE9CF622-91FF-B647-A12D-4F578DAC7745}" type="pres">
      <dgm:prSet presAssocID="{6F9A398E-E00E-4855-BD7C-B0A4C80938DD}" presName="linear" presStyleCnt="0">
        <dgm:presLayoutVars>
          <dgm:dir/>
          <dgm:animLvl val="lvl"/>
          <dgm:resizeHandles val="exact"/>
        </dgm:presLayoutVars>
      </dgm:prSet>
      <dgm:spPr/>
    </dgm:pt>
    <dgm:pt modelId="{C912FC93-01E6-B044-836A-60420D8FB6B0}" type="pres">
      <dgm:prSet presAssocID="{41B79CF2-C84B-40E9-A8F6-0068BA83683B}" presName="parentLin" presStyleCnt="0"/>
      <dgm:spPr/>
    </dgm:pt>
    <dgm:pt modelId="{BF5ECDF2-7565-BA45-BF8D-1A24EEAD5A66}" type="pres">
      <dgm:prSet presAssocID="{41B79CF2-C84B-40E9-A8F6-0068BA83683B}" presName="parentLeftMargin" presStyleLbl="node1" presStyleIdx="0" presStyleCnt="2"/>
      <dgm:spPr/>
    </dgm:pt>
    <dgm:pt modelId="{843A597F-B896-BB49-8C62-CAA36681EF29}" type="pres">
      <dgm:prSet presAssocID="{41B79CF2-C84B-40E9-A8F6-0068BA83683B}" presName="parentText" presStyleLbl="node1" presStyleIdx="0" presStyleCnt="2">
        <dgm:presLayoutVars>
          <dgm:chMax val="0"/>
          <dgm:bulletEnabled val="1"/>
        </dgm:presLayoutVars>
      </dgm:prSet>
      <dgm:spPr/>
    </dgm:pt>
    <dgm:pt modelId="{998776BE-69CC-D245-819B-A4D657683BC5}" type="pres">
      <dgm:prSet presAssocID="{41B79CF2-C84B-40E9-A8F6-0068BA83683B}" presName="negativeSpace" presStyleCnt="0"/>
      <dgm:spPr/>
    </dgm:pt>
    <dgm:pt modelId="{5A5EAC21-9A02-9D4B-800E-25EA25C1EC7D}" type="pres">
      <dgm:prSet presAssocID="{41B79CF2-C84B-40E9-A8F6-0068BA83683B}" presName="childText" presStyleLbl="conFgAcc1" presStyleIdx="0" presStyleCnt="2">
        <dgm:presLayoutVars>
          <dgm:bulletEnabled val="1"/>
        </dgm:presLayoutVars>
      </dgm:prSet>
      <dgm:spPr/>
    </dgm:pt>
    <dgm:pt modelId="{F3D6455A-4134-AC4E-836F-C88402EE181D}" type="pres">
      <dgm:prSet presAssocID="{A4058B1F-A97F-428D-85FA-4E647109998E}" presName="spaceBetweenRectangles" presStyleCnt="0"/>
      <dgm:spPr/>
    </dgm:pt>
    <dgm:pt modelId="{ECFAA79B-9C63-1046-B883-0A4984C46E05}" type="pres">
      <dgm:prSet presAssocID="{B8E30BEC-A14F-48E3-A351-C8FB8C2644D3}" presName="parentLin" presStyleCnt="0"/>
      <dgm:spPr/>
    </dgm:pt>
    <dgm:pt modelId="{FC490D67-8DA2-9D43-BD72-4922E5A6B252}" type="pres">
      <dgm:prSet presAssocID="{B8E30BEC-A14F-48E3-A351-C8FB8C2644D3}" presName="parentLeftMargin" presStyleLbl="node1" presStyleIdx="0" presStyleCnt="2"/>
      <dgm:spPr/>
    </dgm:pt>
    <dgm:pt modelId="{EAB77920-A493-7B4D-BD9D-7854A0C378B8}" type="pres">
      <dgm:prSet presAssocID="{B8E30BEC-A14F-48E3-A351-C8FB8C2644D3}" presName="parentText" presStyleLbl="node1" presStyleIdx="1" presStyleCnt="2">
        <dgm:presLayoutVars>
          <dgm:chMax val="0"/>
          <dgm:bulletEnabled val="1"/>
        </dgm:presLayoutVars>
      </dgm:prSet>
      <dgm:spPr/>
    </dgm:pt>
    <dgm:pt modelId="{60ACCF97-7215-FD4F-BF15-3F184B3FE319}" type="pres">
      <dgm:prSet presAssocID="{B8E30BEC-A14F-48E3-A351-C8FB8C2644D3}" presName="negativeSpace" presStyleCnt="0"/>
      <dgm:spPr/>
    </dgm:pt>
    <dgm:pt modelId="{1FD2C016-3C06-2645-A3C8-0EC73E40CB84}" type="pres">
      <dgm:prSet presAssocID="{B8E30BEC-A14F-48E3-A351-C8FB8C2644D3}" presName="childText" presStyleLbl="conFgAcc1" presStyleIdx="1" presStyleCnt="2">
        <dgm:presLayoutVars>
          <dgm:bulletEnabled val="1"/>
        </dgm:presLayoutVars>
      </dgm:prSet>
      <dgm:spPr/>
    </dgm:pt>
  </dgm:ptLst>
  <dgm:cxnLst>
    <dgm:cxn modelId="{3F861B16-8018-384A-B743-9ED89D757BEE}" type="presOf" srcId="{AC7AB7A0-1717-4BEA-A0ED-098B698F6F2E}" destId="{1FD2C016-3C06-2645-A3C8-0EC73E40CB84}" srcOrd="0" destOrd="1" presId="urn:microsoft.com/office/officeart/2005/8/layout/list1"/>
    <dgm:cxn modelId="{69874C1A-B3D0-4285-A9F8-ED84FF60B8D1}" srcId="{41B79CF2-C84B-40E9-A8F6-0068BA83683B}" destId="{7613B08F-8C3A-4F2B-B581-400EB1D357B6}" srcOrd="2" destOrd="0" parTransId="{20F8F711-C78C-4FA2-AAEA-CA02D15324BA}" sibTransId="{99BB847F-52EE-4209-9B3F-BBDDB141640D}"/>
    <dgm:cxn modelId="{7EDF5B21-D5CC-4EE0-8E58-581B2F22EA83}" srcId="{B8E30BEC-A14F-48E3-A351-C8FB8C2644D3}" destId="{7BF75866-BBAD-44C5-BA59-41668E395041}" srcOrd="4" destOrd="0" parTransId="{ED23D43F-4128-4BBC-99A9-5397140CCEF6}" sibTransId="{74F02BF8-295A-43C4-8760-7878BB962B37}"/>
    <dgm:cxn modelId="{1F01C126-AB10-4512-AE51-3CD5BF82321C}" srcId="{B8E30BEC-A14F-48E3-A351-C8FB8C2644D3}" destId="{A65E1931-A12E-44EB-A3E2-A9396B130D87}" srcOrd="0" destOrd="0" parTransId="{D9AFF165-A9CE-4D4B-9986-40C9C7F86E4D}" sibTransId="{2FA38E3F-5487-4D46-B3C1-9768D07CDFFB}"/>
    <dgm:cxn modelId="{6E697A2A-FE95-9144-BAB6-BEA41990F01E}" type="presOf" srcId="{41B79CF2-C84B-40E9-A8F6-0068BA83683B}" destId="{843A597F-B896-BB49-8C62-CAA36681EF29}" srcOrd="1" destOrd="0" presId="urn:microsoft.com/office/officeart/2005/8/layout/list1"/>
    <dgm:cxn modelId="{11C03A37-1053-504C-9D8C-D3A5562CAC44}" type="presOf" srcId="{A31E82BB-DBCF-4615-83FC-050A3F3C4416}" destId="{5A5EAC21-9A02-9D4B-800E-25EA25C1EC7D}" srcOrd="0" destOrd="1" presId="urn:microsoft.com/office/officeart/2005/8/layout/list1"/>
    <dgm:cxn modelId="{3E1E503A-73AC-F64C-9410-0E90263CF914}" type="presOf" srcId="{6F9A398E-E00E-4855-BD7C-B0A4C80938DD}" destId="{FE9CF622-91FF-B647-A12D-4F578DAC7745}" srcOrd="0" destOrd="0" presId="urn:microsoft.com/office/officeart/2005/8/layout/list1"/>
    <dgm:cxn modelId="{B46A803C-FA83-4064-87B2-702653F9ABFF}" srcId="{6F9A398E-E00E-4855-BD7C-B0A4C80938DD}" destId="{B8E30BEC-A14F-48E3-A351-C8FB8C2644D3}" srcOrd="1" destOrd="0" parTransId="{36C5D91B-1F9C-43C8-AA4B-9439756BAAEB}" sibTransId="{08F45791-4E9D-489F-951D-EFCACE473059}"/>
    <dgm:cxn modelId="{1216DE52-D4D1-48F1-8D8F-BE7465585C7B}" srcId="{41B79CF2-C84B-40E9-A8F6-0068BA83683B}" destId="{BD83BCC1-39A5-44C5-96EE-FA35003A626B}" srcOrd="0" destOrd="0" parTransId="{C0F38C25-9729-4D49-A334-B645925973C9}" sibTransId="{1B610DFC-91A1-49FF-80F5-3EB6DC927FA5}"/>
    <dgm:cxn modelId="{16D0295D-C967-DB44-BB36-1AA9241F5226}" type="presOf" srcId="{A65E1931-A12E-44EB-A3E2-A9396B130D87}" destId="{1FD2C016-3C06-2645-A3C8-0EC73E40CB84}" srcOrd="0" destOrd="0" presId="urn:microsoft.com/office/officeart/2005/8/layout/list1"/>
    <dgm:cxn modelId="{28BCF85D-AB8A-8D4A-A00D-E54B7FDB306F}" type="presOf" srcId="{7A78251F-1C40-4338-830A-51C251B93EBD}" destId="{1FD2C016-3C06-2645-A3C8-0EC73E40CB84}" srcOrd="0" destOrd="3" presId="urn:microsoft.com/office/officeart/2005/8/layout/list1"/>
    <dgm:cxn modelId="{2E02D265-EEAE-484E-B461-0E30A658DE5D}" type="presOf" srcId="{B8E30BEC-A14F-48E3-A351-C8FB8C2644D3}" destId="{EAB77920-A493-7B4D-BD9D-7854A0C378B8}" srcOrd="1" destOrd="0" presId="urn:microsoft.com/office/officeart/2005/8/layout/list1"/>
    <dgm:cxn modelId="{4ECB3775-85BC-2245-A557-21BF73068F0C}" type="presOf" srcId="{B8E30BEC-A14F-48E3-A351-C8FB8C2644D3}" destId="{FC490D67-8DA2-9D43-BD72-4922E5A6B252}" srcOrd="0" destOrd="0" presId="urn:microsoft.com/office/officeart/2005/8/layout/list1"/>
    <dgm:cxn modelId="{1610D37C-3C1C-4969-B64A-ACD6A8198EE9}" srcId="{B8E30BEC-A14F-48E3-A351-C8FB8C2644D3}" destId="{D755897D-1414-4625-BEA9-9483704A51E2}" srcOrd="2" destOrd="0" parTransId="{607DEBBB-2729-4447-8A47-F4032637E97B}" sibTransId="{FC036472-74F2-4CA1-9EBE-2C0D4E63830C}"/>
    <dgm:cxn modelId="{639B2F82-4579-DF46-97F7-A20349E6E16E}" type="presOf" srcId="{7BF75866-BBAD-44C5-BA59-41668E395041}" destId="{1FD2C016-3C06-2645-A3C8-0EC73E40CB84}" srcOrd="0" destOrd="4" presId="urn:microsoft.com/office/officeart/2005/8/layout/list1"/>
    <dgm:cxn modelId="{EFF3B282-EC83-224F-8889-9F24119EBB4A}" type="presOf" srcId="{D755897D-1414-4625-BEA9-9483704A51E2}" destId="{1FD2C016-3C06-2645-A3C8-0EC73E40CB84}" srcOrd="0" destOrd="2" presId="urn:microsoft.com/office/officeart/2005/8/layout/list1"/>
    <dgm:cxn modelId="{4D647C83-B17D-4B93-971C-1A43E609CA2C}" srcId="{6F9A398E-E00E-4855-BD7C-B0A4C80938DD}" destId="{41B79CF2-C84B-40E9-A8F6-0068BA83683B}" srcOrd="0" destOrd="0" parTransId="{19325C00-7BE7-4F9C-9109-D81D6FB8B81C}" sibTransId="{A4058B1F-A97F-428D-85FA-4E647109998E}"/>
    <dgm:cxn modelId="{882C9E8E-4977-4415-BF8C-5F5323E2D5E3}" srcId="{B8E30BEC-A14F-48E3-A351-C8FB8C2644D3}" destId="{AC7AB7A0-1717-4BEA-A0ED-098B698F6F2E}" srcOrd="1" destOrd="0" parTransId="{D52CF39F-26B4-4178-90C5-6A4E5F7D9A0F}" sibTransId="{B4EDEB71-D033-4C59-9E1E-57B9B1B5EE8B}"/>
    <dgm:cxn modelId="{9C93FE95-FB90-C24A-BDDA-6AACA1365265}" type="presOf" srcId="{7613B08F-8C3A-4F2B-B581-400EB1D357B6}" destId="{5A5EAC21-9A02-9D4B-800E-25EA25C1EC7D}" srcOrd="0" destOrd="2" presId="urn:microsoft.com/office/officeart/2005/8/layout/list1"/>
    <dgm:cxn modelId="{CB83D49A-9A20-4E7D-9E5F-6761D790B00A}" srcId="{41B79CF2-C84B-40E9-A8F6-0068BA83683B}" destId="{A31E82BB-DBCF-4615-83FC-050A3F3C4416}" srcOrd="1" destOrd="0" parTransId="{3D5891FA-DF7F-4D5E-BBE3-6BDF97B285A1}" sibTransId="{5B80809A-59D5-4811-BF2D-03E81BD0388E}"/>
    <dgm:cxn modelId="{3A5AF6DD-8D3B-9645-81A7-F373324E7CA9}" type="presOf" srcId="{BD83BCC1-39A5-44C5-96EE-FA35003A626B}" destId="{5A5EAC21-9A02-9D4B-800E-25EA25C1EC7D}" srcOrd="0" destOrd="0" presId="urn:microsoft.com/office/officeart/2005/8/layout/list1"/>
    <dgm:cxn modelId="{DBA407E8-B517-4475-9E64-5F97374C79DB}" srcId="{B8E30BEC-A14F-48E3-A351-C8FB8C2644D3}" destId="{7A78251F-1C40-4338-830A-51C251B93EBD}" srcOrd="3" destOrd="0" parTransId="{4531D673-E1D1-4049-8C91-4A0CDFC46F10}" sibTransId="{C84B573D-28C1-4BF5-A1B9-3D4576179219}"/>
    <dgm:cxn modelId="{951D54F5-85A0-8A4A-9D6A-349930ADB762}" type="presOf" srcId="{41B79CF2-C84B-40E9-A8F6-0068BA83683B}" destId="{BF5ECDF2-7565-BA45-BF8D-1A24EEAD5A66}" srcOrd="0" destOrd="0" presId="urn:microsoft.com/office/officeart/2005/8/layout/list1"/>
    <dgm:cxn modelId="{FFBC20F1-CC9D-7E41-9690-6A1554BCA981}" type="presParOf" srcId="{FE9CF622-91FF-B647-A12D-4F578DAC7745}" destId="{C912FC93-01E6-B044-836A-60420D8FB6B0}" srcOrd="0" destOrd="0" presId="urn:microsoft.com/office/officeart/2005/8/layout/list1"/>
    <dgm:cxn modelId="{B15CF0F0-44EA-9A4D-9E84-EB5ABE4211F4}" type="presParOf" srcId="{C912FC93-01E6-B044-836A-60420D8FB6B0}" destId="{BF5ECDF2-7565-BA45-BF8D-1A24EEAD5A66}" srcOrd="0" destOrd="0" presId="urn:microsoft.com/office/officeart/2005/8/layout/list1"/>
    <dgm:cxn modelId="{6012267B-8C8C-3F4C-AB05-36BC375ECC66}" type="presParOf" srcId="{C912FC93-01E6-B044-836A-60420D8FB6B0}" destId="{843A597F-B896-BB49-8C62-CAA36681EF29}" srcOrd="1" destOrd="0" presId="urn:microsoft.com/office/officeart/2005/8/layout/list1"/>
    <dgm:cxn modelId="{C101A945-C485-B448-8D91-D36B00B8C47F}" type="presParOf" srcId="{FE9CF622-91FF-B647-A12D-4F578DAC7745}" destId="{998776BE-69CC-D245-819B-A4D657683BC5}" srcOrd="1" destOrd="0" presId="urn:microsoft.com/office/officeart/2005/8/layout/list1"/>
    <dgm:cxn modelId="{5BEDACEB-CC01-1F4E-96D6-D0963E156C4B}" type="presParOf" srcId="{FE9CF622-91FF-B647-A12D-4F578DAC7745}" destId="{5A5EAC21-9A02-9D4B-800E-25EA25C1EC7D}" srcOrd="2" destOrd="0" presId="urn:microsoft.com/office/officeart/2005/8/layout/list1"/>
    <dgm:cxn modelId="{E93397C2-0A42-8B48-BEA0-E6777052AAD0}" type="presParOf" srcId="{FE9CF622-91FF-B647-A12D-4F578DAC7745}" destId="{F3D6455A-4134-AC4E-836F-C88402EE181D}" srcOrd="3" destOrd="0" presId="urn:microsoft.com/office/officeart/2005/8/layout/list1"/>
    <dgm:cxn modelId="{95F61422-F046-F14E-93BA-3EFAD299DEE8}" type="presParOf" srcId="{FE9CF622-91FF-B647-A12D-4F578DAC7745}" destId="{ECFAA79B-9C63-1046-B883-0A4984C46E05}" srcOrd="4" destOrd="0" presId="urn:microsoft.com/office/officeart/2005/8/layout/list1"/>
    <dgm:cxn modelId="{522CC277-06DA-384C-ADF8-BF560B2D30E3}" type="presParOf" srcId="{ECFAA79B-9C63-1046-B883-0A4984C46E05}" destId="{FC490D67-8DA2-9D43-BD72-4922E5A6B252}" srcOrd="0" destOrd="0" presId="urn:microsoft.com/office/officeart/2005/8/layout/list1"/>
    <dgm:cxn modelId="{FE109334-FC34-4F4A-8A05-1896EB9040C3}" type="presParOf" srcId="{ECFAA79B-9C63-1046-B883-0A4984C46E05}" destId="{EAB77920-A493-7B4D-BD9D-7854A0C378B8}" srcOrd="1" destOrd="0" presId="urn:microsoft.com/office/officeart/2005/8/layout/list1"/>
    <dgm:cxn modelId="{22578D0F-A50B-4946-A271-404856884475}" type="presParOf" srcId="{FE9CF622-91FF-B647-A12D-4F578DAC7745}" destId="{60ACCF97-7215-FD4F-BF15-3F184B3FE319}" srcOrd="5" destOrd="0" presId="urn:microsoft.com/office/officeart/2005/8/layout/list1"/>
    <dgm:cxn modelId="{973B691D-C518-0A45-88CF-771374F42F33}" type="presParOf" srcId="{FE9CF622-91FF-B647-A12D-4F578DAC7745}" destId="{1FD2C016-3C06-2645-A3C8-0EC73E40CB84}"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18F175-5BE6-4BD8-8034-F830CB08CE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998681-C4A1-4F4F-8080-8F29E6009FD0}">
      <dgm:prSet/>
      <dgm:spPr>
        <a:solidFill>
          <a:srgbClr val="FFC000"/>
        </a:solidFill>
      </dgm:spPr>
      <dgm:t>
        <a:bodyPr/>
        <a:lstStyle/>
        <a:p>
          <a:r>
            <a:rPr lang="en-US" dirty="0"/>
            <a:t>Removal of traditions</a:t>
          </a:r>
        </a:p>
      </dgm:t>
    </dgm:pt>
    <dgm:pt modelId="{F6B241BA-1C19-403B-ABD7-32FA43F1095C}" type="parTrans" cxnId="{10DBDFD7-249A-4903-B1C0-98C71788CA0C}">
      <dgm:prSet/>
      <dgm:spPr/>
      <dgm:t>
        <a:bodyPr/>
        <a:lstStyle/>
        <a:p>
          <a:endParaRPr lang="en-US"/>
        </a:p>
      </dgm:t>
    </dgm:pt>
    <dgm:pt modelId="{4FF59EA1-8B7C-43B0-99CB-7DA47DD02A85}" type="sibTrans" cxnId="{10DBDFD7-249A-4903-B1C0-98C71788CA0C}">
      <dgm:prSet/>
      <dgm:spPr/>
      <dgm:t>
        <a:bodyPr/>
        <a:lstStyle/>
        <a:p>
          <a:endParaRPr lang="en-US"/>
        </a:p>
      </dgm:t>
    </dgm:pt>
    <dgm:pt modelId="{D49EE9E9-9019-4990-B40A-6AEA81B4B784}">
      <dgm:prSet/>
      <dgm:spPr/>
      <dgm:t>
        <a:bodyPr/>
        <a:lstStyle/>
        <a:p>
          <a:r>
            <a:rPr lang="en-US"/>
            <a:t>Traditional clothing/haircut</a:t>
          </a:r>
        </a:p>
      </dgm:t>
    </dgm:pt>
    <dgm:pt modelId="{0F613411-49C5-4CF8-A994-FEE5397D2BB1}" type="parTrans" cxnId="{0DC51594-F707-4A3E-8B20-57093FB299D4}">
      <dgm:prSet/>
      <dgm:spPr/>
      <dgm:t>
        <a:bodyPr/>
        <a:lstStyle/>
        <a:p>
          <a:endParaRPr lang="en-US"/>
        </a:p>
      </dgm:t>
    </dgm:pt>
    <dgm:pt modelId="{ABF09550-6FBB-4C72-BA2E-3EF0D7DC2E10}" type="sibTrans" cxnId="{0DC51594-F707-4A3E-8B20-57093FB299D4}">
      <dgm:prSet/>
      <dgm:spPr/>
      <dgm:t>
        <a:bodyPr/>
        <a:lstStyle/>
        <a:p>
          <a:endParaRPr lang="en-US"/>
        </a:p>
      </dgm:t>
    </dgm:pt>
    <dgm:pt modelId="{28D81A5D-52CB-4E92-A76F-8B0A69483E9D}">
      <dgm:prSet/>
      <dgm:spPr/>
      <dgm:t>
        <a:bodyPr/>
        <a:lstStyle/>
        <a:p>
          <a:r>
            <a:rPr lang="en-US" dirty="0"/>
            <a:t>Tribal Dances/Ceremonies</a:t>
          </a:r>
        </a:p>
      </dgm:t>
    </dgm:pt>
    <dgm:pt modelId="{31DE356A-C4F3-42FB-B6BC-F57E3498FC68}" type="parTrans" cxnId="{51468103-C8AB-4D5B-9894-9086601AEA26}">
      <dgm:prSet/>
      <dgm:spPr/>
      <dgm:t>
        <a:bodyPr/>
        <a:lstStyle/>
        <a:p>
          <a:endParaRPr lang="en-US"/>
        </a:p>
      </dgm:t>
    </dgm:pt>
    <dgm:pt modelId="{6D93C57F-45BD-43E8-9292-604751B24FFA}" type="sibTrans" cxnId="{51468103-C8AB-4D5B-9894-9086601AEA26}">
      <dgm:prSet/>
      <dgm:spPr/>
      <dgm:t>
        <a:bodyPr/>
        <a:lstStyle/>
        <a:p>
          <a:endParaRPr lang="en-US"/>
        </a:p>
      </dgm:t>
    </dgm:pt>
    <dgm:pt modelId="{27434CF3-30AE-4750-A4EE-09E7B859B79C}">
      <dgm:prSet/>
      <dgm:spPr/>
      <dgm:t>
        <a:bodyPr/>
        <a:lstStyle/>
        <a:p>
          <a:r>
            <a:rPr lang="en-US"/>
            <a:t>Raised by strangers led to loss of culture from elders</a:t>
          </a:r>
        </a:p>
      </dgm:t>
    </dgm:pt>
    <dgm:pt modelId="{A94C4290-AC23-4C13-865B-CE2F17ECC714}" type="parTrans" cxnId="{3228570C-0D48-4B0E-B3A3-D9DB1FB2D6FB}">
      <dgm:prSet/>
      <dgm:spPr/>
      <dgm:t>
        <a:bodyPr/>
        <a:lstStyle/>
        <a:p>
          <a:endParaRPr lang="en-US"/>
        </a:p>
      </dgm:t>
    </dgm:pt>
    <dgm:pt modelId="{D0603476-14C1-4811-9FBF-B1C248BDCFC2}" type="sibTrans" cxnId="{3228570C-0D48-4B0E-B3A3-D9DB1FB2D6FB}">
      <dgm:prSet/>
      <dgm:spPr/>
      <dgm:t>
        <a:bodyPr/>
        <a:lstStyle/>
        <a:p>
          <a:endParaRPr lang="en-US"/>
        </a:p>
      </dgm:t>
    </dgm:pt>
    <dgm:pt modelId="{25AF68A8-7552-42F9-8B90-B835276507CB}">
      <dgm:prSet/>
      <dgm:spPr>
        <a:solidFill>
          <a:srgbClr val="FFC000"/>
        </a:solidFill>
      </dgm:spPr>
      <dgm:t>
        <a:bodyPr/>
        <a:lstStyle/>
        <a:p>
          <a:r>
            <a:rPr lang="en-US"/>
            <a:t>Disease and lack of proper healthcare</a:t>
          </a:r>
        </a:p>
      </dgm:t>
    </dgm:pt>
    <dgm:pt modelId="{1A8E5405-D20E-4E32-B8EB-79048025040A}" type="parTrans" cxnId="{1E3844C3-A45F-41C0-9703-4FBBA76647DC}">
      <dgm:prSet/>
      <dgm:spPr/>
      <dgm:t>
        <a:bodyPr/>
        <a:lstStyle/>
        <a:p>
          <a:endParaRPr lang="en-US"/>
        </a:p>
      </dgm:t>
    </dgm:pt>
    <dgm:pt modelId="{63C5C9A2-0AD2-4FED-B773-FE6C106091BD}" type="sibTrans" cxnId="{1E3844C3-A45F-41C0-9703-4FBBA76647DC}">
      <dgm:prSet/>
      <dgm:spPr/>
      <dgm:t>
        <a:bodyPr/>
        <a:lstStyle/>
        <a:p>
          <a:endParaRPr lang="en-US"/>
        </a:p>
      </dgm:t>
    </dgm:pt>
    <dgm:pt modelId="{D863AB0F-637F-4296-8DDF-1770FE5621CE}">
      <dgm:prSet/>
      <dgm:spPr/>
      <dgm:t>
        <a:bodyPr/>
        <a:lstStyle/>
        <a:p>
          <a:r>
            <a:rPr lang="en-US" dirty="0"/>
            <a:t>Increased susceptibility to diseases like TB and measles</a:t>
          </a:r>
        </a:p>
      </dgm:t>
    </dgm:pt>
    <dgm:pt modelId="{B2FED7EC-95B7-4835-9E27-52F77D3F5ADE}" type="parTrans" cxnId="{16575690-1D84-4E1F-BAE2-DC58E0FB5578}">
      <dgm:prSet/>
      <dgm:spPr/>
      <dgm:t>
        <a:bodyPr/>
        <a:lstStyle/>
        <a:p>
          <a:endParaRPr lang="en-US"/>
        </a:p>
      </dgm:t>
    </dgm:pt>
    <dgm:pt modelId="{5C4B7C15-D91B-4A9A-840A-040CD20BBE47}" type="sibTrans" cxnId="{16575690-1D84-4E1F-BAE2-DC58E0FB5578}">
      <dgm:prSet/>
      <dgm:spPr/>
      <dgm:t>
        <a:bodyPr/>
        <a:lstStyle/>
        <a:p>
          <a:endParaRPr lang="en-US"/>
        </a:p>
      </dgm:t>
    </dgm:pt>
    <dgm:pt modelId="{07F5E539-EF12-4A62-AA30-A50F8DF469F8}">
      <dgm:prSet/>
      <dgm:spPr/>
      <dgm:t>
        <a:bodyPr/>
        <a:lstStyle/>
        <a:p>
          <a:r>
            <a:rPr lang="en-US" b="1" dirty="0"/>
            <a:t>3x</a:t>
          </a:r>
          <a:r>
            <a:rPr lang="en-US" dirty="0"/>
            <a:t> as likely to have cancer</a:t>
          </a:r>
        </a:p>
      </dgm:t>
    </dgm:pt>
    <dgm:pt modelId="{CEEED2AD-D77B-4260-BF6F-874293EA716F}" type="parTrans" cxnId="{DE1F862E-0061-44A5-A328-6A929EFEB5E7}">
      <dgm:prSet/>
      <dgm:spPr/>
      <dgm:t>
        <a:bodyPr/>
        <a:lstStyle/>
        <a:p>
          <a:endParaRPr lang="en-US"/>
        </a:p>
      </dgm:t>
    </dgm:pt>
    <dgm:pt modelId="{C9F4FD3A-AB85-4DD0-845D-CA304610CC21}" type="sibTrans" cxnId="{DE1F862E-0061-44A5-A328-6A929EFEB5E7}">
      <dgm:prSet/>
      <dgm:spPr/>
      <dgm:t>
        <a:bodyPr/>
        <a:lstStyle/>
        <a:p>
          <a:endParaRPr lang="en-US"/>
        </a:p>
      </dgm:t>
    </dgm:pt>
    <dgm:pt modelId="{58484E68-E25F-4E48-99B2-65678F712E70}">
      <dgm:prSet/>
      <dgm:spPr/>
      <dgm:t>
        <a:bodyPr/>
        <a:lstStyle/>
        <a:p>
          <a:r>
            <a:rPr lang="en-US" b="1" dirty="0"/>
            <a:t>2x</a:t>
          </a:r>
          <a:r>
            <a:rPr lang="en-US" dirty="0"/>
            <a:t> as likely to have TB</a:t>
          </a:r>
        </a:p>
      </dgm:t>
    </dgm:pt>
    <dgm:pt modelId="{6AAE3D4E-FB02-46D8-9564-B0AA17F82603}" type="parTrans" cxnId="{9DD7109E-70AB-4644-B978-B932A08C13BB}">
      <dgm:prSet/>
      <dgm:spPr/>
      <dgm:t>
        <a:bodyPr/>
        <a:lstStyle/>
        <a:p>
          <a:endParaRPr lang="en-US"/>
        </a:p>
      </dgm:t>
    </dgm:pt>
    <dgm:pt modelId="{E9194E16-E7DD-476D-A54B-9AAAB242CEF4}" type="sibTrans" cxnId="{9DD7109E-70AB-4644-B978-B932A08C13BB}">
      <dgm:prSet/>
      <dgm:spPr/>
      <dgm:t>
        <a:bodyPr/>
        <a:lstStyle/>
        <a:p>
          <a:endParaRPr lang="en-US"/>
        </a:p>
      </dgm:t>
    </dgm:pt>
    <dgm:pt modelId="{7852F38F-554F-4322-8529-DDEA329FF273}">
      <dgm:prSet/>
      <dgm:spPr/>
      <dgm:t>
        <a:bodyPr/>
        <a:lstStyle/>
        <a:p>
          <a:r>
            <a:rPr lang="en-US" b="1" dirty="0"/>
            <a:t>80% </a:t>
          </a:r>
          <a:r>
            <a:rPr lang="en-US" dirty="0"/>
            <a:t>more likely to have diabetes</a:t>
          </a:r>
        </a:p>
      </dgm:t>
    </dgm:pt>
    <dgm:pt modelId="{F7DE214A-E3B4-4EF6-9EF2-8C4E40827DD2}" type="parTrans" cxnId="{3735B313-34C4-4A89-A7FC-CFE32731EC12}">
      <dgm:prSet/>
      <dgm:spPr/>
      <dgm:t>
        <a:bodyPr/>
        <a:lstStyle/>
        <a:p>
          <a:endParaRPr lang="en-US"/>
        </a:p>
      </dgm:t>
    </dgm:pt>
    <dgm:pt modelId="{F927C5C6-BF38-4CC8-AFA5-DD1C9275509E}" type="sibTrans" cxnId="{3735B313-34C4-4A89-A7FC-CFE32731EC12}">
      <dgm:prSet/>
      <dgm:spPr/>
      <dgm:t>
        <a:bodyPr/>
        <a:lstStyle/>
        <a:p>
          <a:endParaRPr lang="en-US"/>
        </a:p>
      </dgm:t>
    </dgm:pt>
    <dgm:pt modelId="{AFEC6C1C-38D8-5841-8617-AC37BFE8BB37}" type="pres">
      <dgm:prSet presAssocID="{B918F175-5BE6-4BD8-8034-F830CB08CE95}" presName="linear" presStyleCnt="0">
        <dgm:presLayoutVars>
          <dgm:animLvl val="lvl"/>
          <dgm:resizeHandles val="exact"/>
        </dgm:presLayoutVars>
      </dgm:prSet>
      <dgm:spPr/>
    </dgm:pt>
    <dgm:pt modelId="{B0268925-B19E-5048-9006-A2F59CC427E3}" type="pres">
      <dgm:prSet presAssocID="{B7998681-C4A1-4F4F-8080-8F29E6009FD0}" presName="parentText" presStyleLbl="node1" presStyleIdx="0" presStyleCnt="2">
        <dgm:presLayoutVars>
          <dgm:chMax val="0"/>
          <dgm:bulletEnabled val="1"/>
        </dgm:presLayoutVars>
      </dgm:prSet>
      <dgm:spPr/>
    </dgm:pt>
    <dgm:pt modelId="{48391F2F-5DED-8D40-9392-158CD6E2FFDE}" type="pres">
      <dgm:prSet presAssocID="{B7998681-C4A1-4F4F-8080-8F29E6009FD0}" presName="childText" presStyleLbl="revTx" presStyleIdx="0" presStyleCnt="2">
        <dgm:presLayoutVars>
          <dgm:bulletEnabled val="1"/>
        </dgm:presLayoutVars>
      </dgm:prSet>
      <dgm:spPr/>
    </dgm:pt>
    <dgm:pt modelId="{3E105D40-F919-0E43-B448-2A848DBC720B}" type="pres">
      <dgm:prSet presAssocID="{25AF68A8-7552-42F9-8B90-B835276507CB}" presName="parentText" presStyleLbl="node1" presStyleIdx="1" presStyleCnt="2">
        <dgm:presLayoutVars>
          <dgm:chMax val="0"/>
          <dgm:bulletEnabled val="1"/>
        </dgm:presLayoutVars>
      </dgm:prSet>
      <dgm:spPr/>
    </dgm:pt>
    <dgm:pt modelId="{DD6A0D7B-401A-B44E-8A8B-29245363F7D5}" type="pres">
      <dgm:prSet presAssocID="{25AF68A8-7552-42F9-8B90-B835276507CB}" presName="childText" presStyleLbl="revTx" presStyleIdx="1" presStyleCnt="2">
        <dgm:presLayoutVars>
          <dgm:bulletEnabled val="1"/>
        </dgm:presLayoutVars>
      </dgm:prSet>
      <dgm:spPr/>
    </dgm:pt>
  </dgm:ptLst>
  <dgm:cxnLst>
    <dgm:cxn modelId="{51468103-C8AB-4D5B-9894-9086601AEA26}" srcId="{B7998681-C4A1-4F4F-8080-8F29E6009FD0}" destId="{28D81A5D-52CB-4E92-A76F-8B0A69483E9D}" srcOrd="1" destOrd="0" parTransId="{31DE356A-C4F3-42FB-B6BC-F57E3498FC68}" sibTransId="{6D93C57F-45BD-43E8-9292-604751B24FFA}"/>
    <dgm:cxn modelId="{3228570C-0D48-4B0E-B3A3-D9DB1FB2D6FB}" srcId="{B7998681-C4A1-4F4F-8080-8F29E6009FD0}" destId="{27434CF3-30AE-4750-A4EE-09E7B859B79C}" srcOrd="2" destOrd="0" parTransId="{A94C4290-AC23-4C13-865B-CE2F17ECC714}" sibTransId="{D0603476-14C1-4811-9FBF-B1C248BDCFC2}"/>
    <dgm:cxn modelId="{3735B313-34C4-4A89-A7FC-CFE32731EC12}" srcId="{25AF68A8-7552-42F9-8B90-B835276507CB}" destId="{7852F38F-554F-4322-8529-DDEA329FF273}" srcOrd="3" destOrd="0" parTransId="{F7DE214A-E3B4-4EF6-9EF2-8C4E40827DD2}" sibTransId="{F927C5C6-BF38-4CC8-AFA5-DD1C9275509E}"/>
    <dgm:cxn modelId="{ADDD7420-49EF-7B4F-AA98-92B89CF9E127}" type="presOf" srcId="{D49EE9E9-9019-4990-B40A-6AEA81B4B784}" destId="{48391F2F-5DED-8D40-9392-158CD6E2FFDE}" srcOrd="0" destOrd="0" presId="urn:microsoft.com/office/officeart/2005/8/layout/vList2"/>
    <dgm:cxn modelId="{DE1F862E-0061-44A5-A328-6A929EFEB5E7}" srcId="{25AF68A8-7552-42F9-8B90-B835276507CB}" destId="{07F5E539-EF12-4A62-AA30-A50F8DF469F8}" srcOrd="1" destOrd="0" parTransId="{CEEED2AD-D77B-4260-BF6F-874293EA716F}" sibTransId="{C9F4FD3A-AB85-4DD0-845D-CA304610CC21}"/>
    <dgm:cxn modelId="{87CA7832-5C55-8040-98F5-25550EE30A1E}" type="presOf" srcId="{B7998681-C4A1-4F4F-8080-8F29E6009FD0}" destId="{B0268925-B19E-5048-9006-A2F59CC427E3}" srcOrd="0" destOrd="0" presId="urn:microsoft.com/office/officeart/2005/8/layout/vList2"/>
    <dgm:cxn modelId="{CCDCB656-914A-A146-B24B-4C6DAADAF178}" type="presOf" srcId="{07F5E539-EF12-4A62-AA30-A50F8DF469F8}" destId="{DD6A0D7B-401A-B44E-8A8B-29245363F7D5}" srcOrd="0" destOrd="1" presId="urn:microsoft.com/office/officeart/2005/8/layout/vList2"/>
    <dgm:cxn modelId="{C16A636D-D822-5C4C-8808-610F3D13CE88}" type="presOf" srcId="{28D81A5D-52CB-4E92-A76F-8B0A69483E9D}" destId="{48391F2F-5DED-8D40-9392-158CD6E2FFDE}" srcOrd="0" destOrd="1" presId="urn:microsoft.com/office/officeart/2005/8/layout/vList2"/>
    <dgm:cxn modelId="{E9447681-DA76-A947-B724-77B84D94B026}" type="presOf" srcId="{25AF68A8-7552-42F9-8B90-B835276507CB}" destId="{3E105D40-F919-0E43-B448-2A848DBC720B}" srcOrd="0" destOrd="0" presId="urn:microsoft.com/office/officeart/2005/8/layout/vList2"/>
    <dgm:cxn modelId="{C3B93F8F-9F18-E24A-9425-41C2897184F1}" type="presOf" srcId="{7852F38F-554F-4322-8529-DDEA329FF273}" destId="{DD6A0D7B-401A-B44E-8A8B-29245363F7D5}" srcOrd="0" destOrd="3" presId="urn:microsoft.com/office/officeart/2005/8/layout/vList2"/>
    <dgm:cxn modelId="{16575690-1D84-4E1F-BAE2-DC58E0FB5578}" srcId="{25AF68A8-7552-42F9-8B90-B835276507CB}" destId="{D863AB0F-637F-4296-8DDF-1770FE5621CE}" srcOrd="0" destOrd="0" parTransId="{B2FED7EC-95B7-4835-9E27-52F77D3F5ADE}" sibTransId="{5C4B7C15-D91B-4A9A-840A-040CD20BBE47}"/>
    <dgm:cxn modelId="{0DC51594-F707-4A3E-8B20-57093FB299D4}" srcId="{B7998681-C4A1-4F4F-8080-8F29E6009FD0}" destId="{D49EE9E9-9019-4990-B40A-6AEA81B4B784}" srcOrd="0" destOrd="0" parTransId="{0F613411-49C5-4CF8-A994-FEE5397D2BB1}" sibTransId="{ABF09550-6FBB-4C72-BA2E-3EF0D7DC2E10}"/>
    <dgm:cxn modelId="{9DD7109E-70AB-4644-B978-B932A08C13BB}" srcId="{25AF68A8-7552-42F9-8B90-B835276507CB}" destId="{58484E68-E25F-4E48-99B2-65678F712E70}" srcOrd="2" destOrd="0" parTransId="{6AAE3D4E-FB02-46D8-9564-B0AA17F82603}" sibTransId="{E9194E16-E7DD-476D-A54B-9AAAB242CEF4}"/>
    <dgm:cxn modelId="{1E3844C3-A45F-41C0-9703-4FBBA76647DC}" srcId="{B918F175-5BE6-4BD8-8034-F830CB08CE95}" destId="{25AF68A8-7552-42F9-8B90-B835276507CB}" srcOrd="1" destOrd="0" parTransId="{1A8E5405-D20E-4E32-B8EB-79048025040A}" sibTransId="{63C5C9A2-0AD2-4FED-B773-FE6C106091BD}"/>
    <dgm:cxn modelId="{3BAF62D4-494D-FB4D-9FF9-B317BBD7C745}" type="presOf" srcId="{B918F175-5BE6-4BD8-8034-F830CB08CE95}" destId="{AFEC6C1C-38D8-5841-8617-AC37BFE8BB37}" srcOrd="0" destOrd="0" presId="urn:microsoft.com/office/officeart/2005/8/layout/vList2"/>
    <dgm:cxn modelId="{D8227FD6-71D1-6C4C-A2B6-435BBC3C62C5}" type="presOf" srcId="{27434CF3-30AE-4750-A4EE-09E7B859B79C}" destId="{48391F2F-5DED-8D40-9392-158CD6E2FFDE}" srcOrd="0" destOrd="2" presId="urn:microsoft.com/office/officeart/2005/8/layout/vList2"/>
    <dgm:cxn modelId="{10DBDFD7-249A-4903-B1C0-98C71788CA0C}" srcId="{B918F175-5BE6-4BD8-8034-F830CB08CE95}" destId="{B7998681-C4A1-4F4F-8080-8F29E6009FD0}" srcOrd="0" destOrd="0" parTransId="{F6B241BA-1C19-403B-ABD7-32FA43F1095C}" sibTransId="{4FF59EA1-8B7C-43B0-99CB-7DA47DD02A85}"/>
    <dgm:cxn modelId="{60EA7FE8-CE8E-AD48-89EE-FCB285397D7A}" type="presOf" srcId="{D863AB0F-637F-4296-8DDF-1770FE5621CE}" destId="{DD6A0D7B-401A-B44E-8A8B-29245363F7D5}" srcOrd="0" destOrd="0" presId="urn:microsoft.com/office/officeart/2005/8/layout/vList2"/>
    <dgm:cxn modelId="{156479FC-B914-6845-B77C-800E6E5A5355}" type="presOf" srcId="{58484E68-E25F-4E48-99B2-65678F712E70}" destId="{DD6A0D7B-401A-B44E-8A8B-29245363F7D5}" srcOrd="0" destOrd="2" presId="urn:microsoft.com/office/officeart/2005/8/layout/vList2"/>
    <dgm:cxn modelId="{C7827A54-FC2B-1D44-B8CD-C4CE45011C4A}" type="presParOf" srcId="{AFEC6C1C-38D8-5841-8617-AC37BFE8BB37}" destId="{B0268925-B19E-5048-9006-A2F59CC427E3}" srcOrd="0" destOrd="0" presId="urn:microsoft.com/office/officeart/2005/8/layout/vList2"/>
    <dgm:cxn modelId="{F5C31468-16CC-E347-9A6C-49A2B805CA09}" type="presParOf" srcId="{AFEC6C1C-38D8-5841-8617-AC37BFE8BB37}" destId="{48391F2F-5DED-8D40-9392-158CD6E2FFDE}" srcOrd="1" destOrd="0" presId="urn:microsoft.com/office/officeart/2005/8/layout/vList2"/>
    <dgm:cxn modelId="{47C10B1C-F01D-1F4A-A62F-A8E5E4D1A50A}" type="presParOf" srcId="{AFEC6C1C-38D8-5841-8617-AC37BFE8BB37}" destId="{3E105D40-F919-0E43-B448-2A848DBC720B}" srcOrd="2" destOrd="0" presId="urn:microsoft.com/office/officeart/2005/8/layout/vList2"/>
    <dgm:cxn modelId="{3CD694F2-47A6-6943-A4F4-64E4CDA76D82}" type="presParOf" srcId="{AFEC6C1C-38D8-5841-8617-AC37BFE8BB37}" destId="{DD6A0D7B-401A-B44E-8A8B-29245363F7D5}"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18F175-5BE6-4BD8-8034-F830CB08CE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998681-C4A1-4F4F-8080-8F29E6009FD0}">
      <dgm:prSet custT="1"/>
      <dgm:spPr>
        <a:solidFill>
          <a:srgbClr val="FFC000"/>
        </a:solidFill>
      </dgm:spPr>
      <dgm:t>
        <a:bodyPr/>
        <a:lstStyle/>
        <a:p>
          <a:r>
            <a:rPr lang="en-US" sz="3900" dirty="0"/>
            <a:t>Child Labor:</a:t>
          </a:r>
        </a:p>
      </dgm:t>
    </dgm:pt>
    <dgm:pt modelId="{F6B241BA-1C19-403B-ABD7-32FA43F1095C}" type="parTrans" cxnId="{10DBDFD7-249A-4903-B1C0-98C71788CA0C}">
      <dgm:prSet/>
      <dgm:spPr/>
      <dgm:t>
        <a:bodyPr/>
        <a:lstStyle/>
        <a:p>
          <a:endParaRPr lang="en-US"/>
        </a:p>
      </dgm:t>
    </dgm:pt>
    <dgm:pt modelId="{4FF59EA1-8B7C-43B0-99CB-7DA47DD02A85}" type="sibTrans" cxnId="{10DBDFD7-249A-4903-B1C0-98C71788CA0C}">
      <dgm:prSet/>
      <dgm:spPr/>
      <dgm:t>
        <a:bodyPr/>
        <a:lstStyle/>
        <a:p>
          <a:endParaRPr lang="en-US"/>
        </a:p>
      </dgm:t>
    </dgm:pt>
    <dgm:pt modelId="{D49EE9E9-9019-4990-B40A-6AEA81B4B784}">
      <dgm:prSet custT="1"/>
      <dgm:spPr/>
      <dgm:t>
        <a:bodyPr/>
        <a:lstStyle/>
        <a:p>
          <a:r>
            <a:rPr lang="en-US" sz="1800" dirty="0"/>
            <a:t>For </a:t>
          </a:r>
          <a:r>
            <a:rPr lang="en-US" sz="1800" b="1" dirty="0"/>
            <a:t>Boys</a:t>
          </a:r>
          <a:r>
            <a:rPr lang="en-US" sz="1800" dirty="0"/>
            <a:t> Included:</a:t>
          </a:r>
        </a:p>
      </dgm:t>
    </dgm:pt>
    <dgm:pt modelId="{0F613411-49C5-4CF8-A994-FEE5397D2BB1}" type="parTrans" cxnId="{0DC51594-F707-4A3E-8B20-57093FB299D4}">
      <dgm:prSet/>
      <dgm:spPr/>
      <dgm:t>
        <a:bodyPr/>
        <a:lstStyle/>
        <a:p>
          <a:endParaRPr lang="en-US"/>
        </a:p>
      </dgm:t>
    </dgm:pt>
    <dgm:pt modelId="{ABF09550-6FBB-4C72-BA2E-3EF0D7DC2E10}" type="sibTrans" cxnId="{0DC51594-F707-4A3E-8B20-57093FB299D4}">
      <dgm:prSet/>
      <dgm:spPr/>
      <dgm:t>
        <a:bodyPr/>
        <a:lstStyle/>
        <a:p>
          <a:endParaRPr lang="en-US"/>
        </a:p>
      </dgm:t>
    </dgm:pt>
    <dgm:pt modelId="{25AF68A8-7552-42F9-8B90-B835276507CB}">
      <dgm:prSet custT="1"/>
      <dgm:spPr>
        <a:solidFill>
          <a:srgbClr val="FFC000"/>
        </a:solidFill>
      </dgm:spPr>
      <dgm:t>
        <a:bodyPr/>
        <a:lstStyle/>
        <a:p>
          <a:r>
            <a:rPr lang="en-US" sz="1800" dirty="0"/>
            <a:t>For </a:t>
          </a:r>
          <a:r>
            <a:rPr lang="en-US" sz="1800" b="1" dirty="0"/>
            <a:t>Girls</a:t>
          </a:r>
          <a:r>
            <a:rPr lang="en-US" sz="1800" dirty="0"/>
            <a:t> included:</a:t>
          </a:r>
        </a:p>
      </dgm:t>
    </dgm:pt>
    <dgm:pt modelId="{1A8E5405-D20E-4E32-B8EB-79048025040A}" type="parTrans" cxnId="{1E3844C3-A45F-41C0-9703-4FBBA76647DC}">
      <dgm:prSet/>
      <dgm:spPr/>
      <dgm:t>
        <a:bodyPr/>
        <a:lstStyle/>
        <a:p>
          <a:endParaRPr lang="en-US"/>
        </a:p>
      </dgm:t>
    </dgm:pt>
    <dgm:pt modelId="{63C5C9A2-0AD2-4FED-B773-FE6C106091BD}" type="sibTrans" cxnId="{1E3844C3-A45F-41C0-9703-4FBBA76647DC}">
      <dgm:prSet/>
      <dgm:spPr/>
      <dgm:t>
        <a:bodyPr/>
        <a:lstStyle/>
        <a:p>
          <a:endParaRPr lang="en-US"/>
        </a:p>
      </dgm:t>
    </dgm:pt>
    <dgm:pt modelId="{9A4DE2F2-DA30-6546-81E2-3717A54BAEC6}">
      <dgm:prSet custT="1"/>
      <dgm:spPr/>
      <dgm:t>
        <a:bodyPr/>
        <a:lstStyle/>
        <a:p>
          <a:r>
            <a:rPr lang="en-US" sz="1800" dirty="0"/>
            <a:t>Working on railroad systems</a:t>
          </a:r>
        </a:p>
      </dgm:t>
    </dgm:pt>
    <dgm:pt modelId="{3F9EE273-541C-9B4D-840B-F05DBEF4882C}" type="parTrans" cxnId="{59D2F212-23E4-7346-885D-1BC682D7DCFF}">
      <dgm:prSet/>
      <dgm:spPr/>
      <dgm:t>
        <a:bodyPr/>
        <a:lstStyle/>
        <a:p>
          <a:endParaRPr lang="en-US"/>
        </a:p>
      </dgm:t>
    </dgm:pt>
    <dgm:pt modelId="{E79A2210-8409-2E4D-9C9B-5A9E080A8568}" type="sibTrans" cxnId="{59D2F212-23E4-7346-885D-1BC682D7DCFF}">
      <dgm:prSet/>
      <dgm:spPr/>
      <dgm:t>
        <a:bodyPr/>
        <a:lstStyle/>
        <a:p>
          <a:endParaRPr lang="en-US"/>
        </a:p>
      </dgm:t>
    </dgm:pt>
    <dgm:pt modelId="{4AB3990E-E39B-EC4F-8231-6668B701D096}">
      <dgm:prSet custT="1"/>
      <dgm:spPr/>
      <dgm:t>
        <a:bodyPr/>
        <a:lstStyle/>
        <a:p>
          <a:r>
            <a:rPr lang="en-US" sz="1800" dirty="0"/>
            <a:t>Raising livestock and poultry</a:t>
          </a:r>
        </a:p>
      </dgm:t>
    </dgm:pt>
    <dgm:pt modelId="{8CD063C5-21F9-F545-8A78-BBECA33E0735}" type="parTrans" cxnId="{CA729058-38BE-A84B-980E-61D494503C15}">
      <dgm:prSet/>
      <dgm:spPr/>
      <dgm:t>
        <a:bodyPr/>
        <a:lstStyle/>
        <a:p>
          <a:endParaRPr lang="en-US"/>
        </a:p>
      </dgm:t>
    </dgm:pt>
    <dgm:pt modelId="{2E8E18B8-80F8-0C45-B791-6DC7E3138FC2}" type="sibTrans" cxnId="{CA729058-38BE-A84B-980E-61D494503C15}">
      <dgm:prSet/>
      <dgm:spPr/>
      <dgm:t>
        <a:bodyPr/>
        <a:lstStyle/>
        <a:p>
          <a:endParaRPr lang="en-US"/>
        </a:p>
      </dgm:t>
    </dgm:pt>
    <dgm:pt modelId="{883703AB-B589-8149-AD45-68BA9A80060B}">
      <dgm:prSet custT="1"/>
      <dgm:spPr/>
      <dgm:t>
        <a:bodyPr/>
        <a:lstStyle/>
        <a:p>
          <a:r>
            <a:rPr lang="en-US" sz="1800" dirty="0"/>
            <a:t>Making shoes and/or hats</a:t>
          </a:r>
        </a:p>
      </dgm:t>
    </dgm:pt>
    <dgm:pt modelId="{5AB5918B-5DDD-0C46-9269-5A657AFC8EA4}" type="parTrans" cxnId="{C50B42C4-5D10-184C-84C0-45B08D48ED3D}">
      <dgm:prSet/>
      <dgm:spPr/>
      <dgm:t>
        <a:bodyPr/>
        <a:lstStyle/>
        <a:p>
          <a:endParaRPr lang="en-US"/>
        </a:p>
      </dgm:t>
    </dgm:pt>
    <dgm:pt modelId="{AB0D64E3-B71C-4542-912D-EE2A80B2F060}" type="sibTrans" cxnId="{C50B42C4-5D10-184C-84C0-45B08D48ED3D}">
      <dgm:prSet/>
      <dgm:spPr/>
      <dgm:t>
        <a:bodyPr/>
        <a:lstStyle/>
        <a:p>
          <a:endParaRPr lang="en-US"/>
        </a:p>
      </dgm:t>
    </dgm:pt>
    <dgm:pt modelId="{FF18BE3E-9E63-6B49-A97E-C80119D5B45A}">
      <dgm:prSet custT="1"/>
      <dgm:spPr>
        <a:solidFill>
          <a:srgbClr val="FFC000"/>
        </a:solidFill>
      </dgm:spPr>
      <dgm:t>
        <a:bodyPr/>
        <a:lstStyle/>
        <a:p>
          <a:r>
            <a:rPr lang="en-US" sz="1800" dirty="0"/>
            <a:t>Cooking and sewing garments</a:t>
          </a:r>
        </a:p>
      </dgm:t>
    </dgm:pt>
    <dgm:pt modelId="{3E174373-F422-9940-A755-41563CB8E3AF}" type="parTrans" cxnId="{60B2F1D7-8AC2-124B-A4DF-4790562E0A27}">
      <dgm:prSet/>
      <dgm:spPr/>
      <dgm:t>
        <a:bodyPr/>
        <a:lstStyle/>
        <a:p>
          <a:endParaRPr lang="en-US"/>
        </a:p>
      </dgm:t>
    </dgm:pt>
    <dgm:pt modelId="{DC825FF6-3A73-7346-BA62-BBE30B562DC7}" type="sibTrans" cxnId="{60B2F1D7-8AC2-124B-A4DF-4790562E0A27}">
      <dgm:prSet/>
      <dgm:spPr/>
      <dgm:t>
        <a:bodyPr/>
        <a:lstStyle/>
        <a:p>
          <a:endParaRPr lang="en-US"/>
        </a:p>
      </dgm:t>
    </dgm:pt>
    <dgm:pt modelId="{43B6FC80-0829-4443-8057-AB521C7EB24E}">
      <dgm:prSet custT="1"/>
      <dgm:spPr>
        <a:solidFill>
          <a:srgbClr val="FFC000"/>
        </a:solidFill>
      </dgm:spPr>
      <dgm:t>
        <a:bodyPr/>
        <a:lstStyle/>
        <a:p>
          <a:r>
            <a:rPr lang="en-US" sz="3900" dirty="0"/>
            <a:t>Removal of Culture:</a:t>
          </a:r>
        </a:p>
      </dgm:t>
    </dgm:pt>
    <dgm:pt modelId="{1D4FE2EF-0AC9-334D-8E56-24642428B9E6}" type="parTrans" cxnId="{00C8B4BB-C488-3B40-BFB9-C1953994B253}">
      <dgm:prSet/>
      <dgm:spPr/>
      <dgm:t>
        <a:bodyPr/>
        <a:lstStyle/>
        <a:p>
          <a:endParaRPr lang="en-US"/>
        </a:p>
      </dgm:t>
    </dgm:pt>
    <dgm:pt modelId="{F324BD0F-2E8A-6343-AB5B-BE00ACE95D70}" type="sibTrans" cxnId="{00C8B4BB-C488-3B40-BFB9-C1953994B253}">
      <dgm:prSet/>
      <dgm:spPr/>
      <dgm:t>
        <a:bodyPr/>
        <a:lstStyle/>
        <a:p>
          <a:endParaRPr lang="en-US"/>
        </a:p>
      </dgm:t>
    </dgm:pt>
    <dgm:pt modelId="{9BED5C8A-1DAF-1D4E-8CCF-7C133438232D}">
      <dgm:prSet custT="1"/>
      <dgm:spPr>
        <a:solidFill>
          <a:schemeClr val="bg1"/>
        </a:solidFill>
      </dgm:spPr>
      <dgm:t>
        <a:bodyPr/>
        <a:lstStyle/>
        <a:p>
          <a:r>
            <a:rPr lang="en-US" sz="1800" b="0" dirty="0"/>
            <a:t>Mixing tribes together in an effort to nationalize them</a:t>
          </a:r>
        </a:p>
      </dgm:t>
    </dgm:pt>
    <dgm:pt modelId="{FE238FA9-8589-F944-ACB6-97A02BE51114}" type="parTrans" cxnId="{DD993F47-B7CC-474C-A614-F9E17459C52C}">
      <dgm:prSet/>
      <dgm:spPr/>
      <dgm:t>
        <a:bodyPr/>
        <a:lstStyle/>
        <a:p>
          <a:endParaRPr lang="en-US"/>
        </a:p>
      </dgm:t>
    </dgm:pt>
    <dgm:pt modelId="{19C25E19-1756-D349-BB2A-C8BAD39CE284}" type="sibTrans" cxnId="{DD993F47-B7CC-474C-A614-F9E17459C52C}">
      <dgm:prSet/>
      <dgm:spPr/>
      <dgm:t>
        <a:bodyPr/>
        <a:lstStyle/>
        <a:p>
          <a:endParaRPr lang="en-US"/>
        </a:p>
      </dgm:t>
    </dgm:pt>
    <dgm:pt modelId="{B8CE6410-C28F-E148-A2F5-67B3327D8A59}">
      <dgm:prSet custT="1"/>
      <dgm:spPr>
        <a:solidFill>
          <a:schemeClr val="bg1"/>
        </a:solidFill>
      </dgm:spPr>
      <dgm:t>
        <a:bodyPr/>
        <a:lstStyle/>
        <a:p>
          <a:r>
            <a:rPr lang="en-US" sz="1800" b="0" dirty="0"/>
            <a:t>The outing program</a:t>
          </a:r>
        </a:p>
      </dgm:t>
    </dgm:pt>
    <dgm:pt modelId="{C23E074B-6C14-1A4F-9829-67DCF35B165B}" type="parTrans" cxnId="{AF609D4F-647E-D848-A708-FB14B0596128}">
      <dgm:prSet/>
      <dgm:spPr/>
      <dgm:t>
        <a:bodyPr/>
        <a:lstStyle/>
        <a:p>
          <a:endParaRPr lang="en-US"/>
        </a:p>
      </dgm:t>
    </dgm:pt>
    <dgm:pt modelId="{06686475-6E92-1D40-B325-9D26A5A5FBA1}" type="sibTrans" cxnId="{AF609D4F-647E-D848-A708-FB14B0596128}">
      <dgm:prSet/>
      <dgm:spPr/>
      <dgm:t>
        <a:bodyPr/>
        <a:lstStyle/>
        <a:p>
          <a:endParaRPr lang="en-US"/>
        </a:p>
      </dgm:t>
    </dgm:pt>
    <dgm:pt modelId="{B785C5E2-CA1F-6A4D-95F6-A9B07B39DCA0}">
      <dgm:prSet custT="1"/>
      <dgm:spPr>
        <a:solidFill>
          <a:schemeClr val="bg1"/>
        </a:solidFill>
      </dgm:spPr>
      <dgm:t>
        <a:bodyPr/>
        <a:lstStyle/>
        <a:p>
          <a:r>
            <a:rPr lang="en-US" sz="1800" b="0" dirty="0"/>
            <a:t>1883 Religious Crimes Code</a:t>
          </a:r>
        </a:p>
      </dgm:t>
    </dgm:pt>
    <dgm:pt modelId="{4C1877DE-1849-3244-9FB0-D09A827D7F63}" type="parTrans" cxnId="{B44715E5-5EC4-5F4C-9346-A361EA4A8A9A}">
      <dgm:prSet/>
      <dgm:spPr/>
      <dgm:t>
        <a:bodyPr/>
        <a:lstStyle/>
        <a:p>
          <a:endParaRPr lang="en-US"/>
        </a:p>
      </dgm:t>
    </dgm:pt>
    <dgm:pt modelId="{221E645B-4B00-6942-9DFC-E659F410FF8E}" type="sibTrans" cxnId="{B44715E5-5EC4-5F4C-9346-A361EA4A8A9A}">
      <dgm:prSet/>
      <dgm:spPr/>
      <dgm:t>
        <a:bodyPr/>
        <a:lstStyle/>
        <a:p>
          <a:endParaRPr lang="en-US"/>
        </a:p>
      </dgm:t>
    </dgm:pt>
    <dgm:pt modelId="{D254EC7A-A98A-6648-B025-48EBDE41881C}">
      <dgm:prSet custT="1"/>
      <dgm:spPr>
        <a:solidFill>
          <a:schemeClr val="bg1"/>
        </a:solidFill>
      </dgm:spPr>
      <dgm:t>
        <a:bodyPr/>
        <a:lstStyle/>
        <a:p>
          <a:r>
            <a:rPr lang="en-US" sz="1800" b="0" dirty="0"/>
            <a:t>Banned practice of Indigenous ceremonies</a:t>
          </a:r>
        </a:p>
      </dgm:t>
    </dgm:pt>
    <dgm:pt modelId="{CA00609B-D7AE-FD49-A233-122971923DA4}" type="parTrans" cxnId="{B7D599A7-350E-4747-8F0F-CC607997320D}">
      <dgm:prSet/>
      <dgm:spPr/>
      <dgm:t>
        <a:bodyPr/>
        <a:lstStyle/>
        <a:p>
          <a:endParaRPr lang="en-US"/>
        </a:p>
      </dgm:t>
    </dgm:pt>
    <dgm:pt modelId="{8A3E2FA7-AE04-6241-A700-DE8067A82A21}" type="sibTrans" cxnId="{B7D599A7-350E-4747-8F0F-CC607997320D}">
      <dgm:prSet/>
      <dgm:spPr/>
      <dgm:t>
        <a:bodyPr/>
        <a:lstStyle/>
        <a:p>
          <a:endParaRPr lang="en-US"/>
        </a:p>
      </dgm:t>
    </dgm:pt>
    <dgm:pt modelId="{984DFC43-556B-404A-B921-ADBC80ABE206}">
      <dgm:prSet custT="1"/>
      <dgm:spPr>
        <a:solidFill>
          <a:schemeClr val="bg1"/>
        </a:solidFill>
      </dgm:spPr>
      <dgm:t>
        <a:bodyPr/>
        <a:lstStyle/>
        <a:p>
          <a:r>
            <a:rPr lang="en-US" sz="1800" b="0" dirty="0"/>
            <a:t>Banned traditional healing methodologies</a:t>
          </a:r>
        </a:p>
      </dgm:t>
    </dgm:pt>
    <dgm:pt modelId="{A4C002D1-7EAF-AC45-88BB-8754C4AA6747}" type="parTrans" cxnId="{878A0D51-57DE-2044-BB86-F89C04BF74A6}">
      <dgm:prSet/>
      <dgm:spPr/>
      <dgm:t>
        <a:bodyPr/>
        <a:lstStyle/>
        <a:p>
          <a:endParaRPr lang="en-US"/>
        </a:p>
      </dgm:t>
    </dgm:pt>
    <dgm:pt modelId="{B8E51A2B-205E-9945-BF6F-4C0ED6FEFB74}" type="sibTrans" cxnId="{878A0D51-57DE-2044-BB86-F89C04BF74A6}">
      <dgm:prSet/>
      <dgm:spPr/>
      <dgm:t>
        <a:bodyPr/>
        <a:lstStyle/>
        <a:p>
          <a:endParaRPr lang="en-US"/>
        </a:p>
      </dgm:t>
    </dgm:pt>
    <dgm:pt modelId="{A035E3CF-3A2E-2A4C-8E87-656D14D3204F}">
      <dgm:prSet custT="1"/>
      <dgm:spPr>
        <a:solidFill>
          <a:schemeClr val="bg1"/>
        </a:solidFill>
      </dgm:spPr>
      <dgm:t>
        <a:bodyPr/>
        <a:lstStyle/>
        <a:p>
          <a:r>
            <a:rPr lang="en-US" sz="1800" b="0" dirty="0"/>
            <a:t>Medicine men seen as devices to keep the “Indians” under his influence</a:t>
          </a:r>
        </a:p>
      </dgm:t>
    </dgm:pt>
    <dgm:pt modelId="{CF9A95DC-BA90-0A48-A80F-719572189E91}" type="parTrans" cxnId="{9AB1949C-3B7C-EA46-A8EF-A19E278B5417}">
      <dgm:prSet/>
      <dgm:spPr/>
      <dgm:t>
        <a:bodyPr/>
        <a:lstStyle/>
        <a:p>
          <a:endParaRPr lang="en-US"/>
        </a:p>
      </dgm:t>
    </dgm:pt>
    <dgm:pt modelId="{1AEB7397-F4D6-B346-8897-F7421F05FACD}" type="sibTrans" cxnId="{9AB1949C-3B7C-EA46-A8EF-A19E278B5417}">
      <dgm:prSet/>
      <dgm:spPr/>
      <dgm:t>
        <a:bodyPr/>
        <a:lstStyle/>
        <a:p>
          <a:endParaRPr lang="en-US"/>
        </a:p>
      </dgm:t>
    </dgm:pt>
    <dgm:pt modelId="{AFEC6C1C-38D8-5841-8617-AC37BFE8BB37}" type="pres">
      <dgm:prSet presAssocID="{B918F175-5BE6-4BD8-8034-F830CB08CE95}" presName="linear" presStyleCnt="0">
        <dgm:presLayoutVars>
          <dgm:animLvl val="lvl"/>
          <dgm:resizeHandles val="exact"/>
        </dgm:presLayoutVars>
      </dgm:prSet>
      <dgm:spPr/>
    </dgm:pt>
    <dgm:pt modelId="{B0268925-B19E-5048-9006-A2F59CC427E3}" type="pres">
      <dgm:prSet presAssocID="{B7998681-C4A1-4F4F-8080-8F29E6009FD0}" presName="parentText" presStyleLbl="node1" presStyleIdx="0" presStyleCnt="2" custLinFactNeighborX="-16595" custLinFactNeighborY="-97865">
        <dgm:presLayoutVars>
          <dgm:chMax val="0"/>
          <dgm:bulletEnabled val="1"/>
        </dgm:presLayoutVars>
      </dgm:prSet>
      <dgm:spPr/>
    </dgm:pt>
    <dgm:pt modelId="{48391F2F-5DED-8D40-9392-158CD6E2FFDE}" type="pres">
      <dgm:prSet presAssocID="{B7998681-C4A1-4F4F-8080-8F29E6009FD0}" presName="childText" presStyleLbl="revTx" presStyleIdx="0" presStyleCnt="2">
        <dgm:presLayoutVars>
          <dgm:bulletEnabled val="1"/>
        </dgm:presLayoutVars>
      </dgm:prSet>
      <dgm:spPr/>
    </dgm:pt>
    <dgm:pt modelId="{4E18F95E-24F0-5444-8385-6B2BA4EF4711}" type="pres">
      <dgm:prSet presAssocID="{43B6FC80-0829-4443-8057-AB521C7EB24E}" presName="parentText" presStyleLbl="node1" presStyleIdx="1" presStyleCnt="2">
        <dgm:presLayoutVars>
          <dgm:chMax val="0"/>
          <dgm:bulletEnabled val="1"/>
        </dgm:presLayoutVars>
      </dgm:prSet>
      <dgm:spPr/>
    </dgm:pt>
    <dgm:pt modelId="{A687734E-5187-DF4D-9D19-A8BD641B003C}" type="pres">
      <dgm:prSet presAssocID="{43B6FC80-0829-4443-8057-AB521C7EB24E}" presName="childText" presStyleLbl="revTx" presStyleIdx="1" presStyleCnt="2">
        <dgm:presLayoutVars>
          <dgm:bulletEnabled val="1"/>
        </dgm:presLayoutVars>
      </dgm:prSet>
      <dgm:spPr/>
    </dgm:pt>
  </dgm:ptLst>
  <dgm:cxnLst>
    <dgm:cxn modelId="{42461907-208C-5342-A50C-2A48A1F0DCED}" type="presOf" srcId="{D254EC7A-A98A-6648-B025-48EBDE41881C}" destId="{A687734E-5187-DF4D-9D19-A8BD641B003C}" srcOrd="0" destOrd="3" presId="urn:microsoft.com/office/officeart/2005/8/layout/vList2"/>
    <dgm:cxn modelId="{B56A980D-96F0-804B-801A-8B5D33BBD7E9}" type="presOf" srcId="{9A4DE2F2-DA30-6546-81E2-3717A54BAEC6}" destId="{48391F2F-5DED-8D40-9392-158CD6E2FFDE}" srcOrd="0" destOrd="1" presId="urn:microsoft.com/office/officeart/2005/8/layout/vList2"/>
    <dgm:cxn modelId="{59D2F212-23E4-7346-885D-1BC682D7DCFF}" srcId="{D49EE9E9-9019-4990-B40A-6AEA81B4B784}" destId="{9A4DE2F2-DA30-6546-81E2-3717A54BAEC6}" srcOrd="0" destOrd="0" parTransId="{3F9EE273-541C-9B4D-840B-F05DBEF4882C}" sibTransId="{E79A2210-8409-2E4D-9C9B-5A9E080A8568}"/>
    <dgm:cxn modelId="{93AF5213-6531-EC40-8770-D951461575EA}" type="presOf" srcId="{FF18BE3E-9E63-6B49-A97E-C80119D5B45A}" destId="{48391F2F-5DED-8D40-9392-158CD6E2FFDE}" srcOrd="0" destOrd="5" presId="urn:microsoft.com/office/officeart/2005/8/layout/vList2"/>
    <dgm:cxn modelId="{C5F1A91C-6AB8-2143-ABF7-CF45F2DDB279}" type="presOf" srcId="{A035E3CF-3A2E-2A4C-8E87-656D14D3204F}" destId="{A687734E-5187-DF4D-9D19-A8BD641B003C}" srcOrd="0" destOrd="5" presId="urn:microsoft.com/office/officeart/2005/8/layout/vList2"/>
    <dgm:cxn modelId="{A1DA4E1D-4B19-714E-8EEF-50AE8C061EED}" type="presOf" srcId="{B8CE6410-C28F-E148-A2F5-67B3327D8A59}" destId="{A687734E-5187-DF4D-9D19-A8BD641B003C}" srcOrd="0" destOrd="1" presId="urn:microsoft.com/office/officeart/2005/8/layout/vList2"/>
    <dgm:cxn modelId="{ADDD7420-49EF-7B4F-AA98-92B89CF9E127}" type="presOf" srcId="{D49EE9E9-9019-4990-B40A-6AEA81B4B784}" destId="{48391F2F-5DED-8D40-9392-158CD6E2FFDE}" srcOrd="0" destOrd="0" presId="urn:microsoft.com/office/officeart/2005/8/layout/vList2"/>
    <dgm:cxn modelId="{87CA7832-5C55-8040-98F5-25550EE30A1E}" type="presOf" srcId="{B7998681-C4A1-4F4F-8080-8F29E6009FD0}" destId="{B0268925-B19E-5048-9006-A2F59CC427E3}" srcOrd="0" destOrd="0" presId="urn:microsoft.com/office/officeart/2005/8/layout/vList2"/>
    <dgm:cxn modelId="{DD993F47-B7CC-474C-A614-F9E17459C52C}" srcId="{43B6FC80-0829-4443-8057-AB521C7EB24E}" destId="{9BED5C8A-1DAF-1D4E-8CCF-7C133438232D}" srcOrd="0" destOrd="0" parTransId="{FE238FA9-8589-F944-ACB6-97A02BE51114}" sibTransId="{19C25E19-1756-D349-BB2A-C8BAD39CE284}"/>
    <dgm:cxn modelId="{AF609D4F-647E-D848-A708-FB14B0596128}" srcId="{43B6FC80-0829-4443-8057-AB521C7EB24E}" destId="{B8CE6410-C28F-E148-A2F5-67B3327D8A59}" srcOrd="1" destOrd="0" parTransId="{C23E074B-6C14-1A4F-9829-67DCF35B165B}" sibTransId="{06686475-6E92-1D40-B325-9D26A5A5FBA1}"/>
    <dgm:cxn modelId="{878A0D51-57DE-2044-BB86-F89C04BF74A6}" srcId="{B785C5E2-CA1F-6A4D-95F6-A9B07B39DCA0}" destId="{984DFC43-556B-404A-B921-ADBC80ABE206}" srcOrd="1" destOrd="0" parTransId="{A4C002D1-7EAF-AC45-88BB-8754C4AA6747}" sibTransId="{B8E51A2B-205E-9945-BF6F-4C0ED6FEFB74}"/>
    <dgm:cxn modelId="{CA729058-38BE-A84B-980E-61D494503C15}" srcId="{D49EE9E9-9019-4990-B40A-6AEA81B4B784}" destId="{4AB3990E-E39B-EC4F-8231-6668B701D096}" srcOrd="1" destOrd="0" parTransId="{8CD063C5-21F9-F545-8A78-BBECA33E0735}" sibTransId="{2E8E18B8-80F8-0C45-B791-6DC7E3138FC2}"/>
    <dgm:cxn modelId="{E917595E-38F1-594C-95AC-1F8531738D88}" type="presOf" srcId="{4AB3990E-E39B-EC4F-8231-6668B701D096}" destId="{48391F2F-5DED-8D40-9392-158CD6E2FFDE}" srcOrd="0" destOrd="2" presId="urn:microsoft.com/office/officeart/2005/8/layout/vList2"/>
    <dgm:cxn modelId="{792D376C-88D3-3742-97D7-4F4563210234}" type="presOf" srcId="{9BED5C8A-1DAF-1D4E-8CCF-7C133438232D}" destId="{A687734E-5187-DF4D-9D19-A8BD641B003C}" srcOrd="0" destOrd="0" presId="urn:microsoft.com/office/officeart/2005/8/layout/vList2"/>
    <dgm:cxn modelId="{8A4C6B70-29DC-5849-AE8F-2FD17E91445D}" type="presOf" srcId="{43B6FC80-0829-4443-8057-AB521C7EB24E}" destId="{4E18F95E-24F0-5444-8385-6B2BA4EF4711}" srcOrd="0" destOrd="0" presId="urn:microsoft.com/office/officeart/2005/8/layout/vList2"/>
    <dgm:cxn modelId="{E4586D85-AEC9-864F-9C63-8DD0E514E973}" type="presOf" srcId="{25AF68A8-7552-42F9-8B90-B835276507CB}" destId="{48391F2F-5DED-8D40-9392-158CD6E2FFDE}" srcOrd="0" destOrd="4" presId="urn:microsoft.com/office/officeart/2005/8/layout/vList2"/>
    <dgm:cxn modelId="{0DC51594-F707-4A3E-8B20-57093FB299D4}" srcId="{B7998681-C4A1-4F4F-8080-8F29E6009FD0}" destId="{D49EE9E9-9019-4990-B40A-6AEA81B4B784}" srcOrd="0" destOrd="0" parTransId="{0F613411-49C5-4CF8-A994-FEE5397D2BB1}" sibTransId="{ABF09550-6FBB-4C72-BA2E-3EF0D7DC2E10}"/>
    <dgm:cxn modelId="{9AB1949C-3B7C-EA46-A8EF-A19E278B5417}" srcId="{43B6FC80-0829-4443-8057-AB521C7EB24E}" destId="{A035E3CF-3A2E-2A4C-8E87-656D14D3204F}" srcOrd="3" destOrd="0" parTransId="{CF9A95DC-BA90-0A48-A80F-719572189E91}" sibTransId="{1AEB7397-F4D6-B346-8897-F7421F05FACD}"/>
    <dgm:cxn modelId="{629FC1A4-6E50-F844-B752-55BEC12EC9F0}" type="presOf" srcId="{B785C5E2-CA1F-6A4D-95F6-A9B07B39DCA0}" destId="{A687734E-5187-DF4D-9D19-A8BD641B003C}" srcOrd="0" destOrd="2" presId="urn:microsoft.com/office/officeart/2005/8/layout/vList2"/>
    <dgm:cxn modelId="{B7D599A7-350E-4747-8F0F-CC607997320D}" srcId="{B785C5E2-CA1F-6A4D-95F6-A9B07B39DCA0}" destId="{D254EC7A-A98A-6648-B025-48EBDE41881C}" srcOrd="0" destOrd="0" parTransId="{CA00609B-D7AE-FD49-A233-122971923DA4}" sibTransId="{8A3E2FA7-AE04-6241-A700-DE8067A82A21}"/>
    <dgm:cxn modelId="{00C8B4BB-C488-3B40-BFB9-C1953994B253}" srcId="{B918F175-5BE6-4BD8-8034-F830CB08CE95}" destId="{43B6FC80-0829-4443-8057-AB521C7EB24E}" srcOrd="1" destOrd="0" parTransId="{1D4FE2EF-0AC9-334D-8E56-24642428B9E6}" sibTransId="{F324BD0F-2E8A-6343-AB5B-BE00ACE95D70}"/>
    <dgm:cxn modelId="{1E3844C3-A45F-41C0-9703-4FBBA76647DC}" srcId="{B7998681-C4A1-4F4F-8080-8F29E6009FD0}" destId="{25AF68A8-7552-42F9-8B90-B835276507CB}" srcOrd="1" destOrd="0" parTransId="{1A8E5405-D20E-4E32-B8EB-79048025040A}" sibTransId="{63C5C9A2-0AD2-4FED-B773-FE6C106091BD}"/>
    <dgm:cxn modelId="{C50B42C4-5D10-184C-84C0-45B08D48ED3D}" srcId="{D49EE9E9-9019-4990-B40A-6AEA81B4B784}" destId="{883703AB-B589-8149-AD45-68BA9A80060B}" srcOrd="2" destOrd="0" parTransId="{5AB5918B-5DDD-0C46-9269-5A657AFC8EA4}" sibTransId="{AB0D64E3-B71C-4542-912D-EE2A80B2F060}"/>
    <dgm:cxn modelId="{3BAF62D4-494D-FB4D-9FF9-B317BBD7C745}" type="presOf" srcId="{B918F175-5BE6-4BD8-8034-F830CB08CE95}" destId="{AFEC6C1C-38D8-5841-8617-AC37BFE8BB37}" srcOrd="0" destOrd="0" presId="urn:microsoft.com/office/officeart/2005/8/layout/vList2"/>
    <dgm:cxn modelId="{10DBDFD7-249A-4903-B1C0-98C71788CA0C}" srcId="{B918F175-5BE6-4BD8-8034-F830CB08CE95}" destId="{B7998681-C4A1-4F4F-8080-8F29E6009FD0}" srcOrd="0" destOrd="0" parTransId="{F6B241BA-1C19-403B-ABD7-32FA43F1095C}" sibTransId="{4FF59EA1-8B7C-43B0-99CB-7DA47DD02A85}"/>
    <dgm:cxn modelId="{60B2F1D7-8AC2-124B-A4DF-4790562E0A27}" srcId="{25AF68A8-7552-42F9-8B90-B835276507CB}" destId="{FF18BE3E-9E63-6B49-A97E-C80119D5B45A}" srcOrd="0" destOrd="0" parTransId="{3E174373-F422-9940-A755-41563CB8E3AF}" sibTransId="{DC825FF6-3A73-7346-BA62-BBE30B562DC7}"/>
    <dgm:cxn modelId="{B5031AD9-1B08-964A-A163-51E28113504D}" type="presOf" srcId="{984DFC43-556B-404A-B921-ADBC80ABE206}" destId="{A687734E-5187-DF4D-9D19-A8BD641B003C}" srcOrd="0" destOrd="4" presId="urn:microsoft.com/office/officeart/2005/8/layout/vList2"/>
    <dgm:cxn modelId="{B44715E5-5EC4-5F4C-9346-A361EA4A8A9A}" srcId="{43B6FC80-0829-4443-8057-AB521C7EB24E}" destId="{B785C5E2-CA1F-6A4D-95F6-A9B07B39DCA0}" srcOrd="2" destOrd="0" parTransId="{4C1877DE-1849-3244-9FB0-D09A827D7F63}" sibTransId="{221E645B-4B00-6942-9DFC-E659F410FF8E}"/>
    <dgm:cxn modelId="{2EBE51F3-D34B-EC4F-A062-F3AA7D77C99A}" type="presOf" srcId="{883703AB-B589-8149-AD45-68BA9A80060B}" destId="{48391F2F-5DED-8D40-9392-158CD6E2FFDE}" srcOrd="0" destOrd="3" presId="urn:microsoft.com/office/officeart/2005/8/layout/vList2"/>
    <dgm:cxn modelId="{C7827A54-FC2B-1D44-B8CD-C4CE45011C4A}" type="presParOf" srcId="{AFEC6C1C-38D8-5841-8617-AC37BFE8BB37}" destId="{B0268925-B19E-5048-9006-A2F59CC427E3}" srcOrd="0" destOrd="0" presId="urn:microsoft.com/office/officeart/2005/8/layout/vList2"/>
    <dgm:cxn modelId="{F5C31468-16CC-E347-9A6C-49A2B805CA09}" type="presParOf" srcId="{AFEC6C1C-38D8-5841-8617-AC37BFE8BB37}" destId="{48391F2F-5DED-8D40-9392-158CD6E2FFDE}" srcOrd="1" destOrd="0" presId="urn:microsoft.com/office/officeart/2005/8/layout/vList2"/>
    <dgm:cxn modelId="{BCAD236A-6D3F-454C-8B07-E30D11F36D59}" type="presParOf" srcId="{AFEC6C1C-38D8-5841-8617-AC37BFE8BB37}" destId="{4E18F95E-24F0-5444-8385-6B2BA4EF4711}" srcOrd="2" destOrd="0" presId="urn:microsoft.com/office/officeart/2005/8/layout/vList2"/>
    <dgm:cxn modelId="{DF997049-0232-D94B-AA7E-92ADB06E0EA3}" type="presParOf" srcId="{AFEC6C1C-38D8-5841-8617-AC37BFE8BB37}" destId="{A687734E-5187-DF4D-9D19-A8BD641B003C}"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ACF08B-4AF7-4CEF-83F5-48DEAE5728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A11BF7-F6AB-4028-8469-DDAA27283EFC}">
      <dgm:prSet/>
      <dgm:spPr>
        <a:solidFill>
          <a:srgbClr val="FFC000"/>
        </a:solidFill>
      </dgm:spPr>
      <dgm:t>
        <a:bodyPr/>
        <a:lstStyle/>
        <a:p>
          <a:r>
            <a:rPr lang="en-US"/>
            <a:t>Physical Abuse</a:t>
          </a:r>
        </a:p>
      </dgm:t>
    </dgm:pt>
    <dgm:pt modelId="{E0D848E6-F2EE-4081-99D5-B8ED51A9F65A}" type="parTrans" cxnId="{6F62B0C8-0132-4D5E-89C2-D2711EAD0D17}">
      <dgm:prSet/>
      <dgm:spPr/>
      <dgm:t>
        <a:bodyPr/>
        <a:lstStyle/>
        <a:p>
          <a:endParaRPr lang="en-US"/>
        </a:p>
      </dgm:t>
    </dgm:pt>
    <dgm:pt modelId="{0F64A08D-30CE-4B0B-B944-2F3D88BF87BE}" type="sibTrans" cxnId="{6F62B0C8-0132-4D5E-89C2-D2711EAD0D17}">
      <dgm:prSet/>
      <dgm:spPr/>
      <dgm:t>
        <a:bodyPr/>
        <a:lstStyle/>
        <a:p>
          <a:endParaRPr lang="en-US"/>
        </a:p>
      </dgm:t>
    </dgm:pt>
    <dgm:pt modelId="{5098C6CF-CC60-43BB-A8F6-092223A30AFA}">
      <dgm:prSet/>
      <dgm:spPr/>
      <dgm:t>
        <a:bodyPr/>
        <a:lstStyle/>
        <a:p>
          <a:r>
            <a:rPr lang="en-US"/>
            <a:t>Low-grade rations withheld often causing starvation</a:t>
          </a:r>
        </a:p>
      </dgm:t>
    </dgm:pt>
    <dgm:pt modelId="{28DFDEAC-EDF3-4D1D-BB7D-916B19EBE132}" type="parTrans" cxnId="{CA498B69-E76D-4A27-BDA3-927B4B816BB5}">
      <dgm:prSet/>
      <dgm:spPr/>
      <dgm:t>
        <a:bodyPr/>
        <a:lstStyle/>
        <a:p>
          <a:endParaRPr lang="en-US"/>
        </a:p>
      </dgm:t>
    </dgm:pt>
    <dgm:pt modelId="{2184E716-2429-4829-BEB1-FAD0E5AE55BF}" type="sibTrans" cxnId="{CA498B69-E76D-4A27-BDA3-927B4B816BB5}">
      <dgm:prSet/>
      <dgm:spPr/>
      <dgm:t>
        <a:bodyPr/>
        <a:lstStyle/>
        <a:p>
          <a:endParaRPr lang="en-US"/>
        </a:p>
      </dgm:t>
    </dgm:pt>
    <dgm:pt modelId="{B6497635-DA12-41D5-8AC7-7D577CB32735}">
      <dgm:prSet/>
      <dgm:spPr/>
      <dgm:t>
        <a:bodyPr/>
        <a:lstStyle/>
        <a:p>
          <a:r>
            <a:rPr lang="en-US"/>
            <a:t>Whipping/slapping</a:t>
          </a:r>
        </a:p>
      </dgm:t>
    </dgm:pt>
    <dgm:pt modelId="{1305E7BD-DB23-4C4C-B4E7-B608A93FD6A4}" type="parTrans" cxnId="{234E322E-28AB-458F-8DA1-EB3D99B90D91}">
      <dgm:prSet/>
      <dgm:spPr/>
      <dgm:t>
        <a:bodyPr/>
        <a:lstStyle/>
        <a:p>
          <a:endParaRPr lang="en-US"/>
        </a:p>
      </dgm:t>
    </dgm:pt>
    <dgm:pt modelId="{08B55806-46C2-410D-B4D7-0B9894D63F7B}" type="sibTrans" cxnId="{234E322E-28AB-458F-8DA1-EB3D99B90D91}">
      <dgm:prSet/>
      <dgm:spPr/>
      <dgm:t>
        <a:bodyPr/>
        <a:lstStyle/>
        <a:p>
          <a:endParaRPr lang="en-US"/>
        </a:p>
      </dgm:t>
    </dgm:pt>
    <dgm:pt modelId="{64C810B9-94FB-4495-BFD7-903F38713BAB}">
      <dgm:prSet/>
      <dgm:spPr/>
      <dgm:t>
        <a:bodyPr/>
        <a:lstStyle/>
        <a:p>
          <a:r>
            <a:rPr lang="en-US"/>
            <a:t>Solitary Confinement</a:t>
          </a:r>
        </a:p>
      </dgm:t>
    </dgm:pt>
    <dgm:pt modelId="{6BDD8EB6-3C78-494F-8C4B-47095A2402A8}" type="parTrans" cxnId="{75871E98-C94E-44A4-A194-7DF2EEC12A12}">
      <dgm:prSet/>
      <dgm:spPr/>
      <dgm:t>
        <a:bodyPr/>
        <a:lstStyle/>
        <a:p>
          <a:endParaRPr lang="en-US"/>
        </a:p>
      </dgm:t>
    </dgm:pt>
    <dgm:pt modelId="{35F91337-9C4C-40C5-8642-CB6B975310C4}" type="sibTrans" cxnId="{75871E98-C94E-44A4-A194-7DF2EEC12A12}">
      <dgm:prSet/>
      <dgm:spPr/>
      <dgm:t>
        <a:bodyPr/>
        <a:lstStyle/>
        <a:p>
          <a:endParaRPr lang="en-US"/>
        </a:p>
      </dgm:t>
    </dgm:pt>
    <dgm:pt modelId="{B840E1F2-0DA0-4D81-AB3B-2760C475C440}">
      <dgm:prSet/>
      <dgm:spPr/>
      <dgm:t>
        <a:bodyPr/>
        <a:lstStyle/>
        <a:p>
          <a:r>
            <a:rPr lang="en-US"/>
            <a:t>Performance of military drills in units</a:t>
          </a:r>
        </a:p>
      </dgm:t>
    </dgm:pt>
    <dgm:pt modelId="{B045C7F3-7618-44DC-A550-6A2FE434836E}" type="parTrans" cxnId="{352B1A1E-AA1C-4FC4-88A7-9EA72EACF962}">
      <dgm:prSet/>
      <dgm:spPr/>
      <dgm:t>
        <a:bodyPr/>
        <a:lstStyle/>
        <a:p>
          <a:endParaRPr lang="en-US"/>
        </a:p>
      </dgm:t>
    </dgm:pt>
    <dgm:pt modelId="{DFF8A974-766F-4FB5-90F2-759FC72E40A4}" type="sibTrans" cxnId="{352B1A1E-AA1C-4FC4-88A7-9EA72EACF962}">
      <dgm:prSet/>
      <dgm:spPr/>
      <dgm:t>
        <a:bodyPr/>
        <a:lstStyle/>
        <a:p>
          <a:endParaRPr lang="en-US"/>
        </a:p>
      </dgm:t>
    </dgm:pt>
    <dgm:pt modelId="{69881385-B5D8-44C8-BDAF-341848949D90}">
      <dgm:prSet/>
      <dgm:spPr/>
      <dgm:t>
        <a:bodyPr/>
        <a:lstStyle/>
        <a:p>
          <a:r>
            <a:rPr lang="en-US"/>
            <a:t>Flogging</a:t>
          </a:r>
        </a:p>
      </dgm:t>
    </dgm:pt>
    <dgm:pt modelId="{F69C83DB-AD77-4830-9D1F-FBB53D683F33}" type="parTrans" cxnId="{01D31F1D-B90E-4FE5-9F7E-C68D42D6529B}">
      <dgm:prSet/>
      <dgm:spPr/>
      <dgm:t>
        <a:bodyPr/>
        <a:lstStyle/>
        <a:p>
          <a:endParaRPr lang="en-US"/>
        </a:p>
      </dgm:t>
    </dgm:pt>
    <dgm:pt modelId="{19DB9D6B-95CF-476C-BBF4-110137D9B93F}" type="sibTrans" cxnId="{01D31F1D-B90E-4FE5-9F7E-C68D42D6529B}">
      <dgm:prSet/>
      <dgm:spPr/>
      <dgm:t>
        <a:bodyPr/>
        <a:lstStyle/>
        <a:p>
          <a:endParaRPr lang="en-US"/>
        </a:p>
      </dgm:t>
    </dgm:pt>
    <dgm:pt modelId="{B162A4BC-F45B-437F-891C-E6FB58AB6B33}">
      <dgm:prSet/>
      <dgm:spPr>
        <a:solidFill>
          <a:srgbClr val="FFC000"/>
        </a:solidFill>
      </dgm:spPr>
      <dgm:t>
        <a:bodyPr/>
        <a:lstStyle/>
        <a:p>
          <a:r>
            <a:rPr lang="en-US"/>
            <a:t>Emotional Abuse</a:t>
          </a:r>
        </a:p>
      </dgm:t>
    </dgm:pt>
    <dgm:pt modelId="{1BAB7FF5-BA82-423C-B81A-1C865E3819B1}" type="parTrans" cxnId="{16C5CE1A-7B02-4F7B-8AEB-F0E0D907C6DA}">
      <dgm:prSet/>
      <dgm:spPr/>
      <dgm:t>
        <a:bodyPr/>
        <a:lstStyle/>
        <a:p>
          <a:endParaRPr lang="en-US"/>
        </a:p>
      </dgm:t>
    </dgm:pt>
    <dgm:pt modelId="{59A35766-FD31-4126-8093-0E94ED67F50B}" type="sibTrans" cxnId="{16C5CE1A-7B02-4F7B-8AEB-F0E0D907C6DA}">
      <dgm:prSet/>
      <dgm:spPr/>
      <dgm:t>
        <a:bodyPr/>
        <a:lstStyle/>
        <a:p>
          <a:endParaRPr lang="en-US"/>
        </a:p>
      </dgm:t>
    </dgm:pt>
    <dgm:pt modelId="{49C164F7-878B-49E8-BB51-926B6E15B407}">
      <dgm:prSet/>
      <dgm:spPr/>
      <dgm:t>
        <a:bodyPr/>
        <a:lstStyle/>
        <a:p>
          <a:r>
            <a:rPr lang="en-US"/>
            <a:t>Homesickness</a:t>
          </a:r>
        </a:p>
      </dgm:t>
    </dgm:pt>
    <dgm:pt modelId="{EF4636D8-9AE3-4223-9C4F-7267BED264C5}" type="parTrans" cxnId="{9F8333D5-1229-4B66-AB54-90A133423112}">
      <dgm:prSet/>
      <dgm:spPr/>
      <dgm:t>
        <a:bodyPr/>
        <a:lstStyle/>
        <a:p>
          <a:endParaRPr lang="en-US"/>
        </a:p>
      </dgm:t>
    </dgm:pt>
    <dgm:pt modelId="{80179581-9CCD-47AE-A081-977666796747}" type="sibTrans" cxnId="{9F8333D5-1229-4B66-AB54-90A133423112}">
      <dgm:prSet/>
      <dgm:spPr/>
      <dgm:t>
        <a:bodyPr/>
        <a:lstStyle/>
        <a:p>
          <a:endParaRPr lang="en-US"/>
        </a:p>
      </dgm:t>
    </dgm:pt>
    <dgm:pt modelId="{184A29B4-5415-4744-8A20-0688806E13E2}">
      <dgm:prSet/>
      <dgm:spPr/>
      <dgm:t>
        <a:bodyPr/>
        <a:lstStyle/>
        <a:p>
          <a:r>
            <a:rPr lang="en-US"/>
            <a:t>Suicide</a:t>
          </a:r>
        </a:p>
      </dgm:t>
    </dgm:pt>
    <dgm:pt modelId="{DB31690A-275C-4912-8468-7AC33E5AFB5A}" type="parTrans" cxnId="{A43E6E84-F1F5-4B86-876E-DC2E5B0D984E}">
      <dgm:prSet/>
      <dgm:spPr/>
      <dgm:t>
        <a:bodyPr/>
        <a:lstStyle/>
        <a:p>
          <a:endParaRPr lang="en-US"/>
        </a:p>
      </dgm:t>
    </dgm:pt>
    <dgm:pt modelId="{0E32202E-FA51-451B-9AA4-C3E803A0B8E4}" type="sibTrans" cxnId="{A43E6E84-F1F5-4B86-876E-DC2E5B0D984E}">
      <dgm:prSet/>
      <dgm:spPr/>
      <dgm:t>
        <a:bodyPr/>
        <a:lstStyle/>
        <a:p>
          <a:endParaRPr lang="en-US"/>
        </a:p>
      </dgm:t>
    </dgm:pt>
    <dgm:pt modelId="{9A9335E6-CB46-42F0-9B36-DC5DEE15A898}">
      <dgm:prSet/>
      <dgm:spPr>
        <a:solidFill>
          <a:srgbClr val="FFC000"/>
        </a:solidFill>
      </dgm:spPr>
      <dgm:t>
        <a:bodyPr/>
        <a:lstStyle/>
        <a:p>
          <a:r>
            <a:rPr lang="en-US"/>
            <a:t>Sexual Abuse</a:t>
          </a:r>
        </a:p>
      </dgm:t>
    </dgm:pt>
    <dgm:pt modelId="{C7F7BA07-AFF9-4166-A6A2-E6E5650A1C86}" type="parTrans" cxnId="{3C5630C1-D57E-4E49-A7ED-E221103C8392}">
      <dgm:prSet/>
      <dgm:spPr/>
      <dgm:t>
        <a:bodyPr/>
        <a:lstStyle/>
        <a:p>
          <a:endParaRPr lang="en-US"/>
        </a:p>
      </dgm:t>
    </dgm:pt>
    <dgm:pt modelId="{8B430895-744A-4296-BEE3-FB39ED7A991F}" type="sibTrans" cxnId="{3C5630C1-D57E-4E49-A7ED-E221103C8392}">
      <dgm:prSet/>
      <dgm:spPr/>
      <dgm:t>
        <a:bodyPr/>
        <a:lstStyle/>
        <a:p>
          <a:endParaRPr lang="en-US"/>
        </a:p>
      </dgm:t>
    </dgm:pt>
    <dgm:pt modelId="{0EBCE94D-839F-CD48-BB58-BB3559B59D54}" type="pres">
      <dgm:prSet presAssocID="{64ACF08B-4AF7-4CEF-83F5-48DEAE5728E7}" presName="linear" presStyleCnt="0">
        <dgm:presLayoutVars>
          <dgm:animLvl val="lvl"/>
          <dgm:resizeHandles val="exact"/>
        </dgm:presLayoutVars>
      </dgm:prSet>
      <dgm:spPr/>
    </dgm:pt>
    <dgm:pt modelId="{0220E7F6-11F6-ED4A-B492-A7A92101E401}" type="pres">
      <dgm:prSet presAssocID="{36A11BF7-F6AB-4028-8469-DDAA27283EFC}" presName="parentText" presStyleLbl="node1" presStyleIdx="0" presStyleCnt="3">
        <dgm:presLayoutVars>
          <dgm:chMax val="0"/>
          <dgm:bulletEnabled val="1"/>
        </dgm:presLayoutVars>
      </dgm:prSet>
      <dgm:spPr/>
    </dgm:pt>
    <dgm:pt modelId="{477C167C-F539-774A-8DBA-1293EAD0CC3A}" type="pres">
      <dgm:prSet presAssocID="{36A11BF7-F6AB-4028-8469-DDAA27283EFC}" presName="childText" presStyleLbl="revTx" presStyleIdx="0" presStyleCnt="2">
        <dgm:presLayoutVars>
          <dgm:bulletEnabled val="1"/>
        </dgm:presLayoutVars>
      </dgm:prSet>
      <dgm:spPr/>
    </dgm:pt>
    <dgm:pt modelId="{06101A66-F5B0-8348-B820-D9493AA49061}" type="pres">
      <dgm:prSet presAssocID="{B162A4BC-F45B-437F-891C-E6FB58AB6B33}" presName="parentText" presStyleLbl="node1" presStyleIdx="1" presStyleCnt="3">
        <dgm:presLayoutVars>
          <dgm:chMax val="0"/>
          <dgm:bulletEnabled val="1"/>
        </dgm:presLayoutVars>
      </dgm:prSet>
      <dgm:spPr/>
    </dgm:pt>
    <dgm:pt modelId="{0D7E8F71-FE98-8A4B-B1B0-5AC887D36597}" type="pres">
      <dgm:prSet presAssocID="{B162A4BC-F45B-437F-891C-E6FB58AB6B33}" presName="childText" presStyleLbl="revTx" presStyleIdx="1" presStyleCnt="2">
        <dgm:presLayoutVars>
          <dgm:bulletEnabled val="1"/>
        </dgm:presLayoutVars>
      </dgm:prSet>
      <dgm:spPr/>
    </dgm:pt>
    <dgm:pt modelId="{ECACCCFF-C451-554A-B785-315FAEAF5B85}" type="pres">
      <dgm:prSet presAssocID="{9A9335E6-CB46-42F0-9B36-DC5DEE15A898}" presName="parentText" presStyleLbl="node1" presStyleIdx="2" presStyleCnt="3">
        <dgm:presLayoutVars>
          <dgm:chMax val="0"/>
          <dgm:bulletEnabled val="1"/>
        </dgm:presLayoutVars>
      </dgm:prSet>
      <dgm:spPr/>
    </dgm:pt>
  </dgm:ptLst>
  <dgm:cxnLst>
    <dgm:cxn modelId="{A8A4FE03-C684-BF4F-8612-CB4C15B2EDBD}" type="presOf" srcId="{B6497635-DA12-41D5-8AC7-7D577CB32735}" destId="{477C167C-F539-774A-8DBA-1293EAD0CC3A}" srcOrd="0" destOrd="1" presId="urn:microsoft.com/office/officeart/2005/8/layout/vList2"/>
    <dgm:cxn modelId="{C3DD1F1A-D882-F847-92E6-56BA21341A2F}" type="presOf" srcId="{49C164F7-878B-49E8-BB51-926B6E15B407}" destId="{0D7E8F71-FE98-8A4B-B1B0-5AC887D36597}" srcOrd="0" destOrd="0" presId="urn:microsoft.com/office/officeart/2005/8/layout/vList2"/>
    <dgm:cxn modelId="{16C5CE1A-7B02-4F7B-8AEB-F0E0D907C6DA}" srcId="{64ACF08B-4AF7-4CEF-83F5-48DEAE5728E7}" destId="{B162A4BC-F45B-437F-891C-E6FB58AB6B33}" srcOrd="1" destOrd="0" parTransId="{1BAB7FF5-BA82-423C-B81A-1C865E3819B1}" sibTransId="{59A35766-FD31-4126-8093-0E94ED67F50B}"/>
    <dgm:cxn modelId="{01D31F1D-B90E-4FE5-9F7E-C68D42D6529B}" srcId="{36A11BF7-F6AB-4028-8469-DDAA27283EFC}" destId="{69881385-B5D8-44C8-BDAF-341848949D90}" srcOrd="4" destOrd="0" parTransId="{F69C83DB-AD77-4830-9D1F-FBB53D683F33}" sibTransId="{19DB9D6B-95CF-476C-BBF4-110137D9B93F}"/>
    <dgm:cxn modelId="{352B1A1E-AA1C-4FC4-88A7-9EA72EACF962}" srcId="{36A11BF7-F6AB-4028-8469-DDAA27283EFC}" destId="{B840E1F2-0DA0-4D81-AB3B-2760C475C440}" srcOrd="3" destOrd="0" parTransId="{B045C7F3-7618-44DC-A550-6A2FE434836E}" sibTransId="{DFF8A974-766F-4FB5-90F2-759FC72E40A4}"/>
    <dgm:cxn modelId="{6BEC8920-51E1-8148-A899-83EC93418C5C}" type="presOf" srcId="{36A11BF7-F6AB-4028-8469-DDAA27283EFC}" destId="{0220E7F6-11F6-ED4A-B492-A7A92101E401}" srcOrd="0" destOrd="0" presId="urn:microsoft.com/office/officeart/2005/8/layout/vList2"/>
    <dgm:cxn modelId="{F2B76E29-324E-8847-B36F-3DB828C1E1BB}" type="presOf" srcId="{64C810B9-94FB-4495-BFD7-903F38713BAB}" destId="{477C167C-F539-774A-8DBA-1293EAD0CC3A}" srcOrd="0" destOrd="2" presId="urn:microsoft.com/office/officeart/2005/8/layout/vList2"/>
    <dgm:cxn modelId="{234E322E-28AB-458F-8DA1-EB3D99B90D91}" srcId="{36A11BF7-F6AB-4028-8469-DDAA27283EFC}" destId="{B6497635-DA12-41D5-8AC7-7D577CB32735}" srcOrd="1" destOrd="0" parTransId="{1305E7BD-DB23-4C4C-B4E7-B608A93FD6A4}" sibTransId="{08B55806-46C2-410D-B4D7-0B9894D63F7B}"/>
    <dgm:cxn modelId="{83E2973A-253E-714C-87CB-87A46A8C2D60}" type="presOf" srcId="{9A9335E6-CB46-42F0-9B36-DC5DEE15A898}" destId="{ECACCCFF-C451-554A-B785-315FAEAF5B85}" srcOrd="0" destOrd="0" presId="urn:microsoft.com/office/officeart/2005/8/layout/vList2"/>
    <dgm:cxn modelId="{E3528040-04CA-3848-A276-471915710B52}" type="presOf" srcId="{B840E1F2-0DA0-4D81-AB3B-2760C475C440}" destId="{477C167C-F539-774A-8DBA-1293EAD0CC3A}" srcOrd="0" destOrd="3" presId="urn:microsoft.com/office/officeart/2005/8/layout/vList2"/>
    <dgm:cxn modelId="{3AF15D47-83CB-6B4D-9B61-868AECDB7B7A}" type="presOf" srcId="{69881385-B5D8-44C8-BDAF-341848949D90}" destId="{477C167C-F539-774A-8DBA-1293EAD0CC3A}" srcOrd="0" destOrd="4" presId="urn:microsoft.com/office/officeart/2005/8/layout/vList2"/>
    <dgm:cxn modelId="{CA498B69-E76D-4A27-BDA3-927B4B816BB5}" srcId="{36A11BF7-F6AB-4028-8469-DDAA27283EFC}" destId="{5098C6CF-CC60-43BB-A8F6-092223A30AFA}" srcOrd="0" destOrd="0" parTransId="{28DFDEAC-EDF3-4D1D-BB7D-916B19EBE132}" sibTransId="{2184E716-2429-4829-BEB1-FAD0E5AE55BF}"/>
    <dgm:cxn modelId="{47E29079-81FF-EA43-8B92-49F48072E72E}" type="presOf" srcId="{5098C6CF-CC60-43BB-A8F6-092223A30AFA}" destId="{477C167C-F539-774A-8DBA-1293EAD0CC3A}" srcOrd="0" destOrd="0" presId="urn:microsoft.com/office/officeart/2005/8/layout/vList2"/>
    <dgm:cxn modelId="{A43E6E84-F1F5-4B86-876E-DC2E5B0D984E}" srcId="{B162A4BC-F45B-437F-891C-E6FB58AB6B33}" destId="{184A29B4-5415-4744-8A20-0688806E13E2}" srcOrd="1" destOrd="0" parTransId="{DB31690A-275C-4912-8468-7AC33E5AFB5A}" sibTransId="{0E32202E-FA51-451B-9AA4-C3E803A0B8E4}"/>
    <dgm:cxn modelId="{D5CA0589-EA16-E343-8627-72D80DA4ACAF}" type="presOf" srcId="{184A29B4-5415-4744-8A20-0688806E13E2}" destId="{0D7E8F71-FE98-8A4B-B1B0-5AC887D36597}" srcOrd="0" destOrd="1" presId="urn:microsoft.com/office/officeart/2005/8/layout/vList2"/>
    <dgm:cxn modelId="{75871E98-C94E-44A4-A194-7DF2EEC12A12}" srcId="{36A11BF7-F6AB-4028-8469-DDAA27283EFC}" destId="{64C810B9-94FB-4495-BFD7-903F38713BAB}" srcOrd="2" destOrd="0" parTransId="{6BDD8EB6-3C78-494F-8C4B-47095A2402A8}" sibTransId="{35F91337-9C4C-40C5-8642-CB6B975310C4}"/>
    <dgm:cxn modelId="{3C5630C1-D57E-4E49-A7ED-E221103C8392}" srcId="{64ACF08B-4AF7-4CEF-83F5-48DEAE5728E7}" destId="{9A9335E6-CB46-42F0-9B36-DC5DEE15A898}" srcOrd="2" destOrd="0" parTransId="{C7F7BA07-AFF9-4166-A6A2-E6E5650A1C86}" sibTransId="{8B430895-744A-4296-BEE3-FB39ED7A991F}"/>
    <dgm:cxn modelId="{6F62B0C8-0132-4D5E-89C2-D2711EAD0D17}" srcId="{64ACF08B-4AF7-4CEF-83F5-48DEAE5728E7}" destId="{36A11BF7-F6AB-4028-8469-DDAA27283EFC}" srcOrd="0" destOrd="0" parTransId="{E0D848E6-F2EE-4081-99D5-B8ED51A9F65A}" sibTransId="{0F64A08D-30CE-4B0B-B944-2F3D88BF87BE}"/>
    <dgm:cxn modelId="{9F8333D5-1229-4B66-AB54-90A133423112}" srcId="{B162A4BC-F45B-437F-891C-E6FB58AB6B33}" destId="{49C164F7-878B-49E8-BB51-926B6E15B407}" srcOrd="0" destOrd="0" parTransId="{EF4636D8-9AE3-4223-9C4F-7267BED264C5}" sibTransId="{80179581-9CCD-47AE-A081-977666796747}"/>
    <dgm:cxn modelId="{9E7A95DD-9778-D24E-81EA-CB0770B480C4}" type="presOf" srcId="{B162A4BC-F45B-437F-891C-E6FB58AB6B33}" destId="{06101A66-F5B0-8348-B820-D9493AA49061}" srcOrd="0" destOrd="0" presId="urn:microsoft.com/office/officeart/2005/8/layout/vList2"/>
    <dgm:cxn modelId="{46E4F3E2-3790-8E4F-8D53-790BA89AB9B2}" type="presOf" srcId="{64ACF08B-4AF7-4CEF-83F5-48DEAE5728E7}" destId="{0EBCE94D-839F-CD48-BB58-BB3559B59D54}" srcOrd="0" destOrd="0" presId="urn:microsoft.com/office/officeart/2005/8/layout/vList2"/>
    <dgm:cxn modelId="{3DC380E8-3F28-774C-92FD-73B885095859}" type="presParOf" srcId="{0EBCE94D-839F-CD48-BB58-BB3559B59D54}" destId="{0220E7F6-11F6-ED4A-B492-A7A92101E401}" srcOrd="0" destOrd="0" presId="urn:microsoft.com/office/officeart/2005/8/layout/vList2"/>
    <dgm:cxn modelId="{0AF01CF5-EC53-6F46-A81E-5C82C92979A1}" type="presParOf" srcId="{0EBCE94D-839F-CD48-BB58-BB3559B59D54}" destId="{477C167C-F539-774A-8DBA-1293EAD0CC3A}" srcOrd="1" destOrd="0" presId="urn:microsoft.com/office/officeart/2005/8/layout/vList2"/>
    <dgm:cxn modelId="{580B0340-DACE-1343-8C6B-EC9E10EFC0CD}" type="presParOf" srcId="{0EBCE94D-839F-CD48-BB58-BB3559B59D54}" destId="{06101A66-F5B0-8348-B820-D9493AA49061}" srcOrd="2" destOrd="0" presId="urn:microsoft.com/office/officeart/2005/8/layout/vList2"/>
    <dgm:cxn modelId="{4187502D-9341-E744-A7FF-7F23A2F56479}" type="presParOf" srcId="{0EBCE94D-839F-CD48-BB58-BB3559B59D54}" destId="{0D7E8F71-FE98-8A4B-B1B0-5AC887D36597}" srcOrd="3" destOrd="0" presId="urn:microsoft.com/office/officeart/2005/8/layout/vList2"/>
    <dgm:cxn modelId="{BDF4695A-1D1A-7941-BD21-2BFFB4106926}" type="presParOf" srcId="{0EBCE94D-839F-CD48-BB58-BB3559B59D54}" destId="{ECACCCFF-C451-554A-B785-315FAEAF5B85}"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64C370-61FD-406C-B5B9-5ECD08B2EC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2FA83E-31CC-426A-9172-08875F042243}">
      <dgm:prSet/>
      <dgm:spPr>
        <a:solidFill>
          <a:srgbClr val="FFC000"/>
        </a:solidFill>
      </dgm:spPr>
      <dgm:t>
        <a:bodyPr/>
        <a:lstStyle/>
        <a:p>
          <a:r>
            <a:rPr lang="en-US"/>
            <a:t>Running Away</a:t>
          </a:r>
        </a:p>
      </dgm:t>
    </dgm:pt>
    <dgm:pt modelId="{EA00A2E5-F509-41A2-9FD3-19810D68FC5B}" type="parTrans" cxnId="{6242678E-7358-4596-81F5-BF9656BC911C}">
      <dgm:prSet/>
      <dgm:spPr/>
      <dgm:t>
        <a:bodyPr/>
        <a:lstStyle/>
        <a:p>
          <a:endParaRPr lang="en-US"/>
        </a:p>
      </dgm:t>
    </dgm:pt>
    <dgm:pt modelId="{634DC3FF-6059-4EA1-8229-28A39346C677}" type="sibTrans" cxnId="{6242678E-7358-4596-81F5-BF9656BC911C}">
      <dgm:prSet/>
      <dgm:spPr/>
      <dgm:t>
        <a:bodyPr/>
        <a:lstStyle/>
        <a:p>
          <a:endParaRPr lang="en-US"/>
        </a:p>
      </dgm:t>
    </dgm:pt>
    <dgm:pt modelId="{43FE970A-3B32-4934-908E-6A1EFBA7A73B}">
      <dgm:prSet/>
      <dgm:spPr>
        <a:solidFill>
          <a:srgbClr val="FFC000"/>
        </a:solidFill>
      </dgm:spPr>
      <dgm:t>
        <a:bodyPr/>
        <a:lstStyle/>
        <a:p>
          <a:r>
            <a:rPr lang="en-US"/>
            <a:t>Setting fire to buildings</a:t>
          </a:r>
        </a:p>
      </dgm:t>
    </dgm:pt>
    <dgm:pt modelId="{5E764790-AA09-4C1F-AFDA-770B501B09FB}" type="parTrans" cxnId="{5D21AFBD-9617-47AA-9CA8-54A8AE7FECDE}">
      <dgm:prSet/>
      <dgm:spPr/>
      <dgm:t>
        <a:bodyPr/>
        <a:lstStyle/>
        <a:p>
          <a:endParaRPr lang="en-US"/>
        </a:p>
      </dgm:t>
    </dgm:pt>
    <dgm:pt modelId="{C059E636-B50A-4111-89E0-4049733A840C}" type="sibTrans" cxnId="{5D21AFBD-9617-47AA-9CA8-54A8AE7FECDE}">
      <dgm:prSet/>
      <dgm:spPr/>
      <dgm:t>
        <a:bodyPr/>
        <a:lstStyle/>
        <a:p>
          <a:endParaRPr lang="en-US"/>
        </a:p>
      </dgm:t>
    </dgm:pt>
    <dgm:pt modelId="{3E508F8C-CCC2-48CF-92D0-6240AB21FE65}">
      <dgm:prSet/>
      <dgm:spPr>
        <a:solidFill>
          <a:srgbClr val="FFC000"/>
        </a:solidFill>
      </dgm:spPr>
      <dgm:t>
        <a:bodyPr/>
        <a:lstStyle/>
        <a:p>
          <a:r>
            <a:rPr lang="en-US"/>
            <a:t>Being subversive in school assignments</a:t>
          </a:r>
        </a:p>
      </dgm:t>
    </dgm:pt>
    <dgm:pt modelId="{EA0FD303-E9A8-40F9-B360-D625B9D10DB2}" type="parTrans" cxnId="{4836E354-3F1C-478B-BB2F-35450CF82A5C}">
      <dgm:prSet/>
      <dgm:spPr/>
      <dgm:t>
        <a:bodyPr/>
        <a:lstStyle/>
        <a:p>
          <a:endParaRPr lang="en-US"/>
        </a:p>
      </dgm:t>
    </dgm:pt>
    <dgm:pt modelId="{023B8CA0-BA54-4D5D-9F2B-6D0A642FCEB0}" type="sibTrans" cxnId="{4836E354-3F1C-478B-BB2F-35450CF82A5C}">
      <dgm:prSet/>
      <dgm:spPr/>
      <dgm:t>
        <a:bodyPr/>
        <a:lstStyle/>
        <a:p>
          <a:endParaRPr lang="en-US"/>
        </a:p>
      </dgm:t>
    </dgm:pt>
    <dgm:pt modelId="{161EE951-872D-426B-AF04-3581B178B641}">
      <dgm:prSet/>
      <dgm:spPr>
        <a:solidFill>
          <a:srgbClr val="FFC000"/>
        </a:solidFill>
      </dgm:spPr>
      <dgm:t>
        <a:bodyPr/>
        <a:lstStyle/>
        <a:p>
          <a:r>
            <a:rPr lang="en-US"/>
            <a:t>Plains sign talk</a:t>
          </a:r>
        </a:p>
      </dgm:t>
    </dgm:pt>
    <dgm:pt modelId="{95CE9D10-D929-41D5-9BF1-615FB208BE27}" type="parTrans" cxnId="{E792601B-E52A-4025-96CA-AB5D7ED4E75D}">
      <dgm:prSet/>
      <dgm:spPr/>
      <dgm:t>
        <a:bodyPr/>
        <a:lstStyle/>
        <a:p>
          <a:endParaRPr lang="en-US"/>
        </a:p>
      </dgm:t>
    </dgm:pt>
    <dgm:pt modelId="{BF90296D-491C-4B73-BA96-97B8327FB922}" type="sibTrans" cxnId="{E792601B-E52A-4025-96CA-AB5D7ED4E75D}">
      <dgm:prSet/>
      <dgm:spPr/>
      <dgm:t>
        <a:bodyPr/>
        <a:lstStyle/>
        <a:p>
          <a:endParaRPr lang="en-US"/>
        </a:p>
      </dgm:t>
    </dgm:pt>
    <dgm:pt modelId="{15ABF40C-FEA0-4214-B746-A11D38758364}">
      <dgm:prSet/>
      <dgm:spPr/>
      <dgm:t>
        <a:bodyPr/>
        <a:lstStyle/>
        <a:p>
          <a:r>
            <a:rPr lang="en-US" dirty="0"/>
            <a:t>A form of sign used to speak between tribes that was </a:t>
          </a:r>
          <a:r>
            <a:rPr lang="en-US" b="1" dirty="0"/>
            <a:t>unintelligible</a:t>
          </a:r>
          <a:r>
            <a:rPr lang="en-US" dirty="0"/>
            <a:t> to the teachers</a:t>
          </a:r>
        </a:p>
      </dgm:t>
    </dgm:pt>
    <dgm:pt modelId="{5E631D68-C405-4D6F-815E-1712BB1BAC11}" type="parTrans" cxnId="{94362FE7-AD54-4BB9-AE8F-B6157AECA130}">
      <dgm:prSet/>
      <dgm:spPr/>
      <dgm:t>
        <a:bodyPr/>
        <a:lstStyle/>
        <a:p>
          <a:endParaRPr lang="en-US"/>
        </a:p>
      </dgm:t>
    </dgm:pt>
    <dgm:pt modelId="{0303ED7F-42A6-40C2-9A9D-ECFC0188BA9E}" type="sibTrans" cxnId="{94362FE7-AD54-4BB9-AE8F-B6157AECA130}">
      <dgm:prSet/>
      <dgm:spPr/>
      <dgm:t>
        <a:bodyPr/>
        <a:lstStyle/>
        <a:p>
          <a:endParaRPr lang="en-US"/>
        </a:p>
      </dgm:t>
    </dgm:pt>
    <dgm:pt modelId="{90A7EA68-5B65-4018-A2BC-6DF96EFF795D}">
      <dgm:prSet/>
      <dgm:spPr>
        <a:solidFill>
          <a:srgbClr val="FFC000"/>
        </a:solidFill>
      </dgm:spPr>
      <dgm:t>
        <a:bodyPr/>
        <a:lstStyle/>
        <a:p>
          <a:r>
            <a:rPr lang="en-US"/>
            <a:t>Speaking a common language</a:t>
          </a:r>
        </a:p>
      </dgm:t>
    </dgm:pt>
    <dgm:pt modelId="{5DB96630-D496-4F6E-9114-EF37A256CEFC}" type="parTrans" cxnId="{08EB0517-DB91-4471-941B-59127C69E221}">
      <dgm:prSet/>
      <dgm:spPr/>
      <dgm:t>
        <a:bodyPr/>
        <a:lstStyle/>
        <a:p>
          <a:endParaRPr lang="en-US"/>
        </a:p>
      </dgm:t>
    </dgm:pt>
    <dgm:pt modelId="{3E25D3E5-843E-4384-B007-D8204142BF37}" type="sibTrans" cxnId="{08EB0517-DB91-4471-941B-59127C69E221}">
      <dgm:prSet/>
      <dgm:spPr/>
      <dgm:t>
        <a:bodyPr/>
        <a:lstStyle/>
        <a:p>
          <a:endParaRPr lang="en-US"/>
        </a:p>
      </dgm:t>
    </dgm:pt>
    <dgm:pt modelId="{177F0F12-177B-401C-926A-8B33408B6240}">
      <dgm:prSet/>
      <dgm:spPr/>
      <dgm:t>
        <a:bodyPr/>
        <a:lstStyle/>
        <a:p>
          <a:r>
            <a:rPr lang="en-US"/>
            <a:t>Lakota or Sioux</a:t>
          </a:r>
        </a:p>
      </dgm:t>
    </dgm:pt>
    <dgm:pt modelId="{21342110-7892-44F8-A6D0-6B3DBFFFD586}" type="parTrans" cxnId="{8C992C85-08DB-4AB2-9279-08CBD4FA45F5}">
      <dgm:prSet/>
      <dgm:spPr/>
      <dgm:t>
        <a:bodyPr/>
        <a:lstStyle/>
        <a:p>
          <a:endParaRPr lang="en-US"/>
        </a:p>
      </dgm:t>
    </dgm:pt>
    <dgm:pt modelId="{BB56B45C-F5B4-4D93-A153-651F005F7C51}" type="sibTrans" cxnId="{8C992C85-08DB-4AB2-9279-08CBD4FA45F5}">
      <dgm:prSet/>
      <dgm:spPr/>
      <dgm:t>
        <a:bodyPr/>
        <a:lstStyle/>
        <a:p>
          <a:endParaRPr lang="en-US"/>
        </a:p>
      </dgm:t>
    </dgm:pt>
    <dgm:pt modelId="{3A191F5C-9E2C-416E-AEAF-8DC17B987BB8}">
      <dgm:prSet/>
      <dgm:spPr/>
      <dgm:t>
        <a:bodyPr/>
        <a:lstStyle/>
        <a:p>
          <a:r>
            <a:rPr lang="en-US"/>
            <a:t>Students came from Rosebud and Pine Ridge reservations</a:t>
          </a:r>
        </a:p>
      </dgm:t>
    </dgm:pt>
    <dgm:pt modelId="{06434042-17CF-4F96-8244-3B6ECDC69033}" type="parTrans" cxnId="{BB93B00A-0C91-4E8F-8B40-283A9A7DAE90}">
      <dgm:prSet/>
      <dgm:spPr/>
      <dgm:t>
        <a:bodyPr/>
        <a:lstStyle/>
        <a:p>
          <a:endParaRPr lang="en-US"/>
        </a:p>
      </dgm:t>
    </dgm:pt>
    <dgm:pt modelId="{8218F335-8431-48A6-807B-CE73762C5B33}" type="sibTrans" cxnId="{BB93B00A-0C91-4E8F-8B40-283A9A7DAE90}">
      <dgm:prSet/>
      <dgm:spPr/>
      <dgm:t>
        <a:bodyPr/>
        <a:lstStyle/>
        <a:p>
          <a:endParaRPr lang="en-US"/>
        </a:p>
      </dgm:t>
    </dgm:pt>
    <dgm:pt modelId="{A89E90A0-EBDB-EF4F-A425-46824C785238}" type="pres">
      <dgm:prSet presAssocID="{D564C370-61FD-406C-B5B9-5ECD08B2EC84}" presName="linear" presStyleCnt="0">
        <dgm:presLayoutVars>
          <dgm:animLvl val="lvl"/>
          <dgm:resizeHandles val="exact"/>
        </dgm:presLayoutVars>
      </dgm:prSet>
      <dgm:spPr/>
    </dgm:pt>
    <dgm:pt modelId="{966A0C08-31A9-324E-8768-15C11590DFDF}" type="pres">
      <dgm:prSet presAssocID="{4A2FA83E-31CC-426A-9172-08875F042243}" presName="parentText" presStyleLbl="node1" presStyleIdx="0" presStyleCnt="5">
        <dgm:presLayoutVars>
          <dgm:chMax val="0"/>
          <dgm:bulletEnabled val="1"/>
        </dgm:presLayoutVars>
      </dgm:prSet>
      <dgm:spPr/>
    </dgm:pt>
    <dgm:pt modelId="{514CEE47-11F4-3C4D-B1EA-0A899E7E601D}" type="pres">
      <dgm:prSet presAssocID="{634DC3FF-6059-4EA1-8229-28A39346C677}" presName="spacer" presStyleCnt="0"/>
      <dgm:spPr/>
    </dgm:pt>
    <dgm:pt modelId="{82055CB5-7FDD-0C49-BA8B-2CE5E36B500B}" type="pres">
      <dgm:prSet presAssocID="{43FE970A-3B32-4934-908E-6A1EFBA7A73B}" presName="parentText" presStyleLbl="node1" presStyleIdx="1" presStyleCnt="5">
        <dgm:presLayoutVars>
          <dgm:chMax val="0"/>
          <dgm:bulletEnabled val="1"/>
        </dgm:presLayoutVars>
      </dgm:prSet>
      <dgm:spPr/>
    </dgm:pt>
    <dgm:pt modelId="{EC85F313-EFEE-B74B-BC01-6822D212C084}" type="pres">
      <dgm:prSet presAssocID="{C059E636-B50A-4111-89E0-4049733A840C}" presName="spacer" presStyleCnt="0"/>
      <dgm:spPr/>
    </dgm:pt>
    <dgm:pt modelId="{A965A5B7-ABBE-AF48-9F32-9E80E56855C7}" type="pres">
      <dgm:prSet presAssocID="{3E508F8C-CCC2-48CF-92D0-6240AB21FE65}" presName="parentText" presStyleLbl="node1" presStyleIdx="2" presStyleCnt="5">
        <dgm:presLayoutVars>
          <dgm:chMax val="0"/>
          <dgm:bulletEnabled val="1"/>
        </dgm:presLayoutVars>
      </dgm:prSet>
      <dgm:spPr/>
    </dgm:pt>
    <dgm:pt modelId="{13AA2265-18C9-A243-8CE8-287F8AAB7823}" type="pres">
      <dgm:prSet presAssocID="{023B8CA0-BA54-4D5D-9F2B-6D0A642FCEB0}" presName="spacer" presStyleCnt="0"/>
      <dgm:spPr/>
    </dgm:pt>
    <dgm:pt modelId="{DA049C38-E50D-244E-AC62-BF27589AB93F}" type="pres">
      <dgm:prSet presAssocID="{161EE951-872D-426B-AF04-3581B178B641}" presName="parentText" presStyleLbl="node1" presStyleIdx="3" presStyleCnt="5">
        <dgm:presLayoutVars>
          <dgm:chMax val="0"/>
          <dgm:bulletEnabled val="1"/>
        </dgm:presLayoutVars>
      </dgm:prSet>
      <dgm:spPr/>
    </dgm:pt>
    <dgm:pt modelId="{9FD9E551-6878-8441-8C3F-1BCE822D883F}" type="pres">
      <dgm:prSet presAssocID="{161EE951-872D-426B-AF04-3581B178B641}" presName="childText" presStyleLbl="revTx" presStyleIdx="0" presStyleCnt="2">
        <dgm:presLayoutVars>
          <dgm:bulletEnabled val="1"/>
        </dgm:presLayoutVars>
      </dgm:prSet>
      <dgm:spPr/>
    </dgm:pt>
    <dgm:pt modelId="{5ED023A2-8598-214A-A48F-356C373AED81}" type="pres">
      <dgm:prSet presAssocID="{90A7EA68-5B65-4018-A2BC-6DF96EFF795D}" presName="parentText" presStyleLbl="node1" presStyleIdx="4" presStyleCnt="5">
        <dgm:presLayoutVars>
          <dgm:chMax val="0"/>
          <dgm:bulletEnabled val="1"/>
        </dgm:presLayoutVars>
      </dgm:prSet>
      <dgm:spPr/>
    </dgm:pt>
    <dgm:pt modelId="{71C66169-15AC-7D4E-AC91-65EB4DE4CC5F}" type="pres">
      <dgm:prSet presAssocID="{90A7EA68-5B65-4018-A2BC-6DF96EFF795D}" presName="childText" presStyleLbl="revTx" presStyleIdx="1" presStyleCnt="2">
        <dgm:presLayoutVars>
          <dgm:bulletEnabled val="1"/>
        </dgm:presLayoutVars>
      </dgm:prSet>
      <dgm:spPr/>
    </dgm:pt>
  </dgm:ptLst>
  <dgm:cxnLst>
    <dgm:cxn modelId="{0A26C302-7D81-154A-8160-5BDB2E2E3D54}" type="presOf" srcId="{43FE970A-3B32-4934-908E-6A1EFBA7A73B}" destId="{82055CB5-7FDD-0C49-BA8B-2CE5E36B500B}" srcOrd="0" destOrd="0" presId="urn:microsoft.com/office/officeart/2005/8/layout/vList2"/>
    <dgm:cxn modelId="{D6766B0A-FF75-A041-B5D1-D32F0DD848DA}" type="presOf" srcId="{177F0F12-177B-401C-926A-8B33408B6240}" destId="{71C66169-15AC-7D4E-AC91-65EB4DE4CC5F}" srcOrd="0" destOrd="0" presId="urn:microsoft.com/office/officeart/2005/8/layout/vList2"/>
    <dgm:cxn modelId="{BB93B00A-0C91-4E8F-8B40-283A9A7DAE90}" srcId="{90A7EA68-5B65-4018-A2BC-6DF96EFF795D}" destId="{3A191F5C-9E2C-416E-AEAF-8DC17B987BB8}" srcOrd="1" destOrd="0" parTransId="{06434042-17CF-4F96-8244-3B6ECDC69033}" sibTransId="{8218F335-8431-48A6-807B-CE73762C5B33}"/>
    <dgm:cxn modelId="{08EB0517-DB91-4471-941B-59127C69E221}" srcId="{D564C370-61FD-406C-B5B9-5ECD08B2EC84}" destId="{90A7EA68-5B65-4018-A2BC-6DF96EFF795D}" srcOrd="4" destOrd="0" parTransId="{5DB96630-D496-4F6E-9114-EF37A256CEFC}" sibTransId="{3E25D3E5-843E-4384-B007-D8204142BF37}"/>
    <dgm:cxn modelId="{E792601B-E52A-4025-96CA-AB5D7ED4E75D}" srcId="{D564C370-61FD-406C-B5B9-5ECD08B2EC84}" destId="{161EE951-872D-426B-AF04-3581B178B641}" srcOrd="3" destOrd="0" parTransId="{95CE9D10-D929-41D5-9BF1-615FB208BE27}" sibTransId="{BF90296D-491C-4B73-BA96-97B8327FB922}"/>
    <dgm:cxn modelId="{37C37439-925B-EE4F-B3B0-59C8C8C535BC}" type="presOf" srcId="{4A2FA83E-31CC-426A-9172-08875F042243}" destId="{966A0C08-31A9-324E-8768-15C11590DFDF}" srcOrd="0" destOrd="0" presId="urn:microsoft.com/office/officeart/2005/8/layout/vList2"/>
    <dgm:cxn modelId="{4836E354-3F1C-478B-BB2F-35450CF82A5C}" srcId="{D564C370-61FD-406C-B5B9-5ECD08B2EC84}" destId="{3E508F8C-CCC2-48CF-92D0-6240AB21FE65}" srcOrd="2" destOrd="0" parTransId="{EA0FD303-E9A8-40F9-B360-D625B9D10DB2}" sibTransId="{023B8CA0-BA54-4D5D-9F2B-6D0A642FCEB0}"/>
    <dgm:cxn modelId="{30C9AD5E-FEA0-9C45-B581-ADA9B1E9473D}" type="presOf" srcId="{3A191F5C-9E2C-416E-AEAF-8DC17B987BB8}" destId="{71C66169-15AC-7D4E-AC91-65EB4DE4CC5F}" srcOrd="0" destOrd="1" presId="urn:microsoft.com/office/officeart/2005/8/layout/vList2"/>
    <dgm:cxn modelId="{743A807B-A348-0C4E-A177-3C8AFA99230D}" type="presOf" srcId="{161EE951-872D-426B-AF04-3581B178B641}" destId="{DA049C38-E50D-244E-AC62-BF27589AB93F}" srcOrd="0" destOrd="0" presId="urn:microsoft.com/office/officeart/2005/8/layout/vList2"/>
    <dgm:cxn modelId="{8C992C85-08DB-4AB2-9279-08CBD4FA45F5}" srcId="{90A7EA68-5B65-4018-A2BC-6DF96EFF795D}" destId="{177F0F12-177B-401C-926A-8B33408B6240}" srcOrd="0" destOrd="0" parTransId="{21342110-7892-44F8-A6D0-6B3DBFFFD586}" sibTransId="{BB56B45C-F5B4-4D93-A153-651F005F7C51}"/>
    <dgm:cxn modelId="{6242678E-7358-4596-81F5-BF9656BC911C}" srcId="{D564C370-61FD-406C-B5B9-5ECD08B2EC84}" destId="{4A2FA83E-31CC-426A-9172-08875F042243}" srcOrd="0" destOrd="0" parTransId="{EA00A2E5-F509-41A2-9FD3-19810D68FC5B}" sibTransId="{634DC3FF-6059-4EA1-8229-28A39346C677}"/>
    <dgm:cxn modelId="{6A44FEAE-7E39-7A4E-8B60-726CB34A88A6}" type="presOf" srcId="{90A7EA68-5B65-4018-A2BC-6DF96EFF795D}" destId="{5ED023A2-8598-214A-A48F-356C373AED81}" srcOrd="0" destOrd="0" presId="urn:microsoft.com/office/officeart/2005/8/layout/vList2"/>
    <dgm:cxn modelId="{80EBEDB8-F6E1-F94E-B6F8-4455F4026FA4}" type="presOf" srcId="{3E508F8C-CCC2-48CF-92D0-6240AB21FE65}" destId="{A965A5B7-ABBE-AF48-9F32-9E80E56855C7}" srcOrd="0" destOrd="0" presId="urn:microsoft.com/office/officeart/2005/8/layout/vList2"/>
    <dgm:cxn modelId="{5D21AFBD-9617-47AA-9CA8-54A8AE7FECDE}" srcId="{D564C370-61FD-406C-B5B9-5ECD08B2EC84}" destId="{43FE970A-3B32-4934-908E-6A1EFBA7A73B}" srcOrd="1" destOrd="0" parTransId="{5E764790-AA09-4C1F-AFDA-770B501B09FB}" sibTransId="{C059E636-B50A-4111-89E0-4049733A840C}"/>
    <dgm:cxn modelId="{9A0D5FC9-691A-6E48-A29D-D5C275398038}" type="presOf" srcId="{D564C370-61FD-406C-B5B9-5ECD08B2EC84}" destId="{A89E90A0-EBDB-EF4F-A425-46824C785238}" srcOrd="0" destOrd="0" presId="urn:microsoft.com/office/officeart/2005/8/layout/vList2"/>
    <dgm:cxn modelId="{34E994CE-D247-4A47-870D-D8A35E712F71}" type="presOf" srcId="{15ABF40C-FEA0-4214-B746-A11D38758364}" destId="{9FD9E551-6878-8441-8C3F-1BCE822D883F}" srcOrd="0" destOrd="0" presId="urn:microsoft.com/office/officeart/2005/8/layout/vList2"/>
    <dgm:cxn modelId="{94362FE7-AD54-4BB9-AE8F-B6157AECA130}" srcId="{161EE951-872D-426B-AF04-3581B178B641}" destId="{15ABF40C-FEA0-4214-B746-A11D38758364}" srcOrd="0" destOrd="0" parTransId="{5E631D68-C405-4D6F-815E-1712BB1BAC11}" sibTransId="{0303ED7F-42A6-40C2-9A9D-ECFC0188BA9E}"/>
    <dgm:cxn modelId="{A5A1F321-E9E4-3B4A-8F6B-EF0B7BE1BAA4}" type="presParOf" srcId="{A89E90A0-EBDB-EF4F-A425-46824C785238}" destId="{966A0C08-31A9-324E-8768-15C11590DFDF}" srcOrd="0" destOrd="0" presId="urn:microsoft.com/office/officeart/2005/8/layout/vList2"/>
    <dgm:cxn modelId="{3F46AFD2-8BF7-CF40-B755-4EEF324A6408}" type="presParOf" srcId="{A89E90A0-EBDB-EF4F-A425-46824C785238}" destId="{514CEE47-11F4-3C4D-B1EA-0A899E7E601D}" srcOrd="1" destOrd="0" presId="urn:microsoft.com/office/officeart/2005/8/layout/vList2"/>
    <dgm:cxn modelId="{706DB358-EE2B-4D44-A64F-436E890CDEEA}" type="presParOf" srcId="{A89E90A0-EBDB-EF4F-A425-46824C785238}" destId="{82055CB5-7FDD-0C49-BA8B-2CE5E36B500B}" srcOrd="2" destOrd="0" presId="urn:microsoft.com/office/officeart/2005/8/layout/vList2"/>
    <dgm:cxn modelId="{BBE57377-6826-864A-8A92-79DAF808863A}" type="presParOf" srcId="{A89E90A0-EBDB-EF4F-A425-46824C785238}" destId="{EC85F313-EFEE-B74B-BC01-6822D212C084}" srcOrd="3" destOrd="0" presId="urn:microsoft.com/office/officeart/2005/8/layout/vList2"/>
    <dgm:cxn modelId="{5DE508D6-387A-C645-B7BB-F35E4F000C1A}" type="presParOf" srcId="{A89E90A0-EBDB-EF4F-A425-46824C785238}" destId="{A965A5B7-ABBE-AF48-9F32-9E80E56855C7}" srcOrd="4" destOrd="0" presId="urn:microsoft.com/office/officeart/2005/8/layout/vList2"/>
    <dgm:cxn modelId="{83A38A1B-4A81-D04D-BAC8-539AD9D42C11}" type="presParOf" srcId="{A89E90A0-EBDB-EF4F-A425-46824C785238}" destId="{13AA2265-18C9-A243-8CE8-287F8AAB7823}" srcOrd="5" destOrd="0" presId="urn:microsoft.com/office/officeart/2005/8/layout/vList2"/>
    <dgm:cxn modelId="{19627F02-ADCB-A047-B8E6-D8B9DE9F67B1}" type="presParOf" srcId="{A89E90A0-EBDB-EF4F-A425-46824C785238}" destId="{DA049C38-E50D-244E-AC62-BF27589AB93F}" srcOrd="6" destOrd="0" presId="urn:microsoft.com/office/officeart/2005/8/layout/vList2"/>
    <dgm:cxn modelId="{4B947C02-237B-534A-83CB-85C70A10A084}" type="presParOf" srcId="{A89E90A0-EBDB-EF4F-A425-46824C785238}" destId="{9FD9E551-6878-8441-8C3F-1BCE822D883F}" srcOrd="7" destOrd="0" presId="urn:microsoft.com/office/officeart/2005/8/layout/vList2"/>
    <dgm:cxn modelId="{37E6507C-942C-E741-80B3-E25B0B45A33B}" type="presParOf" srcId="{A89E90A0-EBDB-EF4F-A425-46824C785238}" destId="{5ED023A2-8598-214A-A48F-356C373AED81}" srcOrd="8" destOrd="0" presId="urn:microsoft.com/office/officeart/2005/8/layout/vList2"/>
    <dgm:cxn modelId="{FAB1ADC5-8BCF-414B-A380-FD5F89CF9477}" type="presParOf" srcId="{A89E90A0-EBDB-EF4F-A425-46824C785238}" destId="{71C66169-15AC-7D4E-AC91-65EB4DE4CC5F}" srcOrd="9"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533448-BCDE-4399-8C69-7798815CAC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E9A8B73-AFD9-419B-BB7F-3859A5E42AF1}">
      <dgm:prSet/>
      <dgm:spPr>
        <a:solidFill>
          <a:srgbClr val="FFC000"/>
        </a:solidFill>
      </dgm:spPr>
      <dgm:t>
        <a:bodyPr/>
        <a:lstStyle/>
        <a:p>
          <a:r>
            <a:rPr lang="en-US"/>
            <a:t>Pictographic Writing</a:t>
          </a:r>
        </a:p>
      </dgm:t>
    </dgm:pt>
    <dgm:pt modelId="{B052F925-0879-4FF6-A718-2F8B665F9674}" type="parTrans" cxnId="{1C53E09B-730C-4E2C-BEEF-F6A0C6CF868B}">
      <dgm:prSet/>
      <dgm:spPr/>
      <dgm:t>
        <a:bodyPr/>
        <a:lstStyle/>
        <a:p>
          <a:endParaRPr lang="en-US"/>
        </a:p>
      </dgm:t>
    </dgm:pt>
    <dgm:pt modelId="{19F5C361-21D3-4222-AAA0-095E4DE18931}" type="sibTrans" cxnId="{1C53E09B-730C-4E2C-BEEF-F6A0C6CF868B}">
      <dgm:prSet/>
      <dgm:spPr/>
      <dgm:t>
        <a:bodyPr/>
        <a:lstStyle/>
        <a:p>
          <a:endParaRPr lang="en-US"/>
        </a:p>
      </dgm:t>
    </dgm:pt>
    <dgm:pt modelId="{90F520A2-F60B-4622-9087-EC2D04FEC1EB}">
      <dgm:prSet/>
      <dgm:spPr/>
      <dgm:t>
        <a:bodyPr/>
        <a:lstStyle/>
        <a:p>
          <a:r>
            <a:rPr lang="en-US"/>
            <a:t>To tell stories</a:t>
          </a:r>
        </a:p>
      </dgm:t>
    </dgm:pt>
    <dgm:pt modelId="{B517AFA7-0EC3-4A51-A897-874C1555E3D1}" type="parTrans" cxnId="{34FCB909-15C2-45F2-BC8A-0F0D1A598013}">
      <dgm:prSet/>
      <dgm:spPr/>
      <dgm:t>
        <a:bodyPr/>
        <a:lstStyle/>
        <a:p>
          <a:endParaRPr lang="en-US"/>
        </a:p>
      </dgm:t>
    </dgm:pt>
    <dgm:pt modelId="{3A6728E0-9CA9-4B1D-BF38-FDE238E79583}" type="sibTrans" cxnId="{34FCB909-15C2-45F2-BC8A-0F0D1A598013}">
      <dgm:prSet/>
      <dgm:spPr/>
      <dgm:t>
        <a:bodyPr/>
        <a:lstStyle/>
        <a:p>
          <a:endParaRPr lang="en-US"/>
        </a:p>
      </dgm:t>
    </dgm:pt>
    <dgm:pt modelId="{94CAACAD-62A8-4B49-8830-354D5AD4B8C9}">
      <dgm:prSet/>
      <dgm:spPr/>
      <dgm:t>
        <a:bodyPr/>
        <a:lstStyle/>
        <a:p>
          <a:r>
            <a:rPr lang="en-US"/>
            <a:t>Hope and strength</a:t>
          </a:r>
        </a:p>
      </dgm:t>
    </dgm:pt>
    <dgm:pt modelId="{0A29CDCF-C88B-49B5-B49C-CA72EE61C100}" type="parTrans" cxnId="{34681A49-6047-4F41-82EB-6FA82A8E54A0}">
      <dgm:prSet/>
      <dgm:spPr/>
      <dgm:t>
        <a:bodyPr/>
        <a:lstStyle/>
        <a:p>
          <a:endParaRPr lang="en-US"/>
        </a:p>
      </dgm:t>
    </dgm:pt>
    <dgm:pt modelId="{8F985825-B62F-4837-8938-8FB0B4BF406E}" type="sibTrans" cxnId="{34681A49-6047-4F41-82EB-6FA82A8E54A0}">
      <dgm:prSet/>
      <dgm:spPr/>
      <dgm:t>
        <a:bodyPr/>
        <a:lstStyle/>
        <a:p>
          <a:endParaRPr lang="en-US"/>
        </a:p>
      </dgm:t>
    </dgm:pt>
    <dgm:pt modelId="{31E3F1D3-3EB7-4734-9E28-B3286E0D0134}">
      <dgm:prSet/>
      <dgm:spPr>
        <a:solidFill>
          <a:srgbClr val="FFC000"/>
        </a:solidFill>
      </dgm:spPr>
      <dgm:t>
        <a:bodyPr/>
        <a:lstStyle/>
        <a:p>
          <a:r>
            <a:rPr lang="en-US" dirty="0"/>
            <a:t>Building the Pan-Indian Resistance</a:t>
          </a:r>
        </a:p>
      </dgm:t>
    </dgm:pt>
    <dgm:pt modelId="{AE46E0AF-8330-47FF-AFB5-A5C775F6CAD0}" type="parTrans" cxnId="{85E0C6AB-8D0E-48ED-AEAE-88133A0A9929}">
      <dgm:prSet/>
      <dgm:spPr/>
      <dgm:t>
        <a:bodyPr/>
        <a:lstStyle/>
        <a:p>
          <a:endParaRPr lang="en-US"/>
        </a:p>
      </dgm:t>
    </dgm:pt>
    <dgm:pt modelId="{B311EB86-F605-495B-841E-3A6FDB72747D}" type="sibTrans" cxnId="{85E0C6AB-8D0E-48ED-AEAE-88133A0A9929}">
      <dgm:prSet/>
      <dgm:spPr/>
      <dgm:t>
        <a:bodyPr/>
        <a:lstStyle/>
        <a:p>
          <a:endParaRPr lang="en-US"/>
        </a:p>
      </dgm:t>
    </dgm:pt>
    <dgm:pt modelId="{7190AFA0-3AC8-364A-932E-982622100AF1}">
      <dgm:prSet/>
      <dgm:spPr>
        <a:solidFill>
          <a:schemeClr val="bg1"/>
        </a:solidFill>
      </dgm:spPr>
      <dgm:t>
        <a:bodyPr/>
        <a:lstStyle/>
        <a:p>
          <a:r>
            <a:rPr lang="en-US" b="0" i="0" u="none" dirty="0"/>
            <a:t>Resistances of the </a:t>
          </a:r>
          <a:r>
            <a:rPr lang="en-US" b="1" i="0" u="none" dirty="0"/>
            <a:t>Society of American Indians </a:t>
          </a:r>
          <a:r>
            <a:rPr lang="en-US" b="0" i="0" u="none" dirty="0"/>
            <a:t>(founded in 1911) to the </a:t>
          </a:r>
          <a:r>
            <a:rPr lang="en-US" b="1" i="0" u="none" dirty="0"/>
            <a:t>American Indian Movement (AIM) of 70’s</a:t>
          </a:r>
          <a:r>
            <a:rPr lang="en-US" b="0" i="0" u="none" dirty="0"/>
            <a:t> can trace their roots to intertribal communities of solidarity that were built in the boarding schools. </a:t>
          </a:r>
          <a:endParaRPr lang="en-US" dirty="0"/>
        </a:p>
      </dgm:t>
    </dgm:pt>
    <dgm:pt modelId="{60B844FF-B09A-774E-AC58-734FC8F93CE6}" type="parTrans" cxnId="{F42FCA73-EA42-A64D-AA8F-02006185D4BD}">
      <dgm:prSet/>
      <dgm:spPr/>
      <dgm:t>
        <a:bodyPr/>
        <a:lstStyle/>
        <a:p>
          <a:endParaRPr lang="en-US"/>
        </a:p>
      </dgm:t>
    </dgm:pt>
    <dgm:pt modelId="{C72EEB32-F1E8-624E-BD6C-5DFDF83AC9DB}" type="sibTrans" cxnId="{F42FCA73-EA42-A64D-AA8F-02006185D4BD}">
      <dgm:prSet/>
      <dgm:spPr/>
      <dgm:t>
        <a:bodyPr/>
        <a:lstStyle/>
        <a:p>
          <a:endParaRPr lang="en-US"/>
        </a:p>
      </dgm:t>
    </dgm:pt>
    <dgm:pt modelId="{465DF97D-F8FB-754D-8DB3-0ED1ADAA055A}" type="pres">
      <dgm:prSet presAssocID="{8D533448-BCDE-4399-8C69-7798815CACF7}" presName="linear" presStyleCnt="0">
        <dgm:presLayoutVars>
          <dgm:animLvl val="lvl"/>
          <dgm:resizeHandles val="exact"/>
        </dgm:presLayoutVars>
      </dgm:prSet>
      <dgm:spPr/>
    </dgm:pt>
    <dgm:pt modelId="{FFAE78A2-50C6-0C4C-A879-1C43974BE6BA}" type="pres">
      <dgm:prSet presAssocID="{3E9A8B73-AFD9-419B-BB7F-3859A5E42AF1}" presName="parentText" presStyleLbl="node1" presStyleIdx="0" presStyleCnt="2">
        <dgm:presLayoutVars>
          <dgm:chMax val="0"/>
          <dgm:bulletEnabled val="1"/>
        </dgm:presLayoutVars>
      </dgm:prSet>
      <dgm:spPr/>
    </dgm:pt>
    <dgm:pt modelId="{EDC6F654-5082-8849-A1EF-E82E6A79AE24}" type="pres">
      <dgm:prSet presAssocID="{3E9A8B73-AFD9-419B-BB7F-3859A5E42AF1}" presName="childText" presStyleLbl="revTx" presStyleIdx="0" presStyleCnt="2">
        <dgm:presLayoutVars>
          <dgm:bulletEnabled val="1"/>
        </dgm:presLayoutVars>
      </dgm:prSet>
      <dgm:spPr/>
    </dgm:pt>
    <dgm:pt modelId="{390C5A64-EB8F-9848-9E88-BF2C5B5E9008}" type="pres">
      <dgm:prSet presAssocID="{31E3F1D3-3EB7-4734-9E28-B3286E0D0134}" presName="parentText" presStyleLbl="node1" presStyleIdx="1" presStyleCnt="2">
        <dgm:presLayoutVars>
          <dgm:chMax val="0"/>
          <dgm:bulletEnabled val="1"/>
        </dgm:presLayoutVars>
      </dgm:prSet>
      <dgm:spPr/>
    </dgm:pt>
    <dgm:pt modelId="{8DECB118-DF9F-3841-9ED7-7D4E1D451A18}" type="pres">
      <dgm:prSet presAssocID="{31E3F1D3-3EB7-4734-9E28-B3286E0D0134}" presName="childText" presStyleLbl="revTx" presStyleIdx="1" presStyleCnt="2">
        <dgm:presLayoutVars>
          <dgm:bulletEnabled val="1"/>
        </dgm:presLayoutVars>
      </dgm:prSet>
      <dgm:spPr/>
    </dgm:pt>
  </dgm:ptLst>
  <dgm:cxnLst>
    <dgm:cxn modelId="{34FCB909-15C2-45F2-BC8A-0F0D1A598013}" srcId="{3E9A8B73-AFD9-419B-BB7F-3859A5E42AF1}" destId="{90F520A2-F60B-4622-9087-EC2D04FEC1EB}" srcOrd="0" destOrd="0" parTransId="{B517AFA7-0EC3-4A51-A897-874C1555E3D1}" sibTransId="{3A6728E0-9CA9-4B1D-BF38-FDE238E79583}"/>
    <dgm:cxn modelId="{940F8217-3360-6844-B543-EC7EBC9EEC8E}" type="presOf" srcId="{90F520A2-F60B-4622-9087-EC2D04FEC1EB}" destId="{EDC6F654-5082-8849-A1EF-E82E6A79AE24}" srcOrd="0" destOrd="0" presId="urn:microsoft.com/office/officeart/2005/8/layout/vList2"/>
    <dgm:cxn modelId="{34681A49-6047-4F41-82EB-6FA82A8E54A0}" srcId="{3E9A8B73-AFD9-419B-BB7F-3859A5E42AF1}" destId="{94CAACAD-62A8-4B49-8830-354D5AD4B8C9}" srcOrd="1" destOrd="0" parTransId="{0A29CDCF-C88B-49B5-B49C-CA72EE61C100}" sibTransId="{8F985825-B62F-4837-8938-8FB0B4BF406E}"/>
    <dgm:cxn modelId="{4E620E52-74E9-134E-B51B-6105016530CD}" type="presOf" srcId="{7190AFA0-3AC8-364A-932E-982622100AF1}" destId="{8DECB118-DF9F-3841-9ED7-7D4E1D451A18}" srcOrd="0" destOrd="0" presId="urn:microsoft.com/office/officeart/2005/8/layout/vList2"/>
    <dgm:cxn modelId="{F42FCA73-EA42-A64D-AA8F-02006185D4BD}" srcId="{31E3F1D3-3EB7-4734-9E28-B3286E0D0134}" destId="{7190AFA0-3AC8-364A-932E-982622100AF1}" srcOrd="0" destOrd="0" parTransId="{60B844FF-B09A-774E-AC58-734FC8F93CE6}" sibTransId="{C72EEB32-F1E8-624E-BD6C-5DFDF83AC9DB}"/>
    <dgm:cxn modelId="{ABAB1C76-E10F-794F-89AE-EE0178F4A68C}" type="presOf" srcId="{3E9A8B73-AFD9-419B-BB7F-3859A5E42AF1}" destId="{FFAE78A2-50C6-0C4C-A879-1C43974BE6BA}" srcOrd="0" destOrd="0" presId="urn:microsoft.com/office/officeart/2005/8/layout/vList2"/>
    <dgm:cxn modelId="{AF38887D-106C-9743-9B69-17D86E7F01AD}" type="presOf" srcId="{94CAACAD-62A8-4B49-8830-354D5AD4B8C9}" destId="{EDC6F654-5082-8849-A1EF-E82E6A79AE24}" srcOrd="0" destOrd="1" presId="urn:microsoft.com/office/officeart/2005/8/layout/vList2"/>
    <dgm:cxn modelId="{1C53E09B-730C-4E2C-BEEF-F6A0C6CF868B}" srcId="{8D533448-BCDE-4399-8C69-7798815CACF7}" destId="{3E9A8B73-AFD9-419B-BB7F-3859A5E42AF1}" srcOrd="0" destOrd="0" parTransId="{B052F925-0879-4FF6-A718-2F8B665F9674}" sibTransId="{19F5C361-21D3-4222-AAA0-095E4DE18931}"/>
    <dgm:cxn modelId="{85E0C6AB-8D0E-48ED-AEAE-88133A0A9929}" srcId="{8D533448-BCDE-4399-8C69-7798815CACF7}" destId="{31E3F1D3-3EB7-4734-9E28-B3286E0D0134}" srcOrd="1" destOrd="0" parTransId="{AE46E0AF-8330-47FF-AFB5-A5C775F6CAD0}" sibTransId="{B311EB86-F605-495B-841E-3A6FDB72747D}"/>
    <dgm:cxn modelId="{DB4D30B0-C598-8D40-948B-2BEC4EE8CA75}" type="presOf" srcId="{31E3F1D3-3EB7-4734-9E28-B3286E0D0134}" destId="{390C5A64-EB8F-9848-9E88-BF2C5B5E9008}" srcOrd="0" destOrd="0" presId="urn:microsoft.com/office/officeart/2005/8/layout/vList2"/>
    <dgm:cxn modelId="{7BBE7CFC-169F-EC48-B82E-4451F96F4909}" type="presOf" srcId="{8D533448-BCDE-4399-8C69-7798815CACF7}" destId="{465DF97D-F8FB-754D-8DB3-0ED1ADAA055A}" srcOrd="0" destOrd="0" presId="urn:microsoft.com/office/officeart/2005/8/layout/vList2"/>
    <dgm:cxn modelId="{CD02C655-A5F1-6F46-8303-CE997780514B}" type="presParOf" srcId="{465DF97D-F8FB-754D-8DB3-0ED1ADAA055A}" destId="{FFAE78A2-50C6-0C4C-A879-1C43974BE6BA}" srcOrd="0" destOrd="0" presId="urn:microsoft.com/office/officeart/2005/8/layout/vList2"/>
    <dgm:cxn modelId="{5F279028-CE04-2645-82F6-F8837E1AA783}" type="presParOf" srcId="{465DF97D-F8FB-754D-8DB3-0ED1ADAA055A}" destId="{EDC6F654-5082-8849-A1EF-E82E6A79AE24}" srcOrd="1" destOrd="0" presId="urn:microsoft.com/office/officeart/2005/8/layout/vList2"/>
    <dgm:cxn modelId="{88153C6B-D514-0447-BE59-4CB4687D6C21}" type="presParOf" srcId="{465DF97D-F8FB-754D-8DB3-0ED1ADAA055A}" destId="{390C5A64-EB8F-9848-9E88-BF2C5B5E9008}" srcOrd="2" destOrd="0" presId="urn:microsoft.com/office/officeart/2005/8/layout/vList2"/>
    <dgm:cxn modelId="{4628E9AA-56F2-5D4E-833D-50E3A38810D9}" type="presParOf" srcId="{465DF97D-F8FB-754D-8DB3-0ED1ADAA055A}" destId="{8DECB118-DF9F-3841-9ED7-7D4E1D451A18}"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9E2FE4-6418-4C0E-9762-244DF1FCD5E2}"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D78B1F86-BC41-47DE-8ED1-5EBF5C3B6257}">
      <dgm:prSet/>
      <dgm:spPr>
        <a:solidFill>
          <a:srgbClr val="FFC000"/>
        </a:solidFill>
      </dgm:spPr>
      <dgm:t>
        <a:bodyPr/>
        <a:lstStyle/>
        <a:p>
          <a:r>
            <a:rPr lang="en-US"/>
            <a:t>Phase 1</a:t>
          </a:r>
        </a:p>
      </dgm:t>
    </dgm:pt>
    <dgm:pt modelId="{7BAF5A41-F43A-43F1-9143-59DC85A46326}" type="parTrans" cxnId="{19C9166A-CC56-42C4-BBDF-4EA1A11A8131}">
      <dgm:prSet/>
      <dgm:spPr/>
      <dgm:t>
        <a:bodyPr/>
        <a:lstStyle/>
        <a:p>
          <a:endParaRPr lang="en-US"/>
        </a:p>
      </dgm:t>
    </dgm:pt>
    <dgm:pt modelId="{823FC7F0-C674-4974-BD0B-BFD57F5D0E75}" type="sibTrans" cxnId="{19C9166A-CC56-42C4-BBDF-4EA1A11A8131}">
      <dgm:prSet/>
      <dgm:spPr/>
      <dgm:t>
        <a:bodyPr/>
        <a:lstStyle/>
        <a:p>
          <a:endParaRPr lang="en-US"/>
        </a:p>
      </dgm:t>
    </dgm:pt>
    <dgm:pt modelId="{A2CECD33-F023-4873-8FD6-2387B359B9D1}">
      <dgm:prSet custT="1"/>
      <dgm:spPr/>
      <dgm:t>
        <a:bodyPr/>
        <a:lstStyle/>
        <a:p>
          <a:r>
            <a:rPr lang="en-US" sz="2400" b="1" dirty="0"/>
            <a:t>Mass trauma </a:t>
          </a:r>
          <a:r>
            <a:rPr lang="en-US" sz="2400" dirty="0"/>
            <a:t>forced upon a population by a dominant culture which results in…</a:t>
          </a:r>
        </a:p>
      </dgm:t>
    </dgm:pt>
    <dgm:pt modelId="{E7E47CD8-B13A-43AD-9328-1ECD2899E5DD}" type="parTrans" cxnId="{17FCC707-612D-430D-849B-3D51891B3C8D}">
      <dgm:prSet/>
      <dgm:spPr/>
      <dgm:t>
        <a:bodyPr/>
        <a:lstStyle/>
        <a:p>
          <a:endParaRPr lang="en-US"/>
        </a:p>
      </dgm:t>
    </dgm:pt>
    <dgm:pt modelId="{6354BEB9-9A7B-4B1C-A8EE-10A2FB6A84C2}" type="sibTrans" cxnId="{17FCC707-612D-430D-849B-3D51891B3C8D}">
      <dgm:prSet/>
      <dgm:spPr/>
      <dgm:t>
        <a:bodyPr/>
        <a:lstStyle/>
        <a:p>
          <a:endParaRPr lang="en-US"/>
        </a:p>
      </dgm:t>
    </dgm:pt>
    <dgm:pt modelId="{FDF225BB-D6D4-4023-926C-810ADF1F8211}">
      <dgm:prSet custT="1"/>
      <dgm:spPr/>
      <dgm:t>
        <a:bodyPr/>
        <a:lstStyle/>
        <a:p>
          <a:r>
            <a:rPr lang="en-US" sz="1800" dirty="0">
              <a:solidFill>
                <a:srgbClr val="FF0000"/>
              </a:solidFill>
            </a:rPr>
            <a:t>Cultural, familial, societal, and economical devastation for the population</a:t>
          </a:r>
        </a:p>
      </dgm:t>
    </dgm:pt>
    <dgm:pt modelId="{AF0AABE1-21B0-479F-A7E4-60A5D5F1BBA6}" type="parTrans" cxnId="{738463F4-1D48-4DD3-A29D-D3623461C97D}">
      <dgm:prSet/>
      <dgm:spPr/>
      <dgm:t>
        <a:bodyPr/>
        <a:lstStyle/>
        <a:p>
          <a:endParaRPr lang="en-US"/>
        </a:p>
      </dgm:t>
    </dgm:pt>
    <dgm:pt modelId="{8FFD73FE-1AC9-4AF8-ABC0-967BD363E9EF}" type="sibTrans" cxnId="{738463F4-1D48-4DD3-A29D-D3623461C97D}">
      <dgm:prSet/>
      <dgm:spPr/>
      <dgm:t>
        <a:bodyPr/>
        <a:lstStyle/>
        <a:p>
          <a:endParaRPr lang="en-US"/>
        </a:p>
      </dgm:t>
    </dgm:pt>
    <dgm:pt modelId="{F00BB88A-4725-4125-8BF8-61928710A4F7}">
      <dgm:prSet/>
      <dgm:spPr>
        <a:solidFill>
          <a:srgbClr val="FFC000"/>
        </a:solidFill>
      </dgm:spPr>
      <dgm:t>
        <a:bodyPr/>
        <a:lstStyle/>
        <a:p>
          <a:r>
            <a:rPr lang="en-US"/>
            <a:t>Phase 2</a:t>
          </a:r>
        </a:p>
      </dgm:t>
    </dgm:pt>
    <dgm:pt modelId="{033E7C7B-9201-478C-9A52-8E1D4F495675}" type="parTrans" cxnId="{ED616C90-BB90-4545-9805-2F3525BE956D}">
      <dgm:prSet/>
      <dgm:spPr/>
      <dgm:t>
        <a:bodyPr/>
        <a:lstStyle/>
        <a:p>
          <a:endParaRPr lang="en-US"/>
        </a:p>
      </dgm:t>
    </dgm:pt>
    <dgm:pt modelId="{861DA110-3C11-4E7B-81BD-3839DA4D7A9D}" type="sibTrans" cxnId="{ED616C90-BB90-4545-9805-2F3525BE956D}">
      <dgm:prSet/>
      <dgm:spPr/>
      <dgm:t>
        <a:bodyPr/>
        <a:lstStyle/>
        <a:p>
          <a:endParaRPr lang="en-US"/>
        </a:p>
      </dgm:t>
    </dgm:pt>
    <dgm:pt modelId="{CF7F908E-D59B-43FA-8E2B-46AD4F59BC88}">
      <dgm:prSet custT="1"/>
      <dgm:spPr/>
      <dgm:t>
        <a:bodyPr/>
        <a:lstStyle/>
        <a:p>
          <a:r>
            <a:rPr lang="en-US" sz="2400" dirty="0"/>
            <a:t>Occurs when the </a:t>
          </a:r>
          <a:r>
            <a:rPr lang="en-US" sz="2400" b="1" dirty="0"/>
            <a:t>original generation </a:t>
          </a:r>
          <a:r>
            <a:rPr lang="en-US" sz="2400" dirty="0"/>
            <a:t>of the population </a:t>
          </a:r>
          <a:r>
            <a:rPr lang="en-US" sz="2400" b="1" dirty="0"/>
            <a:t>responds</a:t>
          </a:r>
          <a:r>
            <a:rPr lang="en-US" sz="2400" dirty="0"/>
            <a:t> to the trauma</a:t>
          </a:r>
        </a:p>
      </dgm:t>
    </dgm:pt>
    <dgm:pt modelId="{AEE0A4A7-1A99-4B26-B37A-B13FC1072D81}" type="parTrans" cxnId="{FEEC5240-9501-4DF8-A9D2-43CB4B60B477}">
      <dgm:prSet/>
      <dgm:spPr/>
      <dgm:t>
        <a:bodyPr/>
        <a:lstStyle/>
        <a:p>
          <a:endParaRPr lang="en-US"/>
        </a:p>
      </dgm:t>
    </dgm:pt>
    <dgm:pt modelId="{EF6A2668-46C5-4AF8-AD66-407F2F9E4C01}" type="sibTrans" cxnId="{FEEC5240-9501-4DF8-A9D2-43CB4B60B477}">
      <dgm:prSet/>
      <dgm:spPr/>
      <dgm:t>
        <a:bodyPr/>
        <a:lstStyle/>
        <a:p>
          <a:endParaRPr lang="en-US"/>
        </a:p>
      </dgm:t>
    </dgm:pt>
    <dgm:pt modelId="{EC2926E4-35D5-464E-B3AC-820B1A1C965B}">
      <dgm:prSet custT="1"/>
      <dgm:spPr/>
      <dgm:t>
        <a:bodyPr/>
        <a:lstStyle/>
        <a:p>
          <a:r>
            <a:rPr lang="en-US" sz="1800" dirty="0">
              <a:solidFill>
                <a:srgbClr val="FF0000"/>
              </a:solidFill>
            </a:rPr>
            <a:t>In the form of biological, societal, and psychological symptoms</a:t>
          </a:r>
        </a:p>
      </dgm:t>
    </dgm:pt>
    <dgm:pt modelId="{B9AB2E1A-2CFE-4EE1-A8E0-D28278AC0A93}" type="parTrans" cxnId="{E40702CF-BC46-4733-8C53-1DA83B0093E3}">
      <dgm:prSet/>
      <dgm:spPr/>
      <dgm:t>
        <a:bodyPr/>
        <a:lstStyle/>
        <a:p>
          <a:endParaRPr lang="en-US"/>
        </a:p>
      </dgm:t>
    </dgm:pt>
    <dgm:pt modelId="{1F1CCC96-80FB-4E82-9FF4-EA7910AE1D42}" type="sibTrans" cxnId="{E40702CF-BC46-4733-8C53-1DA83B0093E3}">
      <dgm:prSet/>
      <dgm:spPr/>
      <dgm:t>
        <a:bodyPr/>
        <a:lstStyle/>
        <a:p>
          <a:endParaRPr lang="en-US"/>
        </a:p>
      </dgm:t>
    </dgm:pt>
    <dgm:pt modelId="{8B58E3BB-CAB6-4CC4-991D-12A270819058}">
      <dgm:prSet/>
      <dgm:spPr>
        <a:solidFill>
          <a:srgbClr val="FFC000"/>
        </a:solidFill>
      </dgm:spPr>
      <dgm:t>
        <a:bodyPr/>
        <a:lstStyle/>
        <a:p>
          <a:r>
            <a:rPr lang="en-US"/>
            <a:t>Phase 3</a:t>
          </a:r>
        </a:p>
      </dgm:t>
    </dgm:pt>
    <dgm:pt modelId="{9D4A0528-0C48-4611-B690-F99B112C18C3}" type="parTrans" cxnId="{93D539D2-A57C-4920-B340-5AECD06A4D20}">
      <dgm:prSet/>
      <dgm:spPr/>
      <dgm:t>
        <a:bodyPr/>
        <a:lstStyle/>
        <a:p>
          <a:endParaRPr lang="en-US"/>
        </a:p>
      </dgm:t>
    </dgm:pt>
    <dgm:pt modelId="{8F7171B4-A9FB-46EC-87E9-321605EFB58E}" type="sibTrans" cxnId="{93D539D2-A57C-4920-B340-5AECD06A4D20}">
      <dgm:prSet/>
      <dgm:spPr/>
      <dgm:t>
        <a:bodyPr/>
        <a:lstStyle/>
        <a:p>
          <a:endParaRPr lang="en-US"/>
        </a:p>
      </dgm:t>
    </dgm:pt>
    <dgm:pt modelId="{3BD5CC70-B2FE-490F-9506-59129859A19C}">
      <dgm:prSet custT="1"/>
      <dgm:spPr/>
      <dgm:t>
        <a:bodyPr/>
        <a:lstStyle/>
        <a:p>
          <a:r>
            <a:rPr lang="en-US" sz="2400" dirty="0"/>
            <a:t>The initial responses to the trauma is </a:t>
          </a:r>
          <a:r>
            <a:rPr lang="en-US" sz="2400" b="1" dirty="0"/>
            <a:t>conveyed</a:t>
          </a:r>
          <a:r>
            <a:rPr lang="en-US" sz="2400" dirty="0"/>
            <a:t> to </a:t>
          </a:r>
          <a:r>
            <a:rPr lang="en-US" sz="2400" b="1" dirty="0"/>
            <a:t>successive generations </a:t>
          </a:r>
          <a:r>
            <a:rPr lang="en-US" sz="2400" dirty="0"/>
            <a:t>through…</a:t>
          </a:r>
        </a:p>
      </dgm:t>
    </dgm:pt>
    <dgm:pt modelId="{FA082A37-20BA-4255-827C-C803F7F89FB5}" type="parTrans" cxnId="{A3A12E55-2343-410E-A8A5-E96C6B3FF0CA}">
      <dgm:prSet/>
      <dgm:spPr/>
      <dgm:t>
        <a:bodyPr/>
        <a:lstStyle/>
        <a:p>
          <a:endParaRPr lang="en-US"/>
        </a:p>
      </dgm:t>
    </dgm:pt>
    <dgm:pt modelId="{5DC7203D-D63B-41B6-9ABC-28AD10729B88}" type="sibTrans" cxnId="{A3A12E55-2343-410E-A8A5-E96C6B3FF0CA}">
      <dgm:prSet/>
      <dgm:spPr/>
      <dgm:t>
        <a:bodyPr/>
        <a:lstStyle/>
        <a:p>
          <a:endParaRPr lang="en-US"/>
        </a:p>
      </dgm:t>
    </dgm:pt>
    <dgm:pt modelId="{483F77E5-2DFD-4A41-8458-A6F025A84076}">
      <dgm:prSet custT="1"/>
      <dgm:spPr/>
      <dgm:t>
        <a:bodyPr/>
        <a:lstStyle/>
        <a:p>
          <a:r>
            <a:rPr lang="en-US" sz="1800" dirty="0">
              <a:solidFill>
                <a:srgbClr val="FF0000"/>
              </a:solidFill>
            </a:rPr>
            <a:t>Environmental and psychological factors, and prejudice and discrimination</a:t>
          </a:r>
        </a:p>
      </dgm:t>
    </dgm:pt>
    <dgm:pt modelId="{0F5D0E56-A261-4914-BC75-DA3F5472D0E6}" type="parTrans" cxnId="{F869B2A9-0AAB-47E5-8B13-54A11A7478EA}">
      <dgm:prSet/>
      <dgm:spPr/>
      <dgm:t>
        <a:bodyPr/>
        <a:lstStyle/>
        <a:p>
          <a:endParaRPr lang="en-US"/>
        </a:p>
      </dgm:t>
    </dgm:pt>
    <dgm:pt modelId="{87A53D3B-CAFC-4400-9CF0-A5674A043C46}" type="sibTrans" cxnId="{F869B2A9-0AAB-47E5-8B13-54A11A7478EA}">
      <dgm:prSet/>
      <dgm:spPr/>
      <dgm:t>
        <a:bodyPr/>
        <a:lstStyle/>
        <a:p>
          <a:endParaRPr lang="en-US"/>
        </a:p>
      </dgm:t>
    </dgm:pt>
    <dgm:pt modelId="{DB970C3D-9D9F-1A4B-BE92-BB5CA590054F}" type="pres">
      <dgm:prSet presAssocID="{B39E2FE4-6418-4C0E-9762-244DF1FCD5E2}" presName="Name0" presStyleCnt="0">
        <dgm:presLayoutVars>
          <dgm:dir/>
          <dgm:animLvl val="lvl"/>
          <dgm:resizeHandles val="exact"/>
        </dgm:presLayoutVars>
      </dgm:prSet>
      <dgm:spPr/>
    </dgm:pt>
    <dgm:pt modelId="{77253ADE-7C49-D84A-9650-FEA790692D0B}" type="pres">
      <dgm:prSet presAssocID="{8B58E3BB-CAB6-4CC4-991D-12A270819058}" presName="boxAndChildren" presStyleCnt="0"/>
      <dgm:spPr/>
    </dgm:pt>
    <dgm:pt modelId="{8909E76F-2DFC-0A4E-883C-1A37DF5FDBA4}" type="pres">
      <dgm:prSet presAssocID="{8B58E3BB-CAB6-4CC4-991D-12A270819058}" presName="parentTextBox" presStyleLbl="alignNode1" presStyleIdx="0" presStyleCnt="3"/>
      <dgm:spPr/>
    </dgm:pt>
    <dgm:pt modelId="{710D70E0-6AEC-ED42-B4D5-C94CDD256773}" type="pres">
      <dgm:prSet presAssocID="{8B58E3BB-CAB6-4CC4-991D-12A270819058}" presName="descendantBox" presStyleLbl="bgAccFollowNode1" presStyleIdx="0" presStyleCnt="3"/>
      <dgm:spPr/>
    </dgm:pt>
    <dgm:pt modelId="{5722A5EF-7743-0A49-8159-950858673FFB}" type="pres">
      <dgm:prSet presAssocID="{861DA110-3C11-4E7B-81BD-3839DA4D7A9D}" presName="sp" presStyleCnt="0"/>
      <dgm:spPr/>
    </dgm:pt>
    <dgm:pt modelId="{6C42C6DA-E5EF-CE4D-87EE-7EF480F0E0F0}" type="pres">
      <dgm:prSet presAssocID="{F00BB88A-4725-4125-8BF8-61928710A4F7}" presName="arrowAndChildren" presStyleCnt="0"/>
      <dgm:spPr/>
    </dgm:pt>
    <dgm:pt modelId="{90C4AFEE-3F5E-8B40-B517-5CB0FBEA397B}" type="pres">
      <dgm:prSet presAssocID="{F00BB88A-4725-4125-8BF8-61928710A4F7}" presName="parentTextArrow" presStyleLbl="node1" presStyleIdx="0" presStyleCnt="0"/>
      <dgm:spPr/>
    </dgm:pt>
    <dgm:pt modelId="{A4E358FB-557E-C34C-9EB0-18EE885876BB}" type="pres">
      <dgm:prSet presAssocID="{F00BB88A-4725-4125-8BF8-61928710A4F7}" presName="arrow" presStyleLbl="alignNode1" presStyleIdx="1" presStyleCnt="3"/>
      <dgm:spPr/>
    </dgm:pt>
    <dgm:pt modelId="{4F746EA1-94B9-814D-8254-F31E9FD7053B}" type="pres">
      <dgm:prSet presAssocID="{F00BB88A-4725-4125-8BF8-61928710A4F7}" presName="descendantArrow" presStyleLbl="bgAccFollowNode1" presStyleIdx="1" presStyleCnt="3"/>
      <dgm:spPr/>
    </dgm:pt>
    <dgm:pt modelId="{A0175CCB-AB8D-1444-AAA9-C9E5F7A1F4EF}" type="pres">
      <dgm:prSet presAssocID="{823FC7F0-C674-4974-BD0B-BFD57F5D0E75}" presName="sp" presStyleCnt="0"/>
      <dgm:spPr/>
    </dgm:pt>
    <dgm:pt modelId="{D8DE7F3B-11CF-D846-BDDC-754FF223B3BC}" type="pres">
      <dgm:prSet presAssocID="{D78B1F86-BC41-47DE-8ED1-5EBF5C3B6257}" presName="arrowAndChildren" presStyleCnt="0"/>
      <dgm:spPr/>
    </dgm:pt>
    <dgm:pt modelId="{BB40BD75-F8A0-2646-9FD8-15AD9F137B8D}" type="pres">
      <dgm:prSet presAssocID="{D78B1F86-BC41-47DE-8ED1-5EBF5C3B6257}" presName="parentTextArrow" presStyleLbl="node1" presStyleIdx="0" presStyleCnt="0"/>
      <dgm:spPr/>
    </dgm:pt>
    <dgm:pt modelId="{86C73293-B2E9-2F42-8BA4-5F1FCF1DFA4C}" type="pres">
      <dgm:prSet presAssocID="{D78B1F86-BC41-47DE-8ED1-5EBF5C3B6257}" presName="arrow" presStyleLbl="alignNode1" presStyleIdx="2" presStyleCnt="3" custLinFactNeighborX="-435" custLinFactNeighborY="-1136"/>
      <dgm:spPr/>
    </dgm:pt>
    <dgm:pt modelId="{C89BDF60-9B25-544C-9DFB-697F0413DAD3}" type="pres">
      <dgm:prSet presAssocID="{D78B1F86-BC41-47DE-8ED1-5EBF5C3B6257}" presName="descendantArrow" presStyleLbl="bgAccFollowNode1" presStyleIdx="2" presStyleCnt="3"/>
      <dgm:spPr/>
    </dgm:pt>
  </dgm:ptLst>
  <dgm:cxnLst>
    <dgm:cxn modelId="{17FCC707-612D-430D-849B-3D51891B3C8D}" srcId="{D78B1F86-BC41-47DE-8ED1-5EBF5C3B6257}" destId="{A2CECD33-F023-4873-8FD6-2387B359B9D1}" srcOrd="0" destOrd="0" parTransId="{E7E47CD8-B13A-43AD-9328-1ECD2899E5DD}" sibTransId="{6354BEB9-9A7B-4B1C-A8EE-10A2FB6A84C2}"/>
    <dgm:cxn modelId="{1EE66D0B-9548-9644-8A24-6AD1E160CE6F}" type="presOf" srcId="{483F77E5-2DFD-4A41-8458-A6F025A84076}" destId="{710D70E0-6AEC-ED42-B4D5-C94CDD256773}" srcOrd="0" destOrd="1" presId="urn:microsoft.com/office/officeart/2016/7/layout/VerticalDownArrowProcess"/>
    <dgm:cxn modelId="{2E91450F-FC12-6C42-863C-3CDC5D55D180}" type="presOf" srcId="{D78B1F86-BC41-47DE-8ED1-5EBF5C3B6257}" destId="{BB40BD75-F8A0-2646-9FD8-15AD9F137B8D}" srcOrd="0" destOrd="0" presId="urn:microsoft.com/office/officeart/2016/7/layout/VerticalDownArrowProcess"/>
    <dgm:cxn modelId="{85FC7519-04BF-EF4A-8CB9-D316C6E31F7E}" type="presOf" srcId="{3BD5CC70-B2FE-490F-9506-59129859A19C}" destId="{710D70E0-6AEC-ED42-B4D5-C94CDD256773}" srcOrd="0" destOrd="0" presId="urn:microsoft.com/office/officeart/2016/7/layout/VerticalDownArrowProcess"/>
    <dgm:cxn modelId="{0D06C634-03C0-BE43-813C-50FFA9BC3FB6}" type="presOf" srcId="{B39E2FE4-6418-4C0E-9762-244DF1FCD5E2}" destId="{DB970C3D-9D9F-1A4B-BE92-BB5CA590054F}" srcOrd="0" destOrd="0" presId="urn:microsoft.com/office/officeart/2016/7/layout/VerticalDownArrowProcess"/>
    <dgm:cxn modelId="{FEEC5240-9501-4DF8-A9D2-43CB4B60B477}" srcId="{F00BB88A-4725-4125-8BF8-61928710A4F7}" destId="{CF7F908E-D59B-43FA-8E2B-46AD4F59BC88}" srcOrd="0" destOrd="0" parTransId="{AEE0A4A7-1A99-4B26-B37A-B13FC1072D81}" sibTransId="{EF6A2668-46C5-4AF8-AD66-407F2F9E4C01}"/>
    <dgm:cxn modelId="{B447834D-43E4-BF4C-9FA8-43D9B1C928C9}" type="presOf" srcId="{8B58E3BB-CAB6-4CC4-991D-12A270819058}" destId="{8909E76F-2DFC-0A4E-883C-1A37DF5FDBA4}" srcOrd="0" destOrd="0" presId="urn:microsoft.com/office/officeart/2016/7/layout/VerticalDownArrowProcess"/>
    <dgm:cxn modelId="{A3A12E55-2343-410E-A8A5-E96C6B3FF0CA}" srcId="{8B58E3BB-CAB6-4CC4-991D-12A270819058}" destId="{3BD5CC70-B2FE-490F-9506-59129859A19C}" srcOrd="0" destOrd="0" parTransId="{FA082A37-20BA-4255-827C-C803F7F89FB5}" sibTransId="{5DC7203D-D63B-41B6-9ABC-28AD10729B88}"/>
    <dgm:cxn modelId="{E45DB856-0F69-2E40-89F3-67981754A24F}" type="presOf" srcId="{CF7F908E-D59B-43FA-8E2B-46AD4F59BC88}" destId="{4F746EA1-94B9-814D-8254-F31E9FD7053B}" srcOrd="0" destOrd="0" presId="urn:microsoft.com/office/officeart/2016/7/layout/VerticalDownArrowProcess"/>
    <dgm:cxn modelId="{19C9166A-CC56-42C4-BBDF-4EA1A11A8131}" srcId="{B39E2FE4-6418-4C0E-9762-244DF1FCD5E2}" destId="{D78B1F86-BC41-47DE-8ED1-5EBF5C3B6257}" srcOrd="0" destOrd="0" parTransId="{7BAF5A41-F43A-43F1-9143-59DC85A46326}" sibTransId="{823FC7F0-C674-4974-BD0B-BFD57F5D0E75}"/>
    <dgm:cxn modelId="{ED64636B-E72C-2545-AFB1-7BDBA762885F}" type="presOf" srcId="{F00BB88A-4725-4125-8BF8-61928710A4F7}" destId="{A4E358FB-557E-C34C-9EB0-18EE885876BB}" srcOrd="1" destOrd="0" presId="urn:microsoft.com/office/officeart/2016/7/layout/VerticalDownArrowProcess"/>
    <dgm:cxn modelId="{ED616C90-BB90-4545-9805-2F3525BE956D}" srcId="{B39E2FE4-6418-4C0E-9762-244DF1FCD5E2}" destId="{F00BB88A-4725-4125-8BF8-61928710A4F7}" srcOrd="1" destOrd="0" parTransId="{033E7C7B-9201-478C-9A52-8E1D4F495675}" sibTransId="{861DA110-3C11-4E7B-81BD-3839DA4D7A9D}"/>
    <dgm:cxn modelId="{F869B2A9-0AAB-47E5-8B13-54A11A7478EA}" srcId="{3BD5CC70-B2FE-490F-9506-59129859A19C}" destId="{483F77E5-2DFD-4A41-8458-A6F025A84076}" srcOrd="0" destOrd="0" parTransId="{0F5D0E56-A261-4914-BC75-DA3F5472D0E6}" sibTransId="{87A53D3B-CAFC-4400-9CF0-A5674A043C46}"/>
    <dgm:cxn modelId="{344AF9C4-178A-A74E-A225-B7E14CD48DB1}" type="presOf" srcId="{EC2926E4-35D5-464E-B3AC-820B1A1C965B}" destId="{4F746EA1-94B9-814D-8254-F31E9FD7053B}" srcOrd="0" destOrd="1" presId="urn:microsoft.com/office/officeart/2016/7/layout/VerticalDownArrowProcess"/>
    <dgm:cxn modelId="{30685CCE-69F5-9B47-AD08-3FD5A7386324}" type="presOf" srcId="{D78B1F86-BC41-47DE-8ED1-5EBF5C3B6257}" destId="{86C73293-B2E9-2F42-8BA4-5F1FCF1DFA4C}" srcOrd="1" destOrd="0" presId="urn:microsoft.com/office/officeart/2016/7/layout/VerticalDownArrowProcess"/>
    <dgm:cxn modelId="{E40702CF-BC46-4733-8C53-1DA83B0093E3}" srcId="{CF7F908E-D59B-43FA-8E2B-46AD4F59BC88}" destId="{EC2926E4-35D5-464E-B3AC-820B1A1C965B}" srcOrd="0" destOrd="0" parTransId="{B9AB2E1A-2CFE-4EE1-A8E0-D28278AC0A93}" sibTransId="{1F1CCC96-80FB-4E82-9FF4-EA7910AE1D42}"/>
    <dgm:cxn modelId="{93D539D2-A57C-4920-B340-5AECD06A4D20}" srcId="{B39E2FE4-6418-4C0E-9762-244DF1FCD5E2}" destId="{8B58E3BB-CAB6-4CC4-991D-12A270819058}" srcOrd="2" destOrd="0" parTransId="{9D4A0528-0C48-4611-B690-F99B112C18C3}" sibTransId="{8F7171B4-A9FB-46EC-87E9-321605EFB58E}"/>
    <dgm:cxn modelId="{26A4E4DD-B398-F440-9D45-D5A860EC91D7}" type="presOf" srcId="{F00BB88A-4725-4125-8BF8-61928710A4F7}" destId="{90C4AFEE-3F5E-8B40-B517-5CB0FBEA397B}" srcOrd="0" destOrd="0" presId="urn:microsoft.com/office/officeart/2016/7/layout/VerticalDownArrowProcess"/>
    <dgm:cxn modelId="{F02EF3E9-8346-6548-87A2-12209C8B9BA9}" type="presOf" srcId="{A2CECD33-F023-4873-8FD6-2387B359B9D1}" destId="{C89BDF60-9B25-544C-9DFB-697F0413DAD3}" srcOrd="0" destOrd="0" presId="urn:microsoft.com/office/officeart/2016/7/layout/VerticalDownArrowProcess"/>
    <dgm:cxn modelId="{BACD5FF2-7582-9A40-A605-4531E25E050C}" type="presOf" srcId="{FDF225BB-D6D4-4023-926C-810ADF1F8211}" destId="{C89BDF60-9B25-544C-9DFB-697F0413DAD3}" srcOrd="0" destOrd="1" presId="urn:microsoft.com/office/officeart/2016/7/layout/VerticalDownArrowProcess"/>
    <dgm:cxn modelId="{738463F4-1D48-4DD3-A29D-D3623461C97D}" srcId="{A2CECD33-F023-4873-8FD6-2387B359B9D1}" destId="{FDF225BB-D6D4-4023-926C-810ADF1F8211}" srcOrd="0" destOrd="0" parTransId="{AF0AABE1-21B0-479F-A7E4-60A5D5F1BBA6}" sibTransId="{8FFD73FE-1AC9-4AF8-ABC0-967BD363E9EF}"/>
    <dgm:cxn modelId="{9605A6E1-66C4-AB47-B622-E2F4BA8876E0}" type="presParOf" srcId="{DB970C3D-9D9F-1A4B-BE92-BB5CA590054F}" destId="{77253ADE-7C49-D84A-9650-FEA790692D0B}" srcOrd="0" destOrd="0" presId="urn:microsoft.com/office/officeart/2016/7/layout/VerticalDownArrowProcess"/>
    <dgm:cxn modelId="{6E76D223-96F5-E240-84E1-C1555458C3D0}" type="presParOf" srcId="{77253ADE-7C49-D84A-9650-FEA790692D0B}" destId="{8909E76F-2DFC-0A4E-883C-1A37DF5FDBA4}" srcOrd="0" destOrd="0" presId="urn:microsoft.com/office/officeart/2016/7/layout/VerticalDownArrowProcess"/>
    <dgm:cxn modelId="{886E3357-A049-8848-9DA0-0C28D3CCEC36}" type="presParOf" srcId="{77253ADE-7C49-D84A-9650-FEA790692D0B}" destId="{710D70E0-6AEC-ED42-B4D5-C94CDD256773}" srcOrd="1" destOrd="0" presId="urn:microsoft.com/office/officeart/2016/7/layout/VerticalDownArrowProcess"/>
    <dgm:cxn modelId="{BD1397A5-1F6B-DC4A-B68E-275EEA0C3143}" type="presParOf" srcId="{DB970C3D-9D9F-1A4B-BE92-BB5CA590054F}" destId="{5722A5EF-7743-0A49-8159-950858673FFB}" srcOrd="1" destOrd="0" presId="urn:microsoft.com/office/officeart/2016/7/layout/VerticalDownArrowProcess"/>
    <dgm:cxn modelId="{01E0315D-4DE5-9846-B66A-04D89C891142}" type="presParOf" srcId="{DB970C3D-9D9F-1A4B-BE92-BB5CA590054F}" destId="{6C42C6DA-E5EF-CE4D-87EE-7EF480F0E0F0}" srcOrd="2" destOrd="0" presId="urn:microsoft.com/office/officeart/2016/7/layout/VerticalDownArrowProcess"/>
    <dgm:cxn modelId="{00338B61-236A-D441-AB50-BFC11608D11B}" type="presParOf" srcId="{6C42C6DA-E5EF-CE4D-87EE-7EF480F0E0F0}" destId="{90C4AFEE-3F5E-8B40-B517-5CB0FBEA397B}" srcOrd="0" destOrd="0" presId="urn:microsoft.com/office/officeart/2016/7/layout/VerticalDownArrowProcess"/>
    <dgm:cxn modelId="{5C35CAED-897F-174A-86A1-7FA3E4CDA0A2}" type="presParOf" srcId="{6C42C6DA-E5EF-CE4D-87EE-7EF480F0E0F0}" destId="{A4E358FB-557E-C34C-9EB0-18EE885876BB}" srcOrd="1" destOrd="0" presId="urn:microsoft.com/office/officeart/2016/7/layout/VerticalDownArrowProcess"/>
    <dgm:cxn modelId="{35D6CD60-94E2-4E4B-A30D-AC11A85FAAC6}" type="presParOf" srcId="{6C42C6DA-E5EF-CE4D-87EE-7EF480F0E0F0}" destId="{4F746EA1-94B9-814D-8254-F31E9FD7053B}" srcOrd="2" destOrd="0" presId="urn:microsoft.com/office/officeart/2016/7/layout/VerticalDownArrowProcess"/>
    <dgm:cxn modelId="{282EB442-2C6F-6E41-8BF4-3377DFC535E2}" type="presParOf" srcId="{DB970C3D-9D9F-1A4B-BE92-BB5CA590054F}" destId="{A0175CCB-AB8D-1444-AAA9-C9E5F7A1F4EF}" srcOrd="3" destOrd="0" presId="urn:microsoft.com/office/officeart/2016/7/layout/VerticalDownArrowProcess"/>
    <dgm:cxn modelId="{979D356D-5400-8644-B7F8-770B406EBADE}" type="presParOf" srcId="{DB970C3D-9D9F-1A4B-BE92-BB5CA590054F}" destId="{D8DE7F3B-11CF-D846-BDDC-754FF223B3BC}" srcOrd="4" destOrd="0" presId="urn:microsoft.com/office/officeart/2016/7/layout/VerticalDownArrowProcess"/>
    <dgm:cxn modelId="{34AB6F54-9D1C-8346-8E8F-03DE787B626D}" type="presParOf" srcId="{D8DE7F3B-11CF-D846-BDDC-754FF223B3BC}" destId="{BB40BD75-F8A0-2646-9FD8-15AD9F137B8D}" srcOrd="0" destOrd="0" presId="urn:microsoft.com/office/officeart/2016/7/layout/VerticalDownArrowProcess"/>
    <dgm:cxn modelId="{041D4B01-2320-1F42-AA55-600FFDDCE02D}" type="presParOf" srcId="{D8DE7F3B-11CF-D846-BDDC-754FF223B3BC}" destId="{86C73293-B2E9-2F42-8BA4-5F1FCF1DFA4C}" srcOrd="1" destOrd="0" presId="urn:microsoft.com/office/officeart/2016/7/layout/VerticalDownArrowProcess"/>
    <dgm:cxn modelId="{8AD0314D-19AA-2242-8B75-54D8C83EF15B}" type="presParOf" srcId="{D8DE7F3B-11CF-D846-BDDC-754FF223B3BC}" destId="{C89BDF60-9B25-544C-9DFB-697F0413DAD3}" srcOrd="2" destOrd="0" presId="urn:microsoft.com/office/officeart/2016/7/layout/VerticalDown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911C0-30B7-B54B-BF69-5D1F4DC07BBD}">
      <dsp:nvSpPr>
        <dsp:cNvPr id="0" name=""/>
        <dsp:cNvSpPr/>
      </dsp:nvSpPr>
      <dsp:spPr>
        <a:xfrm>
          <a:off x="2541953" y="0"/>
          <a:ext cx="5701182" cy="5701182"/>
        </a:xfrm>
        <a:prstGeom prst="diamond">
          <a:avLst/>
        </a:prstGeom>
        <a:solidFill>
          <a:srgbClr val="C00000"/>
        </a:solidFill>
        <a:ln>
          <a:noFill/>
        </a:ln>
        <a:effectLst/>
      </dsp:spPr>
      <dsp:style>
        <a:lnRef idx="0">
          <a:scrgbClr r="0" g="0" b="0"/>
        </a:lnRef>
        <a:fillRef idx="1">
          <a:scrgbClr r="0" g="0" b="0"/>
        </a:fillRef>
        <a:effectRef idx="0">
          <a:scrgbClr r="0" g="0" b="0"/>
        </a:effectRef>
        <a:fontRef idx="minor"/>
      </dsp:style>
    </dsp:sp>
    <dsp:sp modelId="{72DE4D37-10A3-7B4B-98A3-BA9657D42095}">
      <dsp:nvSpPr>
        <dsp:cNvPr id="0" name=""/>
        <dsp:cNvSpPr/>
      </dsp:nvSpPr>
      <dsp:spPr>
        <a:xfrm>
          <a:off x="3083565" y="541612"/>
          <a:ext cx="2223461" cy="22234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Cultural Assimilation</a:t>
          </a:r>
        </a:p>
      </dsp:txBody>
      <dsp:txXfrm>
        <a:off x="3192105" y="650152"/>
        <a:ext cx="2006381" cy="2006381"/>
      </dsp:txXfrm>
    </dsp:sp>
    <dsp:sp modelId="{9D42EB0D-7C7D-1C43-B416-087231084E38}">
      <dsp:nvSpPr>
        <dsp:cNvPr id="0" name=""/>
        <dsp:cNvSpPr/>
      </dsp:nvSpPr>
      <dsp:spPr>
        <a:xfrm>
          <a:off x="5478062" y="541612"/>
          <a:ext cx="2223461" cy="22234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Cultural Genocide</a:t>
          </a:r>
        </a:p>
      </dsp:txBody>
      <dsp:txXfrm>
        <a:off x="5586602" y="650152"/>
        <a:ext cx="2006381" cy="2006381"/>
      </dsp:txXfrm>
    </dsp:sp>
    <dsp:sp modelId="{64ED3BF6-693B-044E-88B8-6EA5770C6DC1}">
      <dsp:nvSpPr>
        <dsp:cNvPr id="0" name=""/>
        <dsp:cNvSpPr/>
      </dsp:nvSpPr>
      <dsp:spPr>
        <a:xfrm>
          <a:off x="3083565" y="2936109"/>
          <a:ext cx="2223461" cy="22234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Forceful assertion of American values</a:t>
          </a:r>
        </a:p>
      </dsp:txBody>
      <dsp:txXfrm>
        <a:off x="3192105" y="3044649"/>
        <a:ext cx="2006381" cy="2006381"/>
      </dsp:txXfrm>
    </dsp:sp>
    <dsp:sp modelId="{30A4F13F-AB43-A840-B763-40CF542472C5}">
      <dsp:nvSpPr>
        <dsp:cNvPr id="0" name=""/>
        <dsp:cNvSpPr/>
      </dsp:nvSpPr>
      <dsp:spPr>
        <a:xfrm>
          <a:off x="5478062" y="2936109"/>
          <a:ext cx="2223461" cy="22234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Religious Reform</a:t>
          </a:r>
        </a:p>
        <a:p>
          <a:pPr marL="228600" lvl="1" indent="-228600" algn="l" defTabSz="977900">
            <a:lnSpc>
              <a:spcPct val="90000"/>
            </a:lnSpc>
            <a:spcBef>
              <a:spcPct val="0"/>
            </a:spcBef>
            <a:spcAft>
              <a:spcPct val="15000"/>
            </a:spcAft>
            <a:buChar char="•"/>
          </a:pPr>
          <a:r>
            <a:rPr lang="en-US" sz="2200" kern="1200"/>
            <a:t>Christianity</a:t>
          </a:r>
        </a:p>
      </dsp:txBody>
      <dsp:txXfrm>
        <a:off x="5586602" y="3044649"/>
        <a:ext cx="2006381" cy="20063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20D21-1268-1042-8EC1-EF2019082906}">
      <dsp:nvSpPr>
        <dsp:cNvPr id="0" name=""/>
        <dsp:cNvSpPr/>
      </dsp:nvSpPr>
      <dsp:spPr>
        <a:xfrm>
          <a:off x="0" y="4871740"/>
          <a:ext cx="12192002" cy="62624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Considered the </a:t>
          </a:r>
          <a:r>
            <a:rPr lang="en-US" sz="2800" b="1" kern="1200" dirty="0"/>
            <a:t>precursor to so many existing problems</a:t>
          </a:r>
          <a:r>
            <a:rPr lang="en-US" sz="2800" kern="1200" dirty="0"/>
            <a:t> for native people</a:t>
          </a:r>
        </a:p>
      </dsp:txBody>
      <dsp:txXfrm>
        <a:off x="0" y="4871740"/>
        <a:ext cx="12192002" cy="626242"/>
      </dsp:txXfrm>
    </dsp:sp>
    <dsp:sp modelId="{A626CC68-84CE-2B43-82EF-40872A7AE449}">
      <dsp:nvSpPr>
        <dsp:cNvPr id="0" name=""/>
        <dsp:cNvSpPr/>
      </dsp:nvSpPr>
      <dsp:spPr>
        <a:xfrm rot="10800000">
          <a:off x="0" y="2861904"/>
          <a:ext cx="12192002" cy="2019228"/>
        </a:xfrm>
        <a:prstGeom prst="upArrowCallou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Physical and Sexual abuse causing problematic </a:t>
          </a:r>
          <a:r>
            <a:rPr lang="en-US" sz="2800" b="1" kern="1200" dirty="0"/>
            <a:t>coping strategies </a:t>
          </a:r>
          <a:r>
            <a:rPr lang="en-US" sz="2800" kern="1200" dirty="0"/>
            <a:t>such as…</a:t>
          </a:r>
        </a:p>
      </dsp:txBody>
      <dsp:txXfrm rot="-10800000">
        <a:off x="0" y="2861904"/>
        <a:ext cx="12192002" cy="708749"/>
      </dsp:txXfrm>
    </dsp:sp>
    <dsp:sp modelId="{86E16224-E593-0245-9894-744898E688DE}">
      <dsp:nvSpPr>
        <dsp:cNvPr id="0" name=""/>
        <dsp:cNvSpPr/>
      </dsp:nvSpPr>
      <dsp:spPr>
        <a:xfrm>
          <a:off x="1488" y="3537022"/>
          <a:ext cx="1741289" cy="6699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Learned helplessness</a:t>
          </a:r>
        </a:p>
      </dsp:txBody>
      <dsp:txXfrm>
        <a:off x="1488" y="3537022"/>
        <a:ext cx="1741289" cy="669957"/>
      </dsp:txXfrm>
    </dsp:sp>
    <dsp:sp modelId="{2B49732D-9FE5-BA4B-9D9B-806CFF606A26}">
      <dsp:nvSpPr>
        <dsp:cNvPr id="0" name=""/>
        <dsp:cNvSpPr/>
      </dsp:nvSpPr>
      <dsp:spPr>
        <a:xfrm>
          <a:off x="1742777" y="3537022"/>
          <a:ext cx="1741289" cy="6699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Manipulative Tendencies</a:t>
          </a:r>
        </a:p>
      </dsp:txBody>
      <dsp:txXfrm>
        <a:off x="1742777" y="3537022"/>
        <a:ext cx="1741289" cy="669957"/>
      </dsp:txXfrm>
    </dsp:sp>
    <dsp:sp modelId="{D557D2F8-6BA9-AB4C-94FB-091243B4C51B}">
      <dsp:nvSpPr>
        <dsp:cNvPr id="0" name=""/>
        <dsp:cNvSpPr/>
      </dsp:nvSpPr>
      <dsp:spPr>
        <a:xfrm>
          <a:off x="3484066" y="3543722"/>
          <a:ext cx="1741289" cy="6565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Compulsive Gambling</a:t>
          </a:r>
        </a:p>
      </dsp:txBody>
      <dsp:txXfrm>
        <a:off x="3484066" y="3543722"/>
        <a:ext cx="1741289" cy="656557"/>
      </dsp:txXfrm>
    </dsp:sp>
    <dsp:sp modelId="{EDF96692-B328-3C4F-B51A-76221388DD81}">
      <dsp:nvSpPr>
        <dsp:cNvPr id="0" name=""/>
        <dsp:cNvSpPr/>
      </dsp:nvSpPr>
      <dsp:spPr>
        <a:xfrm>
          <a:off x="5225356" y="3548664"/>
          <a:ext cx="1741289" cy="6466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Alcohol and drug use</a:t>
          </a:r>
        </a:p>
      </dsp:txBody>
      <dsp:txXfrm>
        <a:off x="5225356" y="3548664"/>
        <a:ext cx="1741289" cy="646673"/>
      </dsp:txXfrm>
    </dsp:sp>
    <dsp:sp modelId="{712DE49C-47B9-094A-8B3C-C5F853BD7410}">
      <dsp:nvSpPr>
        <dsp:cNvPr id="0" name=""/>
        <dsp:cNvSpPr/>
      </dsp:nvSpPr>
      <dsp:spPr>
        <a:xfrm>
          <a:off x="6966645" y="3548664"/>
          <a:ext cx="1741289" cy="6466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Suicide</a:t>
          </a:r>
        </a:p>
      </dsp:txBody>
      <dsp:txXfrm>
        <a:off x="6966645" y="3548664"/>
        <a:ext cx="1741289" cy="646673"/>
      </dsp:txXfrm>
    </dsp:sp>
    <dsp:sp modelId="{52582E41-AC46-FC44-990C-956BB237926C}">
      <dsp:nvSpPr>
        <dsp:cNvPr id="0" name=""/>
        <dsp:cNvSpPr/>
      </dsp:nvSpPr>
      <dsp:spPr>
        <a:xfrm>
          <a:off x="8707935" y="3548664"/>
          <a:ext cx="1741289" cy="6466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Denial</a:t>
          </a:r>
        </a:p>
      </dsp:txBody>
      <dsp:txXfrm>
        <a:off x="8707935" y="3548664"/>
        <a:ext cx="1741289" cy="646673"/>
      </dsp:txXfrm>
    </dsp:sp>
    <dsp:sp modelId="{D9A092FA-9C66-5A46-8876-6F8C85E2B6BC}">
      <dsp:nvSpPr>
        <dsp:cNvPr id="0" name=""/>
        <dsp:cNvSpPr/>
      </dsp:nvSpPr>
      <dsp:spPr>
        <a:xfrm>
          <a:off x="10449224" y="3548664"/>
          <a:ext cx="1741289" cy="6466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Scapegoating of other children</a:t>
          </a:r>
        </a:p>
      </dsp:txBody>
      <dsp:txXfrm>
        <a:off x="10449224" y="3548664"/>
        <a:ext cx="1741289" cy="646673"/>
      </dsp:txXfrm>
    </dsp:sp>
    <dsp:sp modelId="{609E34D2-43AB-3D4D-BC85-6A5E59ECE471}">
      <dsp:nvSpPr>
        <dsp:cNvPr id="0" name=""/>
        <dsp:cNvSpPr/>
      </dsp:nvSpPr>
      <dsp:spPr>
        <a:xfrm rot="10800000">
          <a:off x="0" y="1908137"/>
          <a:ext cx="12192002" cy="963161"/>
        </a:xfrm>
        <a:prstGeom prst="upArrowCallou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Forced</a:t>
          </a:r>
          <a:r>
            <a:rPr lang="en-US" sz="2800" kern="1200" dirty="0"/>
            <a:t> haircuts and clothing to match European children</a:t>
          </a:r>
        </a:p>
      </dsp:txBody>
      <dsp:txXfrm rot="10800000">
        <a:off x="0" y="1908137"/>
        <a:ext cx="12192002" cy="625833"/>
      </dsp:txXfrm>
    </dsp:sp>
    <dsp:sp modelId="{B5381464-E0CD-C343-98ED-790B9C6E0066}">
      <dsp:nvSpPr>
        <dsp:cNvPr id="0" name=""/>
        <dsp:cNvSpPr/>
      </dsp:nvSpPr>
      <dsp:spPr>
        <a:xfrm rot="10800000">
          <a:off x="0" y="954369"/>
          <a:ext cx="12192002" cy="963161"/>
        </a:xfrm>
        <a:prstGeom prst="upArrowCallout">
          <a:avLst/>
        </a:prstGeom>
        <a:solidFill>
          <a:schemeClr val="tx2">
            <a:lumMod val="50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Little to no contact with native relatives for at least </a:t>
          </a:r>
          <a:r>
            <a:rPr lang="en-US" sz="2800" b="1" kern="1200" dirty="0"/>
            <a:t>8 years</a:t>
          </a:r>
        </a:p>
      </dsp:txBody>
      <dsp:txXfrm rot="10800000">
        <a:off x="0" y="954369"/>
        <a:ext cx="12192002" cy="625833"/>
      </dsp:txXfrm>
    </dsp:sp>
    <dsp:sp modelId="{1D3AE703-D3F3-3944-8CED-61CD8F157192}">
      <dsp:nvSpPr>
        <dsp:cNvPr id="0" name=""/>
        <dsp:cNvSpPr/>
      </dsp:nvSpPr>
      <dsp:spPr>
        <a:xfrm rot="10800000">
          <a:off x="0" y="602"/>
          <a:ext cx="12192002" cy="963161"/>
        </a:xfrm>
        <a:prstGeom prst="upArrowCallou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Removed from their homes at the age of </a:t>
          </a:r>
          <a:r>
            <a:rPr lang="en-US" sz="2800" b="1" kern="1200" dirty="0"/>
            <a:t>4-5</a:t>
          </a:r>
        </a:p>
      </dsp:txBody>
      <dsp:txXfrm rot="10800000">
        <a:off x="0" y="602"/>
        <a:ext cx="12192002" cy="6258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1691B-A2D4-E04D-91CF-0A6E35717BB0}">
      <dsp:nvSpPr>
        <dsp:cNvPr id="0" name=""/>
        <dsp:cNvSpPr/>
      </dsp:nvSpPr>
      <dsp:spPr>
        <a:xfrm>
          <a:off x="0" y="675"/>
          <a:ext cx="118634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D74AF-0B73-2349-84CD-7E9A2F7F638F}">
      <dsp:nvSpPr>
        <dsp:cNvPr id="0" name=""/>
        <dsp:cNvSpPr/>
      </dsp:nvSpPr>
      <dsp:spPr>
        <a:xfrm>
          <a:off x="0" y="675"/>
          <a:ext cx="11863448" cy="1106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Domestic Violence &amp; Physical/Sexual Assault are </a:t>
          </a:r>
          <a:r>
            <a:rPr lang="en-US" sz="2800" b="1" kern="1200" dirty="0"/>
            <a:t>3.5x higher </a:t>
          </a:r>
          <a:r>
            <a:rPr lang="en-US" sz="2800" kern="1200" dirty="0"/>
            <a:t>than the national average in Native American Communities (Sue &amp; Sue, 2012).</a:t>
          </a:r>
        </a:p>
      </dsp:txBody>
      <dsp:txXfrm>
        <a:off x="0" y="675"/>
        <a:ext cx="11863448" cy="1106302"/>
      </dsp:txXfrm>
    </dsp:sp>
    <dsp:sp modelId="{9B6EB988-EBFB-154C-90FD-C10B90886FF0}">
      <dsp:nvSpPr>
        <dsp:cNvPr id="0" name=""/>
        <dsp:cNvSpPr/>
      </dsp:nvSpPr>
      <dsp:spPr>
        <a:xfrm>
          <a:off x="0" y="1106977"/>
          <a:ext cx="118634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9274F9-0C4D-A74B-ABCD-9C46D8C2394C}">
      <dsp:nvSpPr>
        <dsp:cNvPr id="0" name=""/>
        <dsp:cNvSpPr/>
      </dsp:nvSpPr>
      <dsp:spPr>
        <a:xfrm>
          <a:off x="0" y="1106977"/>
          <a:ext cx="11863448" cy="1106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Native children are </a:t>
          </a:r>
          <a:r>
            <a:rPr lang="en-US" sz="2800" b="1" kern="1200" dirty="0"/>
            <a:t>disproportionally</a:t>
          </a:r>
          <a:r>
            <a:rPr lang="en-US" sz="2800" kern="1200" dirty="0"/>
            <a:t> </a:t>
          </a:r>
          <a:r>
            <a:rPr lang="en-US" sz="2800" b="1" kern="1200" dirty="0"/>
            <a:t>represented</a:t>
          </a:r>
          <a:r>
            <a:rPr lang="en-US" sz="2800" kern="1200" dirty="0"/>
            <a:t> in the child welfare system</a:t>
          </a:r>
        </a:p>
        <a:p>
          <a:pPr marL="0" lvl="0" indent="0" algn="l" defTabSz="1244600">
            <a:lnSpc>
              <a:spcPct val="90000"/>
            </a:lnSpc>
            <a:spcBef>
              <a:spcPct val="0"/>
            </a:spcBef>
            <a:spcAft>
              <a:spcPct val="35000"/>
            </a:spcAft>
            <a:buNone/>
          </a:pPr>
          <a:r>
            <a:rPr lang="en-US" sz="1700" b="0" i="0" u="none" kern="1200" dirty="0"/>
            <a:t>-Often attributed to NA parents’ shortcomings and failures rather than the structural factors negatively influencing the parenting environment (</a:t>
          </a:r>
          <a:r>
            <a:rPr lang="en-US" sz="1700" b="0" i="0" u="none" kern="1200" dirty="0" err="1"/>
            <a:t>Crofoot</a:t>
          </a:r>
          <a:r>
            <a:rPr lang="en-US" sz="1700" b="0" i="0" u="none" kern="1200" dirty="0"/>
            <a:t> &amp; Harris, 2012).</a:t>
          </a:r>
        </a:p>
      </dsp:txBody>
      <dsp:txXfrm>
        <a:off x="0" y="1106977"/>
        <a:ext cx="11863448" cy="1106302"/>
      </dsp:txXfrm>
    </dsp:sp>
    <dsp:sp modelId="{05222ED8-66A8-4343-8953-6AA87C736121}">
      <dsp:nvSpPr>
        <dsp:cNvPr id="0" name=""/>
        <dsp:cNvSpPr/>
      </dsp:nvSpPr>
      <dsp:spPr>
        <a:xfrm>
          <a:off x="0" y="2213279"/>
          <a:ext cx="118634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DE831-8836-E04B-A6F2-5423D2DB74B0}">
      <dsp:nvSpPr>
        <dsp:cNvPr id="0" name=""/>
        <dsp:cNvSpPr/>
      </dsp:nvSpPr>
      <dsp:spPr>
        <a:xfrm>
          <a:off x="0" y="2213279"/>
          <a:ext cx="11863448" cy="1106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Native youth are </a:t>
          </a:r>
          <a:r>
            <a:rPr lang="en-US" sz="2800" b="1" kern="1200" dirty="0"/>
            <a:t>3x more likely </a:t>
          </a:r>
          <a:r>
            <a:rPr lang="en-US" sz="2800" kern="1200" dirty="0"/>
            <a:t>to be confined than white youth (255 per 100K vs 83 per 100K) </a:t>
          </a:r>
        </a:p>
      </dsp:txBody>
      <dsp:txXfrm>
        <a:off x="0" y="2213279"/>
        <a:ext cx="11863448" cy="1106302"/>
      </dsp:txXfrm>
    </dsp:sp>
    <dsp:sp modelId="{ABAB4DA1-F241-0540-ABF7-D395DE4B2CC1}">
      <dsp:nvSpPr>
        <dsp:cNvPr id="0" name=""/>
        <dsp:cNvSpPr/>
      </dsp:nvSpPr>
      <dsp:spPr>
        <a:xfrm>
          <a:off x="0" y="3319582"/>
          <a:ext cx="118634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ED21B-B8E1-724C-B932-217ADF6525ED}">
      <dsp:nvSpPr>
        <dsp:cNvPr id="0" name=""/>
        <dsp:cNvSpPr/>
      </dsp:nvSpPr>
      <dsp:spPr>
        <a:xfrm>
          <a:off x="0" y="3319582"/>
          <a:ext cx="11863448" cy="1106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Native jail population is up </a:t>
          </a:r>
          <a:r>
            <a:rPr lang="en-US" sz="2800" b="1" kern="1200" dirty="0"/>
            <a:t>85%</a:t>
          </a:r>
          <a:r>
            <a:rPr lang="en-US" sz="2800" kern="1200" dirty="0"/>
            <a:t> since 2000</a:t>
          </a:r>
        </a:p>
      </dsp:txBody>
      <dsp:txXfrm>
        <a:off x="0" y="3319582"/>
        <a:ext cx="11863448" cy="1106302"/>
      </dsp:txXfrm>
    </dsp:sp>
    <dsp:sp modelId="{D0B434C1-07C9-1E4A-875D-B03733A55B53}">
      <dsp:nvSpPr>
        <dsp:cNvPr id="0" name=""/>
        <dsp:cNvSpPr/>
      </dsp:nvSpPr>
      <dsp:spPr>
        <a:xfrm>
          <a:off x="0" y="4425884"/>
          <a:ext cx="118634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F22F7-ED2B-EB46-8D74-85EC140A0419}">
      <dsp:nvSpPr>
        <dsp:cNvPr id="0" name=""/>
        <dsp:cNvSpPr/>
      </dsp:nvSpPr>
      <dsp:spPr>
        <a:xfrm>
          <a:off x="0" y="4425884"/>
          <a:ext cx="11863448" cy="1106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The number of people in Indian country jails increased by </a:t>
          </a:r>
          <a:r>
            <a:rPr lang="en-US" sz="2800" b="1" kern="1200" dirty="0"/>
            <a:t>61%</a:t>
          </a:r>
          <a:r>
            <a:rPr lang="en-US" sz="2800" kern="1200" dirty="0"/>
            <a:t> between 2000 and 2018.</a:t>
          </a:r>
        </a:p>
      </dsp:txBody>
      <dsp:txXfrm>
        <a:off x="0" y="4425884"/>
        <a:ext cx="11863448" cy="11063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F8799-3628-6E4B-95F7-D872B300EFDD}">
      <dsp:nvSpPr>
        <dsp:cNvPr id="0" name=""/>
        <dsp:cNvSpPr/>
      </dsp:nvSpPr>
      <dsp:spPr>
        <a:xfrm>
          <a:off x="598385" y="187137"/>
          <a:ext cx="10666676" cy="96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US" sz="2000" b="1" kern="1200" dirty="0"/>
            <a:t>Wealth</a:t>
          </a:r>
          <a:r>
            <a:rPr lang="en-US" sz="2000" kern="1200" dirty="0"/>
            <a:t>: (Total value of assets – debts). So little data available. Source data from Mariko Chang’s 2000 seminar stated, “</a:t>
          </a:r>
          <a:r>
            <a:rPr lang="en-US" sz="2000" b="0" i="0" u="none" kern="1200" dirty="0"/>
            <a:t>where it sites an estimate of a </a:t>
          </a:r>
          <a:r>
            <a:rPr lang="en-US" sz="2000" b="1" i="0" u="none" kern="1200" dirty="0"/>
            <a:t>median $5,700 for Native American wealth </a:t>
          </a:r>
          <a:r>
            <a:rPr lang="en-US" sz="2000" b="0" i="0" u="none" kern="1200" dirty="0"/>
            <a:t>compared to a </a:t>
          </a:r>
          <a:r>
            <a:rPr lang="en-US" sz="2000" b="1" i="0" u="none" kern="1200" dirty="0"/>
            <a:t>median $65,000 of wealth for the American population as a whole</a:t>
          </a:r>
          <a:r>
            <a:rPr lang="en-US" sz="2000" b="0" i="0" u="none" kern="1200" dirty="0"/>
            <a:t>.”</a:t>
          </a:r>
          <a:endParaRPr lang="en-US" sz="2000" kern="1200" dirty="0"/>
        </a:p>
      </dsp:txBody>
      <dsp:txXfrm>
        <a:off x="598385" y="187137"/>
        <a:ext cx="10666676" cy="969697"/>
      </dsp:txXfrm>
    </dsp:sp>
    <dsp:sp modelId="{10D77F31-182E-6F4C-A975-2F924CCB8DC3}">
      <dsp:nvSpPr>
        <dsp:cNvPr id="0" name=""/>
        <dsp:cNvSpPr/>
      </dsp:nvSpPr>
      <dsp:spPr>
        <a:xfrm>
          <a:off x="598385" y="1156834"/>
          <a:ext cx="1422223" cy="237037"/>
        </a:xfrm>
        <a:prstGeom prst="parallelogram">
          <a:avLst>
            <a:gd name="adj" fmla="val 140840"/>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93BC3C-ADF5-264D-846A-8C3534158085}">
      <dsp:nvSpPr>
        <dsp:cNvPr id="0" name=""/>
        <dsp:cNvSpPr/>
      </dsp:nvSpPr>
      <dsp:spPr>
        <a:xfrm>
          <a:off x="2103572" y="1156834"/>
          <a:ext cx="1422223" cy="237037"/>
        </a:xfrm>
        <a:prstGeom prst="parallelogram">
          <a:avLst>
            <a:gd name="adj" fmla="val 140840"/>
          </a:avLst>
        </a:prstGeom>
        <a:solidFill>
          <a:schemeClr val="accent2">
            <a:shade val="50000"/>
            <a:hueOff val="-42227"/>
            <a:satOff val="556"/>
            <a:lumOff val="3330"/>
            <a:alphaOff val="0"/>
          </a:schemeClr>
        </a:solidFill>
        <a:ln w="12700" cap="flat" cmpd="sng" algn="ctr">
          <a:solidFill>
            <a:schemeClr val="accent2">
              <a:shade val="50000"/>
              <a:hueOff val="-42227"/>
              <a:satOff val="556"/>
              <a:lumOff val="33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86D2DB-E578-2E4C-92DA-634FF34A3B40}">
      <dsp:nvSpPr>
        <dsp:cNvPr id="0" name=""/>
        <dsp:cNvSpPr/>
      </dsp:nvSpPr>
      <dsp:spPr>
        <a:xfrm>
          <a:off x="3608758" y="1156834"/>
          <a:ext cx="1422223" cy="237037"/>
        </a:xfrm>
        <a:prstGeom prst="parallelogram">
          <a:avLst>
            <a:gd name="adj" fmla="val 140840"/>
          </a:avLst>
        </a:prstGeom>
        <a:solidFill>
          <a:schemeClr val="accent2">
            <a:shade val="50000"/>
            <a:hueOff val="-84453"/>
            <a:satOff val="1112"/>
            <a:lumOff val="6660"/>
            <a:alphaOff val="0"/>
          </a:schemeClr>
        </a:solidFill>
        <a:ln w="12700" cap="flat" cmpd="sng" algn="ctr">
          <a:solidFill>
            <a:schemeClr val="accent2">
              <a:shade val="50000"/>
              <a:hueOff val="-84453"/>
              <a:satOff val="1112"/>
              <a:lumOff val="66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8F53A-1CE6-0A46-9A7B-64587EAE778C}">
      <dsp:nvSpPr>
        <dsp:cNvPr id="0" name=""/>
        <dsp:cNvSpPr/>
      </dsp:nvSpPr>
      <dsp:spPr>
        <a:xfrm>
          <a:off x="5113945" y="1156834"/>
          <a:ext cx="1422223" cy="237037"/>
        </a:xfrm>
        <a:prstGeom prst="parallelogram">
          <a:avLst>
            <a:gd name="adj" fmla="val 140840"/>
          </a:avLst>
        </a:prstGeom>
        <a:solidFill>
          <a:schemeClr val="accent2">
            <a:shade val="50000"/>
            <a:hueOff val="-126680"/>
            <a:satOff val="1668"/>
            <a:lumOff val="9989"/>
            <a:alphaOff val="0"/>
          </a:schemeClr>
        </a:solidFill>
        <a:ln w="12700" cap="flat" cmpd="sng" algn="ctr">
          <a:solidFill>
            <a:schemeClr val="accent2">
              <a:shade val="50000"/>
              <a:hueOff val="-126680"/>
              <a:satOff val="1668"/>
              <a:lumOff val="99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6B175D-229F-A746-BDA9-1AE46C2F0EDD}">
      <dsp:nvSpPr>
        <dsp:cNvPr id="0" name=""/>
        <dsp:cNvSpPr/>
      </dsp:nvSpPr>
      <dsp:spPr>
        <a:xfrm>
          <a:off x="6619132" y="1156834"/>
          <a:ext cx="1422223" cy="237037"/>
        </a:xfrm>
        <a:prstGeom prst="parallelogram">
          <a:avLst>
            <a:gd name="adj" fmla="val 140840"/>
          </a:avLst>
        </a:prstGeom>
        <a:solidFill>
          <a:schemeClr val="accent2">
            <a:shade val="50000"/>
            <a:hueOff val="-168907"/>
            <a:satOff val="2224"/>
            <a:lumOff val="13319"/>
            <a:alphaOff val="0"/>
          </a:schemeClr>
        </a:solidFill>
        <a:ln w="12700" cap="flat" cmpd="sng" algn="ctr">
          <a:solidFill>
            <a:schemeClr val="accent2">
              <a:shade val="50000"/>
              <a:hueOff val="-168907"/>
              <a:satOff val="2224"/>
              <a:lumOff val="133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A2393-7371-B643-B6DF-3FFDB8E5BEC4}">
      <dsp:nvSpPr>
        <dsp:cNvPr id="0" name=""/>
        <dsp:cNvSpPr/>
      </dsp:nvSpPr>
      <dsp:spPr>
        <a:xfrm>
          <a:off x="8124318" y="1156834"/>
          <a:ext cx="1422223" cy="237037"/>
        </a:xfrm>
        <a:prstGeom prst="parallelogram">
          <a:avLst>
            <a:gd name="adj" fmla="val 140840"/>
          </a:avLst>
        </a:prstGeom>
        <a:solidFill>
          <a:schemeClr val="accent2">
            <a:shade val="50000"/>
            <a:hueOff val="-211133"/>
            <a:satOff val="2780"/>
            <a:lumOff val="16649"/>
            <a:alphaOff val="0"/>
          </a:schemeClr>
        </a:solidFill>
        <a:ln w="12700" cap="flat" cmpd="sng" algn="ctr">
          <a:solidFill>
            <a:schemeClr val="accent2">
              <a:shade val="50000"/>
              <a:hueOff val="-211133"/>
              <a:satOff val="2780"/>
              <a:lumOff val="166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3CA62-6051-9340-ACAF-CEB3BAE3B8BA}">
      <dsp:nvSpPr>
        <dsp:cNvPr id="0" name=""/>
        <dsp:cNvSpPr/>
      </dsp:nvSpPr>
      <dsp:spPr>
        <a:xfrm>
          <a:off x="9629505" y="1156834"/>
          <a:ext cx="1422223" cy="237037"/>
        </a:xfrm>
        <a:prstGeom prst="parallelogram">
          <a:avLst>
            <a:gd name="adj" fmla="val 140840"/>
          </a:avLst>
        </a:prstGeom>
        <a:solidFill>
          <a:schemeClr val="accent2">
            <a:shade val="50000"/>
            <a:hueOff val="-253360"/>
            <a:satOff val="3336"/>
            <a:lumOff val="19979"/>
            <a:alphaOff val="0"/>
          </a:schemeClr>
        </a:solidFill>
        <a:ln w="12700" cap="flat" cmpd="sng" algn="ctr">
          <a:solidFill>
            <a:schemeClr val="accent2">
              <a:shade val="50000"/>
              <a:hueOff val="-253360"/>
              <a:satOff val="3336"/>
              <a:lumOff val="199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F8A6D-4A84-2D40-9759-740A1C05DD05}">
      <dsp:nvSpPr>
        <dsp:cNvPr id="0" name=""/>
        <dsp:cNvSpPr/>
      </dsp:nvSpPr>
      <dsp:spPr>
        <a:xfrm>
          <a:off x="598385" y="1504421"/>
          <a:ext cx="10666676" cy="96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US" sz="2000" b="1" kern="1200" dirty="0"/>
            <a:t>Income</a:t>
          </a:r>
          <a:r>
            <a:rPr lang="en-US" sz="2000" kern="1200" dirty="0"/>
            <a:t>:</a:t>
          </a:r>
          <a:r>
            <a:rPr lang="en-US" sz="2000" kern="1200" baseline="0" dirty="0"/>
            <a:t> Median Income of American Indian and Alaskan Native households - </a:t>
          </a:r>
          <a:r>
            <a:rPr lang="en-US" sz="2000" b="1" kern="1200" baseline="0" dirty="0"/>
            <a:t>$43,825 </a:t>
          </a:r>
          <a:r>
            <a:rPr lang="en-US" sz="2000" kern="1200" baseline="0" dirty="0"/>
            <a:t>(compared to </a:t>
          </a:r>
          <a:r>
            <a:rPr lang="en-US" sz="2000" b="0" i="0" u="none" kern="1200" dirty="0"/>
            <a:t>White, non-Hispanic household median income of </a:t>
          </a:r>
          <a:r>
            <a:rPr lang="en-US" sz="2000" b="1" i="0" u="none" kern="1200" dirty="0"/>
            <a:t>$68,785</a:t>
          </a:r>
          <a:r>
            <a:rPr lang="en-US" sz="2000" b="0" i="0" u="none" kern="1200" dirty="0"/>
            <a:t>). In 2015, the average income on reservations was </a:t>
          </a:r>
          <a:r>
            <a:rPr lang="en-US" sz="2000" b="1" i="0" u="none" kern="1200" dirty="0"/>
            <a:t>68% </a:t>
          </a:r>
          <a:r>
            <a:rPr lang="en-US" sz="2000" b="0" i="0" u="none" kern="1200" dirty="0"/>
            <a:t>below the US average, about $17,000</a:t>
          </a:r>
          <a:endParaRPr lang="en-US" sz="2000" kern="1200" dirty="0"/>
        </a:p>
      </dsp:txBody>
      <dsp:txXfrm>
        <a:off x="598385" y="1504421"/>
        <a:ext cx="10666676" cy="969697"/>
      </dsp:txXfrm>
    </dsp:sp>
    <dsp:sp modelId="{CF65C643-6F47-FD4A-9E47-8045916E7F84}">
      <dsp:nvSpPr>
        <dsp:cNvPr id="0" name=""/>
        <dsp:cNvSpPr/>
      </dsp:nvSpPr>
      <dsp:spPr>
        <a:xfrm>
          <a:off x="598385" y="2474119"/>
          <a:ext cx="1422223" cy="237037"/>
        </a:xfrm>
        <a:prstGeom prst="parallelogram">
          <a:avLst>
            <a:gd name="adj" fmla="val 140840"/>
          </a:avLst>
        </a:prstGeom>
        <a:solidFill>
          <a:schemeClr val="accent2">
            <a:shade val="50000"/>
            <a:hueOff val="-295587"/>
            <a:satOff val="3892"/>
            <a:lumOff val="23309"/>
            <a:alphaOff val="0"/>
          </a:schemeClr>
        </a:solidFill>
        <a:ln w="12700" cap="flat" cmpd="sng" algn="ctr">
          <a:solidFill>
            <a:schemeClr val="accent2">
              <a:shade val="50000"/>
              <a:hueOff val="-295587"/>
              <a:satOff val="3892"/>
              <a:lumOff val="233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E9DF0-D3D5-8C4B-8FCB-69EB38AFF7B2}">
      <dsp:nvSpPr>
        <dsp:cNvPr id="0" name=""/>
        <dsp:cNvSpPr/>
      </dsp:nvSpPr>
      <dsp:spPr>
        <a:xfrm>
          <a:off x="2103572" y="2474119"/>
          <a:ext cx="1422223" cy="237037"/>
        </a:xfrm>
        <a:prstGeom prst="parallelogram">
          <a:avLst>
            <a:gd name="adj" fmla="val 140840"/>
          </a:avLst>
        </a:prstGeom>
        <a:solidFill>
          <a:schemeClr val="accent2">
            <a:shade val="50000"/>
            <a:hueOff val="-337813"/>
            <a:satOff val="4447"/>
            <a:lumOff val="26638"/>
            <a:alphaOff val="0"/>
          </a:schemeClr>
        </a:solidFill>
        <a:ln w="12700" cap="flat" cmpd="sng" algn="ctr">
          <a:solidFill>
            <a:schemeClr val="accent2">
              <a:shade val="50000"/>
              <a:hueOff val="-337813"/>
              <a:satOff val="4447"/>
              <a:lumOff val="266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76D12-CC2B-8B45-B225-E7C41116E07A}">
      <dsp:nvSpPr>
        <dsp:cNvPr id="0" name=""/>
        <dsp:cNvSpPr/>
      </dsp:nvSpPr>
      <dsp:spPr>
        <a:xfrm>
          <a:off x="3608758" y="2474119"/>
          <a:ext cx="1422223" cy="237037"/>
        </a:xfrm>
        <a:prstGeom prst="parallelogram">
          <a:avLst>
            <a:gd name="adj" fmla="val 140840"/>
          </a:avLst>
        </a:prstGeom>
        <a:solidFill>
          <a:schemeClr val="accent2">
            <a:shade val="50000"/>
            <a:hueOff val="-380040"/>
            <a:satOff val="5003"/>
            <a:lumOff val="29968"/>
            <a:alphaOff val="0"/>
          </a:schemeClr>
        </a:solidFill>
        <a:ln w="12700" cap="flat" cmpd="sng" algn="ctr">
          <a:solidFill>
            <a:schemeClr val="accent2">
              <a:shade val="50000"/>
              <a:hueOff val="-380040"/>
              <a:satOff val="5003"/>
              <a:lumOff val="299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CDC99-0851-074C-8B3C-B6A263EF6CCC}">
      <dsp:nvSpPr>
        <dsp:cNvPr id="0" name=""/>
        <dsp:cNvSpPr/>
      </dsp:nvSpPr>
      <dsp:spPr>
        <a:xfrm>
          <a:off x="5113945" y="2474119"/>
          <a:ext cx="1422223" cy="237037"/>
        </a:xfrm>
        <a:prstGeom prst="parallelogram">
          <a:avLst>
            <a:gd name="adj" fmla="val 140840"/>
          </a:avLst>
        </a:prstGeom>
        <a:solidFill>
          <a:schemeClr val="accent2">
            <a:shade val="50000"/>
            <a:hueOff val="-422266"/>
            <a:satOff val="5559"/>
            <a:lumOff val="33298"/>
            <a:alphaOff val="0"/>
          </a:schemeClr>
        </a:solidFill>
        <a:ln w="12700" cap="flat" cmpd="sng" algn="ctr">
          <a:solidFill>
            <a:schemeClr val="accent2">
              <a:shade val="50000"/>
              <a:hueOff val="-422266"/>
              <a:satOff val="5559"/>
              <a:lumOff val="332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44700-3C15-3C43-A470-9C004192B035}">
      <dsp:nvSpPr>
        <dsp:cNvPr id="0" name=""/>
        <dsp:cNvSpPr/>
      </dsp:nvSpPr>
      <dsp:spPr>
        <a:xfrm>
          <a:off x="6619132" y="2474119"/>
          <a:ext cx="1422223" cy="237037"/>
        </a:xfrm>
        <a:prstGeom prst="parallelogram">
          <a:avLst>
            <a:gd name="adj" fmla="val 140840"/>
          </a:avLst>
        </a:prstGeom>
        <a:solidFill>
          <a:schemeClr val="accent2">
            <a:shade val="50000"/>
            <a:hueOff val="-464493"/>
            <a:satOff val="6115"/>
            <a:lumOff val="36628"/>
            <a:alphaOff val="0"/>
          </a:schemeClr>
        </a:solidFill>
        <a:ln w="12700" cap="flat" cmpd="sng" algn="ctr">
          <a:solidFill>
            <a:schemeClr val="accent2">
              <a:shade val="50000"/>
              <a:hueOff val="-464493"/>
              <a:satOff val="6115"/>
              <a:lumOff val="36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E562D-7DD7-2647-B56B-05F708969460}">
      <dsp:nvSpPr>
        <dsp:cNvPr id="0" name=""/>
        <dsp:cNvSpPr/>
      </dsp:nvSpPr>
      <dsp:spPr>
        <a:xfrm>
          <a:off x="8124318" y="2474119"/>
          <a:ext cx="1422223" cy="237037"/>
        </a:xfrm>
        <a:prstGeom prst="parallelogram">
          <a:avLst>
            <a:gd name="adj" fmla="val 140840"/>
          </a:avLst>
        </a:prstGeom>
        <a:solidFill>
          <a:schemeClr val="accent2">
            <a:shade val="50000"/>
            <a:hueOff val="-506720"/>
            <a:satOff val="6671"/>
            <a:lumOff val="39957"/>
            <a:alphaOff val="0"/>
          </a:schemeClr>
        </a:solidFill>
        <a:ln w="12700" cap="flat" cmpd="sng" algn="ctr">
          <a:solidFill>
            <a:schemeClr val="accent2">
              <a:shade val="50000"/>
              <a:hueOff val="-506720"/>
              <a:satOff val="6671"/>
              <a:lumOff val="399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F12C00-FF6C-5142-A2D0-4ABCE221EE6C}">
      <dsp:nvSpPr>
        <dsp:cNvPr id="0" name=""/>
        <dsp:cNvSpPr/>
      </dsp:nvSpPr>
      <dsp:spPr>
        <a:xfrm>
          <a:off x="9629505" y="2474119"/>
          <a:ext cx="1422223" cy="237037"/>
        </a:xfrm>
        <a:prstGeom prst="parallelogram">
          <a:avLst>
            <a:gd name="adj" fmla="val 140840"/>
          </a:avLst>
        </a:prstGeom>
        <a:solidFill>
          <a:schemeClr val="accent2">
            <a:shade val="50000"/>
            <a:hueOff val="-548946"/>
            <a:satOff val="7227"/>
            <a:lumOff val="43287"/>
            <a:alphaOff val="0"/>
          </a:schemeClr>
        </a:solidFill>
        <a:ln w="12700" cap="flat" cmpd="sng" algn="ctr">
          <a:solidFill>
            <a:schemeClr val="accent2">
              <a:shade val="50000"/>
              <a:hueOff val="-548946"/>
              <a:satOff val="7227"/>
              <a:lumOff val="432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659E7B-4E8B-F044-9E99-0736CD6961F3}">
      <dsp:nvSpPr>
        <dsp:cNvPr id="0" name=""/>
        <dsp:cNvSpPr/>
      </dsp:nvSpPr>
      <dsp:spPr>
        <a:xfrm>
          <a:off x="598385" y="2821705"/>
          <a:ext cx="10666676" cy="96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US" sz="2000" b="1" kern="1200" dirty="0"/>
            <a:t>Poverty Level</a:t>
          </a:r>
          <a:r>
            <a:rPr lang="en-US" sz="2000" kern="1200" dirty="0"/>
            <a:t>: Native Americans have the highest poverty level (US Census, 2018) at </a:t>
          </a:r>
          <a:r>
            <a:rPr lang="en-US" sz="2000" b="1" kern="1200" dirty="0"/>
            <a:t>25.4% </a:t>
          </a:r>
          <a:r>
            <a:rPr lang="en-US" sz="2000" kern="1200" dirty="0"/>
            <a:t>(compared to African American poverty rate of </a:t>
          </a:r>
          <a:r>
            <a:rPr lang="en-US" sz="2000" b="1" kern="1200" dirty="0"/>
            <a:t>20.8%</a:t>
          </a:r>
          <a:r>
            <a:rPr lang="en-US" sz="2000" kern="1200" dirty="0"/>
            <a:t> and the white poverty rate at </a:t>
          </a:r>
          <a:r>
            <a:rPr lang="en-US" sz="2000" b="1" kern="1200" dirty="0"/>
            <a:t>8.1%</a:t>
          </a:r>
          <a:r>
            <a:rPr lang="en-US" sz="2000" kern="1200" dirty="0"/>
            <a:t> during the same period.)</a:t>
          </a:r>
        </a:p>
      </dsp:txBody>
      <dsp:txXfrm>
        <a:off x="598385" y="2821705"/>
        <a:ext cx="10666676" cy="969697"/>
      </dsp:txXfrm>
    </dsp:sp>
    <dsp:sp modelId="{2C0BF361-3947-3044-9610-5F4B9DA732D8}">
      <dsp:nvSpPr>
        <dsp:cNvPr id="0" name=""/>
        <dsp:cNvSpPr/>
      </dsp:nvSpPr>
      <dsp:spPr>
        <a:xfrm>
          <a:off x="598385" y="3791403"/>
          <a:ext cx="1422223" cy="237037"/>
        </a:xfrm>
        <a:prstGeom prst="parallelogram">
          <a:avLst>
            <a:gd name="adj" fmla="val 140840"/>
          </a:avLst>
        </a:prstGeom>
        <a:solidFill>
          <a:schemeClr val="accent2">
            <a:shade val="50000"/>
            <a:hueOff val="-591173"/>
            <a:satOff val="7783"/>
            <a:lumOff val="46617"/>
            <a:alphaOff val="0"/>
          </a:schemeClr>
        </a:solidFill>
        <a:ln w="12700" cap="flat" cmpd="sng" algn="ctr">
          <a:solidFill>
            <a:schemeClr val="accent2">
              <a:shade val="50000"/>
              <a:hueOff val="-591173"/>
              <a:satOff val="7783"/>
              <a:lumOff val="466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8503D-9A2D-B345-86F7-7D1FD74FF9B5}">
      <dsp:nvSpPr>
        <dsp:cNvPr id="0" name=""/>
        <dsp:cNvSpPr/>
      </dsp:nvSpPr>
      <dsp:spPr>
        <a:xfrm>
          <a:off x="2103572" y="3791403"/>
          <a:ext cx="1422223" cy="237037"/>
        </a:xfrm>
        <a:prstGeom prst="parallelogram">
          <a:avLst>
            <a:gd name="adj" fmla="val 140840"/>
          </a:avLst>
        </a:prstGeom>
        <a:solidFill>
          <a:schemeClr val="accent2">
            <a:shade val="50000"/>
            <a:hueOff val="-548946"/>
            <a:satOff val="7227"/>
            <a:lumOff val="43287"/>
            <a:alphaOff val="0"/>
          </a:schemeClr>
        </a:solidFill>
        <a:ln w="12700" cap="flat" cmpd="sng" algn="ctr">
          <a:solidFill>
            <a:schemeClr val="accent2">
              <a:shade val="50000"/>
              <a:hueOff val="-548946"/>
              <a:satOff val="7227"/>
              <a:lumOff val="432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20898-BF21-DE46-B1C0-50D2E2F9B87D}">
      <dsp:nvSpPr>
        <dsp:cNvPr id="0" name=""/>
        <dsp:cNvSpPr/>
      </dsp:nvSpPr>
      <dsp:spPr>
        <a:xfrm>
          <a:off x="3608758" y="3791403"/>
          <a:ext cx="1422223" cy="237037"/>
        </a:xfrm>
        <a:prstGeom prst="parallelogram">
          <a:avLst>
            <a:gd name="adj" fmla="val 140840"/>
          </a:avLst>
        </a:prstGeom>
        <a:solidFill>
          <a:schemeClr val="accent2">
            <a:shade val="50000"/>
            <a:hueOff val="-506720"/>
            <a:satOff val="6671"/>
            <a:lumOff val="39957"/>
            <a:alphaOff val="0"/>
          </a:schemeClr>
        </a:solidFill>
        <a:ln w="12700" cap="flat" cmpd="sng" algn="ctr">
          <a:solidFill>
            <a:schemeClr val="accent2">
              <a:shade val="50000"/>
              <a:hueOff val="-506720"/>
              <a:satOff val="6671"/>
              <a:lumOff val="399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23D17-24FE-E04E-9E2F-A5EEC496729E}">
      <dsp:nvSpPr>
        <dsp:cNvPr id="0" name=""/>
        <dsp:cNvSpPr/>
      </dsp:nvSpPr>
      <dsp:spPr>
        <a:xfrm>
          <a:off x="5113945" y="3791403"/>
          <a:ext cx="1422223" cy="237037"/>
        </a:xfrm>
        <a:prstGeom prst="parallelogram">
          <a:avLst>
            <a:gd name="adj" fmla="val 140840"/>
          </a:avLst>
        </a:prstGeom>
        <a:solidFill>
          <a:schemeClr val="accent2">
            <a:shade val="50000"/>
            <a:hueOff val="-464493"/>
            <a:satOff val="6115"/>
            <a:lumOff val="36628"/>
            <a:alphaOff val="0"/>
          </a:schemeClr>
        </a:solidFill>
        <a:ln w="12700" cap="flat" cmpd="sng" algn="ctr">
          <a:solidFill>
            <a:schemeClr val="accent2">
              <a:shade val="50000"/>
              <a:hueOff val="-464493"/>
              <a:satOff val="6115"/>
              <a:lumOff val="36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2B6F56-F910-7744-9E6C-D64E9BFF7BC9}">
      <dsp:nvSpPr>
        <dsp:cNvPr id="0" name=""/>
        <dsp:cNvSpPr/>
      </dsp:nvSpPr>
      <dsp:spPr>
        <a:xfrm>
          <a:off x="6619132" y="3791403"/>
          <a:ext cx="1422223" cy="237037"/>
        </a:xfrm>
        <a:prstGeom prst="parallelogram">
          <a:avLst>
            <a:gd name="adj" fmla="val 140840"/>
          </a:avLst>
        </a:prstGeom>
        <a:solidFill>
          <a:schemeClr val="accent2">
            <a:shade val="50000"/>
            <a:hueOff val="-422266"/>
            <a:satOff val="5559"/>
            <a:lumOff val="33298"/>
            <a:alphaOff val="0"/>
          </a:schemeClr>
        </a:solidFill>
        <a:ln w="12700" cap="flat" cmpd="sng" algn="ctr">
          <a:solidFill>
            <a:schemeClr val="accent2">
              <a:shade val="50000"/>
              <a:hueOff val="-422266"/>
              <a:satOff val="5559"/>
              <a:lumOff val="332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33A46-53B0-6644-BBD2-852F36FAFBCD}">
      <dsp:nvSpPr>
        <dsp:cNvPr id="0" name=""/>
        <dsp:cNvSpPr/>
      </dsp:nvSpPr>
      <dsp:spPr>
        <a:xfrm>
          <a:off x="8124318" y="3791403"/>
          <a:ext cx="1422223" cy="237037"/>
        </a:xfrm>
        <a:prstGeom prst="parallelogram">
          <a:avLst>
            <a:gd name="adj" fmla="val 140840"/>
          </a:avLst>
        </a:prstGeom>
        <a:solidFill>
          <a:schemeClr val="accent2">
            <a:shade val="50000"/>
            <a:hueOff val="-380040"/>
            <a:satOff val="5003"/>
            <a:lumOff val="29968"/>
            <a:alphaOff val="0"/>
          </a:schemeClr>
        </a:solidFill>
        <a:ln w="12700" cap="flat" cmpd="sng" algn="ctr">
          <a:solidFill>
            <a:schemeClr val="accent2">
              <a:shade val="50000"/>
              <a:hueOff val="-380040"/>
              <a:satOff val="5003"/>
              <a:lumOff val="299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92312-525E-1940-842C-A1E3628D4C44}">
      <dsp:nvSpPr>
        <dsp:cNvPr id="0" name=""/>
        <dsp:cNvSpPr/>
      </dsp:nvSpPr>
      <dsp:spPr>
        <a:xfrm>
          <a:off x="9629505" y="3791403"/>
          <a:ext cx="1422223" cy="237037"/>
        </a:xfrm>
        <a:prstGeom prst="parallelogram">
          <a:avLst>
            <a:gd name="adj" fmla="val 140840"/>
          </a:avLst>
        </a:prstGeom>
        <a:solidFill>
          <a:schemeClr val="accent2">
            <a:shade val="50000"/>
            <a:hueOff val="-337813"/>
            <a:satOff val="4447"/>
            <a:lumOff val="26638"/>
            <a:alphaOff val="0"/>
          </a:schemeClr>
        </a:solidFill>
        <a:ln w="12700" cap="flat" cmpd="sng" algn="ctr">
          <a:solidFill>
            <a:schemeClr val="accent2">
              <a:shade val="50000"/>
              <a:hueOff val="-337813"/>
              <a:satOff val="4447"/>
              <a:lumOff val="266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65F282-801B-5E43-8E2F-2BA96019D32D}">
      <dsp:nvSpPr>
        <dsp:cNvPr id="0" name=""/>
        <dsp:cNvSpPr/>
      </dsp:nvSpPr>
      <dsp:spPr>
        <a:xfrm>
          <a:off x="598385" y="4138989"/>
          <a:ext cx="10666676" cy="96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US" sz="2000" b="1" kern="1200" dirty="0"/>
            <a:t>Unemployment</a:t>
          </a:r>
          <a:r>
            <a:rPr lang="en-US" sz="2000" kern="1200" dirty="0"/>
            <a:t>: American Indians and African Americans are the most economically disadvantaged racial groups as the employment rates for both groups is </a:t>
          </a:r>
          <a:r>
            <a:rPr lang="en-US" sz="2000" b="1" kern="1200" dirty="0"/>
            <a:t>8.1%</a:t>
          </a:r>
          <a:r>
            <a:rPr lang="en-US" sz="2000" kern="1200" dirty="0"/>
            <a:t> compared to an unemployment rate of </a:t>
          </a:r>
          <a:r>
            <a:rPr lang="en-US" sz="2000" b="1" kern="1200" dirty="0"/>
            <a:t>3.3% </a:t>
          </a:r>
          <a:r>
            <a:rPr lang="en-US" sz="2000" kern="1200" dirty="0"/>
            <a:t>for the white population (Bureau of Labor, 2019). </a:t>
          </a:r>
        </a:p>
      </dsp:txBody>
      <dsp:txXfrm>
        <a:off x="598385" y="4138989"/>
        <a:ext cx="10666676" cy="969697"/>
      </dsp:txXfrm>
    </dsp:sp>
    <dsp:sp modelId="{3EC750BE-ACC7-BF43-8FFE-082B04CE7677}">
      <dsp:nvSpPr>
        <dsp:cNvPr id="0" name=""/>
        <dsp:cNvSpPr/>
      </dsp:nvSpPr>
      <dsp:spPr>
        <a:xfrm>
          <a:off x="598385" y="5108687"/>
          <a:ext cx="1422223" cy="237037"/>
        </a:xfrm>
        <a:prstGeom prst="parallelogram">
          <a:avLst>
            <a:gd name="adj" fmla="val 140840"/>
          </a:avLst>
        </a:prstGeom>
        <a:solidFill>
          <a:schemeClr val="accent2">
            <a:shade val="50000"/>
            <a:hueOff val="-295587"/>
            <a:satOff val="3892"/>
            <a:lumOff val="23309"/>
            <a:alphaOff val="0"/>
          </a:schemeClr>
        </a:solidFill>
        <a:ln w="12700" cap="flat" cmpd="sng" algn="ctr">
          <a:solidFill>
            <a:schemeClr val="accent2">
              <a:shade val="50000"/>
              <a:hueOff val="-295587"/>
              <a:satOff val="3892"/>
              <a:lumOff val="233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047A71-B8A2-1B4C-B93D-6D439C91DD2F}">
      <dsp:nvSpPr>
        <dsp:cNvPr id="0" name=""/>
        <dsp:cNvSpPr/>
      </dsp:nvSpPr>
      <dsp:spPr>
        <a:xfrm>
          <a:off x="2103572" y="5108687"/>
          <a:ext cx="1422223" cy="237037"/>
        </a:xfrm>
        <a:prstGeom prst="parallelogram">
          <a:avLst>
            <a:gd name="adj" fmla="val 140840"/>
          </a:avLst>
        </a:prstGeom>
        <a:solidFill>
          <a:schemeClr val="accent2">
            <a:shade val="50000"/>
            <a:hueOff val="-253360"/>
            <a:satOff val="3336"/>
            <a:lumOff val="19979"/>
            <a:alphaOff val="0"/>
          </a:schemeClr>
        </a:solidFill>
        <a:ln w="12700" cap="flat" cmpd="sng" algn="ctr">
          <a:solidFill>
            <a:schemeClr val="accent2">
              <a:shade val="50000"/>
              <a:hueOff val="-253360"/>
              <a:satOff val="3336"/>
              <a:lumOff val="199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F67B7D-3C90-F643-8590-DEA117567D46}">
      <dsp:nvSpPr>
        <dsp:cNvPr id="0" name=""/>
        <dsp:cNvSpPr/>
      </dsp:nvSpPr>
      <dsp:spPr>
        <a:xfrm>
          <a:off x="3608758" y="5108687"/>
          <a:ext cx="1422223" cy="237037"/>
        </a:xfrm>
        <a:prstGeom prst="parallelogram">
          <a:avLst>
            <a:gd name="adj" fmla="val 140840"/>
          </a:avLst>
        </a:prstGeom>
        <a:solidFill>
          <a:schemeClr val="accent2">
            <a:shade val="50000"/>
            <a:hueOff val="-211133"/>
            <a:satOff val="2780"/>
            <a:lumOff val="16649"/>
            <a:alphaOff val="0"/>
          </a:schemeClr>
        </a:solidFill>
        <a:ln w="12700" cap="flat" cmpd="sng" algn="ctr">
          <a:solidFill>
            <a:schemeClr val="accent2">
              <a:shade val="50000"/>
              <a:hueOff val="-211133"/>
              <a:satOff val="2780"/>
              <a:lumOff val="166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DB8E98-DEED-0D49-AD51-0FDC060D7352}">
      <dsp:nvSpPr>
        <dsp:cNvPr id="0" name=""/>
        <dsp:cNvSpPr/>
      </dsp:nvSpPr>
      <dsp:spPr>
        <a:xfrm>
          <a:off x="5113945" y="5108687"/>
          <a:ext cx="1422223" cy="237037"/>
        </a:xfrm>
        <a:prstGeom prst="parallelogram">
          <a:avLst>
            <a:gd name="adj" fmla="val 140840"/>
          </a:avLst>
        </a:prstGeom>
        <a:solidFill>
          <a:schemeClr val="accent2">
            <a:shade val="50000"/>
            <a:hueOff val="-168907"/>
            <a:satOff val="2224"/>
            <a:lumOff val="13319"/>
            <a:alphaOff val="0"/>
          </a:schemeClr>
        </a:solidFill>
        <a:ln w="12700" cap="flat" cmpd="sng" algn="ctr">
          <a:solidFill>
            <a:schemeClr val="accent2">
              <a:shade val="50000"/>
              <a:hueOff val="-168907"/>
              <a:satOff val="2224"/>
              <a:lumOff val="133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861955-355C-6F4A-A6D5-522B4F4EB018}">
      <dsp:nvSpPr>
        <dsp:cNvPr id="0" name=""/>
        <dsp:cNvSpPr/>
      </dsp:nvSpPr>
      <dsp:spPr>
        <a:xfrm>
          <a:off x="6619132" y="5108687"/>
          <a:ext cx="1422223" cy="237037"/>
        </a:xfrm>
        <a:prstGeom prst="parallelogram">
          <a:avLst>
            <a:gd name="adj" fmla="val 140840"/>
          </a:avLst>
        </a:prstGeom>
        <a:solidFill>
          <a:schemeClr val="accent2">
            <a:shade val="50000"/>
            <a:hueOff val="-126680"/>
            <a:satOff val="1668"/>
            <a:lumOff val="9989"/>
            <a:alphaOff val="0"/>
          </a:schemeClr>
        </a:solidFill>
        <a:ln w="12700" cap="flat" cmpd="sng" algn="ctr">
          <a:solidFill>
            <a:schemeClr val="accent2">
              <a:shade val="50000"/>
              <a:hueOff val="-126680"/>
              <a:satOff val="1668"/>
              <a:lumOff val="99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F71A76-7F62-9E4C-A6DF-28C942F3F321}">
      <dsp:nvSpPr>
        <dsp:cNvPr id="0" name=""/>
        <dsp:cNvSpPr/>
      </dsp:nvSpPr>
      <dsp:spPr>
        <a:xfrm>
          <a:off x="8124318" y="5108687"/>
          <a:ext cx="1422223" cy="237037"/>
        </a:xfrm>
        <a:prstGeom prst="parallelogram">
          <a:avLst>
            <a:gd name="adj" fmla="val 140840"/>
          </a:avLst>
        </a:prstGeom>
        <a:solidFill>
          <a:schemeClr val="accent2">
            <a:shade val="50000"/>
            <a:hueOff val="-84453"/>
            <a:satOff val="1112"/>
            <a:lumOff val="6660"/>
            <a:alphaOff val="0"/>
          </a:schemeClr>
        </a:solidFill>
        <a:ln w="12700" cap="flat" cmpd="sng" algn="ctr">
          <a:solidFill>
            <a:schemeClr val="accent2">
              <a:shade val="50000"/>
              <a:hueOff val="-84453"/>
              <a:satOff val="1112"/>
              <a:lumOff val="66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E7079-3B09-254B-B5C9-383E3E46BB81}">
      <dsp:nvSpPr>
        <dsp:cNvPr id="0" name=""/>
        <dsp:cNvSpPr/>
      </dsp:nvSpPr>
      <dsp:spPr>
        <a:xfrm>
          <a:off x="9629505" y="5108687"/>
          <a:ext cx="1422223" cy="237037"/>
        </a:xfrm>
        <a:prstGeom prst="parallelogram">
          <a:avLst>
            <a:gd name="adj" fmla="val 140840"/>
          </a:avLst>
        </a:prstGeom>
        <a:solidFill>
          <a:schemeClr val="accent2">
            <a:shade val="50000"/>
            <a:hueOff val="-42227"/>
            <a:satOff val="556"/>
            <a:lumOff val="3330"/>
            <a:alphaOff val="0"/>
          </a:schemeClr>
        </a:solidFill>
        <a:ln w="12700" cap="flat" cmpd="sng" algn="ctr">
          <a:solidFill>
            <a:schemeClr val="accent2">
              <a:shade val="50000"/>
              <a:hueOff val="-42227"/>
              <a:satOff val="556"/>
              <a:lumOff val="33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C43A6-C685-914E-BB8C-4C2EDCFAD296}">
      <dsp:nvSpPr>
        <dsp:cNvPr id="0" name=""/>
        <dsp:cNvSpPr/>
      </dsp:nvSpPr>
      <dsp:spPr>
        <a:xfrm>
          <a:off x="0" y="250237"/>
          <a:ext cx="3734893" cy="2240936"/>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i="0" kern="1200" dirty="0"/>
            <a:t>Culture-based education</a:t>
          </a:r>
          <a:r>
            <a:rPr lang="en-US" sz="2600" b="0" i="0" kern="1200" dirty="0"/>
            <a:t>: Centers learning around culture as a key to success for Indigenous students</a:t>
          </a:r>
          <a:endParaRPr lang="en-US" sz="2600" kern="1200" dirty="0"/>
        </a:p>
      </dsp:txBody>
      <dsp:txXfrm>
        <a:off x="0" y="250237"/>
        <a:ext cx="3734893" cy="2240936"/>
      </dsp:txXfrm>
    </dsp:sp>
    <dsp:sp modelId="{904A84BF-F7E6-AE47-BE4D-B55AD15C8BAA}">
      <dsp:nvSpPr>
        <dsp:cNvPr id="0" name=""/>
        <dsp:cNvSpPr/>
      </dsp:nvSpPr>
      <dsp:spPr>
        <a:xfrm>
          <a:off x="4108383" y="250237"/>
          <a:ext cx="3734893" cy="224093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-Make the transition from school to home and vice versa, seamless</a:t>
          </a:r>
          <a:endParaRPr lang="en-US" sz="2600" kern="1200"/>
        </a:p>
      </dsp:txBody>
      <dsp:txXfrm>
        <a:off x="4108383" y="250237"/>
        <a:ext cx="3734893" cy="2240936"/>
      </dsp:txXfrm>
    </dsp:sp>
    <dsp:sp modelId="{1D58ECD3-5B42-ED44-8D1C-2A611AA665FB}">
      <dsp:nvSpPr>
        <dsp:cNvPr id="0" name=""/>
        <dsp:cNvSpPr/>
      </dsp:nvSpPr>
      <dsp:spPr>
        <a:xfrm>
          <a:off x="8216766" y="250237"/>
          <a:ext cx="3734893" cy="224093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-Linked to higher levels of trust with adults and increased socio-emotional well-being (Kana‘iaupuni, et al., 2010)</a:t>
          </a:r>
        </a:p>
      </dsp:txBody>
      <dsp:txXfrm>
        <a:off x="8216766" y="250237"/>
        <a:ext cx="3734893" cy="2240936"/>
      </dsp:txXfrm>
    </dsp:sp>
    <dsp:sp modelId="{5F1E577A-6772-B844-9AFA-FE564A91541C}">
      <dsp:nvSpPr>
        <dsp:cNvPr id="0" name=""/>
        <dsp:cNvSpPr/>
      </dsp:nvSpPr>
      <dsp:spPr>
        <a:xfrm>
          <a:off x="0" y="2864663"/>
          <a:ext cx="3734893" cy="224093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-Obtain a deeper sense of belonging and inclusion in school settings</a:t>
          </a:r>
          <a:endParaRPr lang="en-US" sz="2600" kern="1200"/>
        </a:p>
      </dsp:txBody>
      <dsp:txXfrm>
        <a:off x="0" y="2864663"/>
        <a:ext cx="3734893" cy="2240936"/>
      </dsp:txXfrm>
    </dsp:sp>
    <dsp:sp modelId="{EF0299D7-525A-7347-8A78-1B0EA18F13C6}">
      <dsp:nvSpPr>
        <dsp:cNvPr id="0" name=""/>
        <dsp:cNvSpPr/>
      </dsp:nvSpPr>
      <dsp:spPr>
        <a:xfrm>
          <a:off x="4108383" y="2864663"/>
          <a:ext cx="3734893" cy="224093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-Enhanced motivation , resilience, and ethnic pride</a:t>
          </a:r>
          <a:endParaRPr lang="en-US" sz="2600" kern="1200"/>
        </a:p>
      </dsp:txBody>
      <dsp:txXfrm>
        <a:off x="4108383" y="2864663"/>
        <a:ext cx="3734893" cy="2240936"/>
      </dsp:txXfrm>
    </dsp:sp>
    <dsp:sp modelId="{A22269D9-2E3D-9048-88AE-4E4530C8BF2F}">
      <dsp:nvSpPr>
        <dsp:cNvPr id="0" name=""/>
        <dsp:cNvSpPr/>
      </dsp:nvSpPr>
      <dsp:spPr>
        <a:xfrm>
          <a:off x="8216766" y="2864663"/>
          <a:ext cx="3734893" cy="224093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-Improve college aspirations (Castagno et al., 2008).</a:t>
          </a:r>
        </a:p>
      </dsp:txBody>
      <dsp:txXfrm>
        <a:off x="8216766" y="2864663"/>
        <a:ext cx="3734893" cy="224093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F7313-09AE-9244-849F-D529BFD4544F}">
      <dsp:nvSpPr>
        <dsp:cNvPr id="0" name=""/>
        <dsp:cNvSpPr/>
      </dsp:nvSpPr>
      <dsp:spPr>
        <a:xfrm>
          <a:off x="0" y="-71214"/>
          <a:ext cx="9614263" cy="1446976"/>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The Every Student Succeeds Act</a:t>
          </a:r>
        </a:p>
        <a:p>
          <a:pPr marL="171450" lvl="1" indent="-171450" algn="l" defTabSz="711200">
            <a:lnSpc>
              <a:spcPct val="90000"/>
            </a:lnSpc>
            <a:spcBef>
              <a:spcPct val="0"/>
            </a:spcBef>
            <a:spcAft>
              <a:spcPct val="15000"/>
            </a:spcAft>
            <a:buChar char="•"/>
          </a:pPr>
          <a:r>
            <a:rPr lang="en-US" sz="1600" kern="1200" dirty="0"/>
            <a:t>Requires state education agencies to </a:t>
          </a:r>
          <a:r>
            <a:rPr lang="en-US" sz="1600" b="1" kern="1200" dirty="0"/>
            <a:t>meaningfully consult with tribes</a:t>
          </a:r>
        </a:p>
        <a:p>
          <a:pPr marL="171450" lvl="1" indent="-171450" algn="l" defTabSz="711200">
            <a:lnSpc>
              <a:spcPct val="90000"/>
            </a:lnSpc>
            <a:spcBef>
              <a:spcPct val="0"/>
            </a:spcBef>
            <a:spcAft>
              <a:spcPct val="15000"/>
            </a:spcAft>
            <a:buChar char="•"/>
          </a:pPr>
          <a:r>
            <a:rPr lang="en-US" sz="1600" b="1" kern="1200" dirty="0"/>
            <a:t>Authorizes funding </a:t>
          </a:r>
          <a:r>
            <a:rPr lang="en-US" sz="1600" kern="1200" dirty="0"/>
            <a:t>for Native language immersion programs</a:t>
          </a:r>
        </a:p>
        <a:p>
          <a:pPr marL="171450" lvl="1" indent="-171450" algn="l" defTabSz="711200">
            <a:lnSpc>
              <a:spcPct val="90000"/>
            </a:lnSpc>
            <a:spcBef>
              <a:spcPct val="0"/>
            </a:spcBef>
            <a:spcAft>
              <a:spcPct val="15000"/>
            </a:spcAft>
            <a:buChar char="•"/>
          </a:pPr>
          <a:r>
            <a:rPr lang="en-US" sz="1600" kern="1200" dirty="0"/>
            <a:t>Allocates additional funding for </a:t>
          </a:r>
          <a:r>
            <a:rPr lang="en-US" sz="1600" b="1" kern="1200" dirty="0"/>
            <a:t>dropout prevention </a:t>
          </a:r>
          <a:r>
            <a:rPr lang="en-US" sz="1600" kern="1200" dirty="0"/>
            <a:t>and </a:t>
          </a:r>
          <a:r>
            <a:rPr lang="en-US" sz="1600" b="1" kern="1200" dirty="0"/>
            <a:t>mental health services</a:t>
          </a:r>
        </a:p>
      </dsp:txBody>
      <dsp:txXfrm>
        <a:off x="42380" y="-28834"/>
        <a:ext cx="8245362" cy="1362216"/>
      </dsp:txXfrm>
    </dsp:sp>
    <dsp:sp modelId="{39E16906-09A6-C44F-8120-E0FFA28667E7}">
      <dsp:nvSpPr>
        <dsp:cNvPr id="0" name=""/>
        <dsp:cNvSpPr/>
      </dsp:nvSpPr>
      <dsp:spPr>
        <a:xfrm>
          <a:off x="805194" y="1444626"/>
          <a:ext cx="9614263" cy="1162118"/>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Diverge from </a:t>
          </a:r>
          <a:r>
            <a:rPr lang="en-US" sz="2400" b="1" kern="1200" dirty="0"/>
            <a:t>deficit-based framework </a:t>
          </a:r>
          <a:r>
            <a:rPr lang="en-US" sz="2400" kern="1200" dirty="0"/>
            <a:t>to understand the strengths and assets of Indigenous students and their cultures</a:t>
          </a:r>
        </a:p>
      </dsp:txBody>
      <dsp:txXfrm>
        <a:off x="839231" y="1478663"/>
        <a:ext cx="7985617" cy="1094044"/>
      </dsp:txXfrm>
    </dsp:sp>
    <dsp:sp modelId="{A5A33340-1340-B942-8034-815A9A3E603A}">
      <dsp:nvSpPr>
        <dsp:cNvPr id="0" name=""/>
        <dsp:cNvSpPr/>
      </dsp:nvSpPr>
      <dsp:spPr>
        <a:xfrm>
          <a:off x="1598371" y="2818039"/>
          <a:ext cx="9614263" cy="1162118"/>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Understand this country’s </a:t>
          </a:r>
          <a:r>
            <a:rPr lang="en-US" sz="2400" b="1" kern="1200" dirty="0"/>
            <a:t>moral debt </a:t>
          </a:r>
          <a:r>
            <a:rPr lang="en-US" sz="2400" kern="1200" dirty="0"/>
            <a:t>to Indigenous people</a:t>
          </a:r>
        </a:p>
      </dsp:txBody>
      <dsp:txXfrm>
        <a:off x="1632408" y="2852076"/>
        <a:ext cx="7997635" cy="1094044"/>
      </dsp:txXfrm>
    </dsp:sp>
    <dsp:sp modelId="{3660A5E9-AB36-1B4A-9A9D-B3ED369C6709}">
      <dsp:nvSpPr>
        <dsp:cNvPr id="0" name=""/>
        <dsp:cNvSpPr/>
      </dsp:nvSpPr>
      <dsp:spPr>
        <a:xfrm>
          <a:off x="2403565" y="4191451"/>
          <a:ext cx="9614263" cy="1162118"/>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Indigenous cultural </a:t>
          </a:r>
          <a:r>
            <a:rPr lang="en-US" sz="2400" b="1" kern="1200" dirty="0"/>
            <a:t>vitality</a:t>
          </a:r>
          <a:r>
            <a:rPr lang="en-US" sz="2400" kern="1200" dirty="0"/>
            <a:t> and </a:t>
          </a:r>
          <a:r>
            <a:rPr lang="en-US" sz="2400" b="1" kern="1200" dirty="0"/>
            <a:t>sustainability</a:t>
          </a:r>
        </a:p>
      </dsp:txBody>
      <dsp:txXfrm>
        <a:off x="2437602" y="4225488"/>
        <a:ext cx="7985617" cy="1094044"/>
      </dsp:txXfrm>
    </dsp:sp>
    <dsp:sp modelId="{77C13089-B97E-1445-912F-2425CA17B453}">
      <dsp:nvSpPr>
        <dsp:cNvPr id="0" name=""/>
        <dsp:cNvSpPr/>
      </dsp:nvSpPr>
      <dsp:spPr>
        <a:xfrm>
          <a:off x="8858886" y="961291"/>
          <a:ext cx="755376" cy="7553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028846" y="961291"/>
        <a:ext cx="415456" cy="568420"/>
      </dsp:txXfrm>
    </dsp:sp>
    <dsp:sp modelId="{97117755-41D6-4C45-B087-D375E20287CB}">
      <dsp:nvSpPr>
        <dsp:cNvPr id="0" name=""/>
        <dsp:cNvSpPr/>
      </dsp:nvSpPr>
      <dsp:spPr>
        <a:xfrm>
          <a:off x="9664080" y="2334703"/>
          <a:ext cx="755376" cy="7553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834040" y="2334703"/>
        <a:ext cx="415456" cy="568420"/>
      </dsp:txXfrm>
    </dsp:sp>
    <dsp:sp modelId="{D15B20A8-69E8-0644-B013-1FD6E410C559}">
      <dsp:nvSpPr>
        <dsp:cNvPr id="0" name=""/>
        <dsp:cNvSpPr/>
      </dsp:nvSpPr>
      <dsp:spPr>
        <a:xfrm>
          <a:off x="10457257" y="3708116"/>
          <a:ext cx="755376" cy="7553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10627217" y="3708116"/>
        <a:ext cx="415456" cy="5684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9C4C5-1320-7348-B01B-C681110B0B83}">
      <dsp:nvSpPr>
        <dsp:cNvPr id="0" name=""/>
        <dsp:cNvSpPr/>
      </dsp:nvSpPr>
      <dsp:spPr>
        <a:xfrm>
          <a:off x="0" y="24545"/>
          <a:ext cx="11917680" cy="99312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Indigenous students are often the </a:t>
          </a:r>
          <a:r>
            <a:rPr lang="en-US" sz="2500" b="1" kern="1200" dirty="0">
              <a:solidFill>
                <a:srgbClr val="FF0000"/>
              </a:solidFill>
            </a:rPr>
            <a:t>minority</a:t>
          </a:r>
          <a:r>
            <a:rPr lang="en-US" sz="2500" kern="1200" dirty="0"/>
            <a:t> in public schools</a:t>
          </a:r>
        </a:p>
      </dsp:txBody>
      <dsp:txXfrm>
        <a:off x="48481" y="73026"/>
        <a:ext cx="11820718" cy="896166"/>
      </dsp:txXfrm>
    </dsp:sp>
    <dsp:sp modelId="{7A22F77A-7B7A-714B-BE0D-F65CED6953A3}">
      <dsp:nvSpPr>
        <dsp:cNvPr id="0" name=""/>
        <dsp:cNvSpPr/>
      </dsp:nvSpPr>
      <dsp:spPr>
        <a:xfrm>
          <a:off x="0" y="1089674"/>
          <a:ext cx="11917680" cy="99312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And many of the problems Indigenous students face can be exacerbated by </a:t>
          </a:r>
          <a:r>
            <a:rPr lang="en-US" sz="2500" b="1" kern="1200" dirty="0">
              <a:solidFill>
                <a:srgbClr val="FF0000"/>
              </a:solidFill>
            </a:rPr>
            <a:t>non-Indigenous cultures</a:t>
          </a:r>
        </a:p>
      </dsp:txBody>
      <dsp:txXfrm>
        <a:off x="48481" y="1138155"/>
        <a:ext cx="11820718" cy="896166"/>
      </dsp:txXfrm>
    </dsp:sp>
    <dsp:sp modelId="{6C763CF1-2890-E744-B9B0-D67B53AB1894}">
      <dsp:nvSpPr>
        <dsp:cNvPr id="0" name=""/>
        <dsp:cNvSpPr/>
      </dsp:nvSpPr>
      <dsp:spPr>
        <a:xfrm>
          <a:off x="0" y="2154803"/>
          <a:ext cx="11917680" cy="99312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Data shows that Indigenous students are </a:t>
          </a:r>
          <a:r>
            <a:rPr lang="en-US" sz="2500" b="1" kern="1200" dirty="0">
              <a:solidFill>
                <a:srgbClr val="FF0000"/>
              </a:solidFill>
            </a:rPr>
            <a:t>at or near the greatest risk </a:t>
          </a:r>
          <a:r>
            <a:rPr lang="en-US" sz="2500" kern="1200" dirty="0"/>
            <a:t>of receiving </a:t>
          </a:r>
          <a:r>
            <a:rPr lang="en-US" sz="2500" b="1" kern="1200" dirty="0">
              <a:solidFill>
                <a:srgbClr val="FF0000"/>
              </a:solidFill>
            </a:rPr>
            <a:t>poor education in public schools</a:t>
          </a:r>
          <a:r>
            <a:rPr lang="en-US" sz="2500" kern="1200" dirty="0"/>
            <a:t> (Henson, 2008)</a:t>
          </a:r>
        </a:p>
      </dsp:txBody>
      <dsp:txXfrm>
        <a:off x="48481" y="2203284"/>
        <a:ext cx="11820718" cy="896166"/>
      </dsp:txXfrm>
    </dsp:sp>
    <dsp:sp modelId="{6C7E78C5-0D70-3B48-AC76-9DE6090CE525}">
      <dsp:nvSpPr>
        <dsp:cNvPr id="0" name=""/>
        <dsp:cNvSpPr/>
      </dsp:nvSpPr>
      <dsp:spPr>
        <a:xfrm>
          <a:off x="0" y="3219932"/>
          <a:ext cx="11917680" cy="99312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In addition to the high drop out rate, Indigenous students also have the </a:t>
          </a:r>
          <a:r>
            <a:rPr lang="en-US" sz="2500" b="1" kern="1200" dirty="0">
              <a:solidFill>
                <a:srgbClr val="FF0000"/>
              </a:solidFill>
            </a:rPr>
            <a:t>highest rate of absenteeism</a:t>
          </a:r>
          <a:r>
            <a:rPr lang="en-US" sz="2500" kern="1200" dirty="0"/>
            <a:t> of any group (Adcock, 2014)</a:t>
          </a:r>
        </a:p>
      </dsp:txBody>
      <dsp:txXfrm>
        <a:off x="48481" y="3268413"/>
        <a:ext cx="11820718" cy="896166"/>
      </dsp:txXfrm>
    </dsp:sp>
    <dsp:sp modelId="{E3FD21A5-D9C5-F242-9905-F2D41BBD59D2}">
      <dsp:nvSpPr>
        <dsp:cNvPr id="0" name=""/>
        <dsp:cNvSpPr/>
      </dsp:nvSpPr>
      <dsp:spPr>
        <a:xfrm>
          <a:off x="0" y="4285061"/>
          <a:ext cx="11917680" cy="99312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Indigenous students are </a:t>
          </a:r>
          <a:r>
            <a:rPr lang="en-US" sz="2500" b="1" kern="1200" dirty="0">
              <a:solidFill>
                <a:srgbClr val="FF0000"/>
              </a:solidFill>
            </a:rPr>
            <a:t>disproportionately</a:t>
          </a:r>
          <a:r>
            <a:rPr lang="en-US" sz="2500" kern="1200" dirty="0"/>
            <a:t> placed in </a:t>
          </a:r>
          <a:r>
            <a:rPr lang="en-US" sz="2500" b="1" kern="1200" dirty="0">
              <a:solidFill>
                <a:srgbClr val="FF0000"/>
              </a:solidFill>
            </a:rPr>
            <a:t>special education </a:t>
          </a:r>
          <a:r>
            <a:rPr lang="en-US" sz="2500" kern="1200" dirty="0"/>
            <a:t>compared to other populations (Adcock, 2014)</a:t>
          </a:r>
        </a:p>
      </dsp:txBody>
      <dsp:txXfrm>
        <a:off x="48481" y="4333542"/>
        <a:ext cx="11820718" cy="8961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9C4C5-1320-7348-B01B-C681110B0B83}">
      <dsp:nvSpPr>
        <dsp:cNvPr id="0" name=""/>
        <dsp:cNvSpPr/>
      </dsp:nvSpPr>
      <dsp:spPr>
        <a:xfrm>
          <a:off x="0" y="18538"/>
          <a:ext cx="11917680" cy="151039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0000"/>
              </a:solidFill>
            </a:rPr>
            <a:t>Decrease stereotypes</a:t>
          </a:r>
          <a:r>
            <a:rPr lang="en-US" sz="2700" kern="1200" dirty="0"/>
            <a:t>: Indigenous</a:t>
          </a:r>
          <a:r>
            <a:rPr lang="en-US" sz="2700" kern="1200" baseline="0" dirty="0"/>
            <a:t> people are often portrayed with stereotypical images and outdated children’s books.  </a:t>
          </a:r>
          <a:endParaRPr lang="en-US" sz="2700" kern="1200" dirty="0"/>
        </a:p>
      </dsp:txBody>
      <dsp:txXfrm>
        <a:off x="73731" y="92269"/>
        <a:ext cx="11770218" cy="1362934"/>
      </dsp:txXfrm>
    </dsp:sp>
    <dsp:sp modelId="{BF5CF52F-BC05-EA46-9102-27B810D36B8C}">
      <dsp:nvSpPr>
        <dsp:cNvPr id="0" name=""/>
        <dsp:cNvSpPr/>
      </dsp:nvSpPr>
      <dsp:spPr>
        <a:xfrm>
          <a:off x="0" y="1528935"/>
          <a:ext cx="11917680" cy="656707"/>
        </a:xfrm>
        <a:prstGeom prst="rect">
          <a:avLst/>
        </a:prstGeom>
        <a:solidFill>
          <a:srgbClr val="C00000"/>
        </a:solidFill>
        <a:ln>
          <a:noFill/>
        </a:ln>
        <a:effectLst/>
      </dsp:spPr>
      <dsp:style>
        <a:lnRef idx="0">
          <a:scrgbClr r="0" g="0" b="0"/>
        </a:lnRef>
        <a:fillRef idx="0">
          <a:scrgbClr r="0" g="0" b="0"/>
        </a:fillRef>
        <a:effectRef idx="0">
          <a:scrgbClr r="0" g="0" b="0"/>
        </a:effectRef>
        <a:fontRef idx="minor"/>
      </dsp:style>
      <dsp:txBody>
        <a:bodyPr spcFirstLastPara="0" vert="horz" wrap="square" lIns="37838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i="0" u="none" kern="1200" dirty="0">
              <a:solidFill>
                <a:schemeClr val="bg1"/>
              </a:solidFill>
            </a:rPr>
            <a:t>A study by the University of Southern Mississippi found that non-indigenous students believe these inaccurate concepts about Indigenous students</a:t>
          </a:r>
          <a:endParaRPr lang="en-US" sz="2100" kern="1200" dirty="0">
            <a:solidFill>
              <a:schemeClr val="bg1"/>
            </a:solidFill>
          </a:endParaRPr>
        </a:p>
      </dsp:txBody>
      <dsp:txXfrm>
        <a:off x="0" y="1528935"/>
        <a:ext cx="11917680" cy="656707"/>
      </dsp:txXfrm>
    </dsp:sp>
    <dsp:sp modelId="{695C6C0E-1FE4-4046-B641-3C5AA2922990}">
      <dsp:nvSpPr>
        <dsp:cNvPr id="0" name=""/>
        <dsp:cNvSpPr/>
      </dsp:nvSpPr>
      <dsp:spPr>
        <a:xfrm>
          <a:off x="0" y="2185643"/>
          <a:ext cx="11917680" cy="151039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0000"/>
              </a:solidFill>
            </a:rPr>
            <a:t>Increase Indigenous education in public schools</a:t>
          </a:r>
          <a:r>
            <a:rPr lang="en-US" sz="2700" b="1" kern="1200" dirty="0">
              <a:solidFill>
                <a:schemeClr val="bg1"/>
              </a:solidFill>
            </a:rPr>
            <a:t>: </a:t>
          </a:r>
          <a:r>
            <a:rPr lang="en-US" sz="2700" b="0" i="0" u="none" kern="1200" dirty="0"/>
            <a:t>The director of the UCLA American Indian Studies Center, Shannon Speed, said Native American history is not adequately covered in public education or education at all levels.</a:t>
          </a:r>
          <a:endParaRPr lang="en-US" sz="2700" b="1" kern="1200" dirty="0">
            <a:solidFill>
              <a:schemeClr val="bg1"/>
            </a:solidFill>
          </a:endParaRPr>
        </a:p>
      </dsp:txBody>
      <dsp:txXfrm>
        <a:off x="73731" y="2259374"/>
        <a:ext cx="11770218" cy="1362934"/>
      </dsp:txXfrm>
    </dsp:sp>
    <dsp:sp modelId="{56C40089-EAC6-7940-B696-695A0BE39461}">
      <dsp:nvSpPr>
        <dsp:cNvPr id="0" name=""/>
        <dsp:cNvSpPr/>
      </dsp:nvSpPr>
      <dsp:spPr>
        <a:xfrm>
          <a:off x="0" y="3773800"/>
          <a:ext cx="11917680" cy="151039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0000"/>
              </a:solidFill>
            </a:rPr>
            <a:t>Doing so can increase college enrollment</a:t>
          </a:r>
          <a:r>
            <a:rPr lang="en-US" sz="2700" b="1" kern="1200" dirty="0">
              <a:solidFill>
                <a:schemeClr val="bg1"/>
              </a:solidFill>
            </a:rPr>
            <a:t>: College enrollment for Indigenous students aged 18-24 is 24% compared to 41% in the rest of the US population</a:t>
          </a:r>
        </a:p>
      </dsp:txBody>
      <dsp:txXfrm>
        <a:off x="73731" y="3847531"/>
        <a:ext cx="11770218" cy="13629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DD795-0378-384D-B7BE-191E71DFEA32}">
      <dsp:nvSpPr>
        <dsp:cNvPr id="0" name=""/>
        <dsp:cNvSpPr/>
      </dsp:nvSpPr>
      <dsp:spPr>
        <a:xfrm>
          <a:off x="0" y="55418"/>
          <a:ext cx="3677639" cy="220658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In Indigenous communities there is a </a:t>
          </a:r>
          <a:r>
            <a:rPr lang="en-US" sz="2400" b="1" i="0" kern="1200" dirty="0"/>
            <a:t>lack of recruitment</a:t>
          </a:r>
          <a:r>
            <a:rPr lang="en-US" sz="2400" b="0" i="0" kern="1200" dirty="0"/>
            <a:t> of high quality teachers and the underfunding of teacher salaries</a:t>
          </a:r>
          <a:endParaRPr lang="en-US" sz="2400" kern="1200" dirty="0"/>
        </a:p>
      </dsp:txBody>
      <dsp:txXfrm>
        <a:off x="0" y="55418"/>
        <a:ext cx="3677639" cy="2206583"/>
      </dsp:txXfrm>
    </dsp:sp>
    <dsp:sp modelId="{F521B98A-9EE6-024C-83E4-ABC6562AFC55}">
      <dsp:nvSpPr>
        <dsp:cNvPr id="0" name=""/>
        <dsp:cNvSpPr/>
      </dsp:nvSpPr>
      <dsp:spPr>
        <a:xfrm>
          <a:off x="4045403" y="55418"/>
          <a:ext cx="3677639" cy="220658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Leads to </a:t>
          </a:r>
          <a:r>
            <a:rPr lang="en-US" sz="2400" b="1" i="0" kern="1200" dirty="0"/>
            <a:t>little representation</a:t>
          </a:r>
          <a:r>
            <a:rPr lang="en-US" sz="2400" b="0" i="0" kern="1200" dirty="0"/>
            <a:t> of Indigenous faculty in </a:t>
          </a:r>
          <a:r>
            <a:rPr lang="en-US" sz="2400" b="1" i="0" kern="1200" dirty="0"/>
            <a:t>higher education</a:t>
          </a:r>
          <a:r>
            <a:rPr lang="en-US" sz="2400" b="0" i="0" kern="1200" dirty="0"/>
            <a:t> for example</a:t>
          </a:r>
          <a:endParaRPr lang="en-US" sz="2400" kern="1200" dirty="0"/>
        </a:p>
      </dsp:txBody>
      <dsp:txXfrm>
        <a:off x="4045403" y="55418"/>
        <a:ext cx="3677639" cy="2206583"/>
      </dsp:txXfrm>
    </dsp:sp>
    <dsp:sp modelId="{22B11336-53FA-8440-B04A-38C0811CECF0}">
      <dsp:nvSpPr>
        <dsp:cNvPr id="0" name=""/>
        <dsp:cNvSpPr/>
      </dsp:nvSpPr>
      <dsp:spPr>
        <a:xfrm>
          <a:off x="8090807" y="55418"/>
          <a:ext cx="3677639" cy="220658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Indigenous students have less access to </a:t>
          </a:r>
          <a:r>
            <a:rPr lang="en-US" sz="2400" b="1" i="0" kern="1200" dirty="0"/>
            <a:t>Advanced Placement</a:t>
          </a:r>
          <a:r>
            <a:rPr lang="en-US" sz="2400" b="0" i="0" kern="1200" dirty="0"/>
            <a:t> or </a:t>
          </a:r>
          <a:r>
            <a:rPr lang="en-US" sz="2400" b="1" i="0" kern="1200" dirty="0"/>
            <a:t>college preparation</a:t>
          </a:r>
          <a:r>
            <a:rPr lang="en-US" sz="2400" b="0" i="0" kern="1200" dirty="0"/>
            <a:t> courses in high school</a:t>
          </a:r>
          <a:endParaRPr lang="en-US" sz="2400" kern="1200" dirty="0"/>
        </a:p>
      </dsp:txBody>
      <dsp:txXfrm>
        <a:off x="8090807" y="55418"/>
        <a:ext cx="3677639" cy="2206583"/>
      </dsp:txXfrm>
    </dsp:sp>
    <dsp:sp modelId="{3E18C52F-4895-7A4A-A604-B8C1DB723123}">
      <dsp:nvSpPr>
        <dsp:cNvPr id="0" name=""/>
        <dsp:cNvSpPr/>
      </dsp:nvSpPr>
      <dsp:spPr>
        <a:xfrm>
          <a:off x="0" y="2629765"/>
          <a:ext cx="3677639" cy="220658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Indigenous students are also more likely to need </a:t>
          </a:r>
          <a:r>
            <a:rPr lang="en-US" sz="2400" b="1" i="0" kern="1200" dirty="0"/>
            <a:t>grant aid assistance </a:t>
          </a:r>
          <a:r>
            <a:rPr lang="en-US" sz="2400" b="0" i="0" kern="1200" dirty="0"/>
            <a:t>to attend college (Postsecondary National Policy Institute)</a:t>
          </a:r>
          <a:endParaRPr lang="en-US" sz="2400" kern="1200" dirty="0"/>
        </a:p>
      </dsp:txBody>
      <dsp:txXfrm>
        <a:off x="0" y="2629765"/>
        <a:ext cx="3677639" cy="2206583"/>
      </dsp:txXfrm>
    </dsp:sp>
    <dsp:sp modelId="{C2A16026-CC85-594A-B7C7-AA4773359CB8}">
      <dsp:nvSpPr>
        <dsp:cNvPr id="0" name=""/>
        <dsp:cNvSpPr/>
      </dsp:nvSpPr>
      <dsp:spPr>
        <a:xfrm>
          <a:off x="4045403" y="2629765"/>
          <a:ext cx="3677639" cy="220658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t>Increasing funding for K-12 </a:t>
          </a:r>
          <a:r>
            <a:rPr lang="en-US" sz="2400" b="0" i="0" kern="1200" dirty="0"/>
            <a:t>will allow for a higher quality of teaching</a:t>
          </a:r>
          <a:endParaRPr lang="en-US" sz="2400" kern="1200" dirty="0"/>
        </a:p>
      </dsp:txBody>
      <dsp:txXfrm>
        <a:off x="4045403" y="2629765"/>
        <a:ext cx="3677639" cy="2206583"/>
      </dsp:txXfrm>
    </dsp:sp>
    <dsp:sp modelId="{35F468EB-41CC-C544-8511-CC812225C11F}">
      <dsp:nvSpPr>
        <dsp:cNvPr id="0" name=""/>
        <dsp:cNvSpPr/>
      </dsp:nvSpPr>
      <dsp:spPr>
        <a:xfrm>
          <a:off x="8090807" y="2629765"/>
          <a:ext cx="3677639" cy="220658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Additional </a:t>
          </a:r>
          <a:r>
            <a:rPr lang="en-US" sz="2400" b="1" i="0" kern="1200" dirty="0"/>
            <a:t>scholarship opportunities </a:t>
          </a:r>
          <a:r>
            <a:rPr lang="en-US" sz="2400" b="0" i="0" kern="1200" dirty="0"/>
            <a:t>for Indigenous students will allow for an improvement in educational </a:t>
          </a:r>
          <a:r>
            <a:rPr lang="en-US" sz="2400" b="0" i="0" kern="1200" dirty="0" err="1"/>
            <a:t>oppurtunities</a:t>
          </a:r>
          <a:endParaRPr lang="en-US" sz="2400" kern="1200" dirty="0"/>
        </a:p>
      </dsp:txBody>
      <dsp:txXfrm>
        <a:off x="8090807" y="2629765"/>
        <a:ext cx="3677639" cy="220658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032ED-F083-4C4D-B584-A5CCAE52521C}">
      <dsp:nvSpPr>
        <dsp:cNvPr id="0" name=""/>
        <dsp:cNvSpPr/>
      </dsp:nvSpPr>
      <dsp:spPr>
        <a:xfrm>
          <a:off x="120253" y="803"/>
          <a:ext cx="5691187" cy="341471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The lack of role models in K-12</a:t>
          </a:r>
        </a:p>
        <a:p>
          <a:pPr marL="171450" lvl="1" indent="-171450" algn="l" defTabSz="755650">
            <a:lnSpc>
              <a:spcPct val="90000"/>
            </a:lnSpc>
            <a:spcBef>
              <a:spcPct val="0"/>
            </a:spcBef>
            <a:spcAft>
              <a:spcPct val="15000"/>
            </a:spcAft>
            <a:buChar char="•"/>
          </a:pPr>
          <a:r>
            <a:rPr lang="en-US" sz="1700" kern="1200" dirty="0"/>
            <a:t>Teachers as role models</a:t>
          </a:r>
        </a:p>
        <a:p>
          <a:pPr marL="171450" lvl="1" indent="-171450" algn="l" defTabSz="755650">
            <a:lnSpc>
              <a:spcPct val="90000"/>
            </a:lnSpc>
            <a:spcBef>
              <a:spcPct val="0"/>
            </a:spcBef>
            <a:spcAft>
              <a:spcPct val="15000"/>
            </a:spcAft>
            <a:buChar char="•"/>
          </a:pPr>
          <a:r>
            <a:rPr lang="en-US" sz="1700" kern="1200"/>
            <a:t>Community programs designed for connecting Indigenous youth to leaders of the community</a:t>
          </a:r>
        </a:p>
        <a:p>
          <a:pPr marL="171450" lvl="1" indent="-171450" algn="l" defTabSz="755650">
            <a:lnSpc>
              <a:spcPct val="90000"/>
            </a:lnSpc>
            <a:spcBef>
              <a:spcPct val="0"/>
            </a:spcBef>
            <a:spcAft>
              <a:spcPct val="15000"/>
            </a:spcAft>
            <a:buChar char="•"/>
          </a:pPr>
          <a:r>
            <a:rPr lang="en-US" sz="1700" kern="1200"/>
            <a:t>Success for higher education</a:t>
          </a:r>
        </a:p>
      </dsp:txBody>
      <dsp:txXfrm>
        <a:off x="120253" y="803"/>
        <a:ext cx="5691187" cy="3414712"/>
      </dsp:txXfrm>
    </dsp:sp>
    <dsp:sp modelId="{0E88ABDE-BB9A-0B40-B677-E25A82678274}">
      <dsp:nvSpPr>
        <dsp:cNvPr id="0" name=""/>
        <dsp:cNvSpPr/>
      </dsp:nvSpPr>
      <dsp:spPr>
        <a:xfrm>
          <a:off x="6380559" y="803"/>
          <a:ext cx="5691187" cy="341471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The lack of role models in Higher Education</a:t>
          </a:r>
          <a:r>
            <a:rPr lang="en-US" sz="2200" kern="1200" dirty="0"/>
            <a:t>: Lack of Indigenous professors, researchers, and administrators</a:t>
          </a:r>
        </a:p>
        <a:p>
          <a:pPr marL="171450" lvl="1" indent="-171450" algn="l" defTabSz="755650">
            <a:lnSpc>
              <a:spcPct val="90000"/>
            </a:lnSpc>
            <a:spcBef>
              <a:spcPct val="0"/>
            </a:spcBef>
            <a:spcAft>
              <a:spcPct val="15000"/>
            </a:spcAft>
            <a:buChar char="•"/>
          </a:pPr>
          <a:r>
            <a:rPr lang="en-US" sz="1700" kern="1200" dirty="0"/>
            <a:t>Eliminate the stereotype of Indigenous students and higher learning</a:t>
          </a:r>
        </a:p>
        <a:p>
          <a:pPr marL="171450" lvl="1" indent="-171450" algn="l" defTabSz="755650">
            <a:lnSpc>
              <a:spcPct val="90000"/>
            </a:lnSpc>
            <a:spcBef>
              <a:spcPct val="0"/>
            </a:spcBef>
            <a:spcAft>
              <a:spcPct val="15000"/>
            </a:spcAft>
            <a:buChar char="•"/>
          </a:pPr>
          <a:r>
            <a:rPr lang="en-US" sz="1700" kern="1200"/>
            <a:t>Demonstrates the significance of post-K-12 education</a:t>
          </a:r>
        </a:p>
        <a:p>
          <a:pPr marL="171450" lvl="1" indent="-171450" algn="l" defTabSz="755650">
            <a:lnSpc>
              <a:spcPct val="90000"/>
            </a:lnSpc>
            <a:spcBef>
              <a:spcPct val="0"/>
            </a:spcBef>
            <a:spcAft>
              <a:spcPct val="15000"/>
            </a:spcAft>
            <a:buChar char="•"/>
          </a:pPr>
          <a:r>
            <a:rPr lang="en-US" sz="1700" kern="1200"/>
            <a:t>Stronger American Indian studies programs on university campuses</a:t>
          </a:r>
        </a:p>
        <a:p>
          <a:pPr marL="171450" lvl="1" indent="-171450" algn="l" defTabSz="755650">
            <a:lnSpc>
              <a:spcPct val="90000"/>
            </a:lnSpc>
            <a:spcBef>
              <a:spcPct val="0"/>
            </a:spcBef>
            <a:spcAft>
              <a:spcPct val="15000"/>
            </a:spcAft>
            <a:buChar char="•"/>
          </a:pPr>
          <a:r>
            <a:rPr lang="en-US" sz="1700" kern="1200"/>
            <a:t>Connect the culture to the rest of the world</a:t>
          </a:r>
        </a:p>
        <a:p>
          <a:pPr marL="171450" lvl="1" indent="-171450" algn="l" defTabSz="755650">
            <a:lnSpc>
              <a:spcPct val="90000"/>
            </a:lnSpc>
            <a:spcBef>
              <a:spcPct val="0"/>
            </a:spcBef>
            <a:spcAft>
              <a:spcPct val="15000"/>
            </a:spcAft>
            <a:buChar char="•"/>
          </a:pPr>
          <a:r>
            <a:rPr lang="en-US" sz="1700" kern="1200"/>
            <a:t>Build self-confidence and Indigenous connections to youth</a:t>
          </a:r>
        </a:p>
      </dsp:txBody>
      <dsp:txXfrm>
        <a:off x="6380559" y="803"/>
        <a:ext cx="5691187" cy="3414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27498-8A83-EB4A-8C2B-E18A29E7F7B3}">
      <dsp:nvSpPr>
        <dsp:cNvPr id="0" name=""/>
        <dsp:cNvSpPr/>
      </dsp:nvSpPr>
      <dsp:spPr>
        <a:xfrm>
          <a:off x="0" y="488843"/>
          <a:ext cx="11229278" cy="11481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1517" tIns="562356" rIns="871517"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a:t>Across </a:t>
          </a:r>
          <a:r>
            <a:rPr lang="en-US" sz="2700" b="1" kern="1200"/>
            <a:t>37</a:t>
          </a:r>
          <a:r>
            <a:rPr lang="en-US" sz="2700" kern="1200"/>
            <a:t> states or territories</a:t>
          </a:r>
        </a:p>
      </dsp:txBody>
      <dsp:txXfrm>
        <a:off x="0" y="488843"/>
        <a:ext cx="11229278" cy="1148175"/>
      </dsp:txXfrm>
    </dsp:sp>
    <dsp:sp modelId="{4F28A5F9-0E49-C642-BEFA-73A0B49E52F1}">
      <dsp:nvSpPr>
        <dsp:cNvPr id="0" name=""/>
        <dsp:cNvSpPr/>
      </dsp:nvSpPr>
      <dsp:spPr>
        <a:xfrm>
          <a:off x="561463" y="90323"/>
          <a:ext cx="7860494" cy="7970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108" tIns="0" rIns="297108" bIns="0" numCol="1" spcCol="1270" anchor="ctr" anchorCtr="0">
          <a:noAutofit/>
        </a:bodyPr>
        <a:lstStyle/>
        <a:p>
          <a:pPr marL="0" lvl="0" indent="0" algn="l" defTabSz="1200150">
            <a:lnSpc>
              <a:spcPct val="90000"/>
            </a:lnSpc>
            <a:spcBef>
              <a:spcPct val="0"/>
            </a:spcBef>
            <a:spcAft>
              <a:spcPct val="35000"/>
            </a:spcAft>
            <a:buNone/>
          </a:pPr>
          <a:r>
            <a:rPr lang="en-US" sz="2700" b="1" kern="1200"/>
            <a:t>408</a:t>
          </a:r>
          <a:r>
            <a:rPr lang="en-US" sz="2700" kern="1200"/>
            <a:t> Federal Indian Boarding schools</a:t>
          </a:r>
        </a:p>
      </dsp:txBody>
      <dsp:txXfrm>
        <a:off x="600371" y="129231"/>
        <a:ext cx="7782678" cy="719224"/>
      </dsp:txXfrm>
    </dsp:sp>
    <dsp:sp modelId="{48B1C141-2E3D-1141-A82D-9230611E0717}">
      <dsp:nvSpPr>
        <dsp:cNvPr id="0" name=""/>
        <dsp:cNvSpPr/>
      </dsp:nvSpPr>
      <dsp:spPr>
        <a:xfrm>
          <a:off x="0" y="2181338"/>
          <a:ext cx="11229278" cy="2806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1517" tIns="562356" rIns="871517"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a:t>By 1900, there were approximately </a:t>
          </a:r>
          <a:r>
            <a:rPr lang="en-US" sz="2700" b="1" kern="1200"/>
            <a:t>20,000</a:t>
          </a:r>
          <a:r>
            <a:rPr lang="en-US" sz="2700" kern="1200"/>
            <a:t> children in boarding schools</a:t>
          </a:r>
        </a:p>
        <a:p>
          <a:pPr marL="228600" lvl="1" indent="-228600" algn="l" defTabSz="1200150">
            <a:lnSpc>
              <a:spcPct val="90000"/>
            </a:lnSpc>
            <a:spcBef>
              <a:spcPct val="0"/>
            </a:spcBef>
            <a:spcAft>
              <a:spcPct val="15000"/>
            </a:spcAft>
            <a:buChar char="•"/>
          </a:pPr>
          <a:r>
            <a:rPr lang="en-US" sz="2700" kern="1200"/>
            <a:t>By 1925 that number had </a:t>
          </a:r>
          <a:r>
            <a:rPr lang="en-US" sz="2700" b="1" kern="1200"/>
            <a:t>tripled</a:t>
          </a:r>
          <a:endParaRPr lang="en-US" sz="2700" kern="1200"/>
        </a:p>
        <a:p>
          <a:pPr marL="228600" lvl="1" indent="-228600" algn="l" defTabSz="1200150">
            <a:lnSpc>
              <a:spcPct val="90000"/>
            </a:lnSpc>
            <a:spcBef>
              <a:spcPct val="0"/>
            </a:spcBef>
            <a:spcAft>
              <a:spcPct val="15000"/>
            </a:spcAft>
            <a:buChar char="•"/>
          </a:pPr>
          <a:r>
            <a:rPr lang="en-US" sz="2700" kern="1200"/>
            <a:t>By 1926, nearly </a:t>
          </a:r>
          <a:r>
            <a:rPr lang="en-US" sz="2700" b="1" kern="1200"/>
            <a:t>83%</a:t>
          </a:r>
          <a:r>
            <a:rPr lang="en-US" sz="2700" kern="1200"/>
            <a:t> of Indian school-age children were attending boarding schools.</a:t>
          </a:r>
        </a:p>
      </dsp:txBody>
      <dsp:txXfrm>
        <a:off x="0" y="2181338"/>
        <a:ext cx="11229278" cy="2806650"/>
      </dsp:txXfrm>
    </dsp:sp>
    <dsp:sp modelId="{70D14C22-2861-EE4F-AC2F-1E51B95DD2AC}">
      <dsp:nvSpPr>
        <dsp:cNvPr id="0" name=""/>
        <dsp:cNvSpPr/>
      </dsp:nvSpPr>
      <dsp:spPr>
        <a:xfrm>
          <a:off x="561463" y="1782818"/>
          <a:ext cx="7860494" cy="7970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108" tIns="0" rIns="297108" bIns="0" numCol="1" spcCol="1270" anchor="ctr" anchorCtr="0">
          <a:noAutofit/>
        </a:bodyPr>
        <a:lstStyle/>
        <a:p>
          <a:pPr marL="0" lvl="0" indent="0" algn="l" defTabSz="1200150">
            <a:lnSpc>
              <a:spcPct val="90000"/>
            </a:lnSpc>
            <a:spcBef>
              <a:spcPct val="0"/>
            </a:spcBef>
            <a:spcAft>
              <a:spcPct val="35000"/>
            </a:spcAft>
            <a:buNone/>
          </a:pPr>
          <a:r>
            <a:rPr lang="en-US" sz="2700" kern="1200" dirty="0"/>
            <a:t>Total number of children taken is unknown but…</a:t>
          </a:r>
        </a:p>
      </dsp:txBody>
      <dsp:txXfrm>
        <a:off x="600371" y="1821726"/>
        <a:ext cx="7782678" cy="719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EAC21-9A02-9D4B-800E-25EA25C1EC7D}">
      <dsp:nvSpPr>
        <dsp:cNvPr id="0" name=""/>
        <dsp:cNvSpPr/>
      </dsp:nvSpPr>
      <dsp:spPr>
        <a:xfrm>
          <a:off x="0" y="1343233"/>
          <a:ext cx="5642518" cy="166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7922" tIns="458216" rIns="437922"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“Child Snatching”</a:t>
          </a:r>
        </a:p>
        <a:p>
          <a:pPr marL="228600" lvl="1" indent="-228600" algn="l" defTabSz="977900">
            <a:lnSpc>
              <a:spcPct val="90000"/>
            </a:lnSpc>
            <a:spcBef>
              <a:spcPct val="0"/>
            </a:spcBef>
            <a:spcAft>
              <a:spcPct val="15000"/>
            </a:spcAft>
            <a:buChar char="•"/>
          </a:pPr>
          <a:r>
            <a:rPr lang="en-US" sz="2200" kern="1200"/>
            <a:t>Long distance from reservations</a:t>
          </a:r>
        </a:p>
        <a:p>
          <a:pPr marL="228600" lvl="1" indent="-228600" algn="l" defTabSz="977900">
            <a:lnSpc>
              <a:spcPct val="90000"/>
            </a:lnSpc>
            <a:spcBef>
              <a:spcPct val="0"/>
            </a:spcBef>
            <a:spcAft>
              <a:spcPct val="15000"/>
            </a:spcAft>
            <a:buChar char="•"/>
          </a:pPr>
          <a:r>
            <a:rPr lang="en-US" sz="2200" kern="1200"/>
            <a:t>Hope for adaptation</a:t>
          </a:r>
        </a:p>
      </dsp:txBody>
      <dsp:txXfrm>
        <a:off x="0" y="1343233"/>
        <a:ext cx="5642518" cy="1663200"/>
      </dsp:txXfrm>
    </dsp:sp>
    <dsp:sp modelId="{843A597F-B896-BB49-8C62-CAA36681EF29}">
      <dsp:nvSpPr>
        <dsp:cNvPr id="0" name=""/>
        <dsp:cNvSpPr/>
      </dsp:nvSpPr>
      <dsp:spPr>
        <a:xfrm>
          <a:off x="282125" y="1018513"/>
          <a:ext cx="3949762" cy="649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92" tIns="0" rIns="149292" bIns="0" numCol="1" spcCol="1270" anchor="ctr" anchorCtr="0">
          <a:noAutofit/>
        </a:bodyPr>
        <a:lstStyle/>
        <a:p>
          <a:pPr marL="0" lvl="0" indent="0" algn="l" defTabSz="977900">
            <a:lnSpc>
              <a:spcPct val="90000"/>
            </a:lnSpc>
            <a:spcBef>
              <a:spcPct val="0"/>
            </a:spcBef>
            <a:spcAft>
              <a:spcPct val="35000"/>
            </a:spcAft>
            <a:buNone/>
          </a:pPr>
          <a:r>
            <a:rPr lang="en-US" sz="2200" kern="1200"/>
            <a:t>Kidnapping</a:t>
          </a:r>
        </a:p>
      </dsp:txBody>
      <dsp:txXfrm>
        <a:off x="313828" y="1050216"/>
        <a:ext cx="3886356" cy="586034"/>
      </dsp:txXfrm>
    </dsp:sp>
    <dsp:sp modelId="{1FD2C016-3C06-2645-A3C8-0EC73E40CB84}">
      <dsp:nvSpPr>
        <dsp:cNvPr id="0" name=""/>
        <dsp:cNvSpPr/>
      </dsp:nvSpPr>
      <dsp:spPr>
        <a:xfrm>
          <a:off x="0" y="3449954"/>
          <a:ext cx="5642518" cy="27026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7922" tIns="458216" rIns="437922"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Overcrowding</a:t>
          </a:r>
        </a:p>
        <a:p>
          <a:pPr marL="228600" lvl="1" indent="-228600" algn="l" defTabSz="977900">
            <a:lnSpc>
              <a:spcPct val="90000"/>
            </a:lnSpc>
            <a:spcBef>
              <a:spcPct val="0"/>
            </a:spcBef>
            <a:spcAft>
              <a:spcPct val="15000"/>
            </a:spcAft>
            <a:buChar char="•"/>
          </a:pPr>
          <a:r>
            <a:rPr lang="en-US" sz="2200" kern="1200"/>
            <a:t>Poor Ventillation</a:t>
          </a:r>
        </a:p>
        <a:p>
          <a:pPr marL="228600" lvl="1" indent="-228600" algn="l" defTabSz="977900">
            <a:lnSpc>
              <a:spcPct val="90000"/>
            </a:lnSpc>
            <a:spcBef>
              <a:spcPct val="0"/>
            </a:spcBef>
            <a:spcAft>
              <a:spcPct val="15000"/>
            </a:spcAft>
            <a:buChar char="•"/>
          </a:pPr>
          <a:r>
            <a:rPr lang="en-US" sz="2200" kern="1200"/>
            <a:t>No indoor toilets/lack of sanitary supplies</a:t>
          </a:r>
        </a:p>
        <a:p>
          <a:pPr marL="228600" lvl="1" indent="-228600" algn="l" defTabSz="977900">
            <a:lnSpc>
              <a:spcPct val="90000"/>
            </a:lnSpc>
            <a:spcBef>
              <a:spcPct val="0"/>
            </a:spcBef>
            <a:spcAft>
              <a:spcPct val="15000"/>
            </a:spcAft>
            <a:buChar char="•"/>
          </a:pPr>
          <a:r>
            <a:rPr lang="en-US" sz="2200" kern="1200"/>
            <a:t>“Trough-like basins for washing”</a:t>
          </a:r>
        </a:p>
        <a:p>
          <a:pPr marL="228600" lvl="1" indent="-228600" algn="l" defTabSz="977900">
            <a:lnSpc>
              <a:spcPct val="90000"/>
            </a:lnSpc>
            <a:spcBef>
              <a:spcPct val="0"/>
            </a:spcBef>
            <a:spcAft>
              <a:spcPct val="15000"/>
            </a:spcAft>
            <a:buChar char="•"/>
          </a:pPr>
          <a:r>
            <a:rPr lang="en-US" sz="2200" kern="1200"/>
            <a:t>General unsanitary conditions</a:t>
          </a:r>
        </a:p>
      </dsp:txBody>
      <dsp:txXfrm>
        <a:off x="0" y="3449954"/>
        <a:ext cx="5642518" cy="2702699"/>
      </dsp:txXfrm>
    </dsp:sp>
    <dsp:sp modelId="{EAB77920-A493-7B4D-BD9D-7854A0C378B8}">
      <dsp:nvSpPr>
        <dsp:cNvPr id="0" name=""/>
        <dsp:cNvSpPr/>
      </dsp:nvSpPr>
      <dsp:spPr>
        <a:xfrm>
          <a:off x="282125" y="3125234"/>
          <a:ext cx="3949762" cy="649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92" tIns="0" rIns="149292" bIns="0" numCol="1" spcCol="1270" anchor="ctr" anchorCtr="0">
          <a:noAutofit/>
        </a:bodyPr>
        <a:lstStyle/>
        <a:p>
          <a:pPr marL="0" lvl="0" indent="0" algn="l" defTabSz="977900">
            <a:lnSpc>
              <a:spcPct val="90000"/>
            </a:lnSpc>
            <a:spcBef>
              <a:spcPct val="0"/>
            </a:spcBef>
            <a:spcAft>
              <a:spcPct val="35000"/>
            </a:spcAft>
            <a:buNone/>
          </a:pPr>
          <a:r>
            <a:rPr lang="en-US" sz="2200" kern="1200"/>
            <a:t>Conditions of Boarding Schools</a:t>
          </a:r>
        </a:p>
      </dsp:txBody>
      <dsp:txXfrm>
        <a:off x="313828" y="3156937"/>
        <a:ext cx="3886356"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68925-B19E-5048-9006-A2F59CC427E3}">
      <dsp:nvSpPr>
        <dsp:cNvPr id="0" name=""/>
        <dsp:cNvSpPr/>
      </dsp:nvSpPr>
      <dsp:spPr>
        <a:xfrm>
          <a:off x="0" y="64315"/>
          <a:ext cx="11931806" cy="93541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Removal of traditions</a:t>
          </a:r>
        </a:p>
      </dsp:txBody>
      <dsp:txXfrm>
        <a:off x="45663" y="109978"/>
        <a:ext cx="11840480" cy="844089"/>
      </dsp:txXfrm>
    </dsp:sp>
    <dsp:sp modelId="{48391F2F-5DED-8D40-9392-158CD6E2FFDE}">
      <dsp:nvSpPr>
        <dsp:cNvPr id="0" name=""/>
        <dsp:cNvSpPr/>
      </dsp:nvSpPr>
      <dsp:spPr>
        <a:xfrm>
          <a:off x="0" y="999730"/>
          <a:ext cx="11931806" cy="157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835"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a:t>Traditional clothing/haircut</a:t>
          </a:r>
        </a:p>
        <a:p>
          <a:pPr marL="285750" lvl="1" indent="-285750" algn="l" defTabSz="1333500">
            <a:lnSpc>
              <a:spcPct val="90000"/>
            </a:lnSpc>
            <a:spcBef>
              <a:spcPct val="0"/>
            </a:spcBef>
            <a:spcAft>
              <a:spcPct val="20000"/>
            </a:spcAft>
            <a:buChar char="•"/>
          </a:pPr>
          <a:r>
            <a:rPr lang="en-US" sz="3000" kern="1200" dirty="0"/>
            <a:t>Tribal Dances/Ceremonies</a:t>
          </a:r>
        </a:p>
        <a:p>
          <a:pPr marL="285750" lvl="1" indent="-285750" algn="l" defTabSz="1333500">
            <a:lnSpc>
              <a:spcPct val="90000"/>
            </a:lnSpc>
            <a:spcBef>
              <a:spcPct val="0"/>
            </a:spcBef>
            <a:spcAft>
              <a:spcPct val="20000"/>
            </a:spcAft>
            <a:buChar char="•"/>
          </a:pPr>
          <a:r>
            <a:rPr lang="en-US" sz="3000" kern="1200"/>
            <a:t>Raised by strangers led to loss of culture from elders</a:t>
          </a:r>
        </a:p>
      </dsp:txBody>
      <dsp:txXfrm>
        <a:off x="0" y="999730"/>
        <a:ext cx="11931806" cy="1574235"/>
      </dsp:txXfrm>
    </dsp:sp>
    <dsp:sp modelId="{3E105D40-F919-0E43-B448-2A848DBC720B}">
      <dsp:nvSpPr>
        <dsp:cNvPr id="0" name=""/>
        <dsp:cNvSpPr/>
      </dsp:nvSpPr>
      <dsp:spPr>
        <a:xfrm>
          <a:off x="0" y="2573965"/>
          <a:ext cx="11931806" cy="93541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Disease and lack of proper healthcare</a:t>
          </a:r>
        </a:p>
      </dsp:txBody>
      <dsp:txXfrm>
        <a:off x="45663" y="2619628"/>
        <a:ext cx="11840480" cy="844089"/>
      </dsp:txXfrm>
    </dsp:sp>
    <dsp:sp modelId="{DD6A0D7B-401A-B44E-8A8B-29245363F7D5}">
      <dsp:nvSpPr>
        <dsp:cNvPr id="0" name=""/>
        <dsp:cNvSpPr/>
      </dsp:nvSpPr>
      <dsp:spPr>
        <a:xfrm>
          <a:off x="0" y="3509380"/>
          <a:ext cx="11931806" cy="2058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835"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Increased susceptibility to diseases like TB and measles</a:t>
          </a:r>
        </a:p>
        <a:p>
          <a:pPr marL="285750" lvl="1" indent="-285750" algn="l" defTabSz="1333500">
            <a:lnSpc>
              <a:spcPct val="90000"/>
            </a:lnSpc>
            <a:spcBef>
              <a:spcPct val="0"/>
            </a:spcBef>
            <a:spcAft>
              <a:spcPct val="20000"/>
            </a:spcAft>
            <a:buChar char="•"/>
          </a:pPr>
          <a:r>
            <a:rPr lang="en-US" sz="3000" b="1" kern="1200" dirty="0"/>
            <a:t>3x</a:t>
          </a:r>
          <a:r>
            <a:rPr lang="en-US" sz="3000" kern="1200" dirty="0"/>
            <a:t> as likely to have cancer</a:t>
          </a:r>
        </a:p>
        <a:p>
          <a:pPr marL="285750" lvl="1" indent="-285750" algn="l" defTabSz="1333500">
            <a:lnSpc>
              <a:spcPct val="90000"/>
            </a:lnSpc>
            <a:spcBef>
              <a:spcPct val="0"/>
            </a:spcBef>
            <a:spcAft>
              <a:spcPct val="20000"/>
            </a:spcAft>
            <a:buChar char="•"/>
          </a:pPr>
          <a:r>
            <a:rPr lang="en-US" sz="3000" b="1" kern="1200" dirty="0"/>
            <a:t>2x</a:t>
          </a:r>
          <a:r>
            <a:rPr lang="en-US" sz="3000" kern="1200" dirty="0"/>
            <a:t> as likely to have TB</a:t>
          </a:r>
        </a:p>
        <a:p>
          <a:pPr marL="285750" lvl="1" indent="-285750" algn="l" defTabSz="1333500">
            <a:lnSpc>
              <a:spcPct val="90000"/>
            </a:lnSpc>
            <a:spcBef>
              <a:spcPct val="0"/>
            </a:spcBef>
            <a:spcAft>
              <a:spcPct val="20000"/>
            </a:spcAft>
            <a:buChar char="•"/>
          </a:pPr>
          <a:r>
            <a:rPr lang="en-US" sz="3000" b="1" kern="1200" dirty="0"/>
            <a:t>80% </a:t>
          </a:r>
          <a:r>
            <a:rPr lang="en-US" sz="3000" kern="1200" dirty="0"/>
            <a:t>more likely to have diabetes</a:t>
          </a:r>
        </a:p>
      </dsp:txBody>
      <dsp:txXfrm>
        <a:off x="0" y="3509380"/>
        <a:ext cx="11931806" cy="20586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68925-B19E-5048-9006-A2F59CC427E3}">
      <dsp:nvSpPr>
        <dsp:cNvPr id="0" name=""/>
        <dsp:cNvSpPr/>
      </dsp:nvSpPr>
      <dsp:spPr>
        <a:xfrm>
          <a:off x="0" y="0"/>
          <a:ext cx="12192000" cy="90495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Child Labor:</a:t>
          </a:r>
        </a:p>
      </dsp:txBody>
      <dsp:txXfrm>
        <a:off x="44176" y="44176"/>
        <a:ext cx="12103648" cy="816599"/>
      </dsp:txXfrm>
    </dsp:sp>
    <dsp:sp modelId="{48391F2F-5DED-8D40-9392-158CD6E2FFDE}">
      <dsp:nvSpPr>
        <dsp:cNvPr id="0" name=""/>
        <dsp:cNvSpPr/>
      </dsp:nvSpPr>
      <dsp:spPr>
        <a:xfrm>
          <a:off x="0" y="909050"/>
          <a:ext cx="12192000" cy="1801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For </a:t>
          </a:r>
          <a:r>
            <a:rPr lang="en-US" sz="1800" b="1" kern="1200" dirty="0"/>
            <a:t>Boys</a:t>
          </a:r>
          <a:r>
            <a:rPr lang="en-US" sz="1800" kern="1200" dirty="0"/>
            <a:t> Included:</a:t>
          </a:r>
        </a:p>
        <a:p>
          <a:pPr marL="342900" lvl="2" indent="-171450" algn="l" defTabSz="800100">
            <a:lnSpc>
              <a:spcPct val="90000"/>
            </a:lnSpc>
            <a:spcBef>
              <a:spcPct val="0"/>
            </a:spcBef>
            <a:spcAft>
              <a:spcPct val="20000"/>
            </a:spcAft>
            <a:buChar char="•"/>
          </a:pPr>
          <a:r>
            <a:rPr lang="en-US" sz="1800" kern="1200" dirty="0"/>
            <a:t>Working on railroad systems</a:t>
          </a:r>
        </a:p>
        <a:p>
          <a:pPr marL="342900" lvl="2" indent="-171450" algn="l" defTabSz="800100">
            <a:lnSpc>
              <a:spcPct val="90000"/>
            </a:lnSpc>
            <a:spcBef>
              <a:spcPct val="0"/>
            </a:spcBef>
            <a:spcAft>
              <a:spcPct val="20000"/>
            </a:spcAft>
            <a:buChar char="•"/>
          </a:pPr>
          <a:r>
            <a:rPr lang="en-US" sz="1800" kern="1200" dirty="0"/>
            <a:t>Raising livestock and poultry</a:t>
          </a:r>
        </a:p>
        <a:p>
          <a:pPr marL="342900" lvl="2" indent="-171450" algn="l" defTabSz="800100">
            <a:lnSpc>
              <a:spcPct val="90000"/>
            </a:lnSpc>
            <a:spcBef>
              <a:spcPct val="0"/>
            </a:spcBef>
            <a:spcAft>
              <a:spcPct val="20000"/>
            </a:spcAft>
            <a:buChar char="•"/>
          </a:pPr>
          <a:r>
            <a:rPr lang="en-US" sz="1800" kern="1200" dirty="0"/>
            <a:t>Making shoes and/or hats</a:t>
          </a:r>
        </a:p>
        <a:p>
          <a:pPr marL="171450" lvl="1" indent="-171450" algn="l" defTabSz="800100">
            <a:lnSpc>
              <a:spcPct val="90000"/>
            </a:lnSpc>
            <a:spcBef>
              <a:spcPct val="0"/>
            </a:spcBef>
            <a:spcAft>
              <a:spcPct val="20000"/>
            </a:spcAft>
            <a:buChar char="•"/>
          </a:pPr>
          <a:r>
            <a:rPr lang="en-US" sz="1800" kern="1200" dirty="0"/>
            <a:t>For </a:t>
          </a:r>
          <a:r>
            <a:rPr lang="en-US" sz="1800" b="1" kern="1200" dirty="0"/>
            <a:t>Girls</a:t>
          </a:r>
          <a:r>
            <a:rPr lang="en-US" sz="1800" kern="1200" dirty="0"/>
            <a:t> included:</a:t>
          </a:r>
        </a:p>
        <a:p>
          <a:pPr marL="342900" lvl="2" indent="-171450" algn="l" defTabSz="800100">
            <a:lnSpc>
              <a:spcPct val="90000"/>
            </a:lnSpc>
            <a:spcBef>
              <a:spcPct val="0"/>
            </a:spcBef>
            <a:spcAft>
              <a:spcPct val="20000"/>
            </a:spcAft>
            <a:buChar char="•"/>
          </a:pPr>
          <a:r>
            <a:rPr lang="en-US" sz="1800" kern="1200" dirty="0"/>
            <a:t>Cooking and sewing garments</a:t>
          </a:r>
        </a:p>
      </dsp:txBody>
      <dsp:txXfrm>
        <a:off x="0" y="909050"/>
        <a:ext cx="12192000" cy="1801201"/>
      </dsp:txXfrm>
    </dsp:sp>
    <dsp:sp modelId="{4E18F95E-24F0-5444-8385-6B2BA4EF4711}">
      <dsp:nvSpPr>
        <dsp:cNvPr id="0" name=""/>
        <dsp:cNvSpPr/>
      </dsp:nvSpPr>
      <dsp:spPr>
        <a:xfrm>
          <a:off x="0" y="2710251"/>
          <a:ext cx="12192000" cy="90495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Removal of Culture:</a:t>
          </a:r>
        </a:p>
      </dsp:txBody>
      <dsp:txXfrm>
        <a:off x="44176" y="2754427"/>
        <a:ext cx="12103648" cy="816599"/>
      </dsp:txXfrm>
    </dsp:sp>
    <dsp:sp modelId="{A687734E-5187-DF4D-9D19-A8BD641B003C}">
      <dsp:nvSpPr>
        <dsp:cNvPr id="0" name=""/>
        <dsp:cNvSpPr/>
      </dsp:nvSpPr>
      <dsp:spPr>
        <a:xfrm>
          <a:off x="0" y="3615202"/>
          <a:ext cx="12192000" cy="1801201"/>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38709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kern="1200" dirty="0"/>
            <a:t>Mixing tribes together in an effort to nationalize them</a:t>
          </a:r>
        </a:p>
        <a:p>
          <a:pPr marL="171450" lvl="1" indent="-171450" algn="l" defTabSz="800100">
            <a:lnSpc>
              <a:spcPct val="90000"/>
            </a:lnSpc>
            <a:spcBef>
              <a:spcPct val="0"/>
            </a:spcBef>
            <a:spcAft>
              <a:spcPct val="20000"/>
            </a:spcAft>
            <a:buChar char="•"/>
          </a:pPr>
          <a:r>
            <a:rPr lang="en-US" sz="1800" b="0" kern="1200" dirty="0"/>
            <a:t>The outing program</a:t>
          </a:r>
        </a:p>
        <a:p>
          <a:pPr marL="171450" lvl="1" indent="-171450" algn="l" defTabSz="800100">
            <a:lnSpc>
              <a:spcPct val="90000"/>
            </a:lnSpc>
            <a:spcBef>
              <a:spcPct val="0"/>
            </a:spcBef>
            <a:spcAft>
              <a:spcPct val="20000"/>
            </a:spcAft>
            <a:buChar char="•"/>
          </a:pPr>
          <a:r>
            <a:rPr lang="en-US" sz="1800" b="0" kern="1200" dirty="0"/>
            <a:t>1883 Religious Crimes Code</a:t>
          </a:r>
        </a:p>
        <a:p>
          <a:pPr marL="342900" lvl="2" indent="-171450" algn="l" defTabSz="800100">
            <a:lnSpc>
              <a:spcPct val="90000"/>
            </a:lnSpc>
            <a:spcBef>
              <a:spcPct val="0"/>
            </a:spcBef>
            <a:spcAft>
              <a:spcPct val="20000"/>
            </a:spcAft>
            <a:buChar char="•"/>
          </a:pPr>
          <a:r>
            <a:rPr lang="en-US" sz="1800" b="0" kern="1200" dirty="0"/>
            <a:t>Banned practice of Indigenous ceremonies</a:t>
          </a:r>
        </a:p>
        <a:p>
          <a:pPr marL="342900" lvl="2" indent="-171450" algn="l" defTabSz="800100">
            <a:lnSpc>
              <a:spcPct val="90000"/>
            </a:lnSpc>
            <a:spcBef>
              <a:spcPct val="0"/>
            </a:spcBef>
            <a:spcAft>
              <a:spcPct val="20000"/>
            </a:spcAft>
            <a:buChar char="•"/>
          </a:pPr>
          <a:r>
            <a:rPr lang="en-US" sz="1800" b="0" kern="1200" dirty="0"/>
            <a:t>Banned traditional healing methodologies</a:t>
          </a:r>
        </a:p>
        <a:p>
          <a:pPr marL="171450" lvl="1" indent="-171450" algn="l" defTabSz="800100">
            <a:lnSpc>
              <a:spcPct val="90000"/>
            </a:lnSpc>
            <a:spcBef>
              <a:spcPct val="0"/>
            </a:spcBef>
            <a:spcAft>
              <a:spcPct val="20000"/>
            </a:spcAft>
            <a:buChar char="•"/>
          </a:pPr>
          <a:r>
            <a:rPr lang="en-US" sz="1800" b="0" kern="1200" dirty="0"/>
            <a:t>Medicine men seen as devices to keep the “Indians” under his influence</a:t>
          </a:r>
        </a:p>
      </dsp:txBody>
      <dsp:txXfrm>
        <a:off x="0" y="3615202"/>
        <a:ext cx="12192000" cy="18012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0E7F6-11F6-ED4A-B492-A7A92101E401}">
      <dsp:nvSpPr>
        <dsp:cNvPr id="0" name=""/>
        <dsp:cNvSpPr/>
      </dsp:nvSpPr>
      <dsp:spPr>
        <a:xfrm>
          <a:off x="0" y="49229"/>
          <a:ext cx="12091639" cy="79150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Physical Abuse</a:t>
          </a:r>
        </a:p>
      </dsp:txBody>
      <dsp:txXfrm>
        <a:off x="38638" y="87867"/>
        <a:ext cx="12014363" cy="714229"/>
      </dsp:txXfrm>
    </dsp:sp>
    <dsp:sp modelId="{477C167C-F539-774A-8DBA-1293EAD0CC3A}">
      <dsp:nvSpPr>
        <dsp:cNvPr id="0" name=""/>
        <dsp:cNvSpPr/>
      </dsp:nvSpPr>
      <dsp:spPr>
        <a:xfrm>
          <a:off x="0" y="840734"/>
          <a:ext cx="12091639" cy="2254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91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Low-grade rations withheld often causing starvation</a:t>
          </a:r>
        </a:p>
        <a:p>
          <a:pPr marL="228600" lvl="1" indent="-228600" algn="l" defTabSz="1155700">
            <a:lnSpc>
              <a:spcPct val="90000"/>
            </a:lnSpc>
            <a:spcBef>
              <a:spcPct val="0"/>
            </a:spcBef>
            <a:spcAft>
              <a:spcPct val="20000"/>
            </a:spcAft>
            <a:buChar char="•"/>
          </a:pPr>
          <a:r>
            <a:rPr lang="en-US" sz="2600" kern="1200"/>
            <a:t>Whipping/slapping</a:t>
          </a:r>
        </a:p>
        <a:p>
          <a:pPr marL="228600" lvl="1" indent="-228600" algn="l" defTabSz="1155700">
            <a:lnSpc>
              <a:spcPct val="90000"/>
            </a:lnSpc>
            <a:spcBef>
              <a:spcPct val="0"/>
            </a:spcBef>
            <a:spcAft>
              <a:spcPct val="20000"/>
            </a:spcAft>
            <a:buChar char="•"/>
          </a:pPr>
          <a:r>
            <a:rPr lang="en-US" sz="2600" kern="1200"/>
            <a:t>Solitary Confinement</a:t>
          </a:r>
        </a:p>
        <a:p>
          <a:pPr marL="228600" lvl="1" indent="-228600" algn="l" defTabSz="1155700">
            <a:lnSpc>
              <a:spcPct val="90000"/>
            </a:lnSpc>
            <a:spcBef>
              <a:spcPct val="0"/>
            </a:spcBef>
            <a:spcAft>
              <a:spcPct val="20000"/>
            </a:spcAft>
            <a:buChar char="•"/>
          </a:pPr>
          <a:r>
            <a:rPr lang="en-US" sz="2600" kern="1200"/>
            <a:t>Performance of military drills in units</a:t>
          </a:r>
        </a:p>
        <a:p>
          <a:pPr marL="228600" lvl="1" indent="-228600" algn="l" defTabSz="1155700">
            <a:lnSpc>
              <a:spcPct val="90000"/>
            </a:lnSpc>
            <a:spcBef>
              <a:spcPct val="0"/>
            </a:spcBef>
            <a:spcAft>
              <a:spcPct val="20000"/>
            </a:spcAft>
            <a:buChar char="•"/>
          </a:pPr>
          <a:r>
            <a:rPr lang="en-US" sz="2600" kern="1200"/>
            <a:t>Flogging</a:t>
          </a:r>
        </a:p>
      </dsp:txBody>
      <dsp:txXfrm>
        <a:off x="0" y="840734"/>
        <a:ext cx="12091639" cy="2254230"/>
      </dsp:txXfrm>
    </dsp:sp>
    <dsp:sp modelId="{06101A66-F5B0-8348-B820-D9493AA49061}">
      <dsp:nvSpPr>
        <dsp:cNvPr id="0" name=""/>
        <dsp:cNvSpPr/>
      </dsp:nvSpPr>
      <dsp:spPr>
        <a:xfrm>
          <a:off x="0" y="3094964"/>
          <a:ext cx="12091639" cy="79150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Emotional Abuse</a:t>
          </a:r>
        </a:p>
      </dsp:txBody>
      <dsp:txXfrm>
        <a:off x="38638" y="3133602"/>
        <a:ext cx="12014363" cy="714229"/>
      </dsp:txXfrm>
    </dsp:sp>
    <dsp:sp modelId="{0D7E8F71-FE98-8A4B-B1B0-5AC887D36597}">
      <dsp:nvSpPr>
        <dsp:cNvPr id="0" name=""/>
        <dsp:cNvSpPr/>
      </dsp:nvSpPr>
      <dsp:spPr>
        <a:xfrm>
          <a:off x="0" y="3886469"/>
          <a:ext cx="12091639" cy="90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91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Homesickness</a:t>
          </a:r>
        </a:p>
        <a:p>
          <a:pPr marL="228600" lvl="1" indent="-228600" algn="l" defTabSz="1155700">
            <a:lnSpc>
              <a:spcPct val="90000"/>
            </a:lnSpc>
            <a:spcBef>
              <a:spcPct val="0"/>
            </a:spcBef>
            <a:spcAft>
              <a:spcPct val="20000"/>
            </a:spcAft>
            <a:buChar char="•"/>
          </a:pPr>
          <a:r>
            <a:rPr lang="en-US" sz="2600" kern="1200"/>
            <a:t>Suicide</a:t>
          </a:r>
        </a:p>
      </dsp:txBody>
      <dsp:txXfrm>
        <a:off x="0" y="3886469"/>
        <a:ext cx="12091639" cy="905107"/>
      </dsp:txXfrm>
    </dsp:sp>
    <dsp:sp modelId="{ECACCCFF-C451-554A-B785-315FAEAF5B85}">
      <dsp:nvSpPr>
        <dsp:cNvPr id="0" name=""/>
        <dsp:cNvSpPr/>
      </dsp:nvSpPr>
      <dsp:spPr>
        <a:xfrm>
          <a:off x="0" y="4791576"/>
          <a:ext cx="12091639" cy="79150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Sexual Abuse</a:t>
          </a:r>
        </a:p>
      </dsp:txBody>
      <dsp:txXfrm>
        <a:off x="38638" y="4830214"/>
        <a:ext cx="12014363" cy="7142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A0C08-31A9-324E-8768-15C11590DFDF}">
      <dsp:nvSpPr>
        <dsp:cNvPr id="0" name=""/>
        <dsp:cNvSpPr/>
      </dsp:nvSpPr>
      <dsp:spPr>
        <a:xfrm>
          <a:off x="0" y="63595"/>
          <a:ext cx="12192001" cy="767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Running Away</a:t>
          </a:r>
        </a:p>
      </dsp:txBody>
      <dsp:txXfrm>
        <a:off x="37467" y="101062"/>
        <a:ext cx="12117067" cy="692586"/>
      </dsp:txXfrm>
    </dsp:sp>
    <dsp:sp modelId="{82055CB5-7FDD-0C49-BA8B-2CE5E36B500B}">
      <dsp:nvSpPr>
        <dsp:cNvPr id="0" name=""/>
        <dsp:cNvSpPr/>
      </dsp:nvSpPr>
      <dsp:spPr>
        <a:xfrm>
          <a:off x="0" y="923275"/>
          <a:ext cx="12192001" cy="767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Setting fire to buildings</a:t>
          </a:r>
        </a:p>
      </dsp:txBody>
      <dsp:txXfrm>
        <a:off x="37467" y="960742"/>
        <a:ext cx="12117067" cy="692586"/>
      </dsp:txXfrm>
    </dsp:sp>
    <dsp:sp modelId="{A965A5B7-ABBE-AF48-9F32-9E80E56855C7}">
      <dsp:nvSpPr>
        <dsp:cNvPr id="0" name=""/>
        <dsp:cNvSpPr/>
      </dsp:nvSpPr>
      <dsp:spPr>
        <a:xfrm>
          <a:off x="0" y="1782955"/>
          <a:ext cx="12192001" cy="767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Being subversive in school assignments</a:t>
          </a:r>
        </a:p>
      </dsp:txBody>
      <dsp:txXfrm>
        <a:off x="37467" y="1820422"/>
        <a:ext cx="12117067" cy="692586"/>
      </dsp:txXfrm>
    </dsp:sp>
    <dsp:sp modelId="{DA049C38-E50D-244E-AC62-BF27589AB93F}">
      <dsp:nvSpPr>
        <dsp:cNvPr id="0" name=""/>
        <dsp:cNvSpPr/>
      </dsp:nvSpPr>
      <dsp:spPr>
        <a:xfrm>
          <a:off x="0" y="2642635"/>
          <a:ext cx="12192001" cy="767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Plains sign talk</a:t>
          </a:r>
        </a:p>
      </dsp:txBody>
      <dsp:txXfrm>
        <a:off x="37467" y="2680102"/>
        <a:ext cx="12117067" cy="692586"/>
      </dsp:txXfrm>
    </dsp:sp>
    <dsp:sp modelId="{9FD9E551-6878-8441-8C3F-1BCE822D883F}">
      <dsp:nvSpPr>
        <dsp:cNvPr id="0" name=""/>
        <dsp:cNvSpPr/>
      </dsp:nvSpPr>
      <dsp:spPr>
        <a:xfrm>
          <a:off x="0" y="3410155"/>
          <a:ext cx="12192001"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A form of sign used to speak between tribes that was </a:t>
          </a:r>
          <a:r>
            <a:rPr lang="en-US" sz="2500" b="1" kern="1200" dirty="0"/>
            <a:t>unintelligible</a:t>
          </a:r>
          <a:r>
            <a:rPr lang="en-US" sz="2500" kern="1200" dirty="0"/>
            <a:t> to the teachers</a:t>
          </a:r>
        </a:p>
      </dsp:txBody>
      <dsp:txXfrm>
        <a:off x="0" y="3410155"/>
        <a:ext cx="12192001" cy="529920"/>
      </dsp:txXfrm>
    </dsp:sp>
    <dsp:sp modelId="{5ED023A2-8598-214A-A48F-356C373AED81}">
      <dsp:nvSpPr>
        <dsp:cNvPr id="0" name=""/>
        <dsp:cNvSpPr/>
      </dsp:nvSpPr>
      <dsp:spPr>
        <a:xfrm>
          <a:off x="0" y="3940075"/>
          <a:ext cx="12192001" cy="767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Speaking a common language</a:t>
          </a:r>
        </a:p>
      </dsp:txBody>
      <dsp:txXfrm>
        <a:off x="37467" y="3977542"/>
        <a:ext cx="12117067" cy="692586"/>
      </dsp:txXfrm>
    </dsp:sp>
    <dsp:sp modelId="{71C66169-15AC-7D4E-AC91-65EB4DE4CC5F}">
      <dsp:nvSpPr>
        <dsp:cNvPr id="0" name=""/>
        <dsp:cNvSpPr/>
      </dsp:nvSpPr>
      <dsp:spPr>
        <a:xfrm>
          <a:off x="0" y="4707595"/>
          <a:ext cx="12192001"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Lakota or Sioux</a:t>
          </a:r>
        </a:p>
        <a:p>
          <a:pPr marL="228600" lvl="1" indent="-228600" algn="l" defTabSz="1111250">
            <a:lnSpc>
              <a:spcPct val="90000"/>
            </a:lnSpc>
            <a:spcBef>
              <a:spcPct val="0"/>
            </a:spcBef>
            <a:spcAft>
              <a:spcPct val="20000"/>
            </a:spcAft>
            <a:buChar char="•"/>
          </a:pPr>
          <a:r>
            <a:rPr lang="en-US" sz="2500" kern="1200"/>
            <a:t>Students came from Rosebud and Pine Ridge reservations</a:t>
          </a:r>
        </a:p>
      </dsp:txBody>
      <dsp:txXfrm>
        <a:off x="0" y="4707595"/>
        <a:ext cx="12192001" cy="861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E78A2-50C6-0C4C-A879-1C43974BE6BA}">
      <dsp:nvSpPr>
        <dsp:cNvPr id="0" name=""/>
        <dsp:cNvSpPr/>
      </dsp:nvSpPr>
      <dsp:spPr>
        <a:xfrm>
          <a:off x="0" y="67384"/>
          <a:ext cx="6492798" cy="8154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Pictographic Writing</a:t>
          </a:r>
        </a:p>
      </dsp:txBody>
      <dsp:txXfrm>
        <a:off x="39809" y="107193"/>
        <a:ext cx="6413180" cy="735872"/>
      </dsp:txXfrm>
    </dsp:sp>
    <dsp:sp modelId="{EDC6F654-5082-8849-A1EF-E82E6A79AE24}">
      <dsp:nvSpPr>
        <dsp:cNvPr id="0" name=""/>
        <dsp:cNvSpPr/>
      </dsp:nvSpPr>
      <dsp:spPr>
        <a:xfrm>
          <a:off x="0" y="882874"/>
          <a:ext cx="6492798" cy="932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46"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a:t>To tell stories</a:t>
          </a:r>
        </a:p>
        <a:p>
          <a:pPr marL="228600" lvl="1" indent="-228600" algn="l" defTabSz="1200150">
            <a:lnSpc>
              <a:spcPct val="90000"/>
            </a:lnSpc>
            <a:spcBef>
              <a:spcPct val="0"/>
            </a:spcBef>
            <a:spcAft>
              <a:spcPct val="20000"/>
            </a:spcAft>
            <a:buChar char="•"/>
          </a:pPr>
          <a:r>
            <a:rPr lang="en-US" sz="2700" kern="1200"/>
            <a:t>Hope and strength</a:t>
          </a:r>
        </a:p>
      </dsp:txBody>
      <dsp:txXfrm>
        <a:off x="0" y="882874"/>
        <a:ext cx="6492798" cy="932535"/>
      </dsp:txXfrm>
    </dsp:sp>
    <dsp:sp modelId="{390C5A64-EB8F-9848-9E88-BF2C5B5E9008}">
      <dsp:nvSpPr>
        <dsp:cNvPr id="0" name=""/>
        <dsp:cNvSpPr/>
      </dsp:nvSpPr>
      <dsp:spPr>
        <a:xfrm>
          <a:off x="0" y="1815409"/>
          <a:ext cx="6492798" cy="8154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Building the Pan-Indian Resistance</a:t>
          </a:r>
        </a:p>
      </dsp:txBody>
      <dsp:txXfrm>
        <a:off x="39809" y="1855218"/>
        <a:ext cx="6413180" cy="735872"/>
      </dsp:txXfrm>
    </dsp:sp>
    <dsp:sp modelId="{8DECB118-DF9F-3841-9ED7-7D4E1D451A18}">
      <dsp:nvSpPr>
        <dsp:cNvPr id="0" name=""/>
        <dsp:cNvSpPr/>
      </dsp:nvSpPr>
      <dsp:spPr>
        <a:xfrm>
          <a:off x="0" y="2630899"/>
          <a:ext cx="6492798" cy="239292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06146"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b="0" i="0" u="none" kern="1200" dirty="0"/>
            <a:t>Resistances of the </a:t>
          </a:r>
          <a:r>
            <a:rPr lang="en-US" sz="2700" b="1" i="0" u="none" kern="1200" dirty="0"/>
            <a:t>Society of American Indians </a:t>
          </a:r>
          <a:r>
            <a:rPr lang="en-US" sz="2700" b="0" i="0" u="none" kern="1200" dirty="0"/>
            <a:t>(founded in 1911) to the </a:t>
          </a:r>
          <a:r>
            <a:rPr lang="en-US" sz="2700" b="1" i="0" u="none" kern="1200" dirty="0"/>
            <a:t>American Indian Movement (AIM) of 70’s</a:t>
          </a:r>
          <a:r>
            <a:rPr lang="en-US" sz="2700" b="0" i="0" u="none" kern="1200" dirty="0"/>
            <a:t> can trace their roots to intertribal communities of solidarity that were built in the boarding schools. </a:t>
          </a:r>
          <a:endParaRPr lang="en-US" sz="2700" kern="1200" dirty="0"/>
        </a:p>
      </dsp:txBody>
      <dsp:txXfrm>
        <a:off x="0" y="2630899"/>
        <a:ext cx="6492798" cy="23929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9E76F-2DFC-0A4E-883C-1A37DF5FDBA4}">
      <dsp:nvSpPr>
        <dsp:cNvPr id="0" name=""/>
        <dsp:cNvSpPr/>
      </dsp:nvSpPr>
      <dsp:spPr>
        <a:xfrm>
          <a:off x="0" y="4140449"/>
          <a:ext cx="2930236" cy="1358988"/>
        </a:xfrm>
        <a:prstGeom prst="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398" tIns="256032" rIns="208398" bIns="256032" numCol="1" spcCol="1270" anchor="ctr" anchorCtr="0">
          <a:noAutofit/>
        </a:bodyPr>
        <a:lstStyle/>
        <a:p>
          <a:pPr marL="0" lvl="0" indent="0" algn="ctr" defTabSz="1600200">
            <a:lnSpc>
              <a:spcPct val="90000"/>
            </a:lnSpc>
            <a:spcBef>
              <a:spcPct val="0"/>
            </a:spcBef>
            <a:spcAft>
              <a:spcPct val="35000"/>
            </a:spcAft>
            <a:buNone/>
          </a:pPr>
          <a:r>
            <a:rPr lang="en-US" sz="3600" kern="1200"/>
            <a:t>Phase 3</a:t>
          </a:r>
        </a:p>
      </dsp:txBody>
      <dsp:txXfrm>
        <a:off x="0" y="4140449"/>
        <a:ext cx="2930236" cy="1358988"/>
      </dsp:txXfrm>
    </dsp:sp>
    <dsp:sp modelId="{710D70E0-6AEC-ED42-B4D5-C94CDD256773}">
      <dsp:nvSpPr>
        <dsp:cNvPr id="0" name=""/>
        <dsp:cNvSpPr/>
      </dsp:nvSpPr>
      <dsp:spPr>
        <a:xfrm>
          <a:off x="2930236" y="4140449"/>
          <a:ext cx="8790709" cy="13589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317" tIns="304800" rIns="178317" bIns="304800" numCol="1" spcCol="1270" anchor="t" anchorCtr="0">
          <a:noAutofit/>
        </a:bodyPr>
        <a:lstStyle/>
        <a:p>
          <a:pPr marL="0" lvl="0" indent="0" algn="l" defTabSz="1066800">
            <a:lnSpc>
              <a:spcPct val="90000"/>
            </a:lnSpc>
            <a:spcBef>
              <a:spcPct val="0"/>
            </a:spcBef>
            <a:spcAft>
              <a:spcPct val="35000"/>
            </a:spcAft>
            <a:buNone/>
          </a:pPr>
          <a:r>
            <a:rPr lang="en-US" sz="2400" kern="1200" dirty="0"/>
            <a:t>The initial responses to the trauma is </a:t>
          </a:r>
          <a:r>
            <a:rPr lang="en-US" sz="2400" b="1" kern="1200" dirty="0"/>
            <a:t>conveyed</a:t>
          </a:r>
          <a:r>
            <a:rPr lang="en-US" sz="2400" kern="1200" dirty="0"/>
            <a:t> to </a:t>
          </a:r>
          <a:r>
            <a:rPr lang="en-US" sz="2400" b="1" kern="1200" dirty="0"/>
            <a:t>successive generations </a:t>
          </a:r>
          <a:r>
            <a:rPr lang="en-US" sz="2400" kern="1200" dirty="0"/>
            <a:t>through…</a:t>
          </a:r>
        </a:p>
        <a:p>
          <a:pPr marL="171450" lvl="1" indent="-171450" algn="l" defTabSz="800100">
            <a:lnSpc>
              <a:spcPct val="90000"/>
            </a:lnSpc>
            <a:spcBef>
              <a:spcPct val="0"/>
            </a:spcBef>
            <a:spcAft>
              <a:spcPct val="15000"/>
            </a:spcAft>
            <a:buChar char="•"/>
          </a:pPr>
          <a:r>
            <a:rPr lang="en-US" sz="1800" kern="1200" dirty="0">
              <a:solidFill>
                <a:srgbClr val="FF0000"/>
              </a:solidFill>
            </a:rPr>
            <a:t>Environmental and psychological factors, and prejudice and discrimination</a:t>
          </a:r>
        </a:p>
      </dsp:txBody>
      <dsp:txXfrm>
        <a:off x="2930236" y="4140449"/>
        <a:ext cx="8790709" cy="1358988"/>
      </dsp:txXfrm>
    </dsp:sp>
    <dsp:sp modelId="{A4E358FB-557E-C34C-9EB0-18EE885876BB}">
      <dsp:nvSpPr>
        <dsp:cNvPr id="0" name=""/>
        <dsp:cNvSpPr/>
      </dsp:nvSpPr>
      <dsp:spPr>
        <a:xfrm rot="10800000">
          <a:off x="0" y="2070710"/>
          <a:ext cx="2930236" cy="2090123"/>
        </a:xfrm>
        <a:prstGeom prst="upArrowCallout">
          <a:avLst>
            <a:gd name="adj1" fmla="val 5000"/>
            <a:gd name="adj2" fmla="val 10000"/>
            <a:gd name="adj3" fmla="val 15000"/>
            <a:gd name="adj4" fmla="val 64977"/>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398" tIns="256032" rIns="208398" bIns="256032" numCol="1" spcCol="1270" anchor="ctr" anchorCtr="0">
          <a:noAutofit/>
        </a:bodyPr>
        <a:lstStyle/>
        <a:p>
          <a:pPr marL="0" lvl="0" indent="0" algn="ctr" defTabSz="1600200">
            <a:lnSpc>
              <a:spcPct val="90000"/>
            </a:lnSpc>
            <a:spcBef>
              <a:spcPct val="0"/>
            </a:spcBef>
            <a:spcAft>
              <a:spcPct val="35000"/>
            </a:spcAft>
            <a:buNone/>
          </a:pPr>
          <a:r>
            <a:rPr lang="en-US" sz="3600" kern="1200"/>
            <a:t>Phase 2</a:t>
          </a:r>
        </a:p>
      </dsp:txBody>
      <dsp:txXfrm rot="-10800000">
        <a:off x="0" y="2070710"/>
        <a:ext cx="2930236" cy="1358580"/>
      </dsp:txXfrm>
    </dsp:sp>
    <dsp:sp modelId="{4F746EA1-94B9-814D-8254-F31E9FD7053B}">
      <dsp:nvSpPr>
        <dsp:cNvPr id="0" name=""/>
        <dsp:cNvSpPr/>
      </dsp:nvSpPr>
      <dsp:spPr>
        <a:xfrm>
          <a:off x="2930236" y="2070710"/>
          <a:ext cx="8790709" cy="1358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317" tIns="304800" rIns="178317" bIns="304800" numCol="1" spcCol="1270" anchor="t" anchorCtr="0">
          <a:noAutofit/>
        </a:bodyPr>
        <a:lstStyle/>
        <a:p>
          <a:pPr marL="0" lvl="0" indent="0" algn="l" defTabSz="1066800">
            <a:lnSpc>
              <a:spcPct val="90000"/>
            </a:lnSpc>
            <a:spcBef>
              <a:spcPct val="0"/>
            </a:spcBef>
            <a:spcAft>
              <a:spcPct val="35000"/>
            </a:spcAft>
            <a:buNone/>
          </a:pPr>
          <a:r>
            <a:rPr lang="en-US" sz="2400" kern="1200" dirty="0"/>
            <a:t>Occurs when the </a:t>
          </a:r>
          <a:r>
            <a:rPr lang="en-US" sz="2400" b="1" kern="1200" dirty="0"/>
            <a:t>original generation </a:t>
          </a:r>
          <a:r>
            <a:rPr lang="en-US" sz="2400" kern="1200" dirty="0"/>
            <a:t>of the population </a:t>
          </a:r>
          <a:r>
            <a:rPr lang="en-US" sz="2400" b="1" kern="1200" dirty="0"/>
            <a:t>responds</a:t>
          </a:r>
          <a:r>
            <a:rPr lang="en-US" sz="2400" kern="1200" dirty="0"/>
            <a:t> to the trauma</a:t>
          </a:r>
        </a:p>
        <a:p>
          <a:pPr marL="171450" lvl="1" indent="-171450" algn="l" defTabSz="800100">
            <a:lnSpc>
              <a:spcPct val="90000"/>
            </a:lnSpc>
            <a:spcBef>
              <a:spcPct val="0"/>
            </a:spcBef>
            <a:spcAft>
              <a:spcPct val="15000"/>
            </a:spcAft>
            <a:buChar char="•"/>
          </a:pPr>
          <a:r>
            <a:rPr lang="en-US" sz="1800" kern="1200" dirty="0">
              <a:solidFill>
                <a:srgbClr val="FF0000"/>
              </a:solidFill>
            </a:rPr>
            <a:t>In the form of biological, societal, and psychological symptoms</a:t>
          </a:r>
        </a:p>
      </dsp:txBody>
      <dsp:txXfrm>
        <a:off x="2930236" y="2070710"/>
        <a:ext cx="8790709" cy="1358580"/>
      </dsp:txXfrm>
    </dsp:sp>
    <dsp:sp modelId="{86C73293-B2E9-2F42-8BA4-5F1FCF1DFA4C}">
      <dsp:nvSpPr>
        <dsp:cNvPr id="0" name=""/>
        <dsp:cNvSpPr/>
      </dsp:nvSpPr>
      <dsp:spPr>
        <a:xfrm rot="10800000">
          <a:off x="0" y="0"/>
          <a:ext cx="2930236" cy="2090123"/>
        </a:xfrm>
        <a:prstGeom prst="upArrowCallout">
          <a:avLst>
            <a:gd name="adj1" fmla="val 5000"/>
            <a:gd name="adj2" fmla="val 10000"/>
            <a:gd name="adj3" fmla="val 15000"/>
            <a:gd name="adj4" fmla="val 64977"/>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398" tIns="256032" rIns="208398" bIns="256032" numCol="1" spcCol="1270" anchor="ctr" anchorCtr="0">
          <a:noAutofit/>
        </a:bodyPr>
        <a:lstStyle/>
        <a:p>
          <a:pPr marL="0" lvl="0" indent="0" algn="ctr" defTabSz="1600200">
            <a:lnSpc>
              <a:spcPct val="90000"/>
            </a:lnSpc>
            <a:spcBef>
              <a:spcPct val="0"/>
            </a:spcBef>
            <a:spcAft>
              <a:spcPct val="35000"/>
            </a:spcAft>
            <a:buNone/>
          </a:pPr>
          <a:r>
            <a:rPr lang="en-US" sz="3600" kern="1200"/>
            <a:t>Phase 1</a:t>
          </a:r>
        </a:p>
      </dsp:txBody>
      <dsp:txXfrm rot="-10800000">
        <a:off x="0" y="0"/>
        <a:ext cx="2930236" cy="1358580"/>
      </dsp:txXfrm>
    </dsp:sp>
    <dsp:sp modelId="{C89BDF60-9B25-544C-9DFB-697F0413DAD3}">
      <dsp:nvSpPr>
        <dsp:cNvPr id="0" name=""/>
        <dsp:cNvSpPr/>
      </dsp:nvSpPr>
      <dsp:spPr>
        <a:xfrm>
          <a:off x="2930236" y="972"/>
          <a:ext cx="8790709" cy="1358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317" tIns="304800" rIns="178317" bIns="304800" numCol="1" spcCol="1270" anchor="t" anchorCtr="0">
          <a:noAutofit/>
        </a:bodyPr>
        <a:lstStyle/>
        <a:p>
          <a:pPr marL="0" lvl="0" indent="0" algn="l" defTabSz="1066800">
            <a:lnSpc>
              <a:spcPct val="90000"/>
            </a:lnSpc>
            <a:spcBef>
              <a:spcPct val="0"/>
            </a:spcBef>
            <a:spcAft>
              <a:spcPct val="35000"/>
            </a:spcAft>
            <a:buNone/>
          </a:pPr>
          <a:r>
            <a:rPr lang="en-US" sz="2400" b="1" kern="1200" dirty="0"/>
            <a:t>Mass trauma </a:t>
          </a:r>
          <a:r>
            <a:rPr lang="en-US" sz="2400" kern="1200" dirty="0"/>
            <a:t>forced upon a population by a dominant culture which results in…</a:t>
          </a:r>
        </a:p>
        <a:p>
          <a:pPr marL="171450" lvl="1" indent="-171450" algn="l" defTabSz="800100">
            <a:lnSpc>
              <a:spcPct val="90000"/>
            </a:lnSpc>
            <a:spcBef>
              <a:spcPct val="0"/>
            </a:spcBef>
            <a:spcAft>
              <a:spcPct val="15000"/>
            </a:spcAft>
            <a:buChar char="•"/>
          </a:pPr>
          <a:r>
            <a:rPr lang="en-US" sz="1800" kern="1200" dirty="0">
              <a:solidFill>
                <a:srgbClr val="FF0000"/>
              </a:solidFill>
            </a:rPr>
            <a:t>Cultural, familial, societal, and economical devastation for the population</a:t>
          </a:r>
        </a:p>
      </dsp:txBody>
      <dsp:txXfrm>
        <a:off x="2930236" y="972"/>
        <a:ext cx="8790709" cy="135858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08DE9-1133-794A-B06A-850CE3BFA87D}" type="datetimeFigureOut">
              <a:rPr lang="en-US" smtClean="0"/>
              <a:t>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3F7A4-F8A4-B14E-8920-E41B9F061B0B}" type="slidenum">
              <a:rPr lang="en-US" smtClean="0"/>
              <a:t>‹#›</a:t>
            </a:fld>
            <a:endParaRPr lang="en-US"/>
          </a:p>
        </p:txBody>
      </p:sp>
    </p:spTree>
    <p:extLst>
      <p:ext uri="{BB962C8B-B14F-4D97-AF65-F5344CB8AC3E}">
        <p14:creationId xmlns:p14="http://schemas.microsoft.com/office/powerpoint/2010/main" val="2853005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session title and presenters names on this slide</a:t>
            </a:r>
          </a:p>
        </p:txBody>
      </p:sp>
      <p:sp>
        <p:nvSpPr>
          <p:cNvPr id="4" name="Slide Number Placeholder 3"/>
          <p:cNvSpPr>
            <a:spLocks noGrp="1"/>
          </p:cNvSpPr>
          <p:nvPr>
            <p:ph type="sldNum" sz="quarter" idx="5"/>
          </p:nvPr>
        </p:nvSpPr>
        <p:spPr/>
        <p:txBody>
          <a:bodyPr/>
          <a:lstStyle/>
          <a:p>
            <a:fld id="{6393F7A4-F8A4-B14E-8920-E41B9F061B0B}" type="slidenum">
              <a:rPr lang="en-US" smtClean="0"/>
              <a:t>1</a:t>
            </a:fld>
            <a:endParaRPr lang="en-US"/>
          </a:p>
        </p:txBody>
      </p:sp>
    </p:spTree>
    <p:extLst>
      <p:ext uri="{BB962C8B-B14F-4D97-AF65-F5344CB8AC3E}">
        <p14:creationId xmlns:p14="http://schemas.microsoft.com/office/powerpoint/2010/main" val="711350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many are beginning to refer the boarding schools as </a:t>
            </a:r>
            <a:r>
              <a:rPr lang="en-US" b="1" dirty="0"/>
              <a:t>assimilation camps</a:t>
            </a:r>
          </a:p>
          <a:p>
            <a:r>
              <a:rPr lang="en-US" dirty="0"/>
              <a:t>Image link: https://</a:t>
            </a:r>
            <a:r>
              <a:rPr lang="en-US" dirty="0" err="1"/>
              <a:t>chnm.gmu.edu</a:t>
            </a:r>
            <a:r>
              <a:rPr lang="en-US" dirty="0"/>
              <a:t>/</a:t>
            </a:r>
            <a:r>
              <a:rPr lang="en-US" dirty="0" err="1"/>
              <a:t>cyh</a:t>
            </a:r>
            <a:r>
              <a:rPr lang="en-US" dirty="0"/>
              <a:t>/primary-sources/291.html </a:t>
            </a:r>
          </a:p>
        </p:txBody>
      </p:sp>
      <p:sp>
        <p:nvSpPr>
          <p:cNvPr id="4" name="Slide Number Placeholder 3"/>
          <p:cNvSpPr>
            <a:spLocks noGrp="1"/>
          </p:cNvSpPr>
          <p:nvPr>
            <p:ph type="sldNum" sz="quarter" idx="5"/>
          </p:nvPr>
        </p:nvSpPr>
        <p:spPr/>
        <p:txBody>
          <a:bodyPr/>
          <a:lstStyle/>
          <a:p>
            <a:fld id="{6393F7A4-F8A4-B14E-8920-E41B9F061B0B}" type="slidenum">
              <a:rPr lang="en-US" smtClean="0"/>
              <a:t>10</a:t>
            </a:fld>
            <a:endParaRPr lang="en-US"/>
          </a:p>
        </p:txBody>
      </p:sp>
    </p:spTree>
    <p:extLst>
      <p:ext uri="{BB962C8B-B14F-4D97-AF65-F5344CB8AC3E}">
        <p14:creationId xmlns:p14="http://schemas.microsoft.com/office/powerpoint/2010/main" val="268319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assimilation to </a:t>
            </a:r>
            <a:r>
              <a:rPr lang="en-US" b="1" dirty="0"/>
              <a:t>overthrow Native culture</a:t>
            </a:r>
            <a:r>
              <a:rPr lang="en-US" dirty="0"/>
              <a:t> and force their culture onto them. All the while, killing the native culture through forceful assertion of American values. In doing so, pushing religious reform of ideas of Christianity to assimilate and destroy the culture</a:t>
            </a:r>
          </a:p>
          <a:p>
            <a:endParaRPr lang="en-US" dirty="0"/>
          </a:p>
          <a:p>
            <a:r>
              <a:rPr lang="en-US" dirty="0"/>
              <a:t>With the increase in immigration of </a:t>
            </a:r>
            <a:r>
              <a:rPr lang="en-US" b="1" dirty="0"/>
              <a:t>Europeans to the United States</a:t>
            </a:r>
            <a:r>
              <a:rPr lang="en-US" dirty="0"/>
              <a:t>, they wanted to have </a:t>
            </a:r>
            <a:r>
              <a:rPr lang="en-US" u="sng" dirty="0">
                <a:solidFill>
                  <a:srgbClr val="FF0000"/>
                </a:solidFill>
              </a:rPr>
              <a:t>a standard, base set of values, beliefs, and culture for the majority of citizens</a:t>
            </a:r>
          </a:p>
        </p:txBody>
      </p:sp>
      <p:sp>
        <p:nvSpPr>
          <p:cNvPr id="4" name="Slide Number Placeholder 3"/>
          <p:cNvSpPr>
            <a:spLocks noGrp="1"/>
          </p:cNvSpPr>
          <p:nvPr>
            <p:ph type="sldNum" sz="quarter" idx="5"/>
          </p:nvPr>
        </p:nvSpPr>
        <p:spPr/>
        <p:txBody>
          <a:bodyPr/>
          <a:lstStyle/>
          <a:p>
            <a:fld id="{6393F7A4-F8A4-B14E-8920-E41B9F061B0B}" type="slidenum">
              <a:rPr lang="en-US" smtClean="0"/>
              <a:t>11</a:t>
            </a:fld>
            <a:endParaRPr lang="en-US"/>
          </a:p>
        </p:txBody>
      </p:sp>
    </p:spTree>
    <p:extLst>
      <p:ext uri="{BB962C8B-B14F-4D97-AF65-F5344CB8AC3E}">
        <p14:creationId xmlns:p14="http://schemas.microsoft.com/office/powerpoint/2010/main" val="3011669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with Carlisle Indian school, boarding schools spread like wildfire across the United States. Ran by both the federal government and churches in the US and </a:t>
            </a:r>
            <a:r>
              <a:rPr lang="en-US" dirty="0" err="1"/>
              <a:t>canada</a:t>
            </a:r>
            <a:r>
              <a:rPr lang="en-US" dirty="0"/>
              <a:t> </a:t>
            </a:r>
          </a:p>
        </p:txBody>
      </p:sp>
      <p:sp>
        <p:nvSpPr>
          <p:cNvPr id="4" name="Slide Number Placeholder 3"/>
          <p:cNvSpPr>
            <a:spLocks noGrp="1"/>
          </p:cNvSpPr>
          <p:nvPr>
            <p:ph type="sldNum" sz="quarter" idx="5"/>
          </p:nvPr>
        </p:nvSpPr>
        <p:spPr/>
        <p:txBody>
          <a:bodyPr/>
          <a:lstStyle/>
          <a:p>
            <a:fld id="{6393F7A4-F8A4-B14E-8920-E41B9F061B0B}" type="slidenum">
              <a:rPr lang="en-US" smtClean="0"/>
              <a:t>12</a:t>
            </a:fld>
            <a:endParaRPr lang="en-US"/>
          </a:p>
        </p:txBody>
      </p:sp>
    </p:spTree>
    <p:extLst>
      <p:ext uri="{BB962C8B-B14F-4D97-AF65-F5344CB8AC3E}">
        <p14:creationId xmlns:p14="http://schemas.microsoft.com/office/powerpoint/2010/main" val="2708478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empos"/>
              </a:rPr>
              <a:t> </a:t>
            </a:r>
            <a:r>
              <a:rPr lang="en-US" b="1" i="0" dirty="0">
                <a:solidFill>
                  <a:srgbClr val="000000"/>
                </a:solidFill>
                <a:effectLst/>
                <a:latin typeface="Tiempos"/>
              </a:rPr>
              <a:t>as if he were going to war. He was a young Lakota boy from the first class of the Carlisle Indian school</a:t>
            </a:r>
            <a:r>
              <a:rPr lang="en-US" b="0" i="0" dirty="0">
                <a:solidFill>
                  <a:srgbClr val="000000"/>
                </a:solidFill>
                <a:effectLst/>
                <a:latin typeface="Tiempos"/>
              </a:rPr>
              <a:t>. The boy recalled the phrase as he was led onto a boat with other Lakota children guided by strange white women and men. This was Carlisle’s first class: 86 Lakota, 66 from Rosebud Agency and 20 from Pine Ridge Agency, the children of recalcitrant people who refused to cede any more land to the United States. The expression — “be fearless” — had been so thoroughly engrained in Ota </a:t>
            </a:r>
            <a:r>
              <a:rPr lang="en-US" b="0" i="0" dirty="0" err="1">
                <a:solidFill>
                  <a:srgbClr val="000000"/>
                </a:solidFill>
                <a:effectLst/>
                <a:latin typeface="Tiempos"/>
              </a:rPr>
              <a:t>Kte’s</a:t>
            </a:r>
            <a:r>
              <a:rPr lang="en-US" b="0" i="0" dirty="0">
                <a:solidFill>
                  <a:srgbClr val="000000"/>
                </a:solidFill>
                <a:effectLst/>
                <a:latin typeface="Tiempos"/>
              </a:rPr>
              <a:t> being that, he claimed, “I knew nothing else.” During the long, difficult journey eastward, which continued by rail and ended at Carlisle, the boy clung to his father’s words.</a:t>
            </a: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13</a:t>
            </a:fld>
            <a:endParaRPr lang="en-US"/>
          </a:p>
        </p:txBody>
      </p:sp>
    </p:spTree>
    <p:extLst>
      <p:ext uri="{BB962C8B-B14F-4D97-AF65-F5344CB8AC3E}">
        <p14:creationId xmlns:p14="http://schemas.microsoft.com/office/powerpoint/2010/main" val="295280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14</a:t>
            </a:fld>
            <a:endParaRPr lang="en-US"/>
          </a:p>
        </p:txBody>
      </p:sp>
    </p:spTree>
    <p:extLst>
      <p:ext uri="{BB962C8B-B14F-4D97-AF65-F5344CB8AC3E}">
        <p14:creationId xmlns:p14="http://schemas.microsoft.com/office/powerpoint/2010/main" val="307829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Almost every school had their own cemetery</a:t>
            </a:r>
            <a:r>
              <a:rPr lang="en-US" dirty="0"/>
              <a:t>. And even then, the children were not allowed to be put to rest In the manner of their culture, </a:t>
            </a:r>
            <a:r>
              <a:rPr lang="en-US" b="1" u="sng" dirty="0"/>
              <a:t>they were forced to be assimilated, even in death</a:t>
            </a:r>
          </a:p>
          <a:p>
            <a:endParaRPr lang="en-US" b="1" u="sng" dirty="0"/>
          </a:p>
          <a:p>
            <a:r>
              <a:rPr lang="en-US" dirty="0"/>
              <a:t>Link to quote and picture: https://</a:t>
            </a:r>
            <a:r>
              <a:rPr lang="en-US" dirty="0" err="1"/>
              <a:t>boardingschool.heard.org</a:t>
            </a:r>
            <a:r>
              <a:rPr lang="en-US" dirty="0"/>
              <a:t>/health/#:~:text=Overcrowding%2C%20poor%20diet%20and%20unsanitary,problem%20at%20the%20boarding%20schools. </a:t>
            </a:r>
          </a:p>
          <a:p>
            <a:endParaRPr lang="en-US" dirty="0"/>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15</a:t>
            </a:fld>
            <a:endParaRPr lang="en-US"/>
          </a:p>
        </p:txBody>
      </p:sp>
    </p:spTree>
    <p:extLst>
      <p:ext uri="{BB962C8B-B14F-4D97-AF65-F5344CB8AC3E}">
        <p14:creationId xmlns:p14="http://schemas.microsoft.com/office/powerpoint/2010/main" val="2267272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delve into some of the effects of boarding schools. Beginning with child labor. Children were forced to support the school with these responsibilities economically  through sewing garments or making shoes </a:t>
            </a:r>
          </a:p>
          <a:p>
            <a:endParaRPr lang="en-US" dirty="0"/>
          </a:p>
          <a:p>
            <a:r>
              <a:rPr lang="en-US" dirty="0"/>
              <a:t>Image link: https://</a:t>
            </a:r>
            <a:r>
              <a:rPr lang="en-US" dirty="0" err="1"/>
              <a:t>www.oregonencyclopedia.org</a:t>
            </a:r>
            <a:r>
              <a:rPr lang="en-US" dirty="0"/>
              <a:t>/articles/</a:t>
            </a:r>
            <a:r>
              <a:rPr lang="en-US" dirty="0" err="1"/>
              <a:t>indian_boarding_school</a:t>
            </a:r>
            <a:r>
              <a:rPr lang="en-US" dirty="0"/>
              <a:t>/#.Y-bmxezMK3I </a:t>
            </a:r>
          </a:p>
        </p:txBody>
      </p:sp>
      <p:sp>
        <p:nvSpPr>
          <p:cNvPr id="4" name="Slide Number Placeholder 3"/>
          <p:cNvSpPr>
            <a:spLocks noGrp="1"/>
          </p:cNvSpPr>
          <p:nvPr>
            <p:ph type="sldNum" sz="quarter" idx="5"/>
          </p:nvPr>
        </p:nvSpPr>
        <p:spPr/>
        <p:txBody>
          <a:bodyPr/>
          <a:lstStyle/>
          <a:p>
            <a:fld id="{6393F7A4-F8A4-B14E-8920-E41B9F061B0B}" type="slidenum">
              <a:rPr lang="en-US" smtClean="0"/>
              <a:t>16</a:t>
            </a:fld>
            <a:endParaRPr lang="en-US"/>
          </a:p>
        </p:txBody>
      </p:sp>
    </p:spTree>
    <p:extLst>
      <p:ext uri="{BB962C8B-B14F-4D97-AF65-F5344CB8AC3E}">
        <p14:creationId xmlns:p14="http://schemas.microsoft.com/office/powerpoint/2010/main" val="200335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Flogging</a:t>
            </a:r>
            <a:r>
              <a:rPr lang="en-US" dirty="0"/>
              <a:t> is defined as a punishment where they were hit with a whip or a stick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http://</a:t>
            </a:r>
            <a:r>
              <a:rPr lang="en-US" dirty="0" err="1"/>
              <a:t>publichealth.lacounty.gov</a:t>
            </a:r>
            <a:r>
              <a:rPr lang="en-US" dirty="0"/>
              <a:t>/</a:t>
            </a:r>
            <a:r>
              <a:rPr lang="en-US" dirty="0" err="1"/>
              <a:t>dvcouncil</a:t>
            </a:r>
            <a:r>
              <a:rPr lang="en-US" dirty="0"/>
              <a:t>/minutes/2020/09/</a:t>
            </a:r>
            <a:r>
              <a:rPr lang="en-US" dirty="0" err="1"/>
              <a:t>DV_AmericanIndians.pdf</a:t>
            </a:r>
            <a:endParaRPr lang="en-US" dirty="0"/>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17</a:t>
            </a:fld>
            <a:endParaRPr lang="en-US"/>
          </a:p>
        </p:txBody>
      </p:sp>
    </p:spTree>
    <p:extLst>
      <p:ext uri="{BB962C8B-B14F-4D97-AF65-F5344CB8AC3E}">
        <p14:creationId xmlns:p14="http://schemas.microsoft.com/office/powerpoint/2010/main" val="95507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religious orders were founded and flourished.</a:t>
            </a:r>
          </a:p>
          <a:p>
            <a:endParaRPr lang="en-US" sz="1800" b="0" i="0" u="none" strike="noStrike" dirty="0">
              <a:solidFill>
                <a:srgbClr val="000000"/>
              </a:solidFill>
              <a:effectLst/>
              <a:latin typeface="Arial" panose="020B0604020202020204" pitchFamily="34" charset="0"/>
            </a:endParaRPr>
          </a:p>
          <a:p>
            <a:r>
              <a:rPr lang="en-US" b="0" i="0" dirty="0">
                <a:solidFill>
                  <a:srgbClr val="000000"/>
                </a:solidFill>
                <a:effectLst/>
                <a:latin typeface="Gotham A"/>
              </a:rPr>
              <a:t>The historical role of Christianity in Federal Indian boarding schools is thus one in which the “</a:t>
            </a:r>
            <a:r>
              <a:rPr lang="en-US" b="1" i="0" dirty="0">
                <a:solidFill>
                  <a:srgbClr val="000000"/>
                </a:solidFill>
                <a:effectLst/>
                <a:latin typeface="Gotham A"/>
              </a:rPr>
              <a:t>separation of church and state” simply didn’t apply</a:t>
            </a:r>
          </a:p>
          <a:p>
            <a:endParaRPr lang="en-US" b="0" i="0" dirty="0">
              <a:solidFill>
                <a:srgbClr val="000000"/>
              </a:solidFill>
              <a:effectLst/>
              <a:latin typeface="Gotham A"/>
            </a:endParaRPr>
          </a:p>
          <a:p>
            <a:r>
              <a:rPr lang="en-US" b="1" i="0" u="sng" dirty="0">
                <a:solidFill>
                  <a:srgbClr val="000000"/>
                </a:solidFill>
                <a:effectLst/>
                <a:latin typeface="Gotham A"/>
              </a:rPr>
              <a:t>The indigenous ceremonies and methodologies were quickly replaced and diluted with forced religion</a:t>
            </a:r>
          </a:p>
          <a:p>
            <a:endParaRPr lang="en-US" b="0" i="0" dirty="0">
              <a:solidFill>
                <a:srgbClr val="000000"/>
              </a:solidFill>
              <a:effectLst/>
              <a:latin typeface="Gotham A"/>
            </a:endParaRPr>
          </a:p>
          <a:p>
            <a:r>
              <a:rPr lang="en-US" b="0" i="0" dirty="0">
                <a:solidFill>
                  <a:srgbClr val="000000"/>
                </a:solidFill>
                <a:effectLst/>
                <a:latin typeface="Gotham A"/>
              </a:rPr>
              <a:t>Image Link https://</a:t>
            </a:r>
            <a:r>
              <a:rPr lang="en-US" b="0" i="0" dirty="0" err="1">
                <a:solidFill>
                  <a:srgbClr val="000000"/>
                </a:solidFill>
                <a:effectLst/>
                <a:latin typeface="Gotham A"/>
              </a:rPr>
              <a:t>www.samanthamwilliams.com</a:t>
            </a:r>
            <a:r>
              <a:rPr lang="en-US" b="0" i="0" dirty="0">
                <a:solidFill>
                  <a:srgbClr val="000000"/>
                </a:solidFill>
                <a:effectLst/>
                <a:latin typeface="Gotham A"/>
              </a:rPr>
              <a:t>/blog/religion-and-boarding-schools </a:t>
            </a: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18</a:t>
            </a:fld>
            <a:endParaRPr lang="en-US"/>
          </a:p>
        </p:txBody>
      </p:sp>
    </p:spTree>
    <p:extLst>
      <p:ext uri="{BB962C8B-B14F-4D97-AF65-F5344CB8AC3E}">
        <p14:creationId xmlns:p14="http://schemas.microsoft.com/office/powerpoint/2010/main" val="3399473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19</a:t>
            </a:fld>
            <a:endParaRPr lang="en-US"/>
          </a:p>
        </p:txBody>
      </p:sp>
    </p:spTree>
    <p:extLst>
      <p:ext uri="{BB962C8B-B14F-4D97-AF65-F5344CB8AC3E}">
        <p14:creationId xmlns:p14="http://schemas.microsoft.com/office/powerpoint/2010/main" val="324212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edit or remove. This slide is for participants to scan and check into the conference if they haven’t done so already. </a:t>
            </a:r>
          </a:p>
        </p:txBody>
      </p:sp>
      <p:sp>
        <p:nvSpPr>
          <p:cNvPr id="4" name="Slide Number Placeholder 3"/>
          <p:cNvSpPr>
            <a:spLocks noGrp="1"/>
          </p:cNvSpPr>
          <p:nvPr>
            <p:ph type="sldNum" sz="quarter" idx="5"/>
          </p:nvPr>
        </p:nvSpPr>
        <p:spPr/>
        <p:txBody>
          <a:bodyPr/>
          <a:lstStyle/>
          <a:p>
            <a:fld id="{6393F7A4-F8A4-B14E-8920-E41B9F061B0B}" type="slidenum">
              <a:rPr lang="en-US" smtClean="0"/>
              <a:t>2</a:t>
            </a:fld>
            <a:endParaRPr lang="en-US"/>
          </a:p>
        </p:txBody>
      </p:sp>
    </p:spTree>
    <p:extLst>
      <p:ext uri="{BB962C8B-B14F-4D97-AF65-F5344CB8AC3E}">
        <p14:creationId xmlns:p14="http://schemas.microsoft.com/office/powerpoint/2010/main" val="165342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Link: https://</a:t>
            </a:r>
            <a:r>
              <a:rPr lang="en-US" dirty="0" err="1"/>
              <a:t>lewis-clark.org</a:t>
            </a:r>
            <a:r>
              <a:rPr lang="en-US" dirty="0"/>
              <a:t>/sciences/ethnography/plains-sign-language/ </a:t>
            </a:r>
          </a:p>
        </p:txBody>
      </p:sp>
      <p:sp>
        <p:nvSpPr>
          <p:cNvPr id="4" name="Slide Number Placeholder 3"/>
          <p:cNvSpPr>
            <a:spLocks noGrp="1"/>
          </p:cNvSpPr>
          <p:nvPr>
            <p:ph type="sldNum" sz="quarter" idx="5"/>
          </p:nvPr>
        </p:nvSpPr>
        <p:spPr/>
        <p:txBody>
          <a:bodyPr/>
          <a:lstStyle/>
          <a:p>
            <a:fld id="{6393F7A4-F8A4-B14E-8920-E41B9F061B0B}" type="slidenum">
              <a:rPr lang="en-US" smtClean="0"/>
              <a:t>20</a:t>
            </a:fld>
            <a:endParaRPr lang="en-US"/>
          </a:p>
        </p:txBody>
      </p:sp>
    </p:spTree>
    <p:extLst>
      <p:ext uri="{BB962C8B-B14F-4D97-AF65-F5344CB8AC3E}">
        <p14:creationId xmlns:p14="http://schemas.microsoft.com/office/powerpoint/2010/main" val="338483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Intertribal communities built on solidarity helped to act as the point of growth for many different resistance groups and movements decades down the line</a:t>
            </a:r>
          </a:p>
          <a:p>
            <a:endParaRPr lang="en-US" dirty="0"/>
          </a:p>
          <a:p>
            <a:r>
              <a:rPr lang="en-US" dirty="0"/>
              <a:t>Image link: https://</a:t>
            </a:r>
            <a:r>
              <a:rPr lang="en-US" dirty="0" err="1"/>
              <a:t>carlisleindian.dickinson.edu</a:t>
            </a:r>
            <a:r>
              <a:rPr lang="en-US" dirty="0"/>
              <a:t>/images/slate-showing-student-work-names-r-b-hayes-and-john-williams-version-1-1880 </a:t>
            </a:r>
          </a:p>
        </p:txBody>
      </p:sp>
      <p:sp>
        <p:nvSpPr>
          <p:cNvPr id="4" name="Slide Number Placeholder 3"/>
          <p:cNvSpPr>
            <a:spLocks noGrp="1"/>
          </p:cNvSpPr>
          <p:nvPr>
            <p:ph type="sldNum" sz="quarter" idx="5"/>
          </p:nvPr>
        </p:nvSpPr>
        <p:spPr/>
        <p:txBody>
          <a:bodyPr/>
          <a:lstStyle/>
          <a:p>
            <a:fld id="{6393F7A4-F8A4-B14E-8920-E41B9F061B0B}" type="slidenum">
              <a:rPr lang="en-US" smtClean="0"/>
              <a:t>21</a:t>
            </a:fld>
            <a:endParaRPr lang="en-US"/>
          </a:p>
        </p:txBody>
      </p:sp>
    </p:spTree>
    <p:extLst>
      <p:ext uri="{BB962C8B-B14F-4D97-AF65-F5344CB8AC3E}">
        <p14:creationId xmlns:p14="http://schemas.microsoft.com/office/powerpoint/2010/main" val="336713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about the history of boarding schools and some of the immediate effects of them we can now talk about the present day. And see how the connective tissue between the past to today impacts indigenous people</a:t>
            </a:r>
          </a:p>
          <a:p>
            <a:endParaRPr lang="en-US" dirty="0"/>
          </a:p>
          <a:p>
            <a:r>
              <a:rPr lang="en-US" dirty="0"/>
              <a:t>Link: https://</a:t>
            </a:r>
            <a:r>
              <a:rPr lang="en-US" dirty="0" err="1"/>
              <a:t>www.medicalnewstoday.com</a:t>
            </a:r>
            <a:r>
              <a:rPr lang="en-US" dirty="0"/>
              <a:t>/articles/the-impact-of-historical-trauma-on-american-indian-health-equity </a:t>
            </a:r>
          </a:p>
          <a:p>
            <a:endParaRPr lang="en-US" dirty="0"/>
          </a:p>
          <a:p>
            <a:r>
              <a:rPr lang="en-US" dirty="0"/>
              <a:t>NOTE: may add info about covid if there </a:t>
            </a:r>
            <a:r>
              <a:rPr lang="en-US" dirty="0" err="1"/>
              <a:t>istime</a:t>
            </a:r>
            <a:r>
              <a:rPr lang="en-US" dirty="0"/>
              <a:t> needed to be filled</a:t>
            </a:r>
          </a:p>
        </p:txBody>
      </p:sp>
      <p:sp>
        <p:nvSpPr>
          <p:cNvPr id="4" name="Slide Number Placeholder 3"/>
          <p:cNvSpPr>
            <a:spLocks noGrp="1"/>
          </p:cNvSpPr>
          <p:nvPr>
            <p:ph type="sldNum" sz="quarter" idx="5"/>
          </p:nvPr>
        </p:nvSpPr>
        <p:spPr/>
        <p:txBody>
          <a:bodyPr/>
          <a:lstStyle/>
          <a:p>
            <a:fld id="{6393F7A4-F8A4-B14E-8920-E41B9F061B0B}" type="slidenum">
              <a:rPr lang="en-US" smtClean="0"/>
              <a:t>22</a:t>
            </a:fld>
            <a:endParaRPr lang="en-US"/>
          </a:p>
        </p:txBody>
      </p:sp>
    </p:spTree>
    <p:extLst>
      <p:ext uri="{BB962C8B-B14F-4D97-AF65-F5344CB8AC3E}">
        <p14:creationId xmlns:p14="http://schemas.microsoft.com/office/powerpoint/2010/main" val="2004273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look a little deeper into the historical trauma</a:t>
            </a:r>
          </a:p>
          <a:p>
            <a:endParaRPr lang="en-US" dirty="0"/>
          </a:p>
          <a:p>
            <a:r>
              <a:rPr lang="en-US" dirty="0"/>
              <a:t>Link: https://</a:t>
            </a:r>
            <a:r>
              <a:rPr lang="en-US" dirty="0" err="1"/>
              <a:t>www.psychiatry.org</a:t>
            </a:r>
            <a:r>
              <a:rPr lang="en-US" dirty="0"/>
              <a:t>/psychiatrists/cultural-competency/education/stress-and-trauma/indigenous-people#:~:text=Intergenerational%20Trauma%3A%20The%20intergenerational%20and,spiritual%20practices%2C%20language%20and%20culture.</a:t>
            </a:r>
          </a:p>
        </p:txBody>
      </p:sp>
      <p:sp>
        <p:nvSpPr>
          <p:cNvPr id="4" name="Slide Number Placeholder 3"/>
          <p:cNvSpPr>
            <a:spLocks noGrp="1"/>
          </p:cNvSpPr>
          <p:nvPr>
            <p:ph type="sldNum" sz="quarter" idx="5"/>
          </p:nvPr>
        </p:nvSpPr>
        <p:spPr/>
        <p:txBody>
          <a:bodyPr/>
          <a:lstStyle/>
          <a:p>
            <a:fld id="{6393F7A4-F8A4-B14E-8920-E41B9F061B0B}" type="slidenum">
              <a:rPr lang="en-US" smtClean="0"/>
              <a:t>23</a:t>
            </a:fld>
            <a:endParaRPr lang="en-US"/>
          </a:p>
        </p:txBody>
      </p:sp>
    </p:spTree>
    <p:extLst>
      <p:ext uri="{BB962C8B-B14F-4D97-AF65-F5344CB8AC3E}">
        <p14:creationId xmlns:p14="http://schemas.microsoft.com/office/powerpoint/2010/main" val="9584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 trauma is cyclic in nature, like this presentation. And symptoms of this can include anything from depression to substance dependence to dysfunctional parenting</a:t>
            </a:r>
          </a:p>
          <a:p>
            <a:endParaRPr lang="en-US" dirty="0"/>
          </a:p>
          <a:p>
            <a:r>
              <a:rPr lang="en-US" dirty="0"/>
              <a:t>Link: https://</a:t>
            </a:r>
            <a:r>
              <a:rPr lang="en-US" dirty="0" err="1"/>
              <a:t>www.acf.hhs.gov</a:t>
            </a:r>
            <a:r>
              <a:rPr lang="en-US" dirty="0"/>
              <a:t>/trauma-toolkit/trauma-concept#:~:text=Historical%20trauma%20is%20intergenerational%20trauma,on%20psychological%20and%20physical%20health. </a:t>
            </a:r>
          </a:p>
          <a:p>
            <a:endParaRPr lang="en-US" dirty="0"/>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24</a:t>
            </a:fld>
            <a:endParaRPr lang="en-US"/>
          </a:p>
        </p:txBody>
      </p:sp>
    </p:spTree>
    <p:extLst>
      <p:ext uri="{BB962C8B-B14F-4D97-AF65-F5344CB8AC3E}">
        <p14:creationId xmlns:p14="http://schemas.microsoft.com/office/powerpoint/2010/main" val="4101977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Historical trauma can be broken down into 3 main phases.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Based on the theory, Native Americans were </a:t>
            </a:r>
            <a:r>
              <a:rPr lang="en-US" sz="1200" b="1" i="0" u="none" strike="noStrike" dirty="0">
                <a:solidFill>
                  <a:srgbClr val="000000"/>
                </a:solidFill>
                <a:effectLst/>
                <a:latin typeface="Arial" panose="020B0604020202020204" pitchFamily="34" charset="0"/>
              </a:rPr>
              <a:t>subjected to traumas that are defined in specific historical losses of population, land, family and cultur</a:t>
            </a:r>
            <a:r>
              <a:rPr lang="en-US" sz="1200" b="0" i="0" u="none" strike="noStrike" dirty="0">
                <a:solidFill>
                  <a:srgbClr val="000000"/>
                </a:solidFill>
                <a:effectLst/>
                <a:latin typeface="Arial" panose="020B0604020202020204" pitchFamily="34" charset="0"/>
              </a:rPr>
              <a:t>e. These traumas resulted in historical loss symptoms related to social-environmental and psychological functioning that continue today (Whitbeck, Adams, Hoyt, &amp; Chen, 2004).</a:t>
            </a:r>
          </a:p>
          <a:p>
            <a:endParaRPr lang="en-US" dirty="0"/>
          </a:p>
          <a:p>
            <a:endParaRPr lang="en-US" dirty="0"/>
          </a:p>
          <a:p>
            <a:r>
              <a:rPr lang="en-US" dirty="0"/>
              <a:t>Link: https://amber-</a:t>
            </a:r>
            <a:r>
              <a:rPr lang="en-US" dirty="0" err="1"/>
              <a:t>ic.org</a:t>
            </a:r>
            <a:r>
              <a:rPr lang="en-US" dirty="0"/>
              <a:t>/wp-content/uploads/2017/01/ICMN-All-About-Generations-</a:t>
            </a:r>
            <a:r>
              <a:rPr lang="en-US" dirty="0" err="1"/>
              <a:t>Trauma.pdf</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25</a:t>
            </a:fld>
            <a:endParaRPr lang="en-US"/>
          </a:p>
        </p:txBody>
      </p:sp>
    </p:spTree>
    <p:extLst>
      <p:ext uri="{BB962C8B-B14F-4D97-AF65-F5344CB8AC3E}">
        <p14:creationId xmlns:p14="http://schemas.microsoft.com/office/powerpoint/2010/main" val="107553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children were removed at the ages of 4-5, forced to cut their hear and remove their traditional clothing to dress as European children. They were not allowed contact with their native </a:t>
            </a:r>
            <a:r>
              <a:rPr lang="en-US" dirty="0" err="1"/>
              <a:t>american</a:t>
            </a:r>
            <a:r>
              <a:rPr lang="en-US" dirty="0"/>
              <a:t> relatives for a minimum of 8 years. Sacred items and spiritual practices were removed. </a:t>
            </a:r>
            <a:r>
              <a:rPr lang="en-US" dirty="0" err="1"/>
              <a:t>Physucal</a:t>
            </a:r>
            <a:r>
              <a:rPr lang="en-US" dirty="0"/>
              <a:t> and sexual abuse was commonplace and caused problematic coping strategies such as learned helplessness, manipulative tendencies, compulsive gambling, alcohol and drug use, suicide, denial, and scapegoating of other children)</a:t>
            </a:r>
          </a:p>
          <a:p>
            <a:endParaRPr lang="en-US" dirty="0"/>
          </a:p>
          <a:p>
            <a:r>
              <a:rPr lang="en-US" b="1" dirty="0"/>
              <a:t>Loss of ethnic identity occurred as a result of being so disconnected from the culture in these ways.</a:t>
            </a:r>
          </a:p>
        </p:txBody>
      </p:sp>
      <p:sp>
        <p:nvSpPr>
          <p:cNvPr id="4" name="Slide Number Placeholder 3"/>
          <p:cNvSpPr>
            <a:spLocks noGrp="1"/>
          </p:cNvSpPr>
          <p:nvPr>
            <p:ph type="sldNum" sz="quarter" idx="5"/>
          </p:nvPr>
        </p:nvSpPr>
        <p:spPr/>
        <p:txBody>
          <a:bodyPr/>
          <a:lstStyle/>
          <a:p>
            <a:fld id="{6393F7A4-F8A4-B14E-8920-E41B9F061B0B}" type="slidenum">
              <a:rPr lang="en-US" smtClean="0"/>
              <a:t>26</a:t>
            </a:fld>
            <a:endParaRPr lang="en-US"/>
          </a:p>
        </p:txBody>
      </p:sp>
    </p:spTree>
    <p:extLst>
      <p:ext uri="{BB962C8B-B14F-4D97-AF65-F5344CB8AC3E}">
        <p14:creationId xmlns:p14="http://schemas.microsoft.com/office/powerpoint/2010/main" val="2608703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Number of physical and sexual assaults may actually be low as a high number of assaults are left unreported</a:t>
            </a:r>
          </a:p>
          <a:p>
            <a:endParaRPr lang="en-US" dirty="0"/>
          </a:p>
          <a:p>
            <a:r>
              <a:rPr lang="en-US" sz="1800" b="0" i="0" u="none" strike="noStrike" dirty="0">
                <a:solidFill>
                  <a:srgbClr val="000000"/>
                </a:solidFill>
                <a:effectLst/>
                <a:latin typeface="Arial" panose="020B0604020202020204" pitchFamily="34" charset="0"/>
              </a:rPr>
              <a:t>Meanwhile, the total population of Native people living on tribal lands has </a:t>
            </a:r>
            <a:r>
              <a:rPr lang="en-US" sz="1800" b="1" i="0" u="none" strike="noStrike" dirty="0">
                <a:solidFill>
                  <a:srgbClr val="000000"/>
                </a:solidFill>
                <a:effectLst/>
                <a:latin typeface="Arial" panose="020B0604020202020204" pitchFamily="34" charset="0"/>
              </a:rPr>
              <a:t>actually decreased slightly over the same time period</a:t>
            </a:r>
            <a:r>
              <a:rPr lang="en-US" sz="1800" b="0" i="0" u="none" strike="noStrike" dirty="0">
                <a:solidFill>
                  <a:srgbClr val="000000"/>
                </a:solidFill>
                <a:effectLst/>
                <a:latin typeface="Arial" panose="020B0604020202020204" pitchFamily="34" charset="0"/>
              </a:rPr>
              <a:t>, leaving us to conclude that we are </a:t>
            </a:r>
            <a:r>
              <a:rPr lang="en-US" sz="1800" b="1" i="0" u="sng" strike="noStrike" dirty="0">
                <a:solidFill>
                  <a:srgbClr val="000000"/>
                </a:solidFill>
                <a:effectLst/>
                <a:latin typeface="Arial" panose="020B0604020202020204" pitchFamily="34" charset="0"/>
              </a:rPr>
              <a:t>criminalizing Native people at ever-increasing rates.</a:t>
            </a:r>
            <a:endParaRPr lang="en-US" b="1" u="sng" dirty="0"/>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27</a:t>
            </a:fld>
            <a:endParaRPr lang="en-US"/>
          </a:p>
        </p:txBody>
      </p:sp>
    </p:spTree>
    <p:extLst>
      <p:ext uri="{BB962C8B-B14F-4D97-AF65-F5344CB8AC3E}">
        <p14:creationId xmlns:p14="http://schemas.microsoft.com/office/powerpoint/2010/main" val="2378658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Wealth, income, poverty level, and unemployment are all pieces of </a:t>
            </a:r>
            <a:r>
              <a:rPr lang="en-US" b="1" u="sng" dirty="0"/>
              <a:t>hard data</a:t>
            </a:r>
            <a:r>
              <a:rPr lang="en-US" dirty="0"/>
              <a:t> that can be used to better understand how indigenous people are surviving in society today.</a:t>
            </a:r>
          </a:p>
          <a:p>
            <a:endParaRPr lang="en-US" sz="1800" b="0" i="0" u="none" strike="noStrike" dirty="0">
              <a:solidFill>
                <a:srgbClr val="000000"/>
              </a:solidFill>
              <a:effectLst/>
              <a:latin typeface="Arial" panose="020B0604020202020204" pitchFamily="34" charset="0"/>
            </a:endParaRPr>
          </a:p>
          <a:p>
            <a:r>
              <a:rPr lang="en-US" b="0" i="0" dirty="0">
                <a:solidFill>
                  <a:srgbClr val="1F1F1F"/>
                </a:solidFill>
                <a:effectLst/>
                <a:latin typeface="Lyon"/>
              </a:rPr>
              <a:t>they were ill-prepared to join the mainstream economy and job market by pursuing college or a career, which led to adverse economic impact on Native American communities, the report found.</a:t>
            </a:r>
            <a:endParaRPr lang="en-US" dirty="0"/>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28</a:t>
            </a:fld>
            <a:endParaRPr lang="en-US"/>
          </a:p>
        </p:txBody>
      </p:sp>
    </p:spTree>
    <p:extLst>
      <p:ext uri="{BB962C8B-B14F-4D97-AF65-F5344CB8AC3E}">
        <p14:creationId xmlns:p14="http://schemas.microsoft.com/office/powerpoint/2010/main" val="241716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29</a:t>
            </a:fld>
            <a:endParaRPr lang="en-US"/>
          </a:p>
        </p:txBody>
      </p:sp>
    </p:spTree>
    <p:extLst>
      <p:ext uri="{BB962C8B-B14F-4D97-AF65-F5344CB8AC3E}">
        <p14:creationId xmlns:p14="http://schemas.microsoft.com/office/powerpoint/2010/main" val="2519821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edit or remove </a:t>
            </a:r>
          </a:p>
        </p:txBody>
      </p:sp>
      <p:sp>
        <p:nvSpPr>
          <p:cNvPr id="4" name="Slide Number Placeholder 3"/>
          <p:cNvSpPr>
            <a:spLocks noGrp="1"/>
          </p:cNvSpPr>
          <p:nvPr>
            <p:ph type="sldNum" sz="quarter" idx="5"/>
          </p:nvPr>
        </p:nvSpPr>
        <p:spPr/>
        <p:txBody>
          <a:bodyPr/>
          <a:lstStyle/>
          <a:p>
            <a:fld id="{6393F7A4-F8A4-B14E-8920-E41B9F061B0B}" type="slidenum">
              <a:rPr lang="en-US" smtClean="0"/>
              <a:t>3</a:t>
            </a:fld>
            <a:endParaRPr lang="en-US"/>
          </a:p>
        </p:txBody>
      </p:sp>
    </p:spTree>
    <p:extLst>
      <p:ext uri="{BB962C8B-B14F-4D97-AF65-F5344CB8AC3E}">
        <p14:creationId xmlns:p14="http://schemas.microsoft.com/office/powerpoint/2010/main" val="2837360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Substance abuse has been linked to being used as a coping mechanism. </a:t>
            </a:r>
          </a:p>
        </p:txBody>
      </p:sp>
      <p:sp>
        <p:nvSpPr>
          <p:cNvPr id="4" name="Slide Number Placeholder 3"/>
          <p:cNvSpPr>
            <a:spLocks noGrp="1"/>
          </p:cNvSpPr>
          <p:nvPr>
            <p:ph type="sldNum" sz="quarter" idx="5"/>
          </p:nvPr>
        </p:nvSpPr>
        <p:spPr/>
        <p:txBody>
          <a:bodyPr/>
          <a:lstStyle/>
          <a:p>
            <a:fld id="{6393F7A4-F8A4-B14E-8920-E41B9F061B0B}" type="slidenum">
              <a:rPr lang="en-US" smtClean="0"/>
              <a:t>30</a:t>
            </a:fld>
            <a:endParaRPr lang="en-US"/>
          </a:p>
        </p:txBody>
      </p:sp>
    </p:spTree>
    <p:extLst>
      <p:ext uri="{BB962C8B-B14F-4D97-AF65-F5344CB8AC3E}">
        <p14:creationId xmlns:p14="http://schemas.microsoft.com/office/powerpoint/2010/main" val="1948501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Suicide is a very complex problem with multiple contributing circumstances </a:t>
            </a:r>
          </a:p>
          <a:p>
            <a:endParaRPr lang="en-US" dirty="0"/>
          </a:p>
          <a:p>
            <a:r>
              <a:rPr lang="en-US" b="0" i="0" dirty="0">
                <a:solidFill>
                  <a:srgbClr val="333333"/>
                </a:solidFill>
                <a:effectLst/>
                <a:latin typeface="Georgia" panose="02040502050405020303" pitchFamily="18" charset="0"/>
              </a:rPr>
              <a:t>Residential school may perpetuate the cycle of victimization</a:t>
            </a:r>
          </a:p>
          <a:p>
            <a:endParaRPr lang="en-US" b="0" i="0" dirty="0">
              <a:solidFill>
                <a:srgbClr val="333333"/>
              </a:solidFill>
              <a:effectLst/>
              <a:latin typeface="Georgia" panose="02040502050405020303" pitchFamily="18" charset="0"/>
            </a:endParaRPr>
          </a:p>
          <a:p>
            <a:r>
              <a:rPr lang="en-US" sz="1800" b="0" i="0" u="none" strike="noStrike" dirty="0">
                <a:solidFill>
                  <a:srgbClr val="000000"/>
                </a:solidFill>
                <a:effectLst/>
                <a:latin typeface="Arial" panose="020B0604020202020204" pitchFamily="34" charset="0"/>
              </a:rPr>
              <a:t>Elias and colleagues [41] found that residential school </a:t>
            </a:r>
            <a:r>
              <a:rPr lang="en-US" sz="1800" b="1" i="0" u="none" strike="noStrike" dirty="0">
                <a:solidFill>
                  <a:srgbClr val="000000"/>
                </a:solidFill>
                <a:effectLst/>
                <a:latin typeface="Arial" panose="020B0604020202020204" pitchFamily="34" charset="0"/>
              </a:rPr>
              <a:t>attendees</a:t>
            </a:r>
            <a:r>
              <a:rPr lang="en-US" sz="1800" b="0" i="0" u="none" strike="noStrike" dirty="0">
                <a:solidFill>
                  <a:srgbClr val="000000"/>
                </a:solidFill>
                <a:effectLst/>
                <a:latin typeface="Arial" panose="020B0604020202020204" pitchFamily="34" charset="0"/>
              </a:rPr>
              <a:t> who suffered abuse were </a:t>
            </a:r>
            <a:r>
              <a:rPr lang="en-US" sz="1800" b="1" i="0" u="none" strike="noStrike" dirty="0">
                <a:solidFill>
                  <a:srgbClr val="000000"/>
                </a:solidFill>
                <a:effectLst/>
                <a:latin typeface="Arial" panose="020B0604020202020204" pitchFamily="34" charset="0"/>
              </a:rPr>
              <a:t>more likely </a:t>
            </a:r>
            <a:r>
              <a:rPr lang="en-US" sz="1800" b="0" i="0" u="none" strike="noStrike" dirty="0">
                <a:solidFill>
                  <a:srgbClr val="000000"/>
                </a:solidFill>
                <a:effectLst/>
                <a:latin typeface="Arial" panose="020B0604020202020204" pitchFamily="34" charset="0"/>
              </a:rPr>
              <a:t>to have a </a:t>
            </a:r>
            <a:r>
              <a:rPr lang="en-US" sz="1800" b="1" i="0" u="none" strike="noStrike" dirty="0">
                <a:solidFill>
                  <a:srgbClr val="000000"/>
                </a:solidFill>
                <a:effectLst/>
                <a:latin typeface="Arial" panose="020B0604020202020204" pitchFamily="34" charset="0"/>
              </a:rPr>
              <a:t>history of suicide attempts or thoughts</a:t>
            </a:r>
            <a:r>
              <a:rPr lang="en-US" sz="1800" b="0" i="0" u="none" strike="noStrike" dirty="0">
                <a:solidFill>
                  <a:srgbClr val="000000"/>
                </a:solidFill>
                <a:effectLst/>
                <a:latin typeface="Arial" panose="020B0604020202020204" pitchFamily="34" charset="0"/>
              </a:rPr>
              <a:t>. Furthermore, </a:t>
            </a:r>
            <a:r>
              <a:rPr lang="en-US" sz="1800" b="1" i="0" u="none" strike="noStrike" dirty="0">
                <a:solidFill>
                  <a:srgbClr val="000000"/>
                </a:solidFill>
                <a:effectLst/>
                <a:latin typeface="Arial" panose="020B0604020202020204" pitchFamily="34" charset="0"/>
              </a:rPr>
              <a:t>non-attendees</a:t>
            </a:r>
            <a:r>
              <a:rPr lang="en-US" sz="1800" b="0" i="0" u="none" strike="noStrike" dirty="0">
                <a:solidFill>
                  <a:srgbClr val="000000"/>
                </a:solidFill>
                <a:effectLst/>
                <a:latin typeface="Arial" panose="020B0604020202020204" pitchFamily="34" charset="0"/>
              </a:rPr>
              <a:t> who had a history of abuse were more likely </a:t>
            </a:r>
            <a:r>
              <a:rPr lang="en-US" sz="1800" b="1" i="0" u="none" strike="noStrike" dirty="0">
                <a:solidFill>
                  <a:srgbClr val="000000"/>
                </a:solidFill>
                <a:effectLst/>
                <a:latin typeface="Arial" panose="020B0604020202020204" pitchFamily="34" charset="0"/>
              </a:rPr>
              <a:t>to report having familial residential school attendance</a:t>
            </a:r>
            <a:r>
              <a:rPr lang="en-US" sz="1800" b="0" i="0" u="none" strike="noStrike" dirty="0">
                <a:solidFill>
                  <a:srgbClr val="000000"/>
                </a:solidFill>
                <a:effectLst/>
                <a:latin typeface="Arial" panose="020B0604020202020204" pitchFamily="34" charset="0"/>
              </a:rPr>
              <a:t>, suggesting that residential schooling might be imp</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Just like we talked about with substance abuse</a:t>
            </a:r>
            <a:endParaRPr lang="en-US" b="0" i="0" dirty="0">
              <a:solidFill>
                <a:srgbClr val="333333"/>
              </a:solidFill>
              <a:effectLst/>
              <a:latin typeface="Georgia" panose="02040502050405020303" pitchFamily="18" charset="0"/>
            </a:endParaRP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Elias et al., 2012: https://</a:t>
            </a:r>
            <a:r>
              <a:rPr lang="en-US" b="0" i="0" dirty="0" err="1">
                <a:solidFill>
                  <a:srgbClr val="333333"/>
                </a:solidFill>
                <a:effectLst/>
                <a:latin typeface="Georgia" panose="02040502050405020303" pitchFamily="18" charset="0"/>
              </a:rPr>
              <a:t>www.sciencedirect.com</a:t>
            </a:r>
            <a:r>
              <a:rPr lang="en-US" b="0" i="0" dirty="0">
                <a:solidFill>
                  <a:srgbClr val="333333"/>
                </a:solidFill>
                <a:effectLst/>
                <a:latin typeface="Georgia" panose="02040502050405020303" pitchFamily="18" charset="0"/>
              </a:rPr>
              <a:t>/science/article/abs/</a:t>
            </a:r>
            <a:r>
              <a:rPr lang="en-US" b="0" i="0" dirty="0" err="1">
                <a:solidFill>
                  <a:srgbClr val="333333"/>
                </a:solidFill>
                <a:effectLst/>
                <a:latin typeface="Georgia" panose="02040502050405020303" pitchFamily="18" charset="0"/>
              </a:rPr>
              <a:t>pii</a:t>
            </a:r>
            <a:r>
              <a:rPr lang="en-US" b="0" i="0" dirty="0">
                <a:solidFill>
                  <a:srgbClr val="333333"/>
                </a:solidFill>
                <a:effectLst/>
                <a:latin typeface="Georgia" panose="02040502050405020303" pitchFamily="18" charset="0"/>
              </a:rPr>
              <a:t>/S0277953612001426?via%3Dihub </a:t>
            </a: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31</a:t>
            </a:fld>
            <a:endParaRPr lang="en-US"/>
          </a:p>
        </p:txBody>
      </p:sp>
    </p:spTree>
    <p:extLst>
      <p:ext uri="{BB962C8B-B14F-4D97-AF65-F5344CB8AC3E}">
        <p14:creationId xmlns:p14="http://schemas.microsoft.com/office/powerpoint/2010/main" val="4292880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31F20"/>
                </a:solidFill>
                <a:effectLst/>
                <a:latin typeface="Proxima Nova"/>
              </a:rPr>
              <a:t>Mental health may be conceptualized differently among AIAN communities than as understood in the DSM.</a:t>
            </a:r>
          </a:p>
          <a:p>
            <a:pPr algn="l"/>
            <a:r>
              <a:rPr lang="en-US" b="0" i="0" dirty="0">
                <a:solidFill>
                  <a:srgbClr val="231F20"/>
                </a:solidFill>
                <a:effectLst/>
                <a:latin typeface="Proxima Nova"/>
              </a:rPr>
              <a:t>Cultural differences are just one reason why the evaluation of mental health among AIAN peoples is complex.</a:t>
            </a:r>
          </a:p>
          <a:p>
            <a:pPr algn="l"/>
            <a:r>
              <a:rPr lang="en-US" b="0" i="0" dirty="0">
                <a:solidFill>
                  <a:srgbClr val="231F20"/>
                </a:solidFill>
                <a:effectLst/>
                <a:latin typeface="Proxima Nova"/>
              </a:rPr>
              <a:t>Healthcare delivery, including mental health, varies between reservation and non-reservation lands and is typically inadequate and underfunded.</a:t>
            </a:r>
          </a:p>
          <a:p>
            <a:endParaRPr lang="en-US" dirty="0"/>
          </a:p>
          <a:p>
            <a:endParaRPr lang="en-US" dirty="0"/>
          </a:p>
          <a:p>
            <a:r>
              <a:rPr lang="en-US" dirty="0"/>
              <a:t>Link: https://</a:t>
            </a:r>
            <a:r>
              <a:rPr lang="en-US" dirty="0" err="1"/>
              <a:t>www.ncbi.nlm.nih.gov</a:t>
            </a:r>
            <a:r>
              <a:rPr lang="en-US" dirty="0"/>
              <a:t>/</a:t>
            </a:r>
            <a:r>
              <a:rPr lang="en-US" dirty="0" err="1"/>
              <a:t>pmc</a:t>
            </a:r>
            <a:r>
              <a:rPr lang="en-US" dirty="0"/>
              <a:t>/articles/PMC4947559/</a:t>
            </a:r>
          </a:p>
          <a:p>
            <a:endParaRPr lang="en-US" dirty="0"/>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32</a:t>
            </a:fld>
            <a:endParaRPr lang="en-US"/>
          </a:p>
        </p:txBody>
      </p:sp>
    </p:spTree>
    <p:extLst>
      <p:ext uri="{BB962C8B-B14F-4D97-AF65-F5344CB8AC3E}">
        <p14:creationId xmlns:p14="http://schemas.microsoft.com/office/powerpoint/2010/main" val="4098491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traumatic stress disorder is a very major problem in indigenous communities and has been for some time. </a:t>
            </a:r>
          </a:p>
          <a:p>
            <a:endParaRPr lang="en-US" dirty="0"/>
          </a:p>
          <a:p>
            <a:r>
              <a:rPr lang="en-US" dirty="0"/>
              <a:t>Link: https://</a:t>
            </a:r>
            <a:r>
              <a:rPr lang="en-US" dirty="0" err="1"/>
              <a:t>www.ncbi.nlm.nih.gov</a:t>
            </a:r>
            <a:r>
              <a:rPr lang="en-US" dirty="0"/>
              <a:t>/</a:t>
            </a:r>
            <a:r>
              <a:rPr lang="en-US" dirty="0" err="1"/>
              <a:t>pmc</a:t>
            </a:r>
            <a:r>
              <a:rPr lang="en-US" dirty="0"/>
              <a:t>/articles/PMC4947559/</a:t>
            </a:r>
          </a:p>
          <a:p>
            <a:endParaRPr lang="en-US" dirty="0"/>
          </a:p>
          <a:p>
            <a:endParaRPr lang="en-US" dirty="0"/>
          </a:p>
          <a:p>
            <a:pPr algn="l"/>
            <a:r>
              <a:rPr lang="en-US" b="0" i="0" dirty="0">
                <a:solidFill>
                  <a:srgbClr val="231F20"/>
                </a:solidFill>
                <a:effectLst/>
                <a:latin typeface="Proxima Nova"/>
              </a:rPr>
              <a:t>.</a:t>
            </a:r>
          </a:p>
          <a:p>
            <a:pPr algn="l"/>
            <a:endParaRPr lang="en-US" b="0" i="0" dirty="0">
              <a:solidFill>
                <a:srgbClr val="231F20"/>
              </a:solidFill>
              <a:effectLst/>
              <a:latin typeface="Proxima Nova"/>
            </a:endParaRPr>
          </a:p>
          <a:p>
            <a:pPr algn="l"/>
            <a:r>
              <a:rPr lang="en-US" b="0" i="0" dirty="0">
                <a:solidFill>
                  <a:srgbClr val="231F20"/>
                </a:solidFill>
                <a:effectLst/>
                <a:latin typeface="Proxima Nova"/>
              </a:rPr>
              <a:t>Soto et al., 2022: https://</a:t>
            </a:r>
            <a:r>
              <a:rPr lang="en-US" b="0" i="0" dirty="0" err="1">
                <a:solidFill>
                  <a:srgbClr val="231F20"/>
                </a:solidFill>
                <a:effectLst/>
                <a:latin typeface="Proxima Nova"/>
              </a:rPr>
              <a:t>www.ncbi.nlm.nih.gov</a:t>
            </a:r>
            <a:r>
              <a:rPr lang="en-US" b="0" i="0" dirty="0">
                <a:solidFill>
                  <a:srgbClr val="231F20"/>
                </a:solidFill>
                <a:effectLst/>
                <a:latin typeface="Proxima Nova"/>
              </a:rPr>
              <a:t>/</a:t>
            </a:r>
            <a:r>
              <a:rPr lang="en-US" b="0" i="0" dirty="0" err="1">
                <a:solidFill>
                  <a:srgbClr val="231F20"/>
                </a:solidFill>
                <a:effectLst/>
                <a:latin typeface="Proxima Nova"/>
              </a:rPr>
              <a:t>pmc</a:t>
            </a:r>
            <a:r>
              <a:rPr lang="en-US" b="0" i="0" dirty="0">
                <a:solidFill>
                  <a:srgbClr val="231F20"/>
                </a:solidFill>
                <a:effectLst/>
                <a:latin typeface="Proxima Nova"/>
              </a:rPr>
              <a:t>/articles/PMC8910676/</a:t>
            </a:r>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33</a:t>
            </a:fld>
            <a:endParaRPr lang="en-US"/>
          </a:p>
        </p:txBody>
      </p:sp>
    </p:spTree>
    <p:extLst>
      <p:ext uri="{BB962C8B-B14F-4D97-AF65-F5344CB8AC3E}">
        <p14:creationId xmlns:p14="http://schemas.microsoft.com/office/powerpoint/2010/main" val="436338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this disparity in medical and behavioral health services is due to “i</a:t>
            </a:r>
            <a:r>
              <a:rPr lang="en-US" b="1" i="0" dirty="0">
                <a:solidFill>
                  <a:srgbClr val="333333"/>
                </a:solidFill>
                <a:effectLst/>
                <a:latin typeface="Open Sans" panose="020B0606030504020204" pitchFamily="34" charset="0"/>
              </a:rPr>
              <a:t>nadequate education, disproportionate poverty, discrimination in the delivery of health services, and cultural differences</a:t>
            </a:r>
            <a:r>
              <a:rPr lang="en-US" b="0" i="0" dirty="0">
                <a:solidFill>
                  <a:srgbClr val="333333"/>
                </a:solidFill>
                <a:effectLst/>
                <a:latin typeface="Open Sans" panose="020B0606030504020204" pitchFamily="34" charset="0"/>
              </a:rPr>
              <a:t>” (IHS, 2013b). Further, Barnes and colleagues (2010)</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Life expectancy is shorter, indigenous people are overrepresented in serious health categories but we still have little insurance and funding from HIS (Indian health service)</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There is just not enough resources being allocated to indigenous communities and the common trend of an endless cycle continues</a:t>
            </a: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34</a:t>
            </a:fld>
            <a:endParaRPr lang="en-US"/>
          </a:p>
        </p:txBody>
      </p:sp>
    </p:spTree>
    <p:extLst>
      <p:ext uri="{BB962C8B-B14F-4D97-AF65-F5344CB8AC3E}">
        <p14:creationId xmlns:p14="http://schemas.microsoft.com/office/powerpoint/2010/main" val="2740819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focus more on education today. Students are less equipped for success, have fewer </a:t>
            </a:r>
            <a:r>
              <a:rPr lang="en-US" dirty="0" err="1"/>
              <a:t>oppurtunities</a:t>
            </a:r>
            <a:r>
              <a:rPr lang="en-US" dirty="0"/>
              <a:t>, and are lagging behind in even simple motor skills in kindergarten</a:t>
            </a:r>
          </a:p>
          <a:p>
            <a:endParaRPr lang="en-US" dirty="0"/>
          </a:p>
          <a:p>
            <a:r>
              <a:rPr lang="en-US" dirty="0"/>
              <a:t>LINK: https://</a:t>
            </a:r>
            <a:r>
              <a:rPr lang="en-US" dirty="0" err="1"/>
              <a:t>www.mitchellrepublic.com</a:t>
            </a:r>
            <a:r>
              <a:rPr lang="en-US" dirty="0"/>
              <a:t>/education/as-native-students-continue-to-struggle-in-s-d-schools-a-lakota-immersion-model-emerges </a:t>
            </a:r>
          </a:p>
        </p:txBody>
      </p:sp>
      <p:sp>
        <p:nvSpPr>
          <p:cNvPr id="4" name="Slide Number Placeholder 3"/>
          <p:cNvSpPr>
            <a:spLocks noGrp="1"/>
          </p:cNvSpPr>
          <p:nvPr>
            <p:ph type="sldNum" sz="quarter" idx="5"/>
          </p:nvPr>
        </p:nvSpPr>
        <p:spPr/>
        <p:txBody>
          <a:bodyPr/>
          <a:lstStyle/>
          <a:p>
            <a:fld id="{6393F7A4-F8A4-B14E-8920-E41B9F061B0B}" type="slidenum">
              <a:rPr lang="en-US" smtClean="0"/>
              <a:t>35</a:t>
            </a:fld>
            <a:endParaRPr lang="en-US"/>
          </a:p>
        </p:txBody>
      </p:sp>
    </p:spTree>
    <p:extLst>
      <p:ext uri="{BB962C8B-B14F-4D97-AF65-F5344CB8AC3E}">
        <p14:creationId xmlns:p14="http://schemas.microsoft.com/office/powerpoint/2010/main" val="3787954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some statistics that represent the problems in education. You may notice that problems occur at all levels of education.</a:t>
            </a:r>
          </a:p>
          <a:p>
            <a:endParaRPr lang="en-US" dirty="0"/>
          </a:p>
          <a:p>
            <a:r>
              <a:rPr lang="en-US" dirty="0"/>
              <a:t>LINK: https://</a:t>
            </a:r>
            <a:r>
              <a:rPr lang="en-US" dirty="0" err="1"/>
              <a:t>www.edpost.com</a:t>
            </a:r>
            <a:r>
              <a:rPr lang="en-US" dirty="0"/>
              <a:t>/stories/america-has-always-used-schools-as-a-weapon-against-native-americans</a:t>
            </a:r>
          </a:p>
        </p:txBody>
      </p:sp>
      <p:sp>
        <p:nvSpPr>
          <p:cNvPr id="4" name="Slide Number Placeholder 3"/>
          <p:cNvSpPr>
            <a:spLocks noGrp="1"/>
          </p:cNvSpPr>
          <p:nvPr>
            <p:ph type="sldNum" sz="quarter" idx="5"/>
          </p:nvPr>
        </p:nvSpPr>
        <p:spPr/>
        <p:txBody>
          <a:bodyPr/>
          <a:lstStyle/>
          <a:p>
            <a:fld id="{6393F7A4-F8A4-B14E-8920-E41B9F061B0B}" type="slidenum">
              <a:rPr lang="en-US" smtClean="0"/>
              <a:t>36</a:t>
            </a:fld>
            <a:endParaRPr lang="en-US"/>
          </a:p>
        </p:txBody>
      </p:sp>
    </p:spTree>
    <p:extLst>
      <p:ext uri="{BB962C8B-B14F-4D97-AF65-F5344CB8AC3E}">
        <p14:creationId xmlns:p14="http://schemas.microsoft.com/office/powerpoint/2010/main" val="639243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wrong to say that no change is occurring. But this change is limited because it is largely a </a:t>
            </a:r>
            <a:r>
              <a:rPr lang="en-US" b="1" dirty="0"/>
              <a:t>invisible problem</a:t>
            </a:r>
            <a:r>
              <a:rPr lang="en-US" dirty="0"/>
              <a:t>.</a:t>
            </a:r>
          </a:p>
          <a:p>
            <a:endParaRPr lang="en-US" dirty="0"/>
          </a:p>
          <a:p>
            <a:r>
              <a:rPr lang="en-US" dirty="0"/>
              <a:t>Link: https://</a:t>
            </a:r>
            <a:r>
              <a:rPr lang="en-US" dirty="0" err="1"/>
              <a:t>www.teachforamerica.org</a:t>
            </a:r>
            <a:r>
              <a:rPr lang="en-US" dirty="0"/>
              <a:t>/one-day/magazine/why-are-native-students-being-left-behind</a:t>
            </a:r>
          </a:p>
        </p:txBody>
      </p:sp>
      <p:sp>
        <p:nvSpPr>
          <p:cNvPr id="4" name="Slide Number Placeholder 3"/>
          <p:cNvSpPr>
            <a:spLocks noGrp="1"/>
          </p:cNvSpPr>
          <p:nvPr>
            <p:ph type="sldNum" sz="quarter" idx="5"/>
          </p:nvPr>
        </p:nvSpPr>
        <p:spPr/>
        <p:txBody>
          <a:bodyPr/>
          <a:lstStyle/>
          <a:p>
            <a:fld id="{6393F7A4-F8A4-B14E-8920-E41B9F061B0B}" type="slidenum">
              <a:rPr lang="en-US" smtClean="0"/>
              <a:t>37</a:t>
            </a:fld>
            <a:endParaRPr lang="en-US"/>
          </a:p>
        </p:txBody>
      </p:sp>
    </p:spTree>
    <p:extLst>
      <p:ext uri="{BB962C8B-B14F-4D97-AF65-F5344CB8AC3E}">
        <p14:creationId xmlns:p14="http://schemas.microsoft.com/office/powerpoint/2010/main" val="4180369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a very high drop out rate, and a lack of understanding of culture is a large determinant. These students are not allowed to learn about their culture and they are being disproportionally disciplined than most other racial groups and make up such a small amount of the population but a much larger amount of suspensions and expulsions.</a:t>
            </a:r>
          </a:p>
        </p:txBody>
      </p:sp>
      <p:sp>
        <p:nvSpPr>
          <p:cNvPr id="4" name="Slide Number Placeholder 3"/>
          <p:cNvSpPr>
            <a:spLocks noGrp="1"/>
          </p:cNvSpPr>
          <p:nvPr>
            <p:ph type="sldNum" sz="quarter" idx="5"/>
          </p:nvPr>
        </p:nvSpPr>
        <p:spPr/>
        <p:txBody>
          <a:bodyPr/>
          <a:lstStyle/>
          <a:p>
            <a:fld id="{6393F7A4-F8A4-B14E-8920-E41B9F061B0B}" type="slidenum">
              <a:rPr lang="en-US" smtClean="0"/>
              <a:t>38</a:t>
            </a:fld>
            <a:endParaRPr lang="en-US"/>
          </a:p>
        </p:txBody>
      </p:sp>
    </p:spTree>
    <p:extLst>
      <p:ext uri="{BB962C8B-B14F-4D97-AF65-F5344CB8AC3E}">
        <p14:creationId xmlns:p14="http://schemas.microsoft.com/office/powerpoint/2010/main" val="3262697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39</a:t>
            </a:fld>
            <a:endParaRPr lang="en-US"/>
          </a:p>
        </p:txBody>
      </p:sp>
    </p:spTree>
    <p:extLst>
      <p:ext uri="{BB962C8B-B14F-4D97-AF65-F5344CB8AC3E}">
        <p14:creationId xmlns:p14="http://schemas.microsoft.com/office/powerpoint/2010/main" val="227992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edit or remove</a:t>
            </a:r>
          </a:p>
        </p:txBody>
      </p:sp>
      <p:sp>
        <p:nvSpPr>
          <p:cNvPr id="4" name="Slide Number Placeholder 3"/>
          <p:cNvSpPr>
            <a:spLocks noGrp="1"/>
          </p:cNvSpPr>
          <p:nvPr>
            <p:ph type="sldNum" sz="quarter" idx="5"/>
          </p:nvPr>
        </p:nvSpPr>
        <p:spPr/>
        <p:txBody>
          <a:bodyPr/>
          <a:lstStyle/>
          <a:p>
            <a:fld id="{6393F7A4-F8A4-B14E-8920-E41B9F061B0B}" type="slidenum">
              <a:rPr lang="en-US" smtClean="0"/>
              <a:t>4</a:t>
            </a:fld>
            <a:endParaRPr lang="en-US"/>
          </a:p>
        </p:txBody>
      </p:sp>
    </p:spTree>
    <p:extLst>
      <p:ext uri="{BB962C8B-B14F-4D97-AF65-F5344CB8AC3E}">
        <p14:creationId xmlns:p14="http://schemas.microsoft.com/office/powerpoint/2010/main" val="4148834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students with disabilities are left to be forgotten. This is especially true for indigenous students</a:t>
            </a:r>
          </a:p>
          <a:p>
            <a:endParaRPr lang="en-US" dirty="0"/>
          </a:p>
          <a:p>
            <a:r>
              <a:rPr lang="en-US" dirty="0"/>
              <a:t>There may be racist stereotypes or entrenched ableist beliefs at play. </a:t>
            </a:r>
          </a:p>
        </p:txBody>
      </p:sp>
      <p:sp>
        <p:nvSpPr>
          <p:cNvPr id="4" name="Slide Number Placeholder 3"/>
          <p:cNvSpPr>
            <a:spLocks noGrp="1"/>
          </p:cNvSpPr>
          <p:nvPr>
            <p:ph type="sldNum" sz="quarter" idx="5"/>
          </p:nvPr>
        </p:nvSpPr>
        <p:spPr/>
        <p:txBody>
          <a:bodyPr/>
          <a:lstStyle/>
          <a:p>
            <a:fld id="{6393F7A4-F8A4-B14E-8920-E41B9F061B0B}" type="slidenum">
              <a:rPr lang="en-US" smtClean="0"/>
              <a:t>40</a:t>
            </a:fld>
            <a:endParaRPr lang="en-US"/>
          </a:p>
        </p:txBody>
      </p:sp>
    </p:spTree>
    <p:extLst>
      <p:ext uri="{BB962C8B-B14F-4D97-AF65-F5344CB8AC3E}">
        <p14:creationId xmlns:p14="http://schemas.microsoft.com/office/powerpoint/2010/main" val="2936464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33333"/>
                </a:solidFill>
                <a:effectLst/>
                <a:latin typeface="roboto" panose="02000000000000000000" pitchFamily="2" charset="0"/>
              </a:rPr>
              <a:t>how many of you went to a school with a mascot that enforced indigenous stereotypes or knew of a local or higher level school mascot that matched this description?</a:t>
            </a:r>
          </a:p>
          <a:p>
            <a:endParaRPr lang="en-US"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600,000 Native American students in our nation's K-12 public schools. Internalizing harmful images most acutely damages Native children, but absorbing racist and dehumanizing ideas about fellow classmates also diminishes the understanding and compassion of non-Native children, warping their conception of a history that often erases Native Americans altogether.</a:t>
            </a:r>
          </a:p>
          <a:p>
            <a:endParaRPr lang="en-US"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Indigenous students have been miseducated for a long time and students can feel disenfranchised. And there is </a:t>
            </a:r>
            <a:r>
              <a:rPr lang="en-US" sz="1200" dirty="0">
                <a:latin typeface="Times New Roman" panose="02020603050405020304" pitchFamily="18" charset="0"/>
                <a:cs typeface="Times New Roman" panose="02020603050405020304" pitchFamily="18" charset="0"/>
              </a:rPr>
              <a:t>Under represented federal policy, native students have been </a:t>
            </a:r>
            <a:r>
              <a:rPr lang="en-US" sz="1200" b="1" dirty="0">
                <a:latin typeface="Times New Roman" panose="02020603050405020304" pitchFamily="18" charset="0"/>
                <a:cs typeface="Times New Roman" panose="02020603050405020304" pitchFamily="18" charset="0"/>
              </a:rPr>
              <a:t>miseducated</a:t>
            </a:r>
            <a:r>
              <a:rPr lang="en-US" sz="1200" dirty="0">
                <a:latin typeface="Times New Roman" panose="02020603050405020304" pitchFamily="18" charset="0"/>
                <a:cs typeface="Times New Roman" panose="02020603050405020304" pitchFamily="18" charset="0"/>
              </a:rPr>
              <a:t> for generations, with little acknowledgement of Indigenous culture or history.</a:t>
            </a:r>
          </a:p>
          <a:p>
            <a:endParaRPr lang="en-US" b="0" i="0" dirty="0">
              <a:solidFill>
                <a:srgbClr val="33333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41</a:t>
            </a:fld>
            <a:endParaRPr lang="en-US"/>
          </a:p>
        </p:txBody>
      </p:sp>
    </p:spTree>
    <p:extLst>
      <p:ext uri="{BB962C8B-B14F-4D97-AF65-F5344CB8AC3E}">
        <p14:creationId xmlns:p14="http://schemas.microsoft.com/office/powerpoint/2010/main" val="2379688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while I have spent a long time talking about the negative aspects, there is still optimism for today. Through hope and resilience</a:t>
            </a:r>
          </a:p>
          <a:p>
            <a:endParaRPr lang="en-US" dirty="0"/>
          </a:p>
          <a:p>
            <a:r>
              <a:rPr lang="en-US" dirty="0"/>
              <a:t>Link: https://</a:t>
            </a:r>
            <a:r>
              <a:rPr lang="en-US" dirty="0" err="1"/>
              <a:t>nativephilanthropy.org</a:t>
            </a:r>
            <a:r>
              <a:rPr lang="en-US" dirty="0"/>
              <a:t>/2021/06/02/we-the-resilient-report-presents-stories-data-of-californias-american-indian-alaska-native-peoples/</a:t>
            </a:r>
          </a:p>
        </p:txBody>
      </p:sp>
      <p:sp>
        <p:nvSpPr>
          <p:cNvPr id="4" name="Slide Number Placeholder 3"/>
          <p:cNvSpPr>
            <a:spLocks noGrp="1"/>
          </p:cNvSpPr>
          <p:nvPr>
            <p:ph type="sldNum" sz="quarter" idx="5"/>
          </p:nvPr>
        </p:nvSpPr>
        <p:spPr/>
        <p:txBody>
          <a:bodyPr/>
          <a:lstStyle/>
          <a:p>
            <a:fld id="{6393F7A4-F8A4-B14E-8920-E41B9F061B0B}" type="slidenum">
              <a:rPr lang="en-US" smtClean="0"/>
              <a:t>42</a:t>
            </a:fld>
            <a:endParaRPr lang="en-US"/>
          </a:p>
        </p:txBody>
      </p:sp>
    </p:spTree>
    <p:extLst>
      <p:ext uri="{BB962C8B-B14F-4D97-AF65-F5344CB8AC3E}">
        <p14:creationId xmlns:p14="http://schemas.microsoft.com/office/powerpoint/2010/main" val="3602354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a:t>
            </a:r>
            <a:r>
              <a:rPr lang="en-US" dirty="0" err="1"/>
              <a:t>www.hollywoodreporter.com</a:t>
            </a:r>
            <a:r>
              <a:rPr lang="en-US" dirty="0"/>
              <a:t>/tv/tv-news/reservation-dogs-wins-spirit-award-ensemble-cast-1235105372/ </a:t>
            </a:r>
          </a:p>
        </p:txBody>
      </p:sp>
      <p:sp>
        <p:nvSpPr>
          <p:cNvPr id="4" name="Slide Number Placeholder 3"/>
          <p:cNvSpPr>
            <a:spLocks noGrp="1"/>
          </p:cNvSpPr>
          <p:nvPr>
            <p:ph type="sldNum" sz="quarter" idx="5"/>
          </p:nvPr>
        </p:nvSpPr>
        <p:spPr/>
        <p:txBody>
          <a:bodyPr/>
          <a:lstStyle/>
          <a:p>
            <a:fld id="{6393F7A4-F8A4-B14E-8920-E41B9F061B0B}" type="slidenum">
              <a:rPr lang="en-US" smtClean="0"/>
              <a:t>43</a:t>
            </a:fld>
            <a:endParaRPr lang="en-US"/>
          </a:p>
        </p:txBody>
      </p:sp>
    </p:spTree>
    <p:extLst>
      <p:ext uri="{BB962C8B-B14F-4D97-AF65-F5344CB8AC3E}">
        <p14:creationId xmlns:p14="http://schemas.microsoft.com/office/powerpoint/2010/main" val="219846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try and give a </a:t>
            </a:r>
            <a:r>
              <a:rPr lang="en-US" dirty="0" err="1"/>
              <a:t>sneakpeak</a:t>
            </a:r>
            <a:r>
              <a:rPr lang="en-US" dirty="0"/>
              <a:t> into what the future can hold in a perfect world. These are some ideas that are supported by research and professionals in a wide range of departments and groups</a:t>
            </a:r>
          </a:p>
          <a:p>
            <a:endParaRPr lang="en-US" dirty="0"/>
          </a:p>
          <a:p>
            <a:r>
              <a:rPr lang="en-US" dirty="0"/>
              <a:t>Link: https://</a:t>
            </a:r>
            <a:r>
              <a:rPr lang="en-US" dirty="0" err="1"/>
              <a:t>education.indiana.edu</a:t>
            </a:r>
            <a:r>
              <a:rPr lang="en-US" dirty="0"/>
              <a:t>/news/2018/</a:t>
            </a:r>
            <a:r>
              <a:rPr lang="en-US" dirty="0" err="1"/>
              <a:t>jul</a:t>
            </a:r>
            <a:r>
              <a:rPr lang="en-US" dirty="0"/>
              <a:t>-dec/2018-10-30-navajo-nation.html </a:t>
            </a:r>
          </a:p>
        </p:txBody>
      </p:sp>
      <p:sp>
        <p:nvSpPr>
          <p:cNvPr id="4" name="Slide Number Placeholder 3"/>
          <p:cNvSpPr>
            <a:spLocks noGrp="1"/>
          </p:cNvSpPr>
          <p:nvPr>
            <p:ph type="sldNum" sz="quarter" idx="5"/>
          </p:nvPr>
        </p:nvSpPr>
        <p:spPr/>
        <p:txBody>
          <a:bodyPr/>
          <a:lstStyle/>
          <a:p>
            <a:fld id="{6393F7A4-F8A4-B14E-8920-E41B9F061B0B}" type="slidenum">
              <a:rPr lang="en-US" smtClean="0"/>
              <a:t>44</a:t>
            </a:fld>
            <a:endParaRPr lang="en-US"/>
          </a:p>
        </p:txBody>
      </p:sp>
    </p:spTree>
    <p:extLst>
      <p:ext uri="{BB962C8B-B14F-4D97-AF65-F5344CB8AC3E}">
        <p14:creationId xmlns:p14="http://schemas.microsoft.com/office/powerpoint/2010/main" val="238283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 to resilience and have families have real connections to the elders and have resources to change the tide</a:t>
            </a:r>
          </a:p>
        </p:txBody>
      </p:sp>
      <p:sp>
        <p:nvSpPr>
          <p:cNvPr id="4" name="Slide Number Placeholder 3"/>
          <p:cNvSpPr>
            <a:spLocks noGrp="1"/>
          </p:cNvSpPr>
          <p:nvPr>
            <p:ph type="sldNum" sz="quarter" idx="5"/>
          </p:nvPr>
        </p:nvSpPr>
        <p:spPr/>
        <p:txBody>
          <a:bodyPr/>
          <a:lstStyle/>
          <a:p>
            <a:fld id="{6393F7A4-F8A4-B14E-8920-E41B9F061B0B}" type="slidenum">
              <a:rPr lang="en-US" smtClean="0"/>
              <a:t>45</a:t>
            </a:fld>
            <a:endParaRPr lang="en-US"/>
          </a:p>
        </p:txBody>
      </p:sp>
    </p:spTree>
    <p:extLst>
      <p:ext uri="{BB962C8B-B14F-4D97-AF65-F5344CB8AC3E}">
        <p14:creationId xmlns:p14="http://schemas.microsoft.com/office/powerpoint/2010/main" val="1095538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53535"/>
                </a:solidFill>
                <a:effectLst/>
                <a:latin typeface="Lato" panose="020F0502020204030203" pitchFamily="34" charset="0"/>
              </a:rPr>
              <a:t>There is much more work to be done. Nearly 70 percent of women in the program are unemployed, according to program data. A third are experiencing postpartum depression, and many have struggled with addiction. Domestic violence is another painful reality for many women in the program.</a:t>
            </a:r>
          </a:p>
          <a:p>
            <a:endParaRPr lang="en-US" b="0" i="0" dirty="0">
              <a:solidFill>
                <a:srgbClr val="353535"/>
              </a:solidFill>
              <a:effectLst/>
              <a:latin typeface="Lato" panose="020F0502020204030203" pitchFamily="34" charset="0"/>
            </a:endParaRPr>
          </a:p>
          <a:p>
            <a:r>
              <a:rPr lang="en-US" b="0" i="0" dirty="0">
                <a:solidFill>
                  <a:srgbClr val="353535"/>
                </a:solidFill>
                <a:effectLst/>
                <a:latin typeface="Lato" panose="020F0502020204030203" pitchFamily="34" charset="0"/>
              </a:rPr>
              <a:t>Link: https://</a:t>
            </a:r>
            <a:r>
              <a:rPr lang="en-US" b="0" i="0" dirty="0" err="1">
                <a:solidFill>
                  <a:srgbClr val="353535"/>
                </a:solidFill>
                <a:effectLst/>
                <a:latin typeface="Lato" panose="020F0502020204030203" pitchFamily="34" charset="0"/>
              </a:rPr>
              <a:t>www.urban.org</a:t>
            </a:r>
            <a:r>
              <a:rPr lang="en-US" b="0" i="0" dirty="0">
                <a:solidFill>
                  <a:srgbClr val="353535"/>
                </a:solidFill>
                <a:effectLst/>
                <a:latin typeface="Lato" panose="020F0502020204030203" pitchFamily="34" charset="0"/>
              </a:rPr>
              <a:t>/features/tribal-home-visiting-cultural-traditions-offer-protective-force </a:t>
            </a: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46</a:t>
            </a:fld>
            <a:endParaRPr lang="en-US"/>
          </a:p>
        </p:txBody>
      </p:sp>
    </p:spTree>
    <p:extLst>
      <p:ext uri="{BB962C8B-B14F-4D97-AF65-F5344CB8AC3E}">
        <p14:creationId xmlns:p14="http://schemas.microsoft.com/office/powerpoint/2010/main" val="2114460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Indigenous parents have had to find ways to adapt, overcome, resist, and circumvent structural forces working against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In the position as a parent, they have demonstrated immense resilience </a:t>
            </a:r>
            <a:endParaRPr lang="en-US" dirty="0">
              <a:latin typeface="Times New Roman" panose="02020603050405020304" pitchFamily="18" charset="0"/>
              <a:cs typeface="Times New Roman" panose="02020603050405020304" pitchFamily="18" charset="0"/>
            </a:endParaRPr>
          </a:p>
          <a:p>
            <a:endParaRPr lang="en-US" dirty="0"/>
          </a:p>
          <a:p>
            <a:endParaRPr lang="en-US" dirty="0"/>
          </a:p>
          <a:p>
            <a:r>
              <a:rPr lang="en-US" dirty="0"/>
              <a:t>Link: https://</a:t>
            </a:r>
            <a:r>
              <a:rPr lang="en-US" dirty="0" err="1"/>
              <a:t>www.parentcenterhub.org</a:t>
            </a:r>
            <a:r>
              <a:rPr lang="en-US" dirty="0"/>
              <a:t>/welcome-to-the-</a:t>
            </a:r>
            <a:r>
              <a:rPr lang="en-US" dirty="0" err="1"/>
              <a:t>naptac</a:t>
            </a:r>
            <a:r>
              <a:rPr lang="en-US" dirty="0"/>
              <a:t>-library/</a:t>
            </a:r>
          </a:p>
        </p:txBody>
      </p:sp>
      <p:sp>
        <p:nvSpPr>
          <p:cNvPr id="4" name="Slide Number Placeholder 3"/>
          <p:cNvSpPr>
            <a:spLocks noGrp="1"/>
          </p:cNvSpPr>
          <p:nvPr>
            <p:ph type="sldNum" sz="quarter" idx="5"/>
          </p:nvPr>
        </p:nvSpPr>
        <p:spPr/>
        <p:txBody>
          <a:bodyPr/>
          <a:lstStyle/>
          <a:p>
            <a:fld id="{6393F7A4-F8A4-B14E-8920-E41B9F061B0B}" type="slidenum">
              <a:rPr lang="en-US" smtClean="0"/>
              <a:t>47</a:t>
            </a:fld>
            <a:endParaRPr lang="en-US"/>
          </a:p>
        </p:txBody>
      </p:sp>
    </p:spTree>
    <p:extLst>
      <p:ext uri="{BB962C8B-B14F-4D97-AF65-F5344CB8AC3E}">
        <p14:creationId xmlns:p14="http://schemas.microsoft.com/office/powerpoint/2010/main" val="3063440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48</a:t>
            </a:fld>
            <a:endParaRPr lang="en-US"/>
          </a:p>
        </p:txBody>
      </p:sp>
    </p:spTree>
    <p:extLst>
      <p:ext uri="{BB962C8B-B14F-4D97-AF65-F5344CB8AC3E}">
        <p14:creationId xmlns:p14="http://schemas.microsoft.com/office/powerpoint/2010/main" val="3681658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some time to talk about the future of education</a:t>
            </a:r>
          </a:p>
          <a:p>
            <a:endParaRPr lang="en-US" dirty="0"/>
          </a:p>
          <a:p>
            <a:r>
              <a:rPr lang="en-US" dirty="0"/>
              <a:t>Link: https://</a:t>
            </a:r>
            <a:r>
              <a:rPr lang="en-US" dirty="0" err="1"/>
              <a:t>www.edpost.com</a:t>
            </a:r>
            <a:r>
              <a:rPr lang="en-US" dirty="0"/>
              <a:t>/stories/america-has-always-used-schools-as-a-weapon-against-native-americans</a:t>
            </a:r>
          </a:p>
        </p:txBody>
      </p:sp>
      <p:sp>
        <p:nvSpPr>
          <p:cNvPr id="4" name="Slide Number Placeholder 3"/>
          <p:cNvSpPr>
            <a:spLocks noGrp="1"/>
          </p:cNvSpPr>
          <p:nvPr>
            <p:ph type="sldNum" sz="quarter" idx="5"/>
          </p:nvPr>
        </p:nvSpPr>
        <p:spPr/>
        <p:txBody>
          <a:bodyPr/>
          <a:lstStyle/>
          <a:p>
            <a:fld id="{6393F7A4-F8A4-B14E-8920-E41B9F061B0B}" type="slidenum">
              <a:rPr lang="en-US" smtClean="0"/>
              <a:t>49</a:t>
            </a:fld>
            <a:endParaRPr lang="en-US"/>
          </a:p>
        </p:txBody>
      </p:sp>
    </p:spTree>
    <p:extLst>
      <p:ext uri="{BB962C8B-B14F-4D97-AF65-F5344CB8AC3E}">
        <p14:creationId xmlns:p14="http://schemas.microsoft.com/office/powerpoint/2010/main" val="342890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introduce presenters and add photos, if desired </a:t>
            </a:r>
          </a:p>
        </p:txBody>
      </p:sp>
      <p:sp>
        <p:nvSpPr>
          <p:cNvPr id="4" name="Slide Number Placeholder 3"/>
          <p:cNvSpPr>
            <a:spLocks noGrp="1"/>
          </p:cNvSpPr>
          <p:nvPr>
            <p:ph type="sldNum" sz="quarter" idx="5"/>
          </p:nvPr>
        </p:nvSpPr>
        <p:spPr/>
        <p:txBody>
          <a:bodyPr/>
          <a:lstStyle/>
          <a:p>
            <a:fld id="{6393F7A4-F8A4-B14E-8920-E41B9F061B0B}" type="slidenum">
              <a:rPr lang="en-US" smtClean="0"/>
              <a:t>5</a:t>
            </a:fld>
            <a:endParaRPr lang="en-US"/>
          </a:p>
        </p:txBody>
      </p:sp>
    </p:spTree>
    <p:extLst>
      <p:ext uri="{BB962C8B-B14F-4D97-AF65-F5344CB8AC3E}">
        <p14:creationId xmlns:p14="http://schemas.microsoft.com/office/powerpoint/2010/main" val="1549304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history of American Indian education can be summarized in three simple words: battle for power” - K. </a:t>
            </a:r>
            <a:r>
              <a:rPr lang="en-US" sz="1800" b="0" i="0" u="none" strike="noStrike" dirty="0" err="1">
                <a:solidFill>
                  <a:srgbClr val="000000"/>
                </a:solidFill>
                <a:effectLst/>
                <a:latin typeface="Arial" panose="020B0604020202020204" pitchFamily="34" charset="0"/>
              </a:rPr>
              <a:t>Tsianina</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Lomawaima</a:t>
            </a:r>
            <a:r>
              <a:rPr lang="en-US" sz="1800" b="0" i="0" u="none" strike="noStrike" dirty="0">
                <a:solidFill>
                  <a:srgbClr val="000000"/>
                </a:solidFill>
                <a:effectLst/>
                <a:latin typeface="Arial" panose="020B0604020202020204" pitchFamily="34" charset="0"/>
              </a:rPr>
              <a:t>, 2000</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Culture based education allows for the students to relish in the culture before them and obtain a deeper sense of belonging. Additionally, it makes the transition from home to school much easier and it can even improve college aspirations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Point 2: https://</a:t>
            </a:r>
            <a:r>
              <a:rPr lang="en-US" sz="1800" b="0" i="0" u="none" strike="noStrike" dirty="0" err="1">
                <a:solidFill>
                  <a:srgbClr val="000000"/>
                </a:solidFill>
                <a:effectLst/>
                <a:latin typeface="Arial" panose="020B0604020202020204" pitchFamily="34" charset="0"/>
              </a:rPr>
              <a:t>www.ksbe.edu</a:t>
            </a:r>
            <a:r>
              <a:rPr lang="en-US" sz="1800" b="0" i="0" u="none" strike="noStrike" dirty="0">
                <a:solidFill>
                  <a:srgbClr val="000000"/>
                </a:solidFill>
                <a:effectLst/>
                <a:latin typeface="Arial" panose="020B0604020202020204" pitchFamily="34" charset="0"/>
              </a:rPr>
              <a:t>/assets/research/collection/10_0117_kanaiaupuni.pdf</a:t>
            </a:r>
          </a:p>
          <a:p>
            <a:pPr rtl="0">
              <a:spcBef>
                <a:spcPts val="0"/>
              </a:spcBef>
              <a:spcAft>
                <a:spcPts val="0"/>
              </a:spcAft>
            </a:pPr>
            <a:r>
              <a:rPr lang="en-US" sz="1800" b="0" i="0" u="none" strike="noStrike" dirty="0">
                <a:solidFill>
                  <a:srgbClr val="000000"/>
                </a:solidFill>
                <a:effectLst/>
                <a:latin typeface="Arial" panose="020B0604020202020204" pitchFamily="34" charset="0"/>
              </a:rPr>
              <a:t>College: https://</a:t>
            </a:r>
            <a:r>
              <a:rPr lang="en-US" sz="1800" b="0" i="0" u="none" strike="noStrike" dirty="0" err="1">
                <a:solidFill>
                  <a:srgbClr val="000000"/>
                </a:solidFill>
                <a:effectLst/>
                <a:latin typeface="Arial" panose="020B0604020202020204" pitchFamily="34" charset="0"/>
              </a:rPr>
              <a:t>www.jstor.org</a:t>
            </a:r>
            <a:r>
              <a:rPr lang="en-US" sz="1800" b="0" i="0" u="none" strike="noStrike" dirty="0">
                <a:solidFill>
                  <a:srgbClr val="000000"/>
                </a:solidFill>
                <a:effectLst/>
                <a:latin typeface="Arial" panose="020B0604020202020204" pitchFamily="34" charset="0"/>
              </a:rPr>
              <a:t>/stable/40071151</a:t>
            </a:r>
          </a:p>
          <a:p>
            <a:pPr rtl="0">
              <a:spcBef>
                <a:spcPts val="0"/>
              </a:spcBef>
              <a:spcAft>
                <a:spcPts val="0"/>
              </a:spcAft>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50</a:t>
            </a:fld>
            <a:endParaRPr lang="en-US"/>
          </a:p>
        </p:txBody>
      </p:sp>
    </p:spTree>
    <p:extLst>
      <p:ext uri="{BB962C8B-B14F-4D97-AF65-F5344CB8AC3E}">
        <p14:creationId xmlns:p14="http://schemas.microsoft.com/office/powerpoint/2010/main" val="2859024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culture based education actually done and completed?</a:t>
            </a:r>
          </a:p>
          <a:p>
            <a:endParaRPr lang="en-US" dirty="0"/>
          </a:p>
          <a:p>
            <a:r>
              <a:rPr lang="en-US" dirty="0"/>
              <a:t>Consult with tribes (mostly about planning for Title I or the </a:t>
            </a:r>
            <a:r>
              <a:rPr lang="en-US" sz="1800" b="0" i="0" u="none" strike="noStrike" dirty="0">
                <a:solidFill>
                  <a:srgbClr val="000000"/>
                </a:solidFill>
                <a:effectLst/>
                <a:latin typeface="Arial" panose="020B0604020202020204" pitchFamily="34" charset="0"/>
              </a:rPr>
              <a:t>largest federal aid program for public schools in the United States</a:t>
            </a:r>
          </a:p>
          <a:p>
            <a:pPr algn="l"/>
            <a:endParaRPr lang="en-US" b="0" i="0" dirty="0">
              <a:solidFill>
                <a:srgbClr val="111111"/>
              </a:solidFill>
              <a:effectLst/>
              <a:latin typeface="Tiempos"/>
            </a:endParaRPr>
          </a:p>
          <a:p>
            <a:pPr algn="l"/>
            <a:r>
              <a:rPr lang="en-US" b="0" i="0" dirty="0">
                <a:solidFill>
                  <a:srgbClr val="111111"/>
                </a:solidFill>
                <a:effectLst/>
                <a:latin typeface="Tiempos"/>
              </a:rPr>
              <a:t>Culture-based education also creates space to reframe learning objectives and outcomes in the geographical, historical and local context of indigenous groups. Most importantly, it provides a path to Native cultural vitality and sustainability, a path that helps Native students understand their positioning between the cultural knowledge, language and beliefs of the past and the application of that culture today and in the future.</a:t>
            </a:r>
          </a:p>
          <a:p>
            <a:pPr algn="l"/>
            <a:r>
              <a:rPr lang="en-US" b="0" i="0" dirty="0">
                <a:solidFill>
                  <a:srgbClr val="111111"/>
                </a:solidFill>
                <a:effectLst/>
                <a:latin typeface="Tiempos"/>
              </a:rPr>
              <a:t>Link: https://</a:t>
            </a:r>
            <a:r>
              <a:rPr lang="en-US" b="0" i="0" dirty="0" err="1">
                <a:solidFill>
                  <a:srgbClr val="111111"/>
                </a:solidFill>
                <a:effectLst/>
                <a:latin typeface="Tiempos"/>
              </a:rPr>
              <a:t>hechingerreport.org</a:t>
            </a:r>
            <a:r>
              <a:rPr lang="en-US" b="0" i="0" dirty="0">
                <a:solidFill>
                  <a:srgbClr val="111111"/>
                </a:solidFill>
                <a:effectLst/>
                <a:latin typeface="Tiempos"/>
              </a:rPr>
              <a:t>/opinion-culture-based-education-a-path-to-healing-for-native-youth/ </a:t>
            </a:r>
          </a:p>
          <a:p>
            <a:br>
              <a:rPr lang="en-US" dirty="0"/>
            </a:b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51</a:t>
            </a:fld>
            <a:endParaRPr lang="en-US"/>
          </a:p>
        </p:txBody>
      </p:sp>
    </p:spTree>
    <p:extLst>
      <p:ext uri="{BB962C8B-B14F-4D97-AF65-F5344CB8AC3E}">
        <p14:creationId xmlns:p14="http://schemas.microsoft.com/office/powerpoint/2010/main" val="1211218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while looking at school on reservations is very important, we cannot forget about public schools</a:t>
            </a:r>
            <a:r>
              <a:rPr lang="en-US" dirty="0"/>
              <a:t>. Indigenous students are often the minority and are faced with </a:t>
            </a:r>
            <a:r>
              <a:rPr lang="en-US" b="1" dirty="0"/>
              <a:t>non-indigenous cultures</a:t>
            </a:r>
            <a:r>
              <a:rPr lang="en-US" dirty="0"/>
              <a:t>. Additionally, indigenous students are at the greatest risk for receiving poor education and thus have the highest rate of </a:t>
            </a:r>
            <a:r>
              <a:rPr lang="en-US" b="1" dirty="0"/>
              <a:t>absenteeism</a:t>
            </a:r>
            <a:r>
              <a:rPr lang="en-US" dirty="0"/>
              <a:t>. </a:t>
            </a:r>
          </a:p>
        </p:txBody>
      </p:sp>
      <p:sp>
        <p:nvSpPr>
          <p:cNvPr id="4" name="Slide Number Placeholder 3"/>
          <p:cNvSpPr>
            <a:spLocks noGrp="1"/>
          </p:cNvSpPr>
          <p:nvPr>
            <p:ph type="sldNum" sz="quarter" idx="5"/>
          </p:nvPr>
        </p:nvSpPr>
        <p:spPr/>
        <p:txBody>
          <a:bodyPr/>
          <a:lstStyle/>
          <a:p>
            <a:fld id="{6393F7A4-F8A4-B14E-8920-E41B9F061B0B}" type="slidenum">
              <a:rPr lang="en-US" smtClean="0"/>
              <a:t>52</a:t>
            </a:fld>
            <a:endParaRPr lang="en-US"/>
          </a:p>
        </p:txBody>
      </p:sp>
    </p:spTree>
    <p:extLst>
      <p:ext uri="{BB962C8B-B14F-4D97-AF65-F5344CB8AC3E}">
        <p14:creationId xmlns:p14="http://schemas.microsoft.com/office/powerpoint/2010/main" val="2433684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can be done to improve the experience of public schools for indigenous people?</a:t>
            </a:r>
          </a:p>
        </p:txBody>
      </p:sp>
      <p:sp>
        <p:nvSpPr>
          <p:cNvPr id="4" name="Slide Number Placeholder 3"/>
          <p:cNvSpPr>
            <a:spLocks noGrp="1"/>
          </p:cNvSpPr>
          <p:nvPr>
            <p:ph type="sldNum" sz="quarter" idx="5"/>
          </p:nvPr>
        </p:nvSpPr>
        <p:spPr/>
        <p:txBody>
          <a:bodyPr/>
          <a:lstStyle/>
          <a:p>
            <a:fld id="{6393F7A4-F8A4-B14E-8920-E41B9F061B0B}" type="slidenum">
              <a:rPr lang="en-US" smtClean="0"/>
              <a:t>53</a:t>
            </a:fld>
            <a:endParaRPr lang="en-US"/>
          </a:p>
        </p:txBody>
      </p:sp>
    </p:spTree>
    <p:extLst>
      <p:ext uri="{BB962C8B-B14F-4D97-AF65-F5344CB8AC3E}">
        <p14:creationId xmlns:p14="http://schemas.microsoft.com/office/powerpoint/2010/main" val="2851374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students should increase funding because currently</a:t>
            </a:r>
          </a:p>
          <a:p>
            <a:r>
              <a:rPr lang="en-US" dirty="0"/>
              <a:t>-retainment of teachers is low, and there is little representation especially at the higher education </a:t>
            </a:r>
            <a:r>
              <a:rPr lang="en-US" dirty="0" err="1"/>
              <a:t>lebel</a:t>
            </a:r>
            <a:endParaRPr lang="en-US" dirty="0"/>
          </a:p>
          <a:p>
            <a:r>
              <a:rPr lang="en-US" dirty="0"/>
              <a:t>-AP coursework or college prep classes are scarce and there is little grant aid assistance to attend college</a:t>
            </a:r>
          </a:p>
          <a:p>
            <a:endParaRPr lang="en-US" dirty="0"/>
          </a:p>
          <a:p>
            <a:r>
              <a:rPr lang="en-US" sz="1200" b="1" dirty="0">
                <a:latin typeface="Times New Roman" panose="02020603050405020304" pitchFamily="18" charset="0"/>
                <a:cs typeface="Times New Roman" panose="02020603050405020304" pitchFamily="18" charset="0"/>
              </a:rPr>
              <a:t>Digital equity </a:t>
            </a:r>
            <a:r>
              <a:rPr lang="en-US" sz="1200" dirty="0">
                <a:latin typeface="Times New Roman" panose="02020603050405020304" pitchFamily="18" charset="0"/>
                <a:cs typeface="Times New Roman" panose="02020603050405020304" pitchFamily="18" charset="0"/>
              </a:rPr>
              <a:t>for Indigenous people and students could provide: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revitalization and preservation of culture and language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Can strengthen tribal sovereignty and tribal identity</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Provide a platform to move Indigenous students from consumers to producers of media</a:t>
            </a:r>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54</a:t>
            </a:fld>
            <a:endParaRPr lang="en-US"/>
          </a:p>
        </p:txBody>
      </p:sp>
    </p:spTree>
    <p:extLst>
      <p:ext uri="{BB962C8B-B14F-4D97-AF65-F5344CB8AC3E}">
        <p14:creationId xmlns:p14="http://schemas.microsoft.com/office/powerpoint/2010/main" val="22435446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 yell, words whisper, we need more role models for indigenous students both in K-12 and in higher ed</a:t>
            </a:r>
          </a:p>
        </p:txBody>
      </p:sp>
      <p:sp>
        <p:nvSpPr>
          <p:cNvPr id="4" name="Slide Number Placeholder 3"/>
          <p:cNvSpPr>
            <a:spLocks noGrp="1"/>
          </p:cNvSpPr>
          <p:nvPr>
            <p:ph type="sldNum" sz="quarter" idx="5"/>
          </p:nvPr>
        </p:nvSpPr>
        <p:spPr/>
        <p:txBody>
          <a:bodyPr/>
          <a:lstStyle/>
          <a:p>
            <a:fld id="{6393F7A4-F8A4-B14E-8920-E41B9F061B0B}" type="slidenum">
              <a:rPr lang="en-US" smtClean="0"/>
              <a:t>55</a:t>
            </a:fld>
            <a:endParaRPr lang="en-US"/>
          </a:p>
        </p:txBody>
      </p:sp>
    </p:spTree>
    <p:extLst>
      <p:ext uri="{BB962C8B-B14F-4D97-AF65-F5344CB8AC3E}">
        <p14:creationId xmlns:p14="http://schemas.microsoft.com/office/powerpoint/2010/main" val="866521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Indigenous faculty constitute less than one percent of higher education faculty in degree-granting institutions, according to fall 2009 data (NCES, 2011).</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Link: https://</a:t>
            </a:r>
            <a:r>
              <a:rPr lang="en-US" sz="1200" dirty="0" err="1">
                <a:latin typeface="Times New Roman" panose="02020603050405020304" pitchFamily="18" charset="0"/>
                <a:cs typeface="Times New Roman" panose="02020603050405020304" pitchFamily="18" charset="0"/>
              </a:rPr>
              <a:t>ncrcrd.ag.purdue.edu</a:t>
            </a:r>
            <a:r>
              <a:rPr lang="en-US" sz="1200" dirty="0">
                <a:latin typeface="Times New Roman" panose="02020603050405020304" pitchFamily="18" charset="0"/>
                <a:cs typeface="Times New Roman" panose="02020603050405020304" pitchFamily="18" charset="0"/>
              </a:rPr>
              <a:t>/2021/12/08/educational-attainment-of-american-indians-and-alaska-natives-has-risen-in-midwest/ </a:t>
            </a:r>
            <a:endParaRPr lang="en-US" sz="1200" dirty="0"/>
          </a:p>
        </p:txBody>
      </p:sp>
      <p:sp>
        <p:nvSpPr>
          <p:cNvPr id="4" name="Slide Number Placeholder 3"/>
          <p:cNvSpPr>
            <a:spLocks noGrp="1"/>
          </p:cNvSpPr>
          <p:nvPr>
            <p:ph type="sldNum" sz="quarter" idx="5"/>
          </p:nvPr>
        </p:nvSpPr>
        <p:spPr/>
        <p:txBody>
          <a:bodyPr/>
          <a:lstStyle/>
          <a:p>
            <a:fld id="{6393F7A4-F8A4-B14E-8920-E41B9F061B0B}" type="slidenum">
              <a:rPr lang="en-US" smtClean="0"/>
              <a:t>56</a:t>
            </a:fld>
            <a:endParaRPr lang="en-US"/>
          </a:p>
        </p:txBody>
      </p:sp>
    </p:spTree>
    <p:extLst>
      <p:ext uri="{BB962C8B-B14F-4D97-AF65-F5344CB8AC3E}">
        <p14:creationId xmlns:p14="http://schemas.microsoft.com/office/powerpoint/2010/main" val="40284082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stem student, representation in stem is very low. But, there are steps and programs like AISES that is working to improve representation in science fields</a:t>
            </a:r>
          </a:p>
          <a:p>
            <a:endParaRPr lang="en-US" dirty="0"/>
          </a:p>
          <a:p>
            <a:r>
              <a:rPr lang="en-US" dirty="0"/>
              <a:t>Chang, Joy. (2015). “Bridging the Racial Gap in STEM Education.” National Action Council on Minorities in Engineering, Inc. (NACME). | </a:t>
            </a:r>
            <a:r>
              <a:rPr lang="en-US" dirty="0" err="1"/>
              <a:t>Landivar</a:t>
            </a:r>
            <a:r>
              <a:rPr lang="en-US" dirty="0"/>
              <a:t>, Liana Christin. “Disparities in STEM Employment by Sex, Race, and Hispanic Origin.” (2013). American Community Survey Reports, US. Census Bureau. | U.S. Dept. of Education. “Science, Technology, Engineering and Math: Education for Global Leadership.</a:t>
            </a:r>
          </a:p>
          <a:p>
            <a:endParaRPr lang="en-US" sz="1200" dirty="0"/>
          </a:p>
          <a:p>
            <a:r>
              <a:rPr lang="en-US" sz="1200" dirty="0"/>
              <a:t>Link: https://</a:t>
            </a:r>
            <a:r>
              <a:rPr lang="en-US" sz="1200" dirty="0" err="1"/>
              <a:t>www.energy.gov</a:t>
            </a:r>
            <a:r>
              <a:rPr lang="en-US" sz="1200" dirty="0"/>
              <a:t>/sites/prod/files/2018/02/f48/</a:t>
            </a:r>
            <a:r>
              <a:rPr lang="en-US" sz="1200" dirty="0" err="1"/>
              <a:t>begay</a:t>
            </a:r>
            <a:r>
              <a:rPr lang="en-US" sz="1200" dirty="0"/>
              <a:t>-stem-</a:t>
            </a:r>
            <a:r>
              <a:rPr lang="en-US" sz="1200" dirty="0" err="1"/>
              <a:t>education.pdf</a:t>
            </a:r>
            <a:r>
              <a:rPr lang="en-US" sz="1200" dirty="0"/>
              <a:t> </a:t>
            </a:r>
          </a:p>
          <a:p>
            <a:r>
              <a:rPr lang="en-US" sz="1200" dirty="0"/>
              <a:t>Link https://</a:t>
            </a:r>
            <a:r>
              <a:rPr lang="en-US" sz="1200" dirty="0" err="1"/>
              <a:t>blog.eie.org</a:t>
            </a:r>
            <a:r>
              <a:rPr lang="en-US" sz="1200" dirty="0"/>
              <a:t>/native-american-and-indigenous-representation-in-stem-where-are-we-now</a:t>
            </a:r>
          </a:p>
        </p:txBody>
      </p:sp>
      <p:sp>
        <p:nvSpPr>
          <p:cNvPr id="4" name="Slide Number Placeholder 3"/>
          <p:cNvSpPr>
            <a:spLocks noGrp="1"/>
          </p:cNvSpPr>
          <p:nvPr>
            <p:ph type="sldNum" sz="quarter" idx="5"/>
          </p:nvPr>
        </p:nvSpPr>
        <p:spPr/>
        <p:txBody>
          <a:bodyPr/>
          <a:lstStyle/>
          <a:p>
            <a:fld id="{6393F7A4-F8A4-B14E-8920-E41B9F061B0B}" type="slidenum">
              <a:rPr lang="en-US" smtClean="0"/>
              <a:t>57</a:t>
            </a:fld>
            <a:endParaRPr lang="en-US"/>
          </a:p>
        </p:txBody>
      </p:sp>
    </p:spTree>
    <p:extLst>
      <p:ext uri="{BB962C8B-B14F-4D97-AF65-F5344CB8AC3E}">
        <p14:creationId xmlns:p14="http://schemas.microsoft.com/office/powerpoint/2010/main" val="29747426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not all students want to go into stem, and that is okay! There are many reasons as to why students don’t go into a STEM career</a:t>
            </a:r>
          </a:p>
          <a:p>
            <a:endParaRPr lang="en-US" dirty="0"/>
          </a:p>
          <a:p>
            <a:r>
              <a:rPr lang="en-US" dirty="0"/>
              <a:t>Link: https://</a:t>
            </a:r>
            <a:r>
              <a:rPr lang="en-US" dirty="0" err="1"/>
              <a:t>law.arizona.edu</a:t>
            </a:r>
            <a:r>
              <a:rPr lang="en-US" dirty="0"/>
              <a:t>/clinics/tribal-justice-clinic </a:t>
            </a:r>
            <a:endParaRPr lang="en-US" sz="1200" dirty="0"/>
          </a:p>
        </p:txBody>
      </p:sp>
      <p:sp>
        <p:nvSpPr>
          <p:cNvPr id="4" name="Slide Number Placeholder 3"/>
          <p:cNvSpPr>
            <a:spLocks noGrp="1"/>
          </p:cNvSpPr>
          <p:nvPr>
            <p:ph type="sldNum" sz="quarter" idx="5"/>
          </p:nvPr>
        </p:nvSpPr>
        <p:spPr/>
        <p:txBody>
          <a:bodyPr/>
          <a:lstStyle/>
          <a:p>
            <a:fld id="{6393F7A4-F8A4-B14E-8920-E41B9F061B0B}" type="slidenum">
              <a:rPr lang="en-US" smtClean="0"/>
              <a:t>58</a:t>
            </a:fld>
            <a:endParaRPr lang="en-US"/>
          </a:p>
        </p:txBody>
      </p:sp>
    </p:spTree>
    <p:extLst>
      <p:ext uri="{BB962C8B-B14F-4D97-AF65-F5344CB8AC3E}">
        <p14:creationId xmlns:p14="http://schemas.microsoft.com/office/powerpoint/2010/main" val="5286782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importantly, we need justice for these wrongdoings. </a:t>
            </a:r>
            <a:r>
              <a:rPr lang="en-US" dirty="0" err="1"/>
              <a:t>Furhter</a:t>
            </a:r>
            <a:r>
              <a:rPr lang="en-US" dirty="0"/>
              <a:t> acknowledgement of the wrongdoings, reparations, and investigations must be completed</a:t>
            </a:r>
          </a:p>
          <a:p>
            <a:endParaRPr lang="en-US" dirty="0"/>
          </a:p>
          <a:p>
            <a:r>
              <a:rPr lang="en-US" dirty="0"/>
              <a:t>Link: https://</a:t>
            </a:r>
            <a:r>
              <a:rPr lang="en-US" dirty="0" err="1"/>
              <a:t>www.npr.org</a:t>
            </a:r>
            <a:r>
              <a:rPr lang="en-US" dirty="0"/>
              <a:t>/2022/05/11/1098276649/u-s-report-details-burial-sites-linked-to-boarding-schools-for-native-americans</a:t>
            </a:r>
            <a:endParaRPr lang="en-US" sz="1200" dirty="0"/>
          </a:p>
        </p:txBody>
      </p:sp>
      <p:sp>
        <p:nvSpPr>
          <p:cNvPr id="4" name="Slide Number Placeholder 3"/>
          <p:cNvSpPr>
            <a:spLocks noGrp="1"/>
          </p:cNvSpPr>
          <p:nvPr>
            <p:ph type="sldNum" sz="quarter" idx="5"/>
          </p:nvPr>
        </p:nvSpPr>
        <p:spPr/>
        <p:txBody>
          <a:bodyPr/>
          <a:lstStyle/>
          <a:p>
            <a:fld id="{6393F7A4-F8A4-B14E-8920-E41B9F061B0B}" type="slidenum">
              <a:rPr lang="en-US" smtClean="0"/>
              <a:t>59</a:t>
            </a:fld>
            <a:endParaRPr lang="en-US"/>
          </a:p>
        </p:txBody>
      </p:sp>
    </p:spTree>
    <p:extLst>
      <p:ext uri="{BB962C8B-B14F-4D97-AF65-F5344CB8AC3E}">
        <p14:creationId xmlns:p14="http://schemas.microsoft.com/office/powerpoint/2010/main" val="272051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a:t>
            </a:r>
            <a:r>
              <a:rPr lang="en-US" dirty="0" err="1"/>
              <a:t>www.pbs.org</a:t>
            </a:r>
            <a:r>
              <a:rPr lang="en-US" dirty="0"/>
              <a:t>/video/american-experience-us-governments-education-native-american-children/ </a:t>
            </a:r>
          </a:p>
        </p:txBody>
      </p:sp>
      <p:sp>
        <p:nvSpPr>
          <p:cNvPr id="4" name="Slide Number Placeholder 3"/>
          <p:cNvSpPr>
            <a:spLocks noGrp="1"/>
          </p:cNvSpPr>
          <p:nvPr>
            <p:ph type="sldNum" sz="quarter" idx="5"/>
          </p:nvPr>
        </p:nvSpPr>
        <p:spPr/>
        <p:txBody>
          <a:bodyPr/>
          <a:lstStyle/>
          <a:p>
            <a:fld id="{6393F7A4-F8A4-B14E-8920-E41B9F061B0B}" type="slidenum">
              <a:rPr lang="en-US" smtClean="0"/>
              <a:t>6</a:t>
            </a:fld>
            <a:endParaRPr lang="en-US"/>
          </a:p>
        </p:txBody>
      </p:sp>
    </p:spTree>
    <p:extLst>
      <p:ext uri="{BB962C8B-B14F-4D97-AF65-F5344CB8AC3E}">
        <p14:creationId xmlns:p14="http://schemas.microsoft.com/office/powerpoint/2010/main" val="2058404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a:t>
            </a:r>
            <a:r>
              <a:rPr lang="en-US" dirty="0" err="1"/>
              <a:t>iowaculture.gov</a:t>
            </a:r>
            <a:r>
              <a:rPr lang="en-US" dirty="0"/>
              <a:t>/history/education/educator-resources/primary-source-sets/</a:t>
            </a:r>
            <a:r>
              <a:rPr lang="en-US" dirty="0" err="1"/>
              <a:t>meskwaki</a:t>
            </a:r>
            <a:r>
              <a:rPr lang="en-US" dirty="0"/>
              <a:t>-culture</a:t>
            </a:r>
          </a:p>
          <a:p>
            <a:r>
              <a:rPr lang="en-US" sz="1200" dirty="0"/>
              <a:t>Actions yell words whisper</a:t>
            </a:r>
          </a:p>
        </p:txBody>
      </p:sp>
      <p:sp>
        <p:nvSpPr>
          <p:cNvPr id="4" name="Slide Number Placeholder 3"/>
          <p:cNvSpPr>
            <a:spLocks noGrp="1"/>
          </p:cNvSpPr>
          <p:nvPr>
            <p:ph type="sldNum" sz="quarter" idx="5"/>
          </p:nvPr>
        </p:nvSpPr>
        <p:spPr/>
        <p:txBody>
          <a:bodyPr/>
          <a:lstStyle/>
          <a:p>
            <a:fld id="{6393F7A4-F8A4-B14E-8920-E41B9F061B0B}" type="slidenum">
              <a:rPr lang="en-US" smtClean="0"/>
              <a:t>60</a:t>
            </a:fld>
            <a:endParaRPr lang="en-US"/>
          </a:p>
        </p:txBody>
      </p:sp>
    </p:spTree>
    <p:extLst>
      <p:ext uri="{BB962C8B-B14F-4D97-AF65-F5344CB8AC3E}">
        <p14:creationId xmlns:p14="http://schemas.microsoft.com/office/powerpoint/2010/main" val="12408262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61</a:t>
            </a:fld>
            <a:endParaRPr lang="en-US"/>
          </a:p>
        </p:txBody>
      </p:sp>
    </p:spTree>
    <p:extLst>
      <p:ext uri="{BB962C8B-B14F-4D97-AF65-F5344CB8AC3E}">
        <p14:creationId xmlns:p14="http://schemas.microsoft.com/office/powerpoint/2010/main" val="33467954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graphics and footer can be used as needed throughout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62</a:t>
            </a:fld>
            <a:endParaRPr lang="en-US"/>
          </a:p>
        </p:txBody>
      </p:sp>
    </p:spTree>
    <p:extLst>
      <p:ext uri="{BB962C8B-B14F-4D97-AF65-F5344CB8AC3E}">
        <p14:creationId xmlns:p14="http://schemas.microsoft.com/office/powerpoint/2010/main" val="4220739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 panose="02000000000000000000" pitchFamily="2" charset="0"/>
              </a:rPr>
              <a:t> Opinions were mixed in the east during the </a:t>
            </a:r>
            <a:r>
              <a:rPr lang="en-US" b="1" i="0" dirty="0">
                <a:solidFill>
                  <a:srgbClr val="FF0000"/>
                </a:solidFill>
                <a:effectLst/>
                <a:latin typeface="roboto" panose="02000000000000000000" pitchFamily="2" charset="0"/>
              </a:rPr>
              <a:t>1870’s and 1880’s</a:t>
            </a:r>
            <a:r>
              <a:rPr lang="en-US" b="0" i="0" dirty="0">
                <a:solidFill>
                  <a:srgbClr val="333333"/>
                </a:solidFill>
                <a:effectLst/>
                <a:latin typeface="roboto" panose="02000000000000000000" pitchFamily="2" charset="0"/>
              </a:rPr>
              <a:t>, around the time period of the plain wars. Roosevelt </a:t>
            </a:r>
            <a:r>
              <a:rPr lang="en-US" b="0" i="0" dirty="0">
                <a:solidFill>
                  <a:srgbClr val="FF0000"/>
                </a:solidFill>
                <a:effectLst/>
                <a:latin typeface="roboto" panose="02000000000000000000" pitchFamily="2" charset="0"/>
              </a:rPr>
              <a:t>said</a:t>
            </a:r>
            <a:r>
              <a:rPr lang="en-US" b="0" i="0" dirty="0">
                <a:solidFill>
                  <a:srgbClr val="333333"/>
                </a:solidFill>
                <a:effectLst/>
                <a:latin typeface="roboto" panose="02000000000000000000" pitchFamily="2" charset="0"/>
              </a:rPr>
              <a:t>  (quote here) during a January 1886 speech in New York. </a:t>
            </a:r>
            <a:r>
              <a:rPr lang="en-US" b="1" i="0" u="sng" dirty="0">
                <a:solidFill>
                  <a:srgbClr val="333333"/>
                </a:solidFill>
                <a:effectLst/>
                <a:latin typeface="roboto" panose="02000000000000000000" pitchFamily="2" charset="0"/>
              </a:rPr>
              <a:t>And this sentiment was supported</a:t>
            </a:r>
            <a:r>
              <a:rPr lang="en-US" b="0" i="0" dirty="0">
                <a:solidFill>
                  <a:srgbClr val="333333"/>
                </a:solidFill>
                <a:effectLst/>
                <a:latin typeface="roboto" panose="02000000000000000000" pitchFamily="2" charset="0"/>
              </a:rPr>
              <a:t> and based by other leaders such as </a:t>
            </a:r>
            <a:r>
              <a:rPr lang="en-US" b="1" i="0" u="sng" dirty="0">
                <a:solidFill>
                  <a:srgbClr val="333333"/>
                </a:solidFill>
                <a:effectLst/>
                <a:latin typeface="roboto" panose="02000000000000000000" pitchFamily="2" charset="0"/>
              </a:rPr>
              <a:t>General Philip Sheridan who popularized the saying, “the only good Indian is the dead Indian”.</a:t>
            </a:r>
          </a:p>
          <a:p>
            <a:endParaRPr lang="en-US"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Image Link https://</a:t>
            </a:r>
            <a:r>
              <a:rPr lang="en-US" b="0" i="0" dirty="0" err="1">
                <a:solidFill>
                  <a:srgbClr val="333333"/>
                </a:solidFill>
                <a:effectLst/>
                <a:latin typeface="roboto" panose="02000000000000000000" pitchFamily="2" charset="0"/>
              </a:rPr>
              <a:t>en.wikipedia.org</a:t>
            </a:r>
            <a:r>
              <a:rPr lang="en-US" b="0" i="0" dirty="0">
                <a:solidFill>
                  <a:srgbClr val="333333"/>
                </a:solidFill>
                <a:effectLst/>
                <a:latin typeface="roboto" panose="02000000000000000000" pitchFamily="2" charset="0"/>
              </a:rPr>
              <a:t>/wiki/</a:t>
            </a:r>
            <a:r>
              <a:rPr lang="en-US" b="0" i="0" dirty="0" err="1">
                <a:solidFill>
                  <a:srgbClr val="333333"/>
                </a:solidFill>
                <a:effectLst/>
                <a:latin typeface="roboto" panose="02000000000000000000" pitchFamily="2" charset="0"/>
              </a:rPr>
              <a:t>Theodore_Roosevelt</a:t>
            </a:r>
            <a:r>
              <a:rPr lang="en-US" b="0" i="0" dirty="0">
                <a:solidFill>
                  <a:srgbClr val="333333"/>
                </a:solidFill>
                <a:effectLst/>
                <a:latin typeface="roboto" panose="02000000000000000000" pitchFamily="2" charset="0"/>
              </a:rPr>
              <a:t> </a:t>
            </a: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7</a:t>
            </a:fld>
            <a:endParaRPr lang="en-US"/>
          </a:p>
        </p:txBody>
      </p:sp>
    </p:spTree>
    <p:extLst>
      <p:ext uri="{BB962C8B-B14F-4D97-AF65-F5344CB8AC3E}">
        <p14:creationId xmlns:p14="http://schemas.microsoft.com/office/powerpoint/2010/main" val="243801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On the other side of the isle</a:t>
            </a:r>
            <a:r>
              <a:rPr lang="en-US" dirty="0"/>
              <a:t>, American reformers criticized the violence to the native people and </a:t>
            </a:r>
            <a:r>
              <a:rPr lang="en-US" b="1" u="sng" dirty="0"/>
              <a:t>came up with their own solution </a:t>
            </a:r>
            <a:r>
              <a:rPr lang="en-US" dirty="0"/>
              <a:t>to helping the native people. </a:t>
            </a:r>
            <a:r>
              <a:rPr lang="en-US" dirty="0" err="1"/>
              <a:t>Assimiliation</a:t>
            </a:r>
            <a:r>
              <a:rPr lang="en-US" dirty="0"/>
              <a:t> via a process called </a:t>
            </a:r>
            <a:r>
              <a:rPr lang="en-US" dirty="0" err="1"/>
              <a:t>americanization</a:t>
            </a:r>
            <a:r>
              <a:rPr lang="en-US" dirty="0"/>
              <a:t>. </a:t>
            </a:r>
            <a:r>
              <a:rPr lang="en-US" b="1" u="sng" dirty="0"/>
              <a:t>And the mode of transmission </a:t>
            </a:r>
            <a:r>
              <a:rPr lang="en-US" dirty="0"/>
              <a:t>would soon be completed via boarding schools</a:t>
            </a:r>
          </a:p>
          <a:p>
            <a:endParaRPr lang="en-US" dirty="0"/>
          </a:p>
          <a:p>
            <a:r>
              <a:rPr lang="en-US" dirty="0"/>
              <a:t>Picture Link: </a:t>
            </a:r>
            <a:r>
              <a:rPr lang="en-US" b="0" i="0" dirty="0">
                <a:solidFill>
                  <a:srgbClr val="666666"/>
                </a:solidFill>
                <a:effectLst/>
                <a:latin typeface="Benton Sans"/>
              </a:rPr>
              <a:t>Students posing at the entrance to </a:t>
            </a:r>
            <a:r>
              <a:rPr lang="en-US" b="0" i="0" dirty="0" err="1">
                <a:solidFill>
                  <a:srgbClr val="666666"/>
                </a:solidFill>
                <a:effectLst/>
                <a:latin typeface="Benton Sans"/>
              </a:rPr>
              <a:t>Chemawa</a:t>
            </a:r>
            <a:r>
              <a:rPr lang="en-US" b="0" i="0" dirty="0">
                <a:solidFill>
                  <a:srgbClr val="666666"/>
                </a:solidFill>
                <a:effectLst/>
                <a:latin typeface="Benton Sans"/>
              </a:rPr>
              <a:t> Indian School in 1905. (Courtesy of Pacific University Archives)</a:t>
            </a: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8</a:t>
            </a:fld>
            <a:endParaRPr lang="en-US"/>
          </a:p>
        </p:txBody>
      </p:sp>
    </p:spTree>
    <p:extLst>
      <p:ext uri="{BB962C8B-B14F-4D97-AF65-F5344CB8AC3E}">
        <p14:creationId xmlns:p14="http://schemas.microsoft.com/office/powerpoint/2010/main" val="50828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Richard H. Pratt was the driving force behind Indian boarding schools, Pratt had a </a:t>
            </a:r>
            <a:r>
              <a:rPr lang="en-US" b="1" u="sng" dirty="0"/>
              <a:t>history of </a:t>
            </a:r>
            <a:r>
              <a:rPr lang="en-US" sz="1800" b="1" i="0" u="sng" strike="noStrike" dirty="0">
                <a:solidFill>
                  <a:srgbClr val="000000"/>
                </a:solidFill>
                <a:effectLst/>
                <a:latin typeface="Arial" panose="020B0604020202020204" pitchFamily="34" charset="0"/>
              </a:rPr>
              <a:t>assimilation </a:t>
            </a:r>
            <a:r>
              <a:rPr lang="en-US" sz="1800" b="0" i="0" u="none" strike="noStrike" dirty="0">
                <a:solidFill>
                  <a:srgbClr val="000000"/>
                </a:solidFill>
                <a:effectLst/>
                <a:latin typeface="Arial" panose="020B0604020202020204" pitchFamily="34" charset="0"/>
              </a:rPr>
              <a:t>through his tenure </a:t>
            </a:r>
            <a:r>
              <a:rPr lang="en-US" sz="1800" b="1" i="0" u="sng" strike="noStrike" dirty="0">
                <a:solidFill>
                  <a:srgbClr val="000000"/>
                </a:solidFill>
                <a:effectLst/>
                <a:latin typeface="Arial" panose="020B0604020202020204" pitchFamily="34" charset="0"/>
              </a:rPr>
              <a:t>supervising a prison camp for captive Native Americans from 1875 to 1878</a:t>
            </a:r>
          </a:p>
          <a:p>
            <a:endParaRPr lang="en-US" dirty="0"/>
          </a:p>
          <a:p>
            <a:endParaRPr lang="en-US" dirty="0"/>
          </a:p>
          <a:p>
            <a:r>
              <a:rPr lang="en-US" b="0" i="0" dirty="0">
                <a:solidFill>
                  <a:srgbClr val="BDC1C6"/>
                </a:solidFill>
                <a:effectLst/>
                <a:latin typeface="Roboto" panose="02000000000000000000" pitchFamily="2" charset="0"/>
              </a:rPr>
              <a:t>In a speech titled, kill the Indian, save the man, Pratt said that the </a:t>
            </a:r>
            <a:r>
              <a:rPr lang="en-US" b="1" i="0" dirty="0" err="1">
                <a:solidFill>
                  <a:srgbClr val="BDC1C6"/>
                </a:solidFill>
                <a:effectLst/>
                <a:latin typeface="Roboto" panose="02000000000000000000" pitchFamily="2" charset="0"/>
              </a:rPr>
              <a:t>indians'</a:t>
            </a:r>
            <a:r>
              <a:rPr lang="en-US" b="1" i="0" dirty="0">
                <a:solidFill>
                  <a:srgbClr val="BDC1C6"/>
                </a:solidFill>
                <a:effectLst/>
                <a:latin typeface="Roboto" panose="02000000000000000000" pitchFamily="2" charset="0"/>
              </a:rPr>
              <a:t> inferiority </a:t>
            </a:r>
            <a:r>
              <a:rPr lang="en-US" b="0" i="0" dirty="0">
                <a:solidFill>
                  <a:srgbClr val="BDC1C6"/>
                </a:solidFill>
                <a:effectLst/>
                <a:latin typeface="Roboto" panose="02000000000000000000" pitchFamily="2" charset="0"/>
              </a:rPr>
              <a:t>was </a:t>
            </a:r>
            <a:r>
              <a:rPr lang="en-US" b="0" i="0" u="sng" dirty="0">
                <a:solidFill>
                  <a:srgbClr val="BDC1C6"/>
                </a:solidFill>
                <a:effectLst/>
                <a:latin typeface="Roboto" panose="02000000000000000000" pitchFamily="2" charset="0"/>
              </a:rPr>
              <a:t>cultural</a:t>
            </a:r>
            <a:r>
              <a:rPr lang="en-US" b="0" i="0" dirty="0">
                <a:solidFill>
                  <a:srgbClr val="BDC1C6"/>
                </a:solidFill>
                <a:effectLst/>
                <a:latin typeface="Roboto" panose="02000000000000000000" pitchFamily="2" charset="0"/>
              </a:rPr>
              <a:t>, </a:t>
            </a:r>
            <a:r>
              <a:rPr lang="en-US" b="1" i="0" dirty="0">
                <a:solidFill>
                  <a:srgbClr val="BDC1C6"/>
                </a:solidFill>
                <a:effectLst/>
                <a:highlight>
                  <a:srgbClr val="FFFF00"/>
                </a:highlight>
                <a:latin typeface="Roboto" panose="02000000000000000000" pitchFamily="2" charset="0"/>
              </a:rPr>
              <a:t>not racial, </a:t>
            </a:r>
            <a:r>
              <a:rPr lang="en-US" b="0" i="0" dirty="0">
                <a:solidFill>
                  <a:srgbClr val="BDC1C6"/>
                </a:solidFill>
                <a:effectLst/>
                <a:latin typeface="Roboto" panose="02000000000000000000" pitchFamily="2" charset="0"/>
              </a:rPr>
              <a:t>and that even Native Americans could become educated and. “civilized” if only given </a:t>
            </a:r>
            <a:r>
              <a:rPr lang="en-US" b="1" i="0" dirty="0">
                <a:solidFill>
                  <a:srgbClr val="BDC1C6"/>
                </a:solidFill>
                <a:effectLst/>
                <a:latin typeface="Roboto" panose="02000000000000000000" pitchFamily="2" charset="0"/>
              </a:rPr>
              <a:t>the same opportunities provided to white Americans, African. Americans, and immigrants</a:t>
            </a:r>
            <a:r>
              <a:rPr lang="en-US" b="0" i="0" dirty="0">
                <a:solidFill>
                  <a:srgbClr val="BDC1C6"/>
                </a:solidFill>
                <a:effectLst/>
                <a:latin typeface="Roboto" panose="02000000000000000000" pitchFamily="2" charset="0"/>
              </a:rPr>
              <a:t>. </a:t>
            </a:r>
            <a:r>
              <a:rPr lang="en-US" b="0" i="0" dirty="0">
                <a:solidFill>
                  <a:srgbClr val="534A43"/>
                </a:solidFill>
                <a:effectLst/>
                <a:latin typeface="Helvetica" pitchFamily="2" charset="0"/>
              </a:rPr>
              <a:t>separation from the tribe was necessary to achieve true assimilation. In his view, the only way to educate and civilize an Indian child was to take him away from the </a:t>
            </a:r>
            <a:r>
              <a:rPr lang="en-US" b="0" i="0" u="sng" dirty="0">
                <a:solidFill>
                  <a:srgbClr val="534A43"/>
                </a:solidFill>
                <a:effectLst/>
                <a:latin typeface="Helvetica" pitchFamily="2" charset="0"/>
              </a:rPr>
              <a:t>primitive influence </a:t>
            </a:r>
            <a:r>
              <a:rPr lang="en-US" b="0" i="0" dirty="0">
                <a:solidFill>
                  <a:srgbClr val="534A43"/>
                </a:solidFill>
                <a:effectLst/>
                <a:latin typeface="Helvetica" pitchFamily="2" charset="0"/>
              </a:rPr>
              <a:t>of his family.</a:t>
            </a:r>
            <a:endParaRPr lang="en-US" b="0" i="0" dirty="0">
              <a:solidFill>
                <a:srgbClr val="BDC1C6"/>
              </a:solidFill>
              <a:effectLst/>
              <a:latin typeface="Roboto" panose="02000000000000000000" pitchFamily="2" charset="0"/>
            </a:endParaRPr>
          </a:p>
          <a:p>
            <a:endParaRPr lang="en-US" b="0" i="0" dirty="0">
              <a:solidFill>
                <a:srgbClr val="BDC1C6"/>
              </a:solidFill>
              <a:effectLst/>
              <a:latin typeface="Roboto" panose="02000000000000000000" pitchFamily="2" charset="0"/>
            </a:endParaRPr>
          </a:p>
          <a:p>
            <a:r>
              <a:rPr lang="en-US" b="0" i="0" dirty="0">
                <a:solidFill>
                  <a:srgbClr val="BDC1C6"/>
                </a:solidFill>
                <a:effectLst/>
                <a:latin typeface="Roboto" panose="02000000000000000000" pitchFamily="2" charset="0"/>
              </a:rPr>
              <a:t>Image Link: https://</a:t>
            </a:r>
            <a:r>
              <a:rPr lang="en-US" b="0" i="0" dirty="0" err="1">
                <a:solidFill>
                  <a:srgbClr val="BDC1C6"/>
                </a:solidFill>
                <a:effectLst/>
                <a:latin typeface="Roboto" panose="02000000000000000000" pitchFamily="2" charset="0"/>
              </a:rPr>
              <a:t>en.wikipedia.org</a:t>
            </a:r>
            <a:r>
              <a:rPr lang="en-US" b="0" i="0" dirty="0">
                <a:solidFill>
                  <a:srgbClr val="BDC1C6"/>
                </a:solidFill>
                <a:effectLst/>
                <a:latin typeface="Roboto" panose="02000000000000000000" pitchFamily="2" charset="0"/>
              </a:rPr>
              <a:t>/wiki/</a:t>
            </a:r>
            <a:r>
              <a:rPr lang="en-US" b="0" i="0" dirty="0" err="1">
                <a:solidFill>
                  <a:srgbClr val="BDC1C6"/>
                </a:solidFill>
                <a:effectLst/>
                <a:latin typeface="Roboto" panose="02000000000000000000" pitchFamily="2" charset="0"/>
              </a:rPr>
              <a:t>Richard_Henry_Pratt</a:t>
            </a:r>
            <a:r>
              <a:rPr lang="en-US" b="0" i="0" dirty="0">
                <a:solidFill>
                  <a:srgbClr val="BDC1C6"/>
                </a:solidFill>
                <a:effectLst/>
                <a:latin typeface="Roboto" panose="02000000000000000000" pitchFamily="2" charset="0"/>
              </a:rPr>
              <a:t> </a:t>
            </a:r>
          </a:p>
          <a:p>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9</a:t>
            </a:fld>
            <a:endParaRPr lang="en-US"/>
          </a:p>
        </p:txBody>
      </p:sp>
    </p:spTree>
    <p:extLst>
      <p:ext uri="{BB962C8B-B14F-4D97-AF65-F5344CB8AC3E}">
        <p14:creationId xmlns:p14="http://schemas.microsoft.com/office/powerpoint/2010/main" val="2678978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7D41-25C9-680A-6E20-CF255A0BC9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5066C5-13F0-A9ED-A611-392F18CA1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F6652-A667-CE93-F4B8-198BF57067CA}"/>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5" name="Footer Placeholder 4">
            <a:extLst>
              <a:ext uri="{FF2B5EF4-FFF2-40B4-BE49-F238E27FC236}">
                <a16:creationId xmlns:a16="http://schemas.microsoft.com/office/drawing/2014/main" id="{C3A848FE-1DC0-8246-4901-3C3F15336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CCA2-60E2-A6DE-46E5-6E8DA71492A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62643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C619-AD94-387C-8BFE-391DD1296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CF6B5-0304-F210-86B1-97D893CAF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CC3E4-0710-017A-33D1-9AD5A60C9049}"/>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5" name="Footer Placeholder 4">
            <a:extLst>
              <a:ext uri="{FF2B5EF4-FFF2-40B4-BE49-F238E27FC236}">
                <a16:creationId xmlns:a16="http://schemas.microsoft.com/office/drawing/2014/main" id="{F4888FE2-982F-8107-9EE0-72920B796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D187B-2180-CF5F-A98C-16C5F1CBDE07}"/>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50796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1B1BD3-B0EE-A06A-3DF9-2A5F1CBF1A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2993EE-7965-6F8F-54C0-B71AAECD2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8DE78-CAB7-8193-E8FE-4171C958BE38}"/>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5" name="Footer Placeholder 4">
            <a:extLst>
              <a:ext uri="{FF2B5EF4-FFF2-40B4-BE49-F238E27FC236}">
                <a16:creationId xmlns:a16="http://schemas.microsoft.com/office/drawing/2014/main" id="{9EE95E24-FC22-AA84-9015-78C628ABD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BF9B-221A-C6B9-1A9A-CBFF1F79CFEC}"/>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07793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9538-6E94-19A3-48DD-E3414D920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6BF5-93F4-51D9-0607-459A4824F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9396B-0696-2637-49E7-96C8C172027A}"/>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5" name="Footer Placeholder 4">
            <a:extLst>
              <a:ext uri="{FF2B5EF4-FFF2-40B4-BE49-F238E27FC236}">
                <a16:creationId xmlns:a16="http://schemas.microsoft.com/office/drawing/2014/main" id="{82C3D73F-EDAE-EDFC-2C45-2104C8B53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2C95E-A127-827A-CA73-14CDE1388B5E}"/>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43548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347D-08AE-AEAA-943E-212FC47D5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100BD-9E3D-DEE0-3A6D-2C088D30D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52688-8DC9-B730-3CB9-15F2DFBF4739}"/>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5" name="Footer Placeholder 4">
            <a:extLst>
              <a:ext uri="{FF2B5EF4-FFF2-40B4-BE49-F238E27FC236}">
                <a16:creationId xmlns:a16="http://schemas.microsoft.com/office/drawing/2014/main" id="{A459A17C-0F56-A89B-E611-F8ACD0AB2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F6B5A-7F1E-1517-1453-FEAC95DD852D}"/>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8447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6811-1C74-93F8-010D-700F645B2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A732C-4759-6A83-034E-DCFE54F31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778DD-DB64-FC58-9758-76B85073B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133C74-CF74-A8D8-9B7D-24F825673B41}"/>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6" name="Footer Placeholder 5">
            <a:extLst>
              <a:ext uri="{FF2B5EF4-FFF2-40B4-BE49-F238E27FC236}">
                <a16:creationId xmlns:a16="http://schemas.microsoft.com/office/drawing/2014/main" id="{CC02D158-84F5-36FD-2DC4-F81A59A4B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51D7F-E987-8647-512F-BE9727E6D799}"/>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36060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5906-28CB-20F8-18AD-649B95FCB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E1256-BC64-330E-23A6-23BD50911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163FB-1E21-F021-9B7C-612AFF6BE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3A278-9FBC-B6B6-81BD-3D3BD5532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5A3C5D-F960-F579-AB16-450479C72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53660-AE29-9F24-C6F4-93120A562567}"/>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8" name="Footer Placeholder 7">
            <a:extLst>
              <a:ext uri="{FF2B5EF4-FFF2-40B4-BE49-F238E27FC236}">
                <a16:creationId xmlns:a16="http://schemas.microsoft.com/office/drawing/2014/main" id="{E1C9F0D0-E7BB-4755-6BC9-7E21868C5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C8DDD-5351-0F0B-598A-862E8E3264B0}"/>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81518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AB89-ED03-8A6D-AD38-09A515D7E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C3720-E1BD-B7ED-993A-7BAEDD560A08}"/>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4" name="Footer Placeholder 3">
            <a:extLst>
              <a:ext uri="{FF2B5EF4-FFF2-40B4-BE49-F238E27FC236}">
                <a16:creationId xmlns:a16="http://schemas.microsoft.com/office/drawing/2014/main" id="{AC5DBF70-5C74-4FB4-2A82-E358D3E2D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8C348-B3CD-5C7C-8E60-EE02B17282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21095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F5B7D-967F-5E0E-4341-330E49C229E0}"/>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3" name="Footer Placeholder 2">
            <a:extLst>
              <a:ext uri="{FF2B5EF4-FFF2-40B4-BE49-F238E27FC236}">
                <a16:creationId xmlns:a16="http://schemas.microsoft.com/office/drawing/2014/main" id="{78CB820A-79B1-3AC8-F85B-000EEEE1B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01EEB-6957-7D62-DC93-FA7B9C19BF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3123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9266-CBD7-2D76-8D6E-D1BC30E6E5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0119B-197A-A3A7-32E6-3DA72605E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E30E4-183A-E701-4BE5-4DFAB9AC9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12C5D-4127-3A2F-B88C-445E464CB004}"/>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6" name="Footer Placeholder 5">
            <a:extLst>
              <a:ext uri="{FF2B5EF4-FFF2-40B4-BE49-F238E27FC236}">
                <a16:creationId xmlns:a16="http://schemas.microsoft.com/office/drawing/2014/main" id="{00564C9B-22AF-7D11-47DF-06F5C14B9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7B5E9-8F23-B3A0-9D60-3D6941CDBA3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346474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9114-2022-28D9-0D27-357BF3773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8235E-F604-E286-18CE-ACB98D903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36BCCB-C1A5-3C2C-9C5A-74D0009CD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0FAC-51E0-2726-63D4-01E1A1182FAD}"/>
              </a:ext>
            </a:extLst>
          </p:cNvPr>
          <p:cNvSpPr>
            <a:spLocks noGrp="1"/>
          </p:cNvSpPr>
          <p:nvPr>
            <p:ph type="dt" sz="half" idx="10"/>
          </p:nvPr>
        </p:nvSpPr>
        <p:spPr/>
        <p:txBody>
          <a:bodyPr/>
          <a:lstStyle/>
          <a:p>
            <a:fld id="{1DA3CACC-AECD-C44A-8EC6-A37A31F95CDE}" type="datetimeFigureOut">
              <a:rPr lang="en-US" smtClean="0"/>
              <a:t>2/5/23</a:t>
            </a:fld>
            <a:endParaRPr lang="en-US"/>
          </a:p>
        </p:txBody>
      </p:sp>
      <p:sp>
        <p:nvSpPr>
          <p:cNvPr id="6" name="Footer Placeholder 5">
            <a:extLst>
              <a:ext uri="{FF2B5EF4-FFF2-40B4-BE49-F238E27FC236}">
                <a16:creationId xmlns:a16="http://schemas.microsoft.com/office/drawing/2014/main" id="{5B4B60F5-551F-72A9-1622-BB343E2A4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597AD-6702-9E3F-6206-860508C5CF8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64666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D6443-2CBA-D6B7-05BF-3F6752E68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3E9D7-0E1F-57F2-4B9F-D747250E8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0BBAD-7C4D-E667-D5C5-0BC975330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3CACC-AECD-C44A-8EC6-A37A31F95CDE}" type="datetimeFigureOut">
              <a:rPr lang="en-US" smtClean="0"/>
              <a:t>2/5/23</a:t>
            </a:fld>
            <a:endParaRPr lang="en-US"/>
          </a:p>
        </p:txBody>
      </p:sp>
      <p:sp>
        <p:nvSpPr>
          <p:cNvPr id="5" name="Footer Placeholder 4">
            <a:extLst>
              <a:ext uri="{FF2B5EF4-FFF2-40B4-BE49-F238E27FC236}">
                <a16:creationId xmlns:a16="http://schemas.microsoft.com/office/drawing/2014/main" id="{498ED70B-7478-AAD3-7B08-CDACEB34B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45026D-3461-26BE-C714-8FB1758AF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163B-2FCF-7942-BD69-FAD1E35327D6}" type="slidenum">
              <a:rPr lang="en-US" smtClean="0"/>
              <a:t>‹#›</a:t>
            </a:fld>
            <a:endParaRPr lang="en-US"/>
          </a:p>
        </p:txBody>
      </p:sp>
    </p:spTree>
    <p:extLst>
      <p:ext uri="{BB962C8B-B14F-4D97-AF65-F5344CB8AC3E}">
        <p14:creationId xmlns:p14="http://schemas.microsoft.com/office/powerpoint/2010/main" val="58088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1.png"/><Relationship Id="rId7" Type="http://schemas.openxmlformats.org/officeDocument/2006/relationships/diagramLayout" Target="../diagrams/layout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emf"/><Relationship Id="rId10" Type="http://schemas.microsoft.com/office/2007/relationships/diagramDrawing" Target="../diagrams/drawing1.xml"/><Relationship Id="rId4" Type="http://schemas.openxmlformats.org/officeDocument/2006/relationships/image" Target="../media/image2.emf"/><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microsoft.com/office/2018/10/relationships/comments" Target="../comments/modernComment_10F_202C1C7A.xml"/><Relationship Id="rId7" Type="http://schemas.openxmlformats.org/officeDocument/2006/relationships/diagramData" Target="../diagrams/data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emf"/><Relationship Id="rId11" Type="http://schemas.microsoft.com/office/2007/relationships/diagramDrawing" Target="../diagrams/drawing2.xml"/><Relationship Id="rId5" Type="http://schemas.openxmlformats.org/officeDocument/2006/relationships/image" Target="../media/image2.emf"/><Relationship Id="rId10" Type="http://schemas.openxmlformats.org/officeDocument/2006/relationships/diagramColors" Target="../diagrams/colors2.xml"/><Relationship Id="rId4" Type="http://schemas.openxmlformats.org/officeDocument/2006/relationships/image" Target="../media/image11.png"/><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1.png"/><Relationship Id="rId7" Type="http://schemas.openxmlformats.org/officeDocument/2006/relationships/diagramLayout" Target="../diagrams/layout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3.emf"/><Relationship Id="rId10" Type="http://schemas.microsoft.com/office/2007/relationships/diagramDrawing" Target="../diagrams/drawing3.xml"/><Relationship Id="rId4" Type="http://schemas.openxmlformats.org/officeDocument/2006/relationships/image" Target="../media/image2.emf"/><Relationship Id="rId9" Type="http://schemas.openxmlformats.org/officeDocument/2006/relationships/diagramColors" Target="../diagrams/colors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1.png"/><Relationship Id="rId7" Type="http://schemas.openxmlformats.org/officeDocument/2006/relationships/diagramLayout" Target="../diagrams/layout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3.emf"/><Relationship Id="rId10" Type="http://schemas.microsoft.com/office/2007/relationships/diagramDrawing" Target="../diagrams/drawing4.xml"/><Relationship Id="rId4" Type="http://schemas.openxmlformats.org/officeDocument/2006/relationships/image" Target="../media/image2.emf"/><Relationship Id="rId9" Type="http://schemas.openxmlformats.org/officeDocument/2006/relationships/diagramColors" Target="../diagrams/colors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emf"/><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1.png"/><Relationship Id="rId7" Type="http://schemas.openxmlformats.org/officeDocument/2006/relationships/diagramLayout" Target="../diagrams/layout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5.xml"/><Relationship Id="rId11" Type="http://schemas.openxmlformats.org/officeDocument/2006/relationships/image" Target="../media/image17.jpeg"/><Relationship Id="rId5" Type="http://schemas.openxmlformats.org/officeDocument/2006/relationships/image" Target="../media/image3.emf"/><Relationship Id="rId10" Type="http://schemas.microsoft.com/office/2007/relationships/diagramDrawing" Target="../diagrams/drawing5.xml"/><Relationship Id="rId4" Type="http://schemas.openxmlformats.org/officeDocument/2006/relationships/image" Target="../media/image2.emf"/><Relationship Id="rId9" Type="http://schemas.openxmlformats.org/officeDocument/2006/relationships/diagramColors" Target="../diagrams/colors5.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1.png"/><Relationship Id="rId7" Type="http://schemas.openxmlformats.org/officeDocument/2006/relationships/diagramLayout" Target="../diagrams/layout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6.xml"/><Relationship Id="rId11" Type="http://schemas.openxmlformats.org/officeDocument/2006/relationships/image" Target="../media/image18.jpeg"/><Relationship Id="rId5" Type="http://schemas.openxmlformats.org/officeDocument/2006/relationships/image" Target="../media/image3.emf"/><Relationship Id="rId10" Type="http://schemas.microsoft.com/office/2007/relationships/diagramDrawing" Target="../diagrams/drawing6.xml"/><Relationship Id="rId4" Type="http://schemas.openxmlformats.org/officeDocument/2006/relationships/image" Target="../media/image2.emf"/><Relationship Id="rId9" Type="http://schemas.openxmlformats.org/officeDocument/2006/relationships/diagramColors" Target="../diagrams/colors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emf"/><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11.png"/><Relationship Id="rId7" Type="http://schemas.openxmlformats.org/officeDocument/2006/relationships/diagramLayout" Target="../diagrams/layout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3.emf"/><Relationship Id="rId10" Type="http://schemas.microsoft.com/office/2007/relationships/diagramDrawing" Target="../diagrams/drawing7.xml"/><Relationship Id="rId4" Type="http://schemas.openxmlformats.org/officeDocument/2006/relationships/image" Target="../media/image2.emf"/><Relationship Id="rId9" Type="http://schemas.openxmlformats.org/officeDocument/2006/relationships/diagramColors" Target="../diagrams/colors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3.emf"/><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8.xml"/><Relationship Id="rId3" Type="http://schemas.microsoft.com/office/2018/10/relationships/comments" Target="../comments/modernComment_116_AA8BCAE8.xml"/><Relationship Id="rId7" Type="http://schemas.openxmlformats.org/officeDocument/2006/relationships/diagramData" Target="../diagrams/data8.xml"/><Relationship Id="rId12"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emf"/><Relationship Id="rId11" Type="http://schemas.microsoft.com/office/2007/relationships/diagramDrawing" Target="../diagrams/drawing8.xml"/><Relationship Id="rId5" Type="http://schemas.openxmlformats.org/officeDocument/2006/relationships/image" Target="../media/image2.emf"/><Relationship Id="rId10" Type="http://schemas.openxmlformats.org/officeDocument/2006/relationships/diagramColors" Target="../diagrams/colors8.xml"/><Relationship Id="rId4" Type="http://schemas.openxmlformats.org/officeDocument/2006/relationships/image" Target="../media/image11.png"/><Relationship Id="rId9"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microsoft.com/office/2018/10/relationships/comments" Target="../comments/modernComment_11D_9D227B5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9.xml"/><Relationship Id="rId3" Type="http://schemas.microsoft.com/office/2018/10/relationships/comments" Target="../comments/modernComment_119_E27EA62E.xml"/><Relationship Id="rId7" Type="http://schemas.openxmlformats.org/officeDocument/2006/relationships/diagramData" Target="../diagrams/data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emf"/><Relationship Id="rId11" Type="http://schemas.microsoft.com/office/2007/relationships/diagramDrawing" Target="../diagrams/drawing9.xml"/><Relationship Id="rId5" Type="http://schemas.openxmlformats.org/officeDocument/2006/relationships/image" Target="../media/image2.emf"/><Relationship Id="rId10" Type="http://schemas.openxmlformats.org/officeDocument/2006/relationships/diagramColors" Target="../diagrams/colors9.xml"/><Relationship Id="rId4" Type="http://schemas.openxmlformats.org/officeDocument/2006/relationships/image" Target="../media/image11.png"/><Relationship Id="rId9"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11.png"/><Relationship Id="rId7" Type="http://schemas.openxmlformats.org/officeDocument/2006/relationships/diagramLayout" Target="../diagrams/layout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Data" Target="../diagrams/data10.xml"/><Relationship Id="rId5" Type="http://schemas.openxmlformats.org/officeDocument/2006/relationships/image" Target="../media/image3.emf"/><Relationship Id="rId10" Type="http://schemas.microsoft.com/office/2007/relationships/diagramDrawing" Target="../diagrams/drawing10.xml"/><Relationship Id="rId4" Type="http://schemas.openxmlformats.org/officeDocument/2006/relationships/image" Target="../media/image2.emf"/><Relationship Id="rId9" Type="http://schemas.openxmlformats.org/officeDocument/2006/relationships/diagramColors" Target="../diagrams/colors10.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11.png"/><Relationship Id="rId7" Type="http://schemas.openxmlformats.org/officeDocument/2006/relationships/diagramLayout" Target="../diagrams/layout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3.emf"/><Relationship Id="rId10" Type="http://schemas.microsoft.com/office/2007/relationships/diagramDrawing" Target="../diagrams/drawing11.xml"/><Relationship Id="rId4" Type="http://schemas.openxmlformats.org/officeDocument/2006/relationships/image" Target="../media/image2.emf"/><Relationship Id="rId9" Type="http://schemas.openxmlformats.org/officeDocument/2006/relationships/diagramColors" Target="../diagrams/colors11.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11.png"/><Relationship Id="rId7" Type="http://schemas.openxmlformats.org/officeDocument/2006/relationships/diagramLayout" Target="../diagrams/layout1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3.emf"/><Relationship Id="rId10" Type="http://schemas.microsoft.com/office/2007/relationships/diagramDrawing" Target="../diagrams/drawing12.xml"/><Relationship Id="rId4" Type="http://schemas.openxmlformats.org/officeDocument/2006/relationships/image" Target="../media/image2.emf"/><Relationship Id="rId9" Type="http://schemas.openxmlformats.org/officeDocument/2006/relationships/diagramColors" Target="../diagrams/colors1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em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emf"/><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emf"/><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microsoft.com/office/2018/10/relationships/comments" Target="../comments/modernComment_12D_CB138244.xml"/><Relationship Id="rId7"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microsoft.com/office/2018/10/relationships/comments" Target="../comments/modernComment_130_B796BC7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31_563675B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emf"/><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microsoft.com/office/2018/10/relationships/comments" Target="../comments/modernComment_134_B92EE764.xml"/><Relationship Id="rId7"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emf"/><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emf"/><Relationship Id="rId4"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3.emf"/><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11.png"/><Relationship Id="rId7" Type="http://schemas.openxmlformats.org/officeDocument/2006/relationships/diagramLayout" Target="../diagrams/layout13.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Data" Target="../diagrams/data13.xml"/><Relationship Id="rId5" Type="http://schemas.openxmlformats.org/officeDocument/2006/relationships/image" Target="../media/image3.emf"/><Relationship Id="rId10" Type="http://schemas.microsoft.com/office/2007/relationships/diagramDrawing" Target="../diagrams/drawing13.xml"/><Relationship Id="rId4" Type="http://schemas.openxmlformats.org/officeDocument/2006/relationships/image" Target="../media/image2.emf"/><Relationship Id="rId9" Type="http://schemas.openxmlformats.org/officeDocument/2006/relationships/diagramColors" Target="../diagrams/colors13.xml"/></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11.png"/><Relationship Id="rId7" Type="http://schemas.openxmlformats.org/officeDocument/2006/relationships/diagramLayout" Target="../diagrams/layout1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Data" Target="../diagrams/data14.xml"/><Relationship Id="rId5" Type="http://schemas.openxmlformats.org/officeDocument/2006/relationships/image" Target="../media/image3.emf"/><Relationship Id="rId10" Type="http://schemas.microsoft.com/office/2007/relationships/diagramDrawing" Target="../diagrams/drawing14.xml"/><Relationship Id="rId4" Type="http://schemas.openxmlformats.org/officeDocument/2006/relationships/image" Target="../media/image2.emf"/><Relationship Id="rId9" Type="http://schemas.openxmlformats.org/officeDocument/2006/relationships/diagramColors" Target="../diagrams/colors14.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11.png"/><Relationship Id="rId7" Type="http://schemas.openxmlformats.org/officeDocument/2006/relationships/diagramLayout" Target="../diagrams/layout1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Data" Target="../diagrams/data15.xml"/><Relationship Id="rId5" Type="http://schemas.openxmlformats.org/officeDocument/2006/relationships/image" Target="../media/image3.emf"/><Relationship Id="rId10" Type="http://schemas.microsoft.com/office/2007/relationships/diagramDrawing" Target="../diagrams/drawing15.xml"/><Relationship Id="rId4" Type="http://schemas.openxmlformats.org/officeDocument/2006/relationships/image" Target="../media/image2.emf"/><Relationship Id="rId9" Type="http://schemas.openxmlformats.org/officeDocument/2006/relationships/diagramColors" Target="../diagrams/colors15.xml"/></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image" Target="../media/image11.png"/><Relationship Id="rId7" Type="http://schemas.openxmlformats.org/officeDocument/2006/relationships/diagramLayout" Target="../diagrams/layout1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Data" Target="../diagrams/data16.xml"/><Relationship Id="rId5" Type="http://schemas.openxmlformats.org/officeDocument/2006/relationships/image" Target="../media/image3.emf"/><Relationship Id="rId10" Type="http://schemas.microsoft.com/office/2007/relationships/diagramDrawing" Target="../diagrams/drawing16.xml"/><Relationship Id="rId4" Type="http://schemas.openxmlformats.org/officeDocument/2006/relationships/image" Target="../media/image2.emf"/><Relationship Id="rId9" Type="http://schemas.openxmlformats.org/officeDocument/2006/relationships/diagramColors" Target="../diagrams/colors16.xml"/></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11.png"/><Relationship Id="rId7" Type="http://schemas.openxmlformats.org/officeDocument/2006/relationships/diagramLayout" Target="../diagrams/layout17.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Data" Target="../diagrams/data17.xml"/><Relationship Id="rId5" Type="http://schemas.openxmlformats.org/officeDocument/2006/relationships/image" Target="../media/image3.emf"/><Relationship Id="rId10" Type="http://schemas.microsoft.com/office/2007/relationships/diagramDrawing" Target="../diagrams/drawing17.xml"/><Relationship Id="rId4" Type="http://schemas.openxmlformats.org/officeDocument/2006/relationships/image" Target="../media/image2.emf"/><Relationship Id="rId9" Type="http://schemas.openxmlformats.org/officeDocument/2006/relationships/diagramColors" Target="../diagrams/colors17.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image" Target="../media/image11.png"/><Relationship Id="rId7" Type="http://schemas.openxmlformats.org/officeDocument/2006/relationships/diagramLayout" Target="../diagrams/layout18.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Data" Target="../diagrams/data18.xml"/><Relationship Id="rId5" Type="http://schemas.openxmlformats.org/officeDocument/2006/relationships/image" Target="../media/image3.emf"/><Relationship Id="rId10" Type="http://schemas.microsoft.com/office/2007/relationships/diagramDrawing" Target="../diagrams/drawing18.xml"/><Relationship Id="rId4" Type="http://schemas.openxmlformats.org/officeDocument/2006/relationships/image" Target="../media/image2.emf"/><Relationship Id="rId9" Type="http://schemas.openxmlformats.org/officeDocument/2006/relationships/diagramColors" Target="../diagrams/colors18.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image" Target="../media/image2.emf"/></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emf"/><Relationship Id="rId4" Type="http://schemas.openxmlformats.org/officeDocument/2006/relationships/image" Target="../media/image2.emf"/></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3.emf"/><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emf"/><Relationship Id="rId4" Type="http://schemas.openxmlformats.org/officeDocument/2006/relationships/image" Target="../media/image2.emf"/></Relationships>
</file>

<file path=ppt/slides/_rels/slide61.xml.rels><?xml version="1.0" encoding="UTF-8" standalone="yes"?>
<Relationships xmlns="http://schemas.openxmlformats.org/package/2006/relationships"><Relationship Id="rId3" Type="http://schemas.microsoft.com/office/2018/10/relationships/comments" Target="../comments/modernComment_11A_C821533D.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9.emf"/></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emf"/><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emf"/><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D4B4FA9-014D-88A2-FDC4-0D5D3A5AB8EC}"/>
              </a:ext>
            </a:extLst>
          </p:cNvPr>
          <p:cNvSpPr>
            <a:spLocks noGrp="1"/>
          </p:cNvSpPr>
          <p:nvPr>
            <p:ph type="subTitle" idx="1"/>
          </p:nvPr>
        </p:nvSpPr>
        <p:spPr>
          <a:xfrm>
            <a:off x="1523999" y="3352800"/>
            <a:ext cx="9144000" cy="1655762"/>
          </a:xfrm>
        </p:spPr>
        <p:txBody>
          <a:bodyPr/>
          <a:lstStyle/>
          <a:p>
            <a:pPr algn="r"/>
            <a:r>
              <a:rPr lang="en-US" dirty="0">
                <a:solidFill>
                  <a:srgbClr val="C00000"/>
                </a:solidFill>
                <a:latin typeface="Univers" panose="020B0503020202020204" pitchFamily="34" charset="0"/>
              </a:rPr>
              <a:t>March 3</a:t>
            </a:r>
            <a:r>
              <a:rPr lang="en-US" baseline="30000" dirty="0">
                <a:solidFill>
                  <a:srgbClr val="C00000"/>
                </a:solidFill>
                <a:latin typeface="Univers" panose="020B0503020202020204" pitchFamily="34" charset="0"/>
              </a:rPr>
              <a:t>rd</a:t>
            </a:r>
            <a:r>
              <a:rPr lang="en-US" dirty="0">
                <a:solidFill>
                  <a:srgbClr val="C00000"/>
                </a:solidFill>
                <a:latin typeface="Univers" panose="020B0503020202020204" pitchFamily="34" charset="0"/>
              </a:rPr>
              <a:t> @ 3:10-4:00 pm</a:t>
            </a:r>
          </a:p>
          <a:p>
            <a:pPr algn="r"/>
            <a:r>
              <a:rPr lang="en-US" dirty="0">
                <a:solidFill>
                  <a:srgbClr val="C00000"/>
                </a:solidFill>
                <a:latin typeface="Univers" panose="020B0503020202020204" pitchFamily="34" charset="0"/>
              </a:rPr>
              <a:t>Room 3580, Memorial Union</a:t>
            </a:r>
          </a:p>
          <a:p>
            <a:pPr algn="r"/>
            <a:r>
              <a:rPr lang="en-US" dirty="0">
                <a:solidFill>
                  <a:srgbClr val="C00000"/>
                </a:solidFill>
                <a:latin typeface="Univers" panose="020B0503020202020204" pitchFamily="34" charset="0"/>
              </a:rPr>
              <a:t>Iowa State University</a:t>
            </a:r>
          </a:p>
        </p:txBody>
      </p:sp>
      <p:sp>
        <p:nvSpPr>
          <p:cNvPr id="2" name="Title 1">
            <a:extLst>
              <a:ext uri="{FF2B5EF4-FFF2-40B4-BE49-F238E27FC236}">
                <a16:creationId xmlns:a16="http://schemas.microsoft.com/office/drawing/2014/main" id="{02BFEF25-23C7-6D88-73D0-FC207C14B4F5}"/>
              </a:ext>
            </a:extLst>
          </p:cNvPr>
          <p:cNvSpPr>
            <a:spLocks noGrp="1"/>
          </p:cNvSpPr>
          <p:nvPr>
            <p:ph type="ctrTitle"/>
          </p:nvPr>
        </p:nvSpPr>
        <p:spPr>
          <a:xfrm>
            <a:off x="1523999" y="710402"/>
            <a:ext cx="9144000" cy="2387600"/>
          </a:xfrm>
          <a:solidFill>
            <a:srgbClr val="901E24"/>
          </a:solidFill>
        </p:spPr>
        <p:txBody>
          <a:bodyPr>
            <a:noAutofit/>
          </a:bodyPr>
          <a:lstStyle/>
          <a:p>
            <a:pPr algn="l"/>
            <a:r>
              <a:rPr lang="en-US" sz="4800" b="1" dirty="0">
                <a:solidFill>
                  <a:schemeClr val="bg1"/>
                </a:solidFill>
                <a:latin typeface="ITC Berkeley Oldstyle Std" panose="02090402050306020404" pitchFamily="18" charset="0"/>
              </a:rPr>
              <a:t>The Lasting Effects of the "Americanization" of Indigenous Students of North America</a:t>
            </a:r>
          </a:p>
        </p:txBody>
      </p:sp>
      <p:pic>
        <p:nvPicPr>
          <p:cNvPr id="4" name="Picture 3" descr="A picture containing tree, dark, sunset, image&#10;&#10;Description automatically generated">
            <a:extLst>
              <a:ext uri="{FF2B5EF4-FFF2-40B4-BE49-F238E27FC236}">
                <a16:creationId xmlns:a16="http://schemas.microsoft.com/office/drawing/2014/main" id="{0B2D6E34-FBFE-DA63-9527-0B9E0D0D0888}"/>
              </a:ext>
            </a:extLst>
          </p:cNvPr>
          <p:cNvPicPr>
            <a:picLocks noChangeAspect="1"/>
          </p:cNvPicPr>
          <p:nvPr/>
        </p:nvPicPr>
        <p:blipFill>
          <a:blip r:embed="rId3"/>
          <a:stretch>
            <a:fillRect/>
          </a:stretch>
        </p:blipFill>
        <p:spPr>
          <a:xfrm rot="10800000">
            <a:off x="0" y="1508627"/>
            <a:ext cx="4810125" cy="4810125"/>
          </a:xfrm>
          <a:prstGeom prst="rect">
            <a:avLst/>
          </a:prstGeom>
        </p:spPr>
      </p:pic>
      <p:pic>
        <p:nvPicPr>
          <p:cNvPr id="5" name="Picture 4">
            <a:extLst>
              <a:ext uri="{FF2B5EF4-FFF2-40B4-BE49-F238E27FC236}">
                <a16:creationId xmlns:a16="http://schemas.microsoft.com/office/drawing/2014/main" id="{11854D70-FBC5-41CB-606C-A1470A948DBE}"/>
              </a:ext>
            </a:extLst>
          </p:cNvPr>
          <p:cNvPicPr>
            <a:picLocks noChangeAspect="1"/>
          </p:cNvPicPr>
          <p:nvPr/>
        </p:nvPicPr>
        <p:blipFill>
          <a:blip r:embed="rId4"/>
          <a:stretch>
            <a:fillRect/>
          </a:stretch>
        </p:blipFill>
        <p:spPr>
          <a:xfrm rot="5400000">
            <a:off x="5808405" y="474407"/>
            <a:ext cx="575188" cy="12192002"/>
          </a:xfrm>
          <a:prstGeom prst="rect">
            <a:avLst/>
          </a:prstGeom>
          <a:solidFill>
            <a:srgbClr val="901E24"/>
          </a:solidFill>
        </p:spPr>
      </p:pic>
      <p:pic>
        <p:nvPicPr>
          <p:cNvPr id="6" name="Picture 5">
            <a:extLst>
              <a:ext uri="{FF2B5EF4-FFF2-40B4-BE49-F238E27FC236}">
                <a16:creationId xmlns:a16="http://schemas.microsoft.com/office/drawing/2014/main" id="{901302DA-4B16-7519-2660-23F78B8CBEC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13AEDD27-406A-2C49-5BAE-2C5FCC5C5AA4}"/>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87827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9" name="Title 1">
            <a:extLst>
              <a:ext uri="{FF2B5EF4-FFF2-40B4-BE49-F238E27FC236}">
                <a16:creationId xmlns:a16="http://schemas.microsoft.com/office/drawing/2014/main" id="{F204C1D8-82DD-E09F-7FF9-CD9987FB5AE4}"/>
              </a:ext>
            </a:extLst>
          </p:cNvPr>
          <p:cNvSpPr txBox="1">
            <a:spLocks/>
          </p:cNvSpPr>
          <p:nvPr/>
        </p:nvSpPr>
        <p:spPr>
          <a:xfrm>
            <a:off x="0" y="-2897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00000"/>
                </a:solidFill>
                <a:latin typeface="ITC Berkeley Oldstyle Std Blk" panose="02090402050306020404" pitchFamily="18" charset="0"/>
              </a:rPr>
              <a:t>The Creation of Boarding Schools:</a:t>
            </a:r>
            <a:endParaRPr lang="en-US" b="1" dirty="0">
              <a:solidFill>
                <a:srgbClr val="C00000"/>
              </a:solidFill>
              <a:latin typeface="ITC Berkeley Oldstyle Std Blk" panose="02090402050306020404" pitchFamily="18" charset="0"/>
            </a:endParaRPr>
          </a:p>
        </p:txBody>
      </p:sp>
      <p:pic>
        <p:nvPicPr>
          <p:cNvPr id="5122" name="Picture 2" descr="Children and Youth in History | Carlisle Indian School Students [Photograph]">
            <a:extLst>
              <a:ext uri="{FF2B5EF4-FFF2-40B4-BE49-F238E27FC236}">
                <a16:creationId xmlns:a16="http://schemas.microsoft.com/office/drawing/2014/main" id="{BF8E8571-1523-B732-6F19-23DEBA976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0018" y="890097"/>
            <a:ext cx="8791961" cy="50778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CAA0152-E62F-E5EA-40DB-3AF8556AA8F0}"/>
              </a:ext>
            </a:extLst>
          </p:cNvPr>
          <p:cNvSpPr txBox="1"/>
          <p:nvPr/>
        </p:nvSpPr>
        <p:spPr>
          <a:xfrm>
            <a:off x="4040516" y="5936428"/>
            <a:ext cx="6222670" cy="369332"/>
          </a:xfrm>
          <a:prstGeom prst="rect">
            <a:avLst/>
          </a:prstGeom>
          <a:noFill/>
        </p:spPr>
        <p:txBody>
          <a:bodyPr wrap="square">
            <a:spAutoFit/>
          </a:bodyPr>
          <a:lstStyle/>
          <a:p>
            <a:r>
              <a:rPr lang="en-US" b="0" i="0" dirty="0">
                <a:solidFill>
                  <a:srgbClr val="666666"/>
                </a:solidFill>
                <a:effectLst/>
                <a:latin typeface="Benton Sans"/>
              </a:rPr>
              <a:t>Carlisle Indian School Students [Photograph]</a:t>
            </a:r>
            <a:endParaRPr lang="en-US" dirty="0"/>
          </a:p>
        </p:txBody>
      </p:sp>
    </p:spTree>
    <p:extLst>
      <p:ext uri="{BB962C8B-B14F-4D97-AF65-F5344CB8AC3E}">
        <p14:creationId xmlns:p14="http://schemas.microsoft.com/office/powerpoint/2010/main" val="1475292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 y="-355608"/>
            <a:ext cx="10515600" cy="1325563"/>
          </a:xfrm>
        </p:spPr>
        <p:txBody>
          <a:bodyPr/>
          <a:lstStyle/>
          <a:p>
            <a:r>
              <a:rPr lang="en-US" b="1" dirty="0">
                <a:solidFill>
                  <a:srgbClr val="C00000"/>
                </a:solidFill>
                <a:latin typeface="ITC Berkeley Oldstyle Std Blk" panose="02090402050306020404" pitchFamily="18" charset="0"/>
              </a:rPr>
              <a:t>What is Americanization?</a:t>
            </a:r>
          </a:p>
        </p:txBody>
      </p:sp>
      <p:graphicFrame>
        <p:nvGraphicFramePr>
          <p:cNvPr id="10" name="TextBox 3">
            <a:extLst>
              <a:ext uri="{FF2B5EF4-FFF2-40B4-BE49-F238E27FC236}">
                <a16:creationId xmlns:a16="http://schemas.microsoft.com/office/drawing/2014/main" id="{C2A8337B-E350-6E56-649D-D0CDEFD4E70B}"/>
              </a:ext>
            </a:extLst>
          </p:cNvPr>
          <p:cNvGraphicFramePr/>
          <p:nvPr>
            <p:extLst>
              <p:ext uri="{D42A27DB-BD31-4B8C-83A1-F6EECF244321}">
                <p14:modId xmlns:p14="http://schemas.microsoft.com/office/powerpoint/2010/main" val="2334626809"/>
              </p:ext>
            </p:extLst>
          </p:nvPr>
        </p:nvGraphicFramePr>
        <p:xfrm>
          <a:off x="703454" y="614346"/>
          <a:ext cx="10785089" cy="57011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25790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48192"/>
            <a:ext cx="10515600" cy="1325563"/>
          </a:xfrm>
        </p:spPr>
        <p:txBody>
          <a:bodyPr/>
          <a:lstStyle/>
          <a:p>
            <a:r>
              <a:rPr lang="en-US" b="1" dirty="0">
                <a:solidFill>
                  <a:srgbClr val="C00000"/>
                </a:solidFill>
                <a:latin typeface="ITC Berkeley Oldstyle Std Blk" panose="02090402050306020404" pitchFamily="18" charset="0"/>
              </a:rPr>
              <a:t>The Spread of Boarding Schools:</a:t>
            </a:r>
          </a:p>
        </p:txBody>
      </p:sp>
      <p:graphicFrame>
        <p:nvGraphicFramePr>
          <p:cNvPr id="12" name="TextBox 9">
            <a:extLst>
              <a:ext uri="{FF2B5EF4-FFF2-40B4-BE49-F238E27FC236}">
                <a16:creationId xmlns:a16="http://schemas.microsoft.com/office/drawing/2014/main" id="{442E88BE-819D-9BAD-16D8-B1CB5B896170}"/>
              </a:ext>
            </a:extLst>
          </p:cNvPr>
          <p:cNvGraphicFramePr/>
          <p:nvPr>
            <p:extLst>
              <p:ext uri="{D42A27DB-BD31-4B8C-83A1-F6EECF244321}">
                <p14:modId xmlns:p14="http://schemas.microsoft.com/office/powerpoint/2010/main" val="887874449"/>
              </p:ext>
            </p:extLst>
          </p:nvPr>
        </p:nvGraphicFramePr>
        <p:xfrm>
          <a:off x="481360" y="889843"/>
          <a:ext cx="11229278" cy="50783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39761786"/>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142429"/>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37041"/>
            <a:ext cx="10515600" cy="1325563"/>
          </a:xfrm>
        </p:spPr>
        <p:txBody>
          <a:bodyPr/>
          <a:lstStyle/>
          <a:p>
            <a:r>
              <a:rPr lang="en-US" b="1" dirty="0">
                <a:solidFill>
                  <a:srgbClr val="C00000"/>
                </a:solidFill>
                <a:latin typeface="ITC Berkeley Oldstyle Std Blk" panose="02090402050306020404" pitchFamily="18" charset="0"/>
              </a:rPr>
              <a:t>The Effects of Boarding Schools:</a:t>
            </a:r>
          </a:p>
        </p:txBody>
      </p:sp>
      <p:graphicFrame>
        <p:nvGraphicFramePr>
          <p:cNvPr id="10" name="TextBox 4">
            <a:extLst>
              <a:ext uri="{FF2B5EF4-FFF2-40B4-BE49-F238E27FC236}">
                <a16:creationId xmlns:a16="http://schemas.microsoft.com/office/drawing/2014/main" id="{3348C095-1EE8-14F6-4607-EADC8CE6A9E5}"/>
              </a:ext>
            </a:extLst>
          </p:cNvPr>
          <p:cNvGraphicFramePr/>
          <p:nvPr>
            <p:extLst>
              <p:ext uri="{D42A27DB-BD31-4B8C-83A1-F6EECF244321}">
                <p14:modId xmlns:p14="http://schemas.microsoft.com/office/powerpoint/2010/main" val="1562651213"/>
              </p:ext>
            </p:extLst>
          </p:nvPr>
        </p:nvGraphicFramePr>
        <p:xfrm>
          <a:off x="388579" y="-237041"/>
          <a:ext cx="5642518" cy="71711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extBox 8">
            <a:extLst>
              <a:ext uri="{FF2B5EF4-FFF2-40B4-BE49-F238E27FC236}">
                <a16:creationId xmlns:a16="http://schemas.microsoft.com/office/drawing/2014/main" id="{614A9139-13F2-CF25-797F-4664E7EF9D3B}"/>
              </a:ext>
            </a:extLst>
          </p:cNvPr>
          <p:cNvSpPr txBox="1"/>
          <p:nvPr/>
        </p:nvSpPr>
        <p:spPr>
          <a:xfrm>
            <a:off x="7003662" y="1825049"/>
            <a:ext cx="4616605" cy="3046988"/>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4800" dirty="0"/>
              <a:t>“SON, BE BRAVE AND GET KILLED” – OTA KTE’S FATHER</a:t>
            </a:r>
          </a:p>
        </p:txBody>
      </p:sp>
    </p:spTree>
    <p:extLst>
      <p:ext uri="{BB962C8B-B14F-4D97-AF65-F5344CB8AC3E}">
        <p14:creationId xmlns:p14="http://schemas.microsoft.com/office/powerpoint/2010/main" val="1917485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37402"/>
            <a:ext cx="10515600" cy="1325563"/>
          </a:xfrm>
        </p:spPr>
        <p:txBody>
          <a:bodyPr/>
          <a:lstStyle/>
          <a:p>
            <a:r>
              <a:rPr lang="en-US" b="1" dirty="0">
                <a:solidFill>
                  <a:srgbClr val="C00000"/>
                </a:solidFill>
                <a:latin typeface="ITC Berkeley Oldstyle Std Blk" panose="02090402050306020404" pitchFamily="18" charset="0"/>
              </a:rPr>
              <a:t>The Effects of Boarding Schools:</a:t>
            </a:r>
          </a:p>
        </p:txBody>
      </p:sp>
      <p:graphicFrame>
        <p:nvGraphicFramePr>
          <p:cNvPr id="10" name="TextBox 4">
            <a:extLst>
              <a:ext uri="{FF2B5EF4-FFF2-40B4-BE49-F238E27FC236}">
                <a16:creationId xmlns:a16="http://schemas.microsoft.com/office/drawing/2014/main" id="{3FFF9439-0460-6A6F-5A3D-C0EA380771BE}"/>
              </a:ext>
            </a:extLst>
          </p:cNvPr>
          <p:cNvGraphicFramePr/>
          <p:nvPr>
            <p:extLst>
              <p:ext uri="{D42A27DB-BD31-4B8C-83A1-F6EECF244321}">
                <p14:modId xmlns:p14="http://schemas.microsoft.com/office/powerpoint/2010/main" val="1547931410"/>
              </p:ext>
            </p:extLst>
          </p:nvPr>
        </p:nvGraphicFramePr>
        <p:xfrm>
          <a:off x="178418" y="603372"/>
          <a:ext cx="11931806" cy="56323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75934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48192"/>
            <a:ext cx="10515600" cy="1325563"/>
          </a:xfrm>
        </p:spPr>
        <p:txBody>
          <a:bodyPr/>
          <a:lstStyle/>
          <a:p>
            <a:r>
              <a:rPr lang="en-US" b="1" dirty="0">
                <a:solidFill>
                  <a:srgbClr val="C00000"/>
                </a:solidFill>
                <a:latin typeface="ITC Berkeley Oldstyle Std Blk" panose="02090402050306020404" pitchFamily="18" charset="0"/>
              </a:rPr>
              <a:t>Boarding School Cemetery:</a:t>
            </a:r>
          </a:p>
        </p:txBody>
      </p:sp>
      <p:pic>
        <p:nvPicPr>
          <p:cNvPr id="7170" name="Picture 2" descr="Each School Had a Graveyard — Civil Rights Teaching">
            <a:extLst>
              <a:ext uri="{FF2B5EF4-FFF2-40B4-BE49-F238E27FC236}">
                <a16:creationId xmlns:a16="http://schemas.microsoft.com/office/drawing/2014/main" id="{8425AC0D-5FA8-627E-5A49-9DB81737A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653" y="1972364"/>
            <a:ext cx="5383705" cy="2825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771F02-7C84-6B88-8DE4-0B5BE1691EC5}"/>
              </a:ext>
            </a:extLst>
          </p:cNvPr>
          <p:cNvSpPr txBox="1"/>
          <p:nvPr/>
        </p:nvSpPr>
        <p:spPr>
          <a:xfrm>
            <a:off x="209323" y="876507"/>
            <a:ext cx="6331688" cy="5016758"/>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“Your son died quietly, without suffering, like a man. We have dressed him in his good clothes and tomorrow we will bury him the way the white people do.”</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-Richard H. Pratt, founder of Carlisle Indian School</a:t>
            </a:r>
          </a:p>
        </p:txBody>
      </p:sp>
      <p:sp>
        <p:nvSpPr>
          <p:cNvPr id="9" name="TextBox 8">
            <a:extLst>
              <a:ext uri="{FF2B5EF4-FFF2-40B4-BE49-F238E27FC236}">
                <a16:creationId xmlns:a16="http://schemas.microsoft.com/office/drawing/2014/main" id="{55ACF758-8DA4-5284-DF8F-774D8D1C9982}"/>
              </a:ext>
            </a:extLst>
          </p:cNvPr>
          <p:cNvSpPr txBox="1"/>
          <p:nvPr/>
        </p:nvSpPr>
        <p:spPr>
          <a:xfrm>
            <a:off x="7015605" y="4797407"/>
            <a:ext cx="6222670" cy="369332"/>
          </a:xfrm>
          <a:prstGeom prst="rect">
            <a:avLst/>
          </a:prstGeom>
          <a:noFill/>
        </p:spPr>
        <p:txBody>
          <a:bodyPr wrap="square">
            <a:spAutoFit/>
          </a:bodyPr>
          <a:lstStyle/>
          <a:p>
            <a:r>
              <a:rPr lang="en-US" b="0" i="0" dirty="0">
                <a:solidFill>
                  <a:srgbClr val="666666"/>
                </a:solidFill>
                <a:effectLst/>
                <a:latin typeface="Benton Sans"/>
              </a:rPr>
              <a:t>Carlisle Boarding School Cemetery [Photograph]</a:t>
            </a:r>
            <a:endParaRPr lang="en-US" dirty="0"/>
          </a:p>
        </p:txBody>
      </p:sp>
    </p:spTree>
    <p:extLst>
      <p:ext uri="{BB962C8B-B14F-4D97-AF65-F5344CB8AC3E}">
        <p14:creationId xmlns:p14="http://schemas.microsoft.com/office/powerpoint/2010/main" val="345721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80915"/>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1646"/>
            <a:ext cx="10515600" cy="1325563"/>
          </a:xfrm>
        </p:spPr>
        <p:txBody>
          <a:bodyPr/>
          <a:lstStyle/>
          <a:p>
            <a:r>
              <a:rPr lang="en-US" b="1" dirty="0">
                <a:solidFill>
                  <a:srgbClr val="C00000"/>
                </a:solidFill>
                <a:latin typeface="ITC Berkeley Oldstyle Std Blk" panose="02090402050306020404" pitchFamily="18" charset="0"/>
              </a:rPr>
              <a:t>The Effects of Boarding Schools:</a:t>
            </a:r>
          </a:p>
        </p:txBody>
      </p:sp>
      <p:graphicFrame>
        <p:nvGraphicFramePr>
          <p:cNvPr id="9" name="TextBox 4">
            <a:extLst>
              <a:ext uri="{FF2B5EF4-FFF2-40B4-BE49-F238E27FC236}">
                <a16:creationId xmlns:a16="http://schemas.microsoft.com/office/drawing/2014/main" id="{A511AFD9-DCF6-EBD3-E280-A658BD8BBA8C}"/>
              </a:ext>
            </a:extLst>
          </p:cNvPr>
          <p:cNvGraphicFramePr/>
          <p:nvPr>
            <p:extLst>
              <p:ext uri="{D42A27DB-BD31-4B8C-83A1-F6EECF244321}">
                <p14:modId xmlns:p14="http://schemas.microsoft.com/office/powerpoint/2010/main" val="2749973559"/>
              </p:ext>
            </p:extLst>
          </p:nvPr>
        </p:nvGraphicFramePr>
        <p:xfrm>
          <a:off x="0" y="814039"/>
          <a:ext cx="12192000" cy="54205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194" name="Picture 2" descr="Indian Boarding Schools">
            <a:extLst>
              <a:ext uri="{FF2B5EF4-FFF2-40B4-BE49-F238E27FC236}">
                <a16:creationId xmlns:a16="http://schemas.microsoft.com/office/drawing/2014/main" id="{77F288EE-7DCB-6F46-2B81-90476F37AF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0283" y="1367472"/>
            <a:ext cx="5080000" cy="3784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C8E29E-0F5D-2217-096D-6C084BF4B193}"/>
              </a:ext>
            </a:extLst>
          </p:cNvPr>
          <p:cNvSpPr txBox="1"/>
          <p:nvPr/>
        </p:nvSpPr>
        <p:spPr>
          <a:xfrm>
            <a:off x="6763536" y="5152072"/>
            <a:ext cx="5172605" cy="523220"/>
          </a:xfrm>
          <a:prstGeom prst="rect">
            <a:avLst/>
          </a:prstGeom>
          <a:noFill/>
        </p:spPr>
        <p:txBody>
          <a:bodyPr wrap="square">
            <a:spAutoFit/>
          </a:bodyPr>
          <a:lstStyle/>
          <a:p>
            <a:r>
              <a:rPr lang="en-US" sz="1400" b="0" i="0" dirty="0">
                <a:solidFill>
                  <a:srgbClr val="666666"/>
                </a:solidFill>
                <a:effectLst/>
                <a:latin typeface="Benton Sans"/>
              </a:rPr>
              <a:t>Girls weaving on looms at the </a:t>
            </a:r>
            <a:r>
              <a:rPr lang="en-US" sz="1400" b="0" i="0" dirty="0" err="1">
                <a:solidFill>
                  <a:srgbClr val="666666"/>
                </a:solidFill>
                <a:effectLst/>
                <a:latin typeface="Benton Sans"/>
              </a:rPr>
              <a:t>Chemawa</a:t>
            </a:r>
            <a:r>
              <a:rPr lang="en-US" sz="1400" b="0" i="0" dirty="0">
                <a:solidFill>
                  <a:srgbClr val="666666"/>
                </a:solidFill>
                <a:effectLst/>
                <a:latin typeface="Benton Sans"/>
              </a:rPr>
              <a:t> Indian School, 1937.</a:t>
            </a:r>
          </a:p>
          <a:p>
            <a:r>
              <a:rPr lang="en-US" sz="1400" b="0" i="0" dirty="0">
                <a:solidFill>
                  <a:srgbClr val="666666"/>
                </a:solidFill>
                <a:effectLst/>
                <a:latin typeface="Benton Sans"/>
              </a:rPr>
              <a:t> </a:t>
            </a:r>
            <a:r>
              <a:rPr lang="en-US" sz="1400" b="0" i="0" dirty="0" err="1">
                <a:solidFill>
                  <a:srgbClr val="666666"/>
                </a:solidFill>
                <a:effectLst/>
                <a:latin typeface="Benton Sans"/>
              </a:rPr>
              <a:t>Oreg</a:t>
            </a:r>
            <a:r>
              <a:rPr lang="en-US" sz="1400" b="0" i="0" dirty="0">
                <a:solidFill>
                  <a:srgbClr val="666666"/>
                </a:solidFill>
                <a:effectLst/>
                <a:latin typeface="Benton Sans"/>
              </a:rPr>
              <a:t>. Hist. Soc. Research Library, bb003867</a:t>
            </a:r>
          </a:p>
        </p:txBody>
      </p:sp>
    </p:spTree>
    <p:extLst>
      <p:ext uri="{BB962C8B-B14F-4D97-AF65-F5344CB8AC3E}">
        <p14:creationId xmlns:p14="http://schemas.microsoft.com/office/powerpoint/2010/main" val="3709508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1646"/>
            <a:ext cx="10515600" cy="1325563"/>
          </a:xfrm>
        </p:spPr>
        <p:txBody>
          <a:bodyPr/>
          <a:lstStyle/>
          <a:p>
            <a:r>
              <a:rPr lang="en-US" b="1" dirty="0">
                <a:solidFill>
                  <a:srgbClr val="C00000"/>
                </a:solidFill>
                <a:latin typeface="ITC Berkeley Oldstyle Std Blk" panose="02090402050306020404" pitchFamily="18" charset="0"/>
              </a:rPr>
              <a:t>The Effects of Boarding Schools:</a:t>
            </a:r>
          </a:p>
        </p:txBody>
      </p:sp>
      <p:graphicFrame>
        <p:nvGraphicFramePr>
          <p:cNvPr id="10" name="TextBox 4">
            <a:extLst>
              <a:ext uri="{FF2B5EF4-FFF2-40B4-BE49-F238E27FC236}">
                <a16:creationId xmlns:a16="http://schemas.microsoft.com/office/drawing/2014/main" id="{C5ABE126-FC8A-05CA-F736-D15CA09BDF52}"/>
              </a:ext>
            </a:extLst>
          </p:cNvPr>
          <p:cNvGraphicFramePr/>
          <p:nvPr>
            <p:extLst>
              <p:ext uri="{D42A27DB-BD31-4B8C-83A1-F6EECF244321}">
                <p14:modId xmlns:p14="http://schemas.microsoft.com/office/powerpoint/2010/main" val="2716290607"/>
              </p:ext>
            </p:extLst>
          </p:nvPr>
        </p:nvGraphicFramePr>
        <p:xfrm>
          <a:off x="100360" y="659128"/>
          <a:ext cx="12091639" cy="56323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4" descr="Historical Trauma, Resiliency and Services Domestic Violence impact on  American Indians and Alaska Natives">
            <a:extLst>
              <a:ext uri="{FF2B5EF4-FFF2-40B4-BE49-F238E27FC236}">
                <a16:creationId xmlns:a16="http://schemas.microsoft.com/office/drawing/2014/main" id="{F32B1F75-26C0-C5B9-BDD6-ECE88C4B16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2098" y="988263"/>
            <a:ext cx="3736768" cy="4426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01209DB-8F7F-9491-1DC1-E5412B9586BE}"/>
              </a:ext>
            </a:extLst>
          </p:cNvPr>
          <p:cNvSpPr txBox="1"/>
          <p:nvPr/>
        </p:nvSpPr>
        <p:spPr>
          <a:xfrm>
            <a:off x="8330538" y="5435645"/>
            <a:ext cx="6222670" cy="369332"/>
          </a:xfrm>
          <a:prstGeom prst="rect">
            <a:avLst/>
          </a:prstGeom>
          <a:noFill/>
        </p:spPr>
        <p:txBody>
          <a:bodyPr wrap="square">
            <a:spAutoFit/>
          </a:bodyPr>
          <a:lstStyle/>
          <a:p>
            <a:r>
              <a:rPr lang="en-US" dirty="0"/>
              <a:t>An American Portrait by Fritz </a:t>
            </a:r>
            <a:r>
              <a:rPr lang="en-US" dirty="0" err="1"/>
              <a:t>Scholder</a:t>
            </a:r>
            <a:endParaRPr lang="en-US" dirty="0"/>
          </a:p>
        </p:txBody>
      </p:sp>
    </p:spTree>
    <p:extLst>
      <p:ext uri="{BB962C8B-B14F-4D97-AF65-F5344CB8AC3E}">
        <p14:creationId xmlns:p14="http://schemas.microsoft.com/office/powerpoint/2010/main" val="3788797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48209"/>
            <a:ext cx="10515600" cy="1325563"/>
          </a:xfrm>
        </p:spPr>
        <p:txBody>
          <a:bodyPr/>
          <a:lstStyle/>
          <a:p>
            <a:r>
              <a:rPr lang="en-US" b="1" dirty="0">
                <a:solidFill>
                  <a:srgbClr val="C00000"/>
                </a:solidFill>
                <a:latin typeface="ITC Berkeley Oldstyle Std Blk" panose="02090402050306020404" pitchFamily="18" charset="0"/>
              </a:rPr>
              <a:t>The Effects of Boarding Schools:</a:t>
            </a:r>
          </a:p>
        </p:txBody>
      </p:sp>
      <p:sp>
        <p:nvSpPr>
          <p:cNvPr id="5" name="TextBox 4">
            <a:extLst>
              <a:ext uri="{FF2B5EF4-FFF2-40B4-BE49-F238E27FC236}">
                <a16:creationId xmlns:a16="http://schemas.microsoft.com/office/drawing/2014/main" id="{FEA2E9BD-0273-818E-9CF8-8AB264D02D78}"/>
              </a:ext>
            </a:extLst>
          </p:cNvPr>
          <p:cNvSpPr txBox="1"/>
          <p:nvPr/>
        </p:nvSpPr>
        <p:spPr>
          <a:xfrm>
            <a:off x="0" y="578457"/>
            <a:ext cx="12047035" cy="3416320"/>
          </a:xfrm>
          <a:prstGeom prst="rect">
            <a:avLst/>
          </a:prstGeom>
          <a:noFill/>
        </p:spPr>
        <p:txBody>
          <a:bodyPr wrap="square">
            <a:spAutoFit/>
          </a:bodyPr>
          <a:lstStyle/>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Conversion to Christianity</a:t>
            </a:r>
          </a:p>
          <a:p>
            <a:pPr marL="1028700" lvl="1"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Boarding school system turned over to churches</a:t>
            </a:r>
          </a:p>
          <a:p>
            <a:pPr marL="1485900" lvl="2"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In particular, the Catholic Church</a:t>
            </a:r>
          </a:p>
          <a:p>
            <a:pPr marL="1028700" lvl="1"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Churches, abbeys, convents and monasteries were built on or near reservations</a:t>
            </a:r>
          </a:p>
          <a:p>
            <a:pPr marL="1028700" lvl="1"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Children were given “Christian” Names</a:t>
            </a:r>
          </a:p>
        </p:txBody>
      </p:sp>
      <p:pic>
        <p:nvPicPr>
          <p:cNvPr id="9218" name="Picture 2" descr="Religion and Boarding Schools — Samantha M. Williams PhD">
            <a:extLst>
              <a:ext uri="{FF2B5EF4-FFF2-40B4-BE49-F238E27FC236}">
                <a16:creationId xmlns:a16="http://schemas.microsoft.com/office/drawing/2014/main" id="{5AFE1E79-1ECC-E633-B423-1F0642C61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0726" y="3618020"/>
            <a:ext cx="3558792" cy="233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248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45688"/>
            <a:ext cx="12288646" cy="1325563"/>
          </a:xfrm>
        </p:spPr>
        <p:txBody>
          <a:bodyPr>
            <a:normAutofit/>
          </a:bodyPr>
          <a:lstStyle/>
          <a:p>
            <a:r>
              <a:rPr lang="en-US" sz="4200" b="1" dirty="0">
                <a:solidFill>
                  <a:srgbClr val="C00000"/>
                </a:solidFill>
                <a:latin typeface="ITC Berkeley Oldstyle Std Blk" panose="02090402050306020404" pitchFamily="18" charset="0"/>
              </a:rPr>
              <a:t>How The Students Stood Against The Boarding Schools</a:t>
            </a:r>
          </a:p>
        </p:txBody>
      </p:sp>
      <p:graphicFrame>
        <p:nvGraphicFramePr>
          <p:cNvPr id="14" name="TextBox 4">
            <a:extLst>
              <a:ext uri="{FF2B5EF4-FFF2-40B4-BE49-F238E27FC236}">
                <a16:creationId xmlns:a16="http://schemas.microsoft.com/office/drawing/2014/main" id="{9E136BA9-A44B-0423-400E-06FA9848F386}"/>
              </a:ext>
            </a:extLst>
          </p:cNvPr>
          <p:cNvGraphicFramePr/>
          <p:nvPr>
            <p:extLst>
              <p:ext uri="{D42A27DB-BD31-4B8C-83A1-F6EECF244321}">
                <p14:modId xmlns:p14="http://schemas.microsoft.com/office/powerpoint/2010/main" val="1776630660"/>
              </p:ext>
            </p:extLst>
          </p:nvPr>
        </p:nvGraphicFramePr>
        <p:xfrm>
          <a:off x="-1" y="656709"/>
          <a:ext cx="12192001" cy="56323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559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CC98834-557E-2874-08B0-8FAD05DEC43A}"/>
              </a:ext>
            </a:extLst>
          </p:cNvPr>
          <p:cNvPicPr>
            <a:picLocks noChangeAspect="1"/>
          </p:cNvPicPr>
          <p:nvPr/>
        </p:nvPicPr>
        <p:blipFill>
          <a:blip r:embed="rId3"/>
          <a:stretch>
            <a:fillRect/>
          </a:stretch>
        </p:blipFill>
        <p:spPr>
          <a:xfrm rot="5400000">
            <a:off x="2892649" y="-2874109"/>
            <a:ext cx="6406703" cy="12192002"/>
          </a:xfrm>
          <a:prstGeom prst="rect">
            <a:avLst/>
          </a:prstGeom>
        </p:spPr>
      </p:pic>
      <p:pic>
        <p:nvPicPr>
          <p:cNvPr id="11" name="Picture 10">
            <a:extLst>
              <a:ext uri="{FF2B5EF4-FFF2-40B4-BE49-F238E27FC236}">
                <a16:creationId xmlns:a16="http://schemas.microsoft.com/office/drawing/2014/main" id="{D6A3113B-757A-C3C5-A4A3-F8AC033E0DC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5" name="Picture 4">
            <a:extLst>
              <a:ext uri="{FF2B5EF4-FFF2-40B4-BE49-F238E27FC236}">
                <a16:creationId xmlns:a16="http://schemas.microsoft.com/office/drawing/2014/main" id="{975F010F-9E20-BB9D-065F-801045C77E68}"/>
              </a:ext>
            </a:extLst>
          </p:cNvPr>
          <p:cNvPicPr>
            <a:picLocks noChangeAspect="1"/>
          </p:cNvPicPr>
          <p:nvPr/>
        </p:nvPicPr>
        <p:blipFill>
          <a:blip r:embed="rId4"/>
          <a:stretch>
            <a:fillRect/>
          </a:stretch>
        </p:blipFill>
        <p:spPr>
          <a:xfrm>
            <a:off x="6327140" y="379292"/>
            <a:ext cx="5255260" cy="5524230"/>
          </a:xfrm>
          <a:prstGeom prst="rect">
            <a:avLst/>
          </a:prstGeom>
        </p:spPr>
      </p:pic>
      <p:sp>
        <p:nvSpPr>
          <p:cNvPr id="19" name="TextBox 18">
            <a:extLst>
              <a:ext uri="{FF2B5EF4-FFF2-40B4-BE49-F238E27FC236}">
                <a16:creationId xmlns:a16="http://schemas.microsoft.com/office/drawing/2014/main" id="{2F2D3FF2-5718-D5C4-9A89-B9E4AC339813}"/>
              </a:ext>
            </a:extLst>
          </p:cNvPr>
          <p:cNvSpPr txBox="1"/>
          <p:nvPr/>
        </p:nvSpPr>
        <p:spPr>
          <a:xfrm>
            <a:off x="-2" y="1698398"/>
            <a:ext cx="6096000" cy="3046988"/>
          </a:xfrm>
          <a:prstGeom prst="rect">
            <a:avLst/>
          </a:prstGeom>
          <a:noFill/>
        </p:spPr>
        <p:txBody>
          <a:bodyPr wrap="square">
            <a:spAutoFit/>
          </a:bodyPr>
          <a:lstStyle/>
          <a:p>
            <a:pPr algn="ctr"/>
            <a:r>
              <a:rPr lang="en-US" sz="9600" b="1" dirty="0">
                <a:solidFill>
                  <a:schemeClr val="bg1"/>
                </a:solidFill>
                <a:latin typeface="ITC Berkeley Oldstyle Std" panose="02090402050306020404" pitchFamily="18" charset="0"/>
              </a:rPr>
              <a:t>Check</a:t>
            </a:r>
          </a:p>
          <a:p>
            <a:pPr algn="ctr"/>
            <a:r>
              <a:rPr lang="en-US" sz="9600" b="1" dirty="0">
                <a:solidFill>
                  <a:schemeClr val="bg1"/>
                </a:solidFill>
                <a:latin typeface="ITC Berkeley Oldstyle Std" panose="02090402050306020404" pitchFamily="18" charset="0"/>
              </a:rPr>
              <a:t>In:</a:t>
            </a:r>
            <a:endParaRPr lang="en-US" sz="9600" dirty="0"/>
          </a:p>
        </p:txBody>
      </p:sp>
      <p:sp>
        <p:nvSpPr>
          <p:cNvPr id="17" name="Rectangle 16">
            <a:extLst>
              <a:ext uri="{FF2B5EF4-FFF2-40B4-BE49-F238E27FC236}">
                <a16:creationId xmlns:a16="http://schemas.microsoft.com/office/drawing/2014/main" id="{B026F13C-2FBC-A056-5C6D-C55506CE86AC}"/>
              </a:ext>
            </a:extLst>
          </p:cNvPr>
          <p:cNvSpPr/>
          <p:nvPr/>
        </p:nvSpPr>
        <p:spPr>
          <a:xfrm>
            <a:off x="6705600" y="663388"/>
            <a:ext cx="4536141" cy="49485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667337-DF08-663A-63A9-8E32589927F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2" name="Picture 11">
            <a:extLst>
              <a:ext uri="{FF2B5EF4-FFF2-40B4-BE49-F238E27FC236}">
                <a16:creationId xmlns:a16="http://schemas.microsoft.com/office/drawing/2014/main" id="{2D3E3FE8-7C8E-A6F2-D5AE-0482AAD8CC1F}"/>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4" name="TextBox 13">
            <a:extLst>
              <a:ext uri="{FF2B5EF4-FFF2-40B4-BE49-F238E27FC236}">
                <a16:creationId xmlns:a16="http://schemas.microsoft.com/office/drawing/2014/main" id="{67BD51CE-8F95-2B11-CC84-1A3F09469F44}"/>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3" name="Picture 2" descr="Qr code&#10;&#10;Description automatically generated">
            <a:extLst>
              <a:ext uri="{FF2B5EF4-FFF2-40B4-BE49-F238E27FC236}">
                <a16:creationId xmlns:a16="http://schemas.microsoft.com/office/drawing/2014/main" id="{90561D04-55A5-9668-F0D9-07D7D5CC7D49}"/>
              </a:ext>
            </a:extLst>
          </p:cNvPr>
          <p:cNvPicPr>
            <a:picLocks noChangeAspect="1"/>
          </p:cNvPicPr>
          <p:nvPr/>
        </p:nvPicPr>
        <p:blipFill>
          <a:blip r:embed="rId6"/>
          <a:stretch>
            <a:fillRect/>
          </a:stretch>
        </p:blipFill>
        <p:spPr>
          <a:xfrm>
            <a:off x="6705600" y="886647"/>
            <a:ext cx="4501999" cy="4501999"/>
          </a:xfrm>
          <a:prstGeom prst="rect">
            <a:avLst/>
          </a:prstGeom>
        </p:spPr>
      </p:pic>
    </p:spTree>
    <p:extLst>
      <p:ext uri="{BB962C8B-B14F-4D97-AF65-F5344CB8AC3E}">
        <p14:creationId xmlns:p14="http://schemas.microsoft.com/office/powerpoint/2010/main" val="2563378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03948"/>
            <a:ext cx="10515600" cy="1325563"/>
          </a:xfrm>
        </p:spPr>
        <p:txBody>
          <a:bodyPr/>
          <a:lstStyle/>
          <a:p>
            <a:r>
              <a:rPr lang="en-US" b="1" dirty="0">
                <a:solidFill>
                  <a:srgbClr val="C00000"/>
                </a:solidFill>
                <a:latin typeface="ITC Berkeley Oldstyle Std Blk" panose="02090402050306020404" pitchFamily="18" charset="0"/>
              </a:rPr>
              <a:t>Plains Sign Talk:</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10242" name="Picture 2" descr="Plains Sign Language - Discover Lewis &amp; Clark">
            <a:extLst>
              <a:ext uri="{FF2B5EF4-FFF2-40B4-BE49-F238E27FC236}">
                <a16:creationId xmlns:a16="http://schemas.microsoft.com/office/drawing/2014/main" id="{A2A349FB-DEDF-B154-6335-EBCB5710A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1274" y="729170"/>
            <a:ext cx="8709450" cy="5399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F53AB2-F8A0-C3C9-06B8-1B71A30C7A16}"/>
              </a:ext>
            </a:extLst>
          </p:cNvPr>
          <p:cNvSpPr txBox="1"/>
          <p:nvPr/>
        </p:nvSpPr>
        <p:spPr>
          <a:xfrm>
            <a:off x="3795252" y="5978920"/>
            <a:ext cx="6222670" cy="369332"/>
          </a:xfrm>
          <a:prstGeom prst="rect">
            <a:avLst/>
          </a:prstGeom>
          <a:noFill/>
        </p:spPr>
        <p:txBody>
          <a:bodyPr wrap="square">
            <a:spAutoFit/>
          </a:bodyPr>
          <a:lstStyle/>
          <a:p>
            <a:r>
              <a:rPr lang="en-US" sz="1800" b="0" i="0" dirty="0">
                <a:solidFill>
                  <a:srgbClr val="666666"/>
                </a:solidFill>
                <a:effectLst/>
                <a:latin typeface="Benton Sans"/>
              </a:rPr>
              <a:t>William Tompkins, Indian Sign Language (1931). </a:t>
            </a:r>
            <a:endParaRPr lang="en-US" dirty="0"/>
          </a:p>
        </p:txBody>
      </p:sp>
    </p:spTree>
    <p:extLst>
      <p:ext uri="{BB962C8B-B14F-4D97-AF65-F5344CB8AC3E}">
        <p14:creationId xmlns:p14="http://schemas.microsoft.com/office/powerpoint/2010/main" val="471507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9" name="Title 1">
            <a:extLst>
              <a:ext uri="{FF2B5EF4-FFF2-40B4-BE49-F238E27FC236}">
                <a16:creationId xmlns:a16="http://schemas.microsoft.com/office/drawing/2014/main" id="{B0EEB9A6-23C0-5513-071F-03AAF3CD8426}"/>
              </a:ext>
            </a:extLst>
          </p:cNvPr>
          <p:cNvSpPr txBox="1">
            <a:spLocks/>
          </p:cNvSpPr>
          <p:nvPr/>
        </p:nvSpPr>
        <p:spPr>
          <a:xfrm>
            <a:off x="-2" y="-345688"/>
            <a:ext cx="122886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a:solidFill>
                  <a:srgbClr val="C00000"/>
                </a:solidFill>
                <a:latin typeface="ITC Berkeley Oldstyle Std Blk" panose="02090402050306020404" pitchFamily="18" charset="0"/>
              </a:rPr>
              <a:t>How The Students Stood Against The Boarding Schools</a:t>
            </a:r>
            <a:endParaRPr lang="en-US" sz="4200" b="1" dirty="0">
              <a:solidFill>
                <a:srgbClr val="C00000"/>
              </a:solidFill>
              <a:latin typeface="ITC Berkeley Oldstyle Std Blk" panose="02090402050306020404" pitchFamily="18" charset="0"/>
            </a:endParaRPr>
          </a:p>
        </p:txBody>
      </p:sp>
      <p:graphicFrame>
        <p:nvGraphicFramePr>
          <p:cNvPr id="13" name="TextBox 10">
            <a:extLst>
              <a:ext uri="{FF2B5EF4-FFF2-40B4-BE49-F238E27FC236}">
                <a16:creationId xmlns:a16="http://schemas.microsoft.com/office/drawing/2014/main" id="{13995B83-758E-F707-A030-901A05A488B5}"/>
              </a:ext>
            </a:extLst>
          </p:cNvPr>
          <p:cNvGraphicFramePr/>
          <p:nvPr>
            <p:extLst>
              <p:ext uri="{D42A27DB-BD31-4B8C-83A1-F6EECF244321}">
                <p14:modId xmlns:p14="http://schemas.microsoft.com/office/powerpoint/2010/main" val="1041740647"/>
              </p:ext>
            </p:extLst>
          </p:nvPr>
        </p:nvGraphicFramePr>
        <p:xfrm>
          <a:off x="164480" y="863547"/>
          <a:ext cx="6492798" cy="50912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268" name="Picture 4" descr="Slate showing student work with names R. B. Hayes and John Williams [version 1], 1880">
            <a:extLst>
              <a:ext uri="{FF2B5EF4-FFF2-40B4-BE49-F238E27FC236}">
                <a16:creationId xmlns:a16="http://schemas.microsoft.com/office/drawing/2014/main" id="{364444E3-BFFB-A876-FB02-DE6B8543DF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0918" y="979875"/>
            <a:ext cx="3667024" cy="46688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B98788E-D3E2-3585-06BC-D0FDCE16F96D}"/>
              </a:ext>
            </a:extLst>
          </p:cNvPr>
          <p:cNvSpPr txBox="1"/>
          <p:nvPr/>
        </p:nvSpPr>
        <p:spPr>
          <a:xfrm>
            <a:off x="7707289" y="5631585"/>
            <a:ext cx="6353298" cy="646331"/>
          </a:xfrm>
          <a:prstGeom prst="rect">
            <a:avLst/>
          </a:prstGeom>
          <a:noFill/>
        </p:spPr>
        <p:txBody>
          <a:bodyPr wrap="square">
            <a:spAutoFit/>
          </a:bodyPr>
          <a:lstStyle/>
          <a:p>
            <a:r>
              <a:rPr lang="en-US" sz="1800" b="0" i="0" dirty="0">
                <a:solidFill>
                  <a:srgbClr val="666666"/>
                </a:solidFill>
                <a:effectLst/>
                <a:latin typeface="Benton Sans"/>
              </a:rPr>
              <a:t>Format: Glass Plate Negative</a:t>
            </a:r>
          </a:p>
          <a:p>
            <a:r>
              <a:rPr lang="en-US" sz="1800" b="0" i="0" dirty="0">
                <a:solidFill>
                  <a:srgbClr val="666666"/>
                </a:solidFill>
                <a:effectLst/>
                <a:latin typeface="Benton Sans"/>
              </a:rPr>
              <a:t>Photographer: John N. Choate, Carlisle, PA</a:t>
            </a:r>
          </a:p>
        </p:txBody>
      </p:sp>
    </p:spTree>
    <p:extLst>
      <p:ext uri="{BB962C8B-B14F-4D97-AF65-F5344CB8AC3E}">
        <p14:creationId xmlns:p14="http://schemas.microsoft.com/office/powerpoint/2010/main" val="286128816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4" name="Rectangle 3">
            <a:extLst>
              <a:ext uri="{FF2B5EF4-FFF2-40B4-BE49-F238E27FC236}">
                <a16:creationId xmlns:a16="http://schemas.microsoft.com/office/drawing/2014/main" id="{A94FDB99-472C-AB9C-B679-F07F4E7A6D9E}"/>
              </a:ext>
            </a:extLst>
          </p:cNvPr>
          <p:cNvSpPr/>
          <p:nvPr/>
        </p:nvSpPr>
        <p:spPr>
          <a:xfrm>
            <a:off x="1" y="-3"/>
            <a:ext cx="12192000"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ITC Berkeley Oldstyle Std Blk" panose="02090402050306020404" pitchFamily="18" charset="0"/>
              </a:rPr>
              <a:t>The Present: Americanization Today</a:t>
            </a:r>
            <a:endParaRPr lang="en-US" sz="5400" b="1" dirty="0">
              <a:ln w="22225">
                <a:solidFill>
                  <a:schemeClr val="accent2"/>
                </a:solidFill>
                <a:prstDash val="solid"/>
              </a:ln>
              <a:solidFill>
                <a:schemeClr val="accent2">
                  <a:lumMod val="40000"/>
                  <a:lumOff val="60000"/>
                </a:schemeClr>
              </a:solidFill>
            </a:endParaRPr>
          </a:p>
        </p:txBody>
      </p:sp>
      <p:pic>
        <p:nvPicPr>
          <p:cNvPr id="14338" name="Picture 2" descr="The impact of historical trauma on American Indian health equity">
            <a:extLst>
              <a:ext uri="{FF2B5EF4-FFF2-40B4-BE49-F238E27FC236}">
                <a16:creationId xmlns:a16="http://schemas.microsoft.com/office/drawing/2014/main" id="{C776378B-90B1-BEB8-8FA1-8E98DD1BD0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2126" y="909676"/>
            <a:ext cx="9567746" cy="537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630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136275"/>
            <a:ext cx="10515600" cy="1325563"/>
          </a:xfrm>
        </p:spPr>
        <p:txBody>
          <a:bodyPr/>
          <a:lstStyle/>
          <a:p>
            <a:r>
              <a:rPr lang="en-US" b="1" dirty="0">
                <a:solidFill>
                  <a:srgbClr val="C00000"/>
                </a:solidFill>
                <a:latin typeface="ITC Berkeley Oldstyle Std Blk" panose="02090402050306020404" pitchFamily="18" charset="0"/>
              </a:rPr>
              <a:t>What Is Intergenerational Trauma?</a:t>
            </a:r>
          </a:p>
        </p:txBody>
      </p:sp>
      <p:sp>
        <p:nvSpPr>
          <p:cNvPr id="10" name="TextBox 9">
            <a:extLst>
              <a:ext uri="{FF2B5EF4-FFF2-40B4-BE49-F238E27FC236}">
                <a16:creationId xmlns:a16="http://schemas.microsoft.com/office/drawing/2014/main" id="{DDE69166-6085-5DF0-A3F2-ED89D41FAFB6}"/>
              </a:ext>
            </a:extLst>
          </p:cNvPr>
          <p:cNvSpPr txBox="1"/>
          <p:nvPr/>
        </p:nvSpPr>
        <p:spPr>
          <a:xfrm>
            <a:off x="513957" y="1402470"/>
            <a:ext cx="11164084" cy="3477875"/>
          </a:xfrm>
          <a:prstGeom prst="rect">
            <a:avLst/>
          </a:prstGeom>
          <a:noFill/>
        </p:spPr>
        <p:txBody>
          <a:bodyPr wrap="square">
            <a:spAutoFit/>
          </a:bodyPr>
          <a:lstStyle/>
          <a:p>
            <a:r>
              <a:rPr lang="en-US" sz="4400" b="1" dirty="0">
                <a:latin typeface="Baskerville Old Face" panose="02020602080505020303" pitchFamily="18" charset="77"/>
                <a:cs typeface="AL BAYAN PLAIN" pitchFamily="2" charset="-78"/>
              </a:rPr>
              <a:t>The </a:t>
            </a:r>
            <a:r>
              <a:rPr lang="en-US" sz="4400" b="1" dirty="0">
                <a:solidFill>
                  <a:srgbClr val="FF0000"/>
                </a:solidFill>
                <a:latin typeface="Baskerville Old Face" panose="02020602080505020303" pitchFamily="18" charset="77"/>
                <a:cs typeface="AL BAYAN PLAIN" pitchFamily="2" charset="-78"/>
              </a:rPr>
              <a:t>intergenerational</a:t>
            </a:r>
            <a:r>
              <a:rPr lang="en-US" sz="4400" b="1" dirty="0">
                <a:latin typeface="Baskerville Old Face" panose="02020602080505020303" pitchFamily="18" charset="77"/>
                <a:cs typeface="AL BAYAN PLAIN" pitchFamily="2" charset="-78"/>
              </a:rPr>
              <a:t> and </a:t>
            </a:r>
            <a:r>
              <a:rPr lang="en-US" sz="4400" b="1" dirty="0">
                <a:solidFill>
                  <a:srgbClr val="FF0000"/>
                </a:solidFill>
                <a:latin typeface="Baskerville Old Face" panose="02020602080505020303" pitchFamily="18" charset="77"/>
                <a:cs typeface="AL BAYAN PLAIN" pitchFamily="2" charset="-78"/>
              </a:rPr>
              <a:t>unconscious grief </a:t>
            </a:r>
            <a:r>
              <a:rPr lang="en-US" sz="4400" b="1" dirty="0">
                <a:latin typeface="Baskerville Old Face" panose="02020602080505020303" pitchFamily="18" charset="77"/>
                <a:cs typeface="AL BAYAN PLAIN" pitchFamily="2" charset="-78"/>
              </a:rPr>
              <a:t>from the </a:t>
            </a:r>
            <a:r>
              <a:rPr lang="en-US" sz="4400" b="1" dirty="0">
                <a:solidFill>
                  <a:srgbClr val="FF0000"/>
                </a:solidFill>
                <a:latin typeface="Baskerville Old Face" panose="02020602080505020303" pitchFamily="18" charset="77"/>
                <a:cs typeface="AL BAYAN PLAIN" pitchFamily="2" charset="-78"/>
              </a:rPr>
              <a:t>historical trauma </a:t>
            </a:r>
            <a:r>
              <a:rPr lang="en-US" sz="4400" b="1" dirty="0">
                <a:latin typeface="Baskerville Old Face" panose="02020602080505020303" pitchFamily="18" charset="77"/>
                <a:cs typeface="AL BAYAN PLAIN" pitchFamily="2" charset="-78"/>
              </a:rPr>
              <a:t>experienced by Indigenous peoples is passed from </a:t>
            </a:r>
            <a:r>
              <a:rPr lang="en-US" sz="4400" b="1" dirty="0">
                <a:solidFill>
                  <a:srgbClr val="FF0000"/>
                </a:solidFill>
                <a:latin typeface="Baskerville Old Face" panose="02020602080505020303" pitchFamily="18" charset="77"/>
                <a:cs typeface="AL BAYAN PLAIN" pitchFamily="2" charset="-78"/>
              </a:rPr>
              <a:t>generation to generation </a:t>
            </a:r>
            <a:r>
              <a:rPr lang="en-US" sz="4400" b="1" dirty="0">
                <a:latin typeface="Baskerville Old Face" panose="02020602080505020303" pitchFamily="18" charset="77"/>
                <a:cs typeface="AL BAYAN PLAIN" pitchFamily="2" charset="-78"/>
              </a:rPr>
              <a:t>due to forced relocation, land dispossession, and loss of spiritual practices, language and culture.</a:t>
            </a:r>
          </a:p>
        </p:txBody>
      </p:sp>
    </p:spTree>
    <p:extLst>
      <p:ext uri="{BB962C8B-B14F-4D97-AF65-F5344CB8AC3E}">
        <p14:creationId xmlns:p14="http://schemas.microsoft.com/office/powerpoint/2010/main" val="166173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03588"/>
            <a:ext cx="10515600" cy="1325563"/>
          </a:xfrm>
        </p:spPr>
        <p:txBody>
          <a:bodyPr/>
          <a:lstStyle/>
          <a:p>
            <a:r>
              <a:rPr lang="en-US" b="1" dirty="0">
                <a:solidFill>
                  <a:srgbClr val="C00000"/>
                </a:solidFill>
                <a:latin typeface="ITC Berkeley Oldstyle Std Blk" panose="02090402050306020404" pitchFamily="18" charset="0"/>
              </a:rPr>
              <a:t>What is Historical Trauma?</a:t>
            </a:r>
          </a:p>
        </p:txBody>
      </p:sp>
      <p:sp>
        <p:nvSpPr>
          <p:cNvPr id="5" name="TextBox 4">
            <a:extLst>
              <a:ext uri="{FF2B5EF4-FFF2-40B4-BE49-F238E27FC236}">
                <a16:creationId xmlns:a16="http://schemas.microsoft.com/office/drawing/2014/main" id="{C18C2490-28AA-1BD9-DD8A-F3A859AA1AE2}"/>
              </a:ext>
            </a:extLst>
          </p:cNvPr>
          <p:cNvSpPr txBox="1"/>
          <p:nvPr/>
        </p:nvSpPr>
        <p:spPr>
          <a:xfrm>
            <a:off x="-2" y="1216136"/>
            <a:ext cx="12192001" cy="5078313"/>
          </a:xfrm>
          <a:prstGeom prst="rect">
            <a:avLst/>
          </a:prstGeom>
          <a:noFill/>
        </p:spPr>
        <p:txBody>
          <a:bodyPr wrap="square">
            <a:spAutoFit/>
          </a:bodyPr>
          <a:lstStyle/>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Historical trauma</a:t>
            </a:r>
          </a:p>
          <a:p>
            <a:pPr marL="1028700" lvl="1"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intergenerational trauma experienced by a </a:t>
            </a:r>
            <a:r>
              <a:rPr lang="en-US" sz="3600" b="1" dirty="0">
                <a:latin typeface="Times New Roman" panose="02020603050405020304" pitchFamily="18" charset="0"/>
                <a:cs typeface="Times New Roman" panose="02020603050405020304" pitchFamily="18" charset="0"/>
              </a:rPr>
              <a:t>specific cultural group</a:t>
            </a:r>
            <a:r>
              <a:rPr lang="en-US" sz="3600" dirty="0">
                <a:latin typeface="Times New Roman" panose="02020603050405020304" pitchFamily="18" charset="0"/>
                <a:cs typeface="Times New Roman" panose="02020603050405020304" pitchFamily="18" charset="0"/>
              </a:rPr>
              <a:t> that has a </a:t>
            </a:r>
            <a:r>
              <a:rPr lang="en-US" sz="3600" b="1" dirty="0">
                <a:latin typeface="Times New Roman" panose="02020603050405020304" pitchFamily="18" charset="0"/>
                <a:cs typeface="Times New Roman" panose="02020603050405020304" pitchFamily="18" charset="0"/>
              </a:rPr>
              <a:t>history</a:t>
            </a:r>
            <a:r>
              <a:rPr lang="en-US" sz="3600" dirty="0">
                <a:latin typeface="Times New Roman" panose="02020603050405020304" pitchFamily="18" charset="0"/>
                <a:cs typeface="Times New Roman" panose="02020603050405020304" pitchFamily="18" charset="0"/>
              </a:rPr>
              <a:t> of being systematically oppressed</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primary feature of historical trauma is…</a:t>
            </a:r>
          </a:p>
          <a:p>
            <a:pPr marL="1028700" lvl="1"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trauma is transferred to subsequent generations through </a:t>
            </a:r>
            <a:r>
              <a:rPr lang="en-US" sz="3600" b="1" dirty="0">
                <a:latin typeface="Times New Roman" panose="02020603050405020304" pitchFamily="18" charset="0"/>
                <a:cs typeface="Times New Roman" panose="02020603050405020304" pitchFamily="18" charset="0"/>
              </a:rPr>
              <a:t>biological, psychological, environmental, and social means</a:t>
            </a:r>
            <a:r>
              <a:rPr lang="en-US" sz="3600" dirty="0">
                <a:latin typeface="Times New Roman" panose="02020603050405020304" pitchFamily="18" charset="0"/>
                <a:cs typeface="Times New Roman" panose="02020603050405020304" pitchFamily="18" charset="0"/>
              </a:rPr>
              <a:t>, resulting in a cross-generational cycle of trauma (</a:t>
            </a:r>
            <a:r>
              <a:rPr lang="en-US" sz="3600" dirty="0" err="1">
                <a:latin typeface="Times New Roman" panose="02020603050405020304" pitchFamily="18" charset="0"/>
                <a:cs typeface="Times New Roman" panose="02020603050405020304" pitchFamily="18" charset="0"/>
              </a:rPr>
              <a:t>Sotero</a:t>
            </a:r>
            <a:r>
              <a:rPr lang="en-US" sz="3600" dirty="0">
                <a:latin typeface="Times New Roman" panose="02020603050405020304" pitchFamily="18" charset="0"/>
                <a:cs typeface="Times New Roman" panose="02020603050405020304" pitchFamily="18" charset="0"/>
              </a:rPr>
              <a:t>, 2006)</a:t>
            </a:r>
          </a:p>
          <a:p>
            <a:pPr marL="571500" indent="-571500">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282705"/>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 y="-323384"/>
            <a:ext cx="11994081" cy="1325563"/>
          </a:xfrm>
        </p:spPr>
        <p:txBody>
          <a:bodyPr>
            <a:normAutofit/>
          </a:bodyPr>
          <a:lstStyle/>
          <a:p>
            <a:r>
              <a:rPr lang="en-US" sz="4000" b="1" dirty="0">
                <a:solidFill>
                  <a:srgbClr val="C00000"/>
                </a:solidFill>
                <a:latin typeface="ITC Berkeley Oldstyle Std Blk" panose="02090402050306020404" pitchFamily="18" charset="0"/>
              </a:rPr>
              <a:t>The Three Phases of Historical Trauma (</a:t>
            </a:r>
            <a:r>
              <a:rPr lang="en-US" sz="4000" b="1" dirty="0" err="1">
                <a:solidFill>
                  <a:srgbClr val="C00000"/>
                </a:solidFill>
                <a:latin typeface="ITC Berkeley Oldstyle Std Blk" panose="02090402050306020404" pitchFamily="18" charset="0"/>
              </a:rPr>
              <a:t>Sotero</a:t>
            </a:r>
            <a:r>
              <a:rPr lang="en-US" sz="4000" b="1" dirty="0">
                <a:solidFill>
                  <a:srgbClr val="C00000"/>
                </a:solidFill>
                <a:latin typeface="ITC Berkeley Oldstyle Std Blk" panose="02090402050306020404" pitchFamily="18" charset="0"/>
              </a:rPr>
              <a:t>, 2006):</a:t>
            </a:r>
          </a:p>
        </p:txBody>
      </p:sp>
      <p:graphicFrame>
        <p:nvGraphicFramePr>
          <p:cNvPr id="12" name="TextBox 4">
            <a:extLst>
              <a:ext uri="{FF2B5EF4-FFF2-40B4-BE49-F238E27FC236}">
                <a16:creationId xmlns:a16="http://schemas.microsoft.com/office/drawing/2014/main" id="{5881C1DA-1BF0-95E9-62F2-1EA46FE69F9B}"/>
              </a:ext>
            </a:extLst>
          </p:cNvPr>
          <p:cNvGraphicFramePr/>
          <p:nvPr>
            <p:extLst>
              <p:ext uri="{D42A27DB-BD31-4B8C-83A1-F6EECF244321}">
                <p14:modId xmlns:p14="http://schemas.microsoft.com/office/powerpoint/2010/main" val="2785208856"/>
              </p:ext>
            </p:extLst>
          </p:nvPr>
        </p:nvGraphicFramePr>
        <p:xfrm>
          <a:off x="273133" y="678795"/>
          <a:ext cx="11720946" cy="55004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9995089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48755"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76142"/>
            <a:ext cx="10515600" cy="1325563"/>
          </a:xfrm>
        </p:spPr>
        <p:txBody>
          <a:bodyPr/>
          <a:lstStyle/>
          <a:p>
            <a:r>
              <a:rPr lang="en-US" b="1" dirty="0">
                <a:solidFill>
                  <a:srgbClr val="C00000"/>
                </a:solidFill>
                <a:latin typeface="ITC Berkeley Oldstyle Std Blk" panose="02090402050306020404" pitchFamily="18" charset="0"/>
              </a:rPr>
              <a:t>Historical Loss Tied to Boarding Schools:</a:t>
            </a:r>
          </a:p>
        </p:txBody>
      </p:sp>
      <p:graphicFrame>
        <p:nvGraphicFramePr>
          <p:cNvPr id="16" name="TextBox 4">
            <a:extLst>
              <a:ext uri="{FF2B5EF4-FFF2-40B4-BE49-F238E27FC236}">
                <a16:creationId xmlns:a16="http://schemas.microsoft.com/office/drawing/2014/main" id="{75034B71-2C2D-6EF7-75A2-8962F585132B}"/>
              </a:ext>
            </a:extLst>
          </p:cNvPr>
          <p:cNvGraphicFramePr/>
          <p:nvPr>
            <p:extLst>
              <p:ext uri="{D42A27DB-BD31-4B8C-83A1-F6EECF244321}">
                <p14:modId xmlns:p14="http://schemas.microsoft.com/office/powerpoint/2010/main" val="1824083995"/>
              </p:ext>
            </p:extLst>
          </p:nvPr>
        </p:nvGraphicFramePr>
        <p:xfrm>
          <a:off x="-2" y="713014"/>
          <a:ext cx="12192002" cy="54985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38870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8018"/>
            <a:ext cx="10515600" cy="1325563"/>
          </a:xfrm>
        </p:spPr>
        <p:txBody>
          <a:bodyPr/>
          <a:lstStyle/>
          <a:p>
            <a:r>
              <a:rPr lang="en-US" b="1" dirty="0">
                <a:solidFill>
                  <a:srgbClr val="C00000"/>
                </a:solidFill>
                <a:latin typeface="ITC Berkeley Oldstyle Std Blk" panose="02090402050306020404" pitchFamily="18" charset="0"/>
              </a:rPr>
              <a:t>Societal-environmental concerns:</a:t>
            </a:r>
          </a:p>
        </p:txBody>
      </p:sp>
      <p:graphicFrame>
        <p:nvGraphicFramePr>
          <p:cNvPr id="12" name="TextBox 9">
            <a:extLst>
              <a:ext uri="{FF2B5EF4-FFF2-40B4-BE49-F238E27FC236}">
                <a16:creationId xmlns:a16="http://schemas.microsoft.com/office/drawing/2014/main" id="{85D4C558-37F8-0DD8-4B59-D1395730D4E5}"/>
              </a:ext>
            </a:extLst>
          </p:cNvPr>
          <p:cNvGraphicFramePr/>
          <p:nvPr>
            <p:extLst>
              <p:ext uri="{D42A27DB-BD31-4B8C-83A1-F6EECF244321}">
                <p14:modId xmlns:p14="http://schemas.microsoft.com/office/powerpoint/2010/main" val="3266123881"/>
              </p:ext>
            </p:extLst>
          </p:nvPr>
        </p:nvGraphicFramePr>
        <p:xfrm>
          <a:off x="166256" y="701681"/>
          <a:ext cx="11863448" cy="55328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56225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8018"/>
            <a:ext cx="10515600" cy="1325563"/>
          </a:xfrm>
        </p:spPr>
        <p:txBody>
          <a:bodyPr/>
          <a:lstStyle/>
          <a:p>
            <a:r>
              <a:rPr lang="en-US" b="1" dirty="0">
                <a:solidFill>
                  <a:srgbClr val="C00000"/>
                </a:solidFill>
                <a:latin typeface="ITC Berkeley Oldstyle Std Blk" panose="02090402050306020404" pitchFamily="18" charset="0"/>
              </a:rPr>
              <a:t>Societal-environmental concerns:</a:t>
            </a:r>
          </a:p>
        </p:txBody>
      </p:sp>
      <p:graphicFrame>
        <p:nvGraphicFramePr>
          <p:cNvPr id="12" name="TextBox 9">
            <a:extLst>
              <a:ext uri="{FF2B5EF4-FFF2-40B4-BE49-F238E27FC236}">
                <a16:creationId xmlns:a16="http://schemas.microsoft.com/office/drawing/2014/main" id="{85D4C558-37F8-0DD8-4B59-D1395730D4E5}"/>
              </a:ext>
            </a:extLst>
          </p:cNvPr>
          <p:cNvGraphicFramePr/>
          <p:nvPr>
            <p:extLst>
              <p:ext uri="{D42A27DB-BD31-4B8C-83A1-F6EECF244321}">
                <p14:modId xmlns:p14="http://schemas.microsoft.com/office/powerpoint/2010/main" val="3750691905"/>
              </p:ext>
            </p:extLst>
          </p:nvPr>
        </p:nvGraphicFramePr>
        <p:xfrm>
          <a:off x="166256" y="701681"/>
          <a:ext cx="11863448" cy="55328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72364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80915"/>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06771"/>
            <a:ext cx="10515600" cy="1325563"/>
          </a:xfrm>
        </p:spPr>
        <p:txBody>
          <a:bodyPr/>
          <a:lstStyle/>
          <a:p>
            <a:r>
              <a:rPr lang="en-US" b="1" dirty="0">
                <a:solidFill>
                  <a:srgbClr val="C00000"/>
                </a:solidFill>
                <a:latin typeface="ITC Berkeley Oldstyle Std Blk" panose="02090402050306020404" pitchFamily="18" charset="0"/>
              </a:rPr>
              <a:t>Psychological Concerns:</a:t>
            </a:r>
          </a:p>
        </p:txBody>
      </p:sp>
      <p:sp>
        <p:nvSpPr>
          <p:cNvPr id="10" name="TextBox 9">
            <a:extLst>
              <a:ext uri="{FF2B5EF4-FFF2-40B4-BE49-F238E27FC236}">
                <a16:creationId xmlns:a16="http://schemas.microsoft.com/office/drawing/2014/main" id="{030B8C62-5CF9-3A9E-7A87-5311324CB2AA}"/>
              </a:ext>
            </a:extLst>
          </p:cNvPr>
          <p:cNvSpPr txBox="1"/>
          <p:nvPr/>
        </p:nvSpPr>
        <p:spPr>
          <a:xfrm>
            <a:off x="41562" y="646645"/>
            <a:ext cx="12108874" cy="4093428"/>
          </a:xfrm>
          <a:prstGeom prst="rect">
            <a:avLst/>
          </a:prstGeom>
          <a:noFill/>
        </p:spPr>
        <p:txBody>
          <a:bodyPr wrap="square">
            <a:spAutoFit/>
          </a:bodyPr>
          <a:lstStyle/>
          <a:p>
            <a:pPr marL="571500" indent="-57150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Substance Abuse (Addictive Behavior)</a:t>
            </a:r>
          </a:p>
          <a:p>
            <a:pPr marL="1028700" lvl="1"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Data from the 2018 National Survey on Drug Use and Health</a:t>
            </a:r>
          </a:p>
          <a:p>
            <a:pPr marL="914400" rtl="0" fontAlgn="base">
              <a:spcBef>
                <a:spcPts val="0"/>
              </a:spcBef>
              <a:spcAft>
                <a:spcPts val="0"/>
              </a:spcAft>
              <a:buFont typeface="Arial" panose="020B0604020202020204" pitchFamily="34" charset="0"/>
              <a:buChar char="•"/>
            </a:pPr>
            <a:r>
              <a:rPr lang="en-US" sz="3200" b="1" i="0" u="none" strike="noStrike" dirty="0">
                <a:solidFill>
                  <a:srgbClr val="000000"/>
                </a:solidFill>
                <a:effectLst/>
                <a:latin typeface="Times New Roman" panose="02020603050405020304" pitchFamily="18" charset="0"/>
                <a:cs typeface="Times New Roman" panose="02020603050405020304" pitchFamily="18" charset="0"/>
              </a:rPr>
              <a:t>10%</a:t>
            </a:r>
            <a:r>
              <a:rPr lang="en-US" sz="3200" b="0" i="0" u="none" strike="noStrike" dirty="0">
                <a:solidFill>
                  <a:srgbClr val="000000"/>
                </a:solidFill>
                <a:effectLst/>
                <a:latin typeface="Times New Roman" panose="02020603050405020304" pitchFamily="18" charset="0"/>
                <a:cs typeface="Times New Roman" panose="02020603050405020304" pitchFamily="18" charset="0"/>
              </a:rPr>
              <a:t> of Native Americans have a </a:t>
            </a:r>
            <a:r>
              <a:rPr lang="en-US" sz="3200" b="0" i="0" u="sng" strike="noStrike" dirty="0">
                <a:solidFill>
                  <a:srgbClr val="000000"/>
                </a:solidFill>
                <a:effectLst/>
                <a:latin typeface="Times New Roman" panose="02020603050405020304" pitchFamily="18" charset="0"/>
                <a:cs typeface="Times New Roman" panose="02020603050405020304" pitchFamily="18" charset="0"/>
              </a:rPr>
              <a:t>substance use disorder</a:t>
            </a:r>
            <a:r>
              <a:rPr lang="en-US" sz="3200" b="0" i="0" u="none" strike="noStrike" dirty="0">
                <a:solidFill>
                  <a:srgbClr val="000000"/>
                </a:solidFill>
                <a:effectLst/>
                <a:latin typeface="Times New Roman" panose="02020603050405020304" pitchFamily="18" charset="0"/>
                <a:cs typeface="Times New Roman" panose="02020603050405020304" pitchFamily="18" charset="0"/>
              </a:rPr>
              <a:t>. (NSDUH, 2018).</a:t>
            </a:r>
          </a:p>
          <a:p>
            <a:pPr marL="914400" rtl="0" fontAlgn="base">
              <a:spcBef>
                <a:spcPts val="0"/>
              </a:spcBef>
              <a:spcAft>
                <a:spcPts val="0"/>
              </a:spcAft>
              <a:buFont typeface="Arial" panose="020B0604020202020204" pitchFamily="34" charset="0"/>
              <a:buChar char="•"/>
            </a:pPr>
            <a:r>
              <a:rPr lang="en-US" sz="3200" b="1" i="0" u="none" strike="noStrike" dirty="0">
                <a:solidFill>
                  <a:srgbClr val="000000"/>
                </a:solidFill>
                <a:effectLst/>
                <a:latin typeface="Times New Roman" panose="02020603050405020304" pitchFamily="18" charset="0"/>
                <a:cs typeface="Times New Roman" panose="02020603050405020304" pitchFamily="18" charset="0"/>
              </a:rPr>
              <a:t>4%</a:t>
            </a:r>
            <a:r>
              <a:rPr lang="en-US" sz="3200" b="0" i="0" u="none" strike="noStrike" dirty="0">
                <a:solidFill>
                  <a:srgbClr val="000000"/>
                </a:solidFill>
                <a:effectLst/>
                <a:latin typeface="Times New Roman" panose="02020603050405020304" pitchFamily="18" charset="0"/>
                <a:cs typeface="Times New Roman" panose="02020603050405020304" pitchFamily="18" charset="0"/>
              </a:rPr>
              <a:t> of Native Americans have an </a:t>
            </a:r>
            <a:r>
              <a:rPr lang="en-US" sz="3200" b="0" i="0" u="sng" strike="noStrike" dirty="0">
                <a:solidFill>
                  <a:srgbClr val="000000"/>
                </a:solidFill>
                <a:effectLst/>
                <a:latin typeface="Times New Roman" panose="02020603050405020304" pitchFamily="18" charset="0"/>
                <a:cs typeface="Times New Roman" panose="02020603050405020304" pitchFamily="18" charset="0"/>
              </a:rPr>
              <a:t>illicit drug use disorder</a:t>
            </a:r>
            <a:r>
              <a:rPr lang="en-US" sz="3200" b="0" i="0" u="none" strike="noStrike" dirty="0">
                <a:solidFill>
                  <a:srgbClr val="000000"/>
                </a:solidFill>
                <a:effectLst/>
                <a:latin typeface="Times New Roman" panose="02020603050405020304" pitchFamily="18" charset="0"/>
                <a:cs typeface="Times New Roman" panose="02020603050405020304" pitchFamily="18" charset="0"/>
              </a:rPr>
              <a:t>.</a:t>
            </a:r>
          </a:p>
          <a:p>
            <a:pPr marL="914400" rtl="0" fontAlgn="base">
              <a:spcBef>
                <a:spcPts val="0"/>
              </a:spcBef>
              <a:spcAft>
                <a:spcPts val="0"/>
              </a:spcAft>
              <a:buFont typeface="Arial" panose="020B0604020202020204" pitchFamily="34" charset="0"/>
              <a:buChar char="•"/>
            </a:pPr>
            <a:r>
              <a:rPr lang="en-US" sz="3200" b="1" i="0" u="none" strike="noStrike" dirty="0">
                <a:solidFill>
                  <a:srgbClr val="000000"/>
                </a:solidFill>
                <a:effectLst/>
                <a:latin typeface="Times New Roman" panose="02020603050405020304" pitchFamily="18" charset="0"/>
                <a:cs typeface="Times New Roman" panose="02020603050405020304" pitchFamily="18" charset="0"/>
              </a:rPr>
              <a:t>7.1%</a:t>
            </a:r>
            <a:r>
              <a:rPr lang="en-US" sz="3200" b="0" i="0" u="none" strike="noStrike" dirty="0">
                <a:solidFill>
                  <a:srgbClr val="000000"/>
                </a:solidFill>
                <a:effectLst/>
                <a:latin typeface="Times New Roman" panose="02020603050405020304" pitchFamily="18" charset="0"/>
                <a:cs typeface="Times New Roman" panose="02020603050405020304" pitchFamily="18" charset="0"/>
              </a:rPr>
              <a:t> of Native Americans have an </a:t>
            </a:r>
            <a:r>
              <a:rPr lang="en-US" sz="3200" b="0" i="0" u="sng" strike="noStrike" dirty="0">
                <a:solidFill>
                  <a:srgbClr val="000000"/>
                </a:solidFill>
                <a:effectLst/>
                <a:latin typeface="Times New Roman" panose="02020603050405020304" pitchFamily="18" charset="0"/>
                <a:cs typeface="Times New Roman" panose="02020603050405020304" pitchFamily="18" charset="0"/>
              </a:rPr>
              <a:t>alcohol use disorder</a:t>
            </a:r>
            <a:r>
              <a:rPr lang="en-US" sz="3200" b="0" i="0" u="none" strike="noStrike" dirty="0">
                <a:solidFill>
                  <a:srgbClr val="000000"/>
                </a:solidFill>
                <a:effectLst/>
                <a:latin typeface="Times New Roman" panose="02020603050405020304" pitchFamily="18" charset="0"/>
                <a:cs typeface="Times New Roman" panose="02020603050405020304" pitchFamily="18" charset="0"/>
              </a:rPr>
              <a:t>.</a:t>
            </a:r>
          </a:p>
          <a:p>
            <a:pPr marL="914400" rtl="0" fontAlgn="base">
              <a:spcBef>
                <a:spcPts val="0"/>
              </a:spcBef>
              <a:spcAft>
                <a:spcPts val="0"/>
              </a:spcAft>
              <a:buFont typeface="Arial" panose="020B0604020202020204" pitchFamily="34" charset="0"/>
              <a:buChar char="•"/>
            </a:pPr>
            <a:r>
              <a:rPr lang="en-US" sz="3200" b="0" i="0" u="none" strike="noStrike" dirty="0">
                <a:solidFill>
                  <a:srgbClr val="000000"/>
                </a:solidFill>
                <a:effectLst/>
                <a:latin typeface="Times New Roman" panose="02020603050405020304" pitchFamily="18" charset="0"/>
                <a:cs typeface="Times New Roman" panose="02020603050405020304" pitchFamily="18" charset="0"/>
              </a:rPr>
              <a:t>Nearly </a:t>
            </a:r>
            <a:r>
              <a:rPr lang="en-US" sz="3200" b="1" i="0" u="none" strike="noStrike" dirty="0">
                <a:solidFill>
                  <a:srgbClr val="000000"/>
                </a:solidFill>
                <a:effectLst/>
                <a:latin typeface="Times New Roman" panose="02020603050405020304" pitchFamily="18" charset="0"/>
                <a:cs typeface="Times New Roman" panose="02020603050405020304" pitchFamily="18" charset="0"/>
              </a:rPr>
              <a:t>25%</a:t>
            </a:r>
            <a:r>
              <a:rPr lang="en-US" sz="3200" b="0" i="0" u="none" strike="noStrike" dirty="0">
                <a:solidFill>
                  <a:srgbClr val="000000"/>
                </a:solidFill>
                <a:effectLst/>
                <a:latin typeface="Times New Roman" panose="02020603050405020304" pitchFamily="18" charset="0"/>
                <a:cs typeface="Times New Roman" panose="02020603050405020304" pitchFamily="18" charset="0"/>
              </a:rPr>
              <a:t> of Native Americans report </a:t>
            </a:r>
            <a:r>
              <a:rPr lang="en-US" sz="3200" b="0" i="0" u="sng" strike="noStrike" dirty="0">
                <a:solidFill>
                  <a:srgbClr val="000000"/>
                </a:solidFill>
                <a:effectLst/>
                <a:latin typeface="Times New Roman" panose="02020603050405020304" pitchFamily="18" charset="0"/>
                <a:cs typeface="Times New Roman" panose="02020603050405020304" pitchFamily="18" charset="0"/>
              </a:rPr>
              <a:t>binge drinking </a:t>
            </a:r>
            <a:r>
              <a:rPr lang="en-US" sz="3200" b="0" i="0" u="none" strike="noStrike" dirty="0">
                <a:solidFill>
                  <a:srgbClr val="000000"/>
                </a:solidFill>
                <a:effectLst/>
                <a:latin typeface="Times New Roman" panose="02020603050405020304" pitchFamily="18" charset="0"/>
                <a:cs typeface="Times New Roman" panose="02020603050405020304" pitchFamily="18" charset="0"/>
              </a:rPr>
              <a:t>in the past month.</a:t>
            </a:r>
          </a:p>
        </p:txBody>
      </p:sp>
    </p:spTree>
    <p:extLst>
      <p:ext uri="{BB962C8B-B14F-4D97-AF65-F5344CB8AC3E}">
        <p14:creationId xmlns:p14="http://schemas.microsoft.com/office/powerpoint/2010/main" val="271737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ABF7D1-006F-5738-80E6-0F18AA258C24}"/>
              </a:ext>
            </a:extLst>
          </p:cNvPr>
          <p:cNvPicPr>
            <a:picLocks noChangeAspect="1"/>
          </p:cNvPicPr>
          <p:nvPr/>
        </p:nvPicPr>
        <p:blipFill>
          <a:blip r:embed="rId3"/>
          <a:stretch>
            <a:fillRect/>
          </a:stretch>
        </p:blipFill>
        <p:spPr>
          <a:xfrm>
            <a:off x="0" y="-544548"/>
            <a:ext cx="12225004" cy="9168753"/>
          </a:xfrm>
          <a:prstGeom prst="rect">
            <a:avLst/>
          </a:prstGeom>
        </p:spPr>
      </p:pic>
      <p:sp>
        <p:nvSpPr>
          <p:cNvPr id="2" name="Title 1">
            <a:extLst>
              <a:ext uri="{FF2B5EF4-FFF2-40B4-BE49-F238E27FC236}">
                <a16:creationId xmlns:a16="http://schemas.microsoft.com/office/drawing/2014/main" id="{BD4F1DE0-EFA6-95F7-E2CB-2CD375115402}"/>
              </a:ext>
            </a:extLst>
          </p:cNvPr>
          <p:cNvSpPr>
            <a:spLocks noGrp="1"/>
          </p:cNvSpPr>
          <p:nvPr>
            <p:ph type="title"/>
          </p:nvPr>
        </p:nvSpPr>
        <p:spPr>
          <a:xfrm>
            <a:off x="838200" y="822325"/>
            <a:ext cx="10515600" cy="1325563"/>
          </a:xfrm>
        </p:spPr>
        <p:txBody>
          <a:bodyPr>
            <a:normAutofit/>
          </a:bodyPr>
          <a:lstStyle/>
          <a:p>
            <a:pPr algn="ctr"/>
            <a:r>
              <a:rPr lang="en-US" sz="5400" b="1" dirty="0">
                <a:solidFill>
                  <a:srgbClr val="901E24"/>
                </a:solidFill>
                <a:latin typeface="ITC Berkeley Oldstyle Std Blk" panose="02090402050306020404" pitchFamily="18" charset="0"/>
              </a:rPr>
              <a:t>NCORE-ISCORE Mission</a:t>
            </a:r>
          </a:p>
        </p:txBody>
      </p:sp>
      <p:sp>
        <p:nvSpPr>
          <p:cNvPr id="15" name="Rectangle 14">
            <a:extLst>
              <a:ext uri="{FF2B5EF4-FFF2-40B4-BE49-F238E27FC236}">
                <a16:creationId xmlns:a16="http://schemas.microsoft.com/office/drawing/2014/main" id="{F6D842AC-F1F7-98F1-95FC-007FBA6C960B}"/>
              </a:ext>
            </a:extLst>
          </p:cNvPr>
          <p:cNvSpPr/>
          <p:nvPr/>
        </p:nvSpPr>
        <p:spPr>
          <a:xfrm>
            <a:off x="959477" y="2484873"/>
            <a:ext cx="10306050" cy="3109912"/>
          </a:xfrm>
          <a:prstGeom prst="rect">
            <a:avLst/>
          </a:prstGeom>
          <a:solidFill>
            <a:srgbClr val="90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E7B6CB9B-345C-5320-B926-03D3819E7371}"/>
              </a:ext>
            </a:extLst>
          </p:cNvPr>
          <p:cNvSpPr>
            <a:spLocks noGrp="1"/>
          </p:cNvSpPr>
          <p:nvPr>
            <p:ph idx="1"/>
          </p:nvPr>
        </p:nvSpPr>
        <p:spPr>
          <a:xfrm>
            <a:off x="1047750" y="2638460"/>
            <a:ext cx="10096500" cy="3232150"/>
          </a:xfrm>
        </p:spPr>
        <p:txBody>
          <a:bodyPr/>
          <a:lstStyle/>
          <a:p>
            <a:pPr marL="0" indent="0" algn="ctr">
              <a:buNone/>
            </a:pPr>
            <a:r>
              <a:rPr lang="en-US" altLang="en-US" sz="2800" b="1" dirty="0">
                <a:solidFill>
                  <a:schemeClr val="bg1"/>
                </a:solidFill>
                <a:latin typeface="ITC Berkeley Oldstyle Std" panose="02090402050306020404" pitchFamily="18" charset="0"/>
                <a:ea typeface="Univers Condensed" panose="020B0506020202050204" pitchFamily="34" charset="0"/>
                <a:cs typeface="Arial" panose="020B0604020202020204" pitchFamily="34" charset="0"/>
              </a:rPr>
              <a:t>The NCORE-ISCORE Project supports Iowa State University’s diversity efforts. The project provides positive interactions  and dialogue regarding race, ethnicity, and multicultural relations through local and national initiatives including participation in two conferences: NCORE (National Conference on Race &amp; Ethnicity) and ISCORE (Iowa State Conference on Race &amp; Ethnicity).</a:t>
            </a:r>
          </a:p>
          <a:p>
            <a:pPr marL="0" indent="0">
              <a:buNone/>
            </a:pPr>
            <a:endParaRPr lang="en-US" dirty="0"/>
          </a:p>
        </p:txBody>
      </p:sp>
      <p:pic>
        <p:nvPicPr>
          <p:cNvPr id="20" name="Picture 19">
            <a:extLst>
              <a:ext uri="{FF2B5EF4-FFF2-40B4-BE49-F238E27FC236}">
                <a16:creationId xmlns:a16="http://schemas.microsoft.com/office/drawing/2014/main" id="{269CADDC-83A1-8ECB-7152-0707F989DDFF}"/>
              </a:ext>
            </a:extLst>
          </p:cNvPr>
          <p:cNvPicPr>
            <a:picLocks noChangeAspect="1"/>
          </p:cNvPicPr>
          <p:nvPr/>
        </p:nvPicPr>
        <p:blipFill>
          <a:blip r:embed="rId4"/>
          <a:stretch>
            <a:fillRect/>
          </a:stretch>
        </p:blipFill>
        <p:spPr>
          <a:xfrm rot="5400000">
            <a:off x="5869194" y="413616"/>
            <a:ext cx="652242" cy="12390638"/>
          </a:xfrm>
          <a:prstGeom prst="rect">
            <a:avLst/>
          </a:prstGeom>
        </p:spPr>
      </p:pic>
      <p:pic>
        <p:nvPicPr>
          <p:cNvPr id="21" name="Picture 20">
            <a:extLst>
              <a:ext uri="{FF2B5EF4-FFF2-40B4-BE49-F238E27FC236}">
                <a16:creationId xmlns:a16="http://schemas.microsoft.com/office/drawing/2014/main" id="{EED0CEF4-8E77-C0A3-9D91-23E770411E64}"/>
              </a:ext>
            </a:extLst>
          </p:cNvPr>
          <p:cNvPicPr>
            <a:picLocks noChangeAspect="1"/>
          </p:cNvPicPr>
          <p:nvPr/>
        </p:nvPicPr>
        <p:blipFill>
          <a:blip r:embed="rId5"/>
          <a:stretch>
            <a:fillRect/>
          </a:stretch>
        </p:blipFill>
        <p:spPr>
          <a:xfrm>
            <a:off x="388579" y="6425244"/>
            <a:ext cx="3856294" cy="290327"/>
          </a:xfrm>
          <a:prstGeom prst="rect">
            <a:avLst/>
          </a:prstGeom>
        </p:spPr>
      </p:pic>
      <p:sp>
        <p:nvSpPr>
          <p:cNvPr id="22" name="TextBox 21">
            <a:extLst>
              <a:ext uri="{FF2B5EF4-FFF2-40B4-BE49-F238E27FC236}">
                <a16:creationId xmlns:a16="http://schemas.microsoft.com/office/drawing/2014/main" id="{D1DE565A-3C75-2679-4BDF-C4E04EE8F106}"/>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0723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CA9E26D3-03F6-E453-47B6-EE1E28FD06B5}"/>
              </a:ext>
            </a:extLst>
          </p:cNvPr>
          <p:cNvSpPr txBox="1"/>
          <p:nvPr/>
        </p:nvSpPr>
        <p:spPr>
          <a:xfrm>
            <a:off x="-237906" y="702399"/>
            <a:ext cx="12429905" cy="3539430"/>
          </a:xfrm>
          <a:prstGeom prst="rect">
            <a:avLst/>
          </a:prstGeom>
          <a:noFill/>
        </p:spPr>
        <p:txBody>
          <a:bodyPr wrap="square">
            <a:spAutoFit/>
          </a:bodyPr>
          <a:lstStyle/>
          <a:p>
            <a:pPr marL="1028700" lvl="1"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Abuse and Addictive behaviors commonplace among boarding school survivors as a result of </a:t>
            </a:r>
            <a:r>
              <a:rPr lang="en-US" sz="3200" b="1" dirty="0">
                <a:latin typeface="Times New Roman" panose="02020603050405020304" pitchFamily="18" charset="0"/>
                <a:cs typeface="Times New Roman" panose="02020603050405020304" pitchFamily="18" charset="0"/>
              </a:rPr>
              <a:t>coping mechanisms </a:t>
            </a:r>
            <a:r>
              <a:rPr lang="en-US" sz="3200" dirty="0">
                <a:latin typeface="Times New Roman" panose="02020603050405020304" pitchFamily="18" charset="0"/>
                <a:cs typeface="Times New Roman" panose="02020603050405020304" pitchFamily="18" charset="0"/>
              </a:rPr>
              <a:t>(Wilk et al., 2017).</a:t>
            </a:r>
          </a:p>
          <a:p>
            <a:pPr marL="1028700" lvl="1"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 study has shown that of the First Nations children who consume drugs, there was a </a:t>
            </a:r>
            <a:r>
              <a:rPr lang="en-US" sz="3200" b="1" dirty="0">
                <a:latin typeface="Times New Roman" panose="02020603050405020304" pitchFamily="18" charset="0"/>
                <a:cs typeface="Times New Roman" panose="02020603050405020304" pitchFamily="18" charset="0"/>
              </a:rPr>
              <a:t>higher likelihood </a:t>
            </a:r>
            <a:r>
              <a:rPr lang="en-US" sz="3200" dirty="0">
                <a:latin typeface="Times New Roman" panose="02020603050405020304" pitchFamily="18" charset="0"/>
                <a:cs typeface="Times New Roman" panose="02020603050405020304" pitchFamily="18" charset="0"/>
              </a:rPr>
              <a:t>of the child being put into child welfare systems if their </a:t>
            </a:r>
            <a:r>
              <a:rPr lang="en-US" sz="3200" b="1" dirty="0">
                <a:latin typeface="Times New Roman" panose="02020603050405020304" pitchFamily="18" charset="0"/>
                <a:cs typeface="Times New Roman" panose="02020603050405020304" pitchFamily="18" charset="0"/>
              </a:rPr>
              <a:t>grandparents and parents attended boarding schools </a:t>
            </a:r>
            <a:r>
              <a:rPr lang="en-US" sz="3200" dirty="0">
                <a:latin typeface="Times New Roman" panose="02020603050405020304" pitchFamily="18" charset="0"/>
                <a:cs typeface="Times New Roman" panose="02020603050405020304" pitchFamily="18" charset="0"/>
              </a:rPr>
              <a:t>(Barker et al., 2019).</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52392"/>
            <a:ext cx="10515600" cy="1325563"/>
          </a:xfrm>
        </p:spPr>
        <p:txBody>
          <a:bodyPr/>
          <a:lstStyle/>
          <a:p>
            <a:r>
              <a:rPr lang="en-US" b="1" dirty="0">
                <a:solidFill>
                  <a:srgbClr val="C00000"/>
                </a:solidFill>
                <a:latin typeface="ITC Berkeley Oldstyle Std Blk" panose="02090402050306020404" pitchFamily="18" charset="0"/>
              </a:rPr>
              <a:t>Psychological Concerns:</a:t>
            </a:r>
          </a:p>
        </p:txBody>
      </p:sp>
      <p:pic>
        <p:nvPicPr>
          <p:cNvPr id="17410" name="Picture 2" descr="Death By Drink: The Sad Battle of America's Indians | Alicia Patterson  Foundation">
            <a:extLst>
              <a:ext uri="{FF2B5EF4-FFF2-40B4-BE49-F238E27FC236}">
                <a16:creationId xmlns:a16="http://schemas.microsoft.com/office/drawing/2014/main" id="{F4BEF957-42AC-20BD-71E1-DBFA84B8A0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8353" y="3893096"/>
            <a:ext cx="2433369" cy="2102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02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76142"/>
            <a:ext cx="10515600" cy="1325563"/>
          </a:xfrm>
        </p:spPr>
        <p:txBody>
          <a:bodyPr/>
          <a:lstStyle/>
          <a:p>
            <a:r>
              <a:rPr lang="en-US" b="1" dirty="0">
                <a:solidFill>
                  <a:srgbClr val="C00000"/>
                </a:solidFill>
                <a:latin typeface="ITC Berkeley Oldstyle Std Blk" panose="02090402050306020404" pitchFamily="18" charset="0"/>
              </a:rPr>
              <a:t>Psychological Concerns:</a:t>
            </a:r>
          </a:p>
        </p:txBody>
      </p:sp>
      <p:sp>
        <p:nvSpPr>
          <p:cNvPr id="5" name="TextBox 4">
            <a:extLst>
              <a:ext uri="{FF2B5EF4-FFF2-40B4-BE49-F238E27FC236}">
                <a16:creationId xmlns:a16="http://schemas.microsoft.com/office/drawing/2014/main" id="{D86A5BE8-E490-A340-F2F4-8F1EC00F4BEA}"/>
              </a:ext>
            </a:extLst>
          </p:cNvPr>
          <p:cNvSpPr txBox="1"/>
          <p:nvPr/>
        </p:nvSpPr>
        <p:spPr>
          <a:xfrm>
            <a:off x="-201883" y="759139"/>
            <a:ext cx="12192002" cy="5570756"/>
          </a:xfrm>
          <a:prstGeom prst="rect">
            <a:avLst/>
          </a:prstGeom>
          <a:noFill/>
        </p:spPr>
        <p:txBody>
          <a:bodyPr wrap="square">
            <a:spAutoFit/>
          </a:bodyPr>
          <a:lstStyle/>
          <a:p>
            <a:pPr marL="1028700" lvl="1" indent="-571500">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Suicide Rates</a:t>
            </a:r>
            <a:r>
              <a:rPr lang="en-US" sz="3200" dirty="0">
                <a:latin typeface="Times New Roman" panose="02020603050405020304" pitchFamily="18" charset="0"/>
                <a:cs typeface="Times New Roman" panose="02020603050405020304" pitchFamily="18" charset="0"/>
              </a:rPr>
              <a:t>:</a:t>
            </a:r>
          </a:p>
          <a:p>
            <a:pPr marL="1485900" lvl="2"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From </a:t>
            </a:r>
            <a:r>
              <a:rPr lang="en-US" sz="3200" b="1" dirty="0">
                <a:latin typeface="Times New Roman" panose="02020603050405020304" pitchFamily="18" charset="0"/>
                <a:cs typeface="Times New Roman" panose="02020603050405020304" pitchFamily="18" charset="0"/>
              </a:rPr>
              <a:t>2015-2020</a:t>
            </a:r>
            <a:r>
              <a:rPr lang="en-US" sz="3200" dirty="0">
                <a:latin typeface="Times New Roman" panose="02020603050405020304" pitchFamily="18" charset="0"/>
                <a:cs typeface="Times New Roman" panose="02020603050405020304" pitchFamily="18" charset="0"/>
              </a:rPr>
              <a:t>, there was a nearly </a:t>
            </a:r>
            <a:r>
              <a:rPr lang="en-US" sz="3200" b="1" dirty="0">
                <a:latin typeface="Times New Roman" panose="02020603050405020304" pitchFamily="18" charset="0"/>
                <a:cs typeface="Times New Roman" panose="02020603050405020304" pitchFamily="18" charset="0"/>
              </a:rPr>
              <a:t>20% increase </a:t>
            </a:r>
            <a:r>
              <a:rPr lang="en-US" sz="3200" dirty="0">
                <a:latin typeface="Times New Roman" panose="02020603050405020304" pitchFamily="18" charset="0"/>
                <a:cs typeface="Times New Roman" panose="02020603050405020304" pitchFamily="18" charset="0"/>
              </a:rPr>
              <a:t>in suicide rates among non-Hispanic Native Americans compared to a </a:t>
            </a:r>
            <a:r>
              <a:rPr lang="en-US" sz="3200" b="1" dirty="0">
                <a:latin typeface="Times New Roman" panose="02020603050405020304" pitchFamily="18" charset="0"/>
                <a:cs typeface="Times New Roman" panose="02020603050405020304" pitchFamily="18" charset="0"/>
              </a:rPr>
              <a:t>&lt;1%</a:t>
            </a:r>
            <a:r>
              <a:rPr lang="en-US" sz="3200" dirty="0">
                <a:latin typeface="Times New Roman" panose="02020603050405020304" pitchFamily="18" charset="0"/>
                <a:cs typeface="Times New Roman" panose="02020603050405020304" pitchFamily="18" charset="0"/>
              </a:rPr>
              <a:t> increase in the overall U.S. population (Stone et al., 2022).</a:t>
            </a:r>
          </a:p>
          <a:p>
            <a:pPr marL="1485900" lvl="2"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Several studies have linked suicidal thoughts and attempts have been associated with </a:t>
            </a:r>
            <a:r>
              <a:rPr lang="en-US" sz="3200" b="1" dirty="0">
                <a:latin typeface="Times New Roman" panose="02020603050405020304" pitchFamily="18" charset="0"/>
                <a:cs typeface="Times New Roman" panose="02020603050405020304" pitchFamily="18" charset="0"/>
              </a:rPr>
              <a:t>personal and familial attendance </a:t>
            </a:r>
            <a:r>
              <a:rPr lang="en-US" sz="3200" dirty="0">
                <a:latin typeface="Times New Roman" panose="02020603050405020304" pitchFamily="18" charset="0"/>
                <a:cs typeface="Times New Roman" panose="02020603050405020304" pitchFamily="18" charset="0"/>
              </a:rPr>
              <a:t>of residential schools (Elias et al., 2012)</a:t>
            </a:r>
          </a:p>
          <a:p>
            <a:pPr marL="1485900" lvl="2"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Children who had </a:t>
            </a:r>
            <a:r>
              <a:rPr lang="en-US" sz="3200" b="1" dirty="0">
                <a:latin typeface="Times New Roman" panose="02020603050405020304" pitchFamily="18" charset="0"/>
                <a:cs typeface="Times New Roman" panose="02020603050405020304" pitchFamily="18" charset="0"/>
              </a:rPr>
              <a:t>at least one parent </a:t>
            </a:r>
            <a:r>
              <a:rPr lang="en-US" sz="3200" dirty="0">
                <a:latin typeface="Times New Roman" panose="02020603050405020304" pitchFamily="18" charset="0"/>
                <a:cs typeface="Times New Roman" panose="02020603050405020304" pitchFamily="18" charset="0"/>
              </a:rPr>
              <a:t>in residential school had </a:t>
            </a:r>
            <a:r>
              <a:rPr lang="en-US" sz="3200" b="1" dirty="0">
                <a:latin typeface="Times New Roman" panose="02020603050405020304" pitchFamily="18" charset="0"/>
                <a:cs typeface="Times New Roman" panose="02020603050405020304" pitchFamily="18" charset="0"/>
              </a:rPr>
              <a:t>increased</a:t>
            </a:r>
            <a:r>
              <a:rPr lang="en-US" sz="3200" dirty="0">
                <a:latin typeface="Times New Roman" panose="02020603050405020304" pitchFamily="18" charset="0"/>
                <a:cs typeface="Times New Roman" panose="02020603050405020304" pitchFamily="18" charset="0"/>
              </a:rPr>
              <a:t> suicide thoughts compared to those without a parent that attended ( First Nations Regional Health Survey).</a:t>
            </a:r>
          </a:p>
          <a:p>
            <a:pPr marL="1485900" lvl="2" indent="-571500">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131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47394"/>
            <a:ext cx="10515600" cy="1325563"/>
          </a:xfrm>
        </p:spPr>
        <p:txBody>
          <a:bodyPr/>
          <a:lstStyle/>
          <a:p>
            <a:r>
              <a:rPr lang="en-US" b="1" dirty="0">
                <a:solidFill>
                  <a:srgbClr val="C00000"/>
                </a:solidFill>
                <a:latin typeface="ITC Berkeley Oldstyle Std Blk" panose="02090402050306020404" pitchFamily="18" charset="0"/>
              </a:rPr>
              <a:t>Psychological Concerns:</a:t>
            </a:r>
          </a:p>
        </p:txBody>
      </p:sp>
      <p:sp>
        <p:nvSpPr>
          <p:cNvPr id="5" name="TextBox 4">
            <a:extLst>
              <a:ext uri="{FF2B5EF4-FFF2-40B4-BE49-F238E27FC236}">
                <a16:creationId xmlns:a16="http://schemas.microsoft.com/office/drawing/2014/main" id="{9F6FC3C2-4136-3FC0-76BF-25B577B4DDDF}"/>
              </a:ext>
            </a:extLst>
          </p:cNvPr>
          <p:cNvSpPr txBox="1"/>
          <p:nvPr/>
        </p:nvSpPr>
        <p:spPr>
          <a:xfrm>
            <a:off x="-106878" y="658944"/>
            <a:ext cx="12013870" cy="5755422"/>
          </a:xfrm>
          <a:prstGeom prst="rect">
            <a:avLst/>
          </a:prstGeom>
          <a:noFill/>
        </p:spPr>
        <p:txBody>
          <a:bodyPr wrap="square">
            <a:spAutoFit/>
          </a:bodyPr>
          <a:lstStyle/>
          <a:p>
            <a:pPr marL="1028700" lvl="1" indent="-5715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Mental Health</a:t>
            </a:r>
            <a:r>
              <a:rPr lang="en-US" sz="2800" dirty="0">
                <a:latin typeface="Times New Roman" panose="02020603050405020304" pitchFamily="18" charset="0"/>
                <a:cs typeface="Times New Roman" panose="02020603050405020304" pitchFamily="18" charset="0"/>
              </a:rPr>
              <a:t>:</a:t>
            </a:r>
          </a:p>
          <a:p>
            <a:pPr marL="1485900" lvl="2" indent="-571500">
              <a:buFont typeface="Arial" panose="020B0604020202020204" pitchFamily="34" charset="0"/>
              <a:buChar char="•"/>
            </a:pPr>
            <a:r>
              <a:rPr lang="en-US" sz="2800" b="1" i="0" dirty="0">
                <a:solidFill>
                  <a:srgbClr val="231F20"/>
                </a:solidFill>
                <a:effectLst/>
                <a:latin typeface="Proxima Nova"/>
              </a:rPr>
              <a:t>70% of Indigenous men and 63% of Indigenous wome</a:t>
            </a:r>
            <a:r>
              <a:rPr lang="en-US" sz="2800" b="0" i="0" dirty="0">
                <a:solidFill>
                  <a:srgbClr val="231F20"/>
                </a:solidFill>
                <a:effectLst/>
                <a:latin typeface="Proxima Nova"/>
              </a:rPr>
              <a:t>n will meet the diagnostic criteria for </a:t>
            </a:r>
            <a:r>
              <a:rPr lang="en-US" sz="2800" b="1" i="0" dirty="0">
                <a:solidFill>
                  <a:srgbClr val="231F20"/>
                </a:solidFill>
                <a:effectLst/>
                <a:latin typeface="Proxima Nova"/>
              </a:rPr>
              <a:t>at least one </a:t>
            </a:r>
            <a:r>
              <a:rPr lang="en-US" sz="2800" b="0" i="0" dirty="0">
                <a:solidFill>
                  <a:srgbClr val="231F20"/>
                </a:solidFill>
                <a:effectLst/>
                <a:latin typeface="Proxima Nova"/>
              </a:rPr>
              <a:t>mental health condition over the course of their lifetime. </a:t>
            </a:r>
            <a:r>
              <a:rPr lang="en-US" sz="2800" dirty="0">
                <a:solidFill>
                  <a:srgbClr val="231F20"/>
                </a:solidFill>
                <a:latin typeface="Proxima Nova"/>
              </a:rPr>
              <a:t>C</a:t>
            </a:r>
            <a:r>
              <a:rPr lang="en-US" sz="2800" b="0" i="0" dirty="0">
                <a:solidFill>
                  <a:srgbClr val="231F20"/>
                </a:solidFill>
                <a:effectLst/>
                <a:latin typeface="Proxima Nova"/>
              </a:rPr>
              <a:t>ompared to </a:t>
            </a:r>
            <a:r>
              <a:rPr lang="en-US" sz="2800" b="1" i="0" dirty="0">
                <a:solidFill>
                  <a:srgbClr val="231F20"/>
                </a:solidFill>
                <a:effectLst/>
                <a:latin typeface="Proxima Nova"/>
              </a:rPr>
              <a:t>62% of non-Hispanic white men and 53% of non-Hispanic white women </a:t>
            </a:r>
            <a:r>
              <a:rPr lang="en-US" sz="2800" b="0" i="0" dirty="0">
                <a:solidFill>
                  <a:srgbClr val="231F20"/>
                </a:solidFill>
                <a:effectLst/>
                <a:latin typeface="Proxima Nova"/>
              </a:rPr>
              <a:t>(Brave Heart et al.</a:t>
            </a:r>
            <a:r>
              <a:rPr lang="en-US" sz="2800" dirty="0">
                <a:solidFill>
                  <a:srgbClr val="231F20"/>
                </a:solidFill>
                <a:latin typeface="Proxima Nova"/>
              </a:rPr>
              <a:t>, 2016)</a:t>
            </a:r>
          </a:p>
          <a:p>
            <a:pPr marL="1485900" lvl="2" indent="-571500">
              <a:buFont typeface="Arial" panose="020B0604020202020204" pitchFamily="34" charset="0"/>
              <a:buChar char="•"/>
            </a:pPr>
            <a:r>
              <a:rPr lang="en-US" sz="2800" dirty="0">
                <a:solidFill>
                  <a:srgbClr val="231F20"/>
                </a:solidFill>
                <a:latin typeface="Proxima Nova"/>
              </a:rPr>
              <a:t>Non-Indigenous origins on evaluating mental health</a:t>
            </a:r>
          </a:p>
          <a:p>
            <a:pPr marL="1943100" lvl="3" indent="-571500">
              <a:buFont typeface="Arial" panose="020B0604020202020204" pitchFamily="34" charset="0"/>
              <a:buChar char="•"/>
            </a:pPr>
            <a:r>
              <a:rPr lang="en-US" sz="2800" dirty="0">
                <a:solidFill>
                  <a:srgbClr val="231F20"/>
                </a:solidFill>
                <a:latin typeface="Proxima Nova"/>
              </a:rPr>
              <a:t>The standard criteria for defining mental health conditions is taken from the American Psychiatric Association’s Diagnostic and Statistical Manual of Mental Disorders </a:t>
            </a:r>
            <a:r>
              <a:rPr lang="en-US" sz="2800" b="1" dirty="0">
                <a:solidFill>
                  <a:srgbClr val="231F20"/>
                </a:solidFill>
                <a:latin typeface="Proxima Nova"/>
              </a:rPr>
              <a:t>(DSM)</a:t>
            </a:r>
            <a:r>
              <a:rPr lang="en-US" sz="2800" dirty="0">
                <a:solidFill>
                  <a:srgbClr val="231F20"/>
                </a:solidFill>
                <a:latin typeface="Proxima Nova"/>
              </a:rPr>
              <a:t>, is derived from </a:t>
            </a:r>
            <a:r>
              <a:rPr lang="en-US" sz="2800" b="1" dirty="0">
                <a:solidFill>
                  <a:srgbClr val="231F20"/>
                </a:solidFill>
                <a:latin typeface="Proxima Nova"/>
              </a:rPr>
              <a:t>Eurocentric</a:t>
            </a:r>
            <a:r>
              <a:rPr lang="en-US" sz="2800" dirty="0">
                <a:solidFill>
                  <a:srgbClr val="231F20"/>
                </a:solidFill>
                <a:latin typeface="Proxima Nova"/>
              </a:rPr>
              <a:t> viewpoints (Urban Indian Health Institute, 2012).</a:t>
            </a:r>
            <a:endParaRPr lang="en-US" sz="2800" dirty="0">
              <a:latin typeface="Times New Roman" panose="02020603050405020304" pitchFamily="18" charset="0"/>
              <a:cs typeface="Times New Roman" panose="02020603050405020304" pitchFamily="18" charset="0"/>
            </a:endParaRPr>
          </a:p>
          <a:p>
            <a:pPr marL="1485900" lvl="2" indent="-571500">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5093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47394"/>
            <a:ext cx="10515600" cy="1325563"/>
          </a:xfrm>
        </p:spPr>
        <p:txBody>
          <a:bodyPr/>
          <a:lstStyle/>
          <a:p>
            <a:r>
              <a:rPr lang="en-US" b="1" dirty="0">
                <a:solidFill>
                  <a:srgbClr val="C00000"/>
                </a:solidFill>
                <a:latin typeface="ITC Berkeley Oldstyle Std Blk" panose="02090402050306020404" pitchFamily="18" charset="0"/>
              </a:rPr>
              <a:t>Psychological Concerns:</a:t>
            </a:r>
          </a:p>
        </p:txBody>
      </p:sp>
      <p:sp>
        <p:nvSpPr>
          <p:cNvPr id="5" name="TextBox 4">
            <a:extLst>
              <a:ext uri="{FF2B5EF4-FFF2-40B4-BE49-F238E27FC236}">
                <a16:creationId xmlns:a16="http://schemas.microsoft.com/office/drawing/2014/main" id="{9F6FC3C2-4136-3FC0-76BF-25B577B4DDDF}"/>
              </a:ext>
            </a:extLst>
          </p:cNvPr>
          <p:cNvSpPr txBox="1"/>
          <p:nvPr/>
        </p:nvSpPr>
        <p:spPr>
          <a:xfrm>
            <a:off x="-210449" y="661472"/>
            <a:ext cx="12402449" cy="5447645"/>
          </a:xfrm>
          <a:prstGeom prst="rect">
            <a:avLst/>
          </a:prstGeom>
          <a:noFill/>
        </p:spPr>
        <p:txBody>
          <a:bodyPr wrap="square">
            <a:spAutoFit/>
          </a:bodyPr>
          <a:lstStyle/>
          <a:p>
            <a:pPr marL="1028700" lvl="1" indent="-5715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Mental Health</a:t>
            </a:r>
            <a:r>
              <a:rPr lang="en-US" sz="2800" dirty="0">
                <a:latin typeface="Times New Roman" panose="02020603050405020304" pitchFamily="18" charset="0"/>
                <a:cs typeface="Times New Roman" panose="02020603050405020304" pitchFamily="18" charset="0"/>
              </a:rPr>
              <a:t>:</a:t>
            </a:r>
          </a:p>
          <a:p>
            <a:pPr marL="1485900" lvl="2" indent="-571500">
              <a:buFont typeface="Arial" panose="020B0604020202020204" pitchFamily="34" charset="0"/>
              <a:buChar char="•"/>
            </a:pPr>
            <a:r>
              <a:rPr lang="en-US" sz="3200" u="sng" dirty="0">
                <a:latin typeface="Times New Roman" panose="02020603050405020304" pitchFamily="18" charset="0"/>
                <a:cs typeface="Times New Roman" panose="02020603050405020304" pitchFamily="18" charset="0"/>
              </a:rPr>
              <a:t>PTSD</a:t>
            </a:r>
            <a:r>
              <a:rPr lang="en-US" sz="3200" dirty="0">
                <a:latin typeface="Times New Roman" panose="02020603050405020304" pitchFamily="18" charset="0"/>
                <a:cs typeface="Times New Roman" panose="02020603050405020304" pitchFamily="18" charset="0"/>
              </a:rPr>
              <a:t>: Rates of PTSD and trauma exposure are </a:t>
            </a:r>
            <a:r>
              <a:rPr lang="en-US" sz="3200" b="1" dirty="0">
                <a:latin typeface="Times New Roman" panose="02020603050405020304" pitchFamily="18" charset="0"/>
                <a:cs typeface="Times New Roman" panose="02020603050405020304" pitchFamily="18" charset="0"/>
              </a:rPr>
              <a:t>consistently</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higher</a:t>
            </a:r>
            <a:r>
              <a:rPr lang="en-US" sz="3200" dirty="0">
                <a:latin typeface="Times New Roman" panose="02020603050405020304" pitchFamily="18" charset="0"/>
                <a:cs typeface="Times New Roman" panose="02020603050405020304" pitchFamily="18" charset="0"/>
              </a:rPr>
              <a:t> in Native communities relative to other groups (</a:t>
            </a:r>
            <a:r>
              <a:rPr lang="en-US" sz="3200" dirty="0" err="1">
                <a:latin typeface="Times New Roman" panose="02020603050405020304" pitchFamily="18" charset="0"/>
                <a:cs typeface="Times New Roman" panose="02020603050405020304" pitchFamily="18" charset="0"/>
              </a:rPr>
              <a:t>Ka’apu</a:t>
            </a:r>
            <a:r>
              <a:rPr lang="en-US" sz="3200" dirty="0">
                <a:latin typeface="Times New Roman" panose="02020603050405020304" pitchFamily="18" charset="0"/>
                <a:cs typeface="Times New Roman" panose="02020603050405020304" pitchFamily="18" charset="0"/>
              </a:rPr>
              <a:t> &amp; Burnette, 2019).</a:t>
            </a:r>
          </a:p>
          <a:p>
            <a:pPr marL="1943100" lvl="3" indent="-571500">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Heightened exposure to trauma </a:t>
            </a:r>
            <a:r>
              <a:rPr lang="en-US" sz="3200" dirty="0">
                <a:latin typeface="Times New Roman" panose="02020603050405020304" pitchFamily="18" charset="0"/>
                <a:cs typeface="Times New Roman" panose="02020603050405020304" pitchFamily="18" charset="0"/>
              </a:rPr>
              <a:t>fuels the PTSD disparities, and such differences fade when controlling for trauma exposure (Basset et al., 2014; </a:t>
            </a:r>
            <a:r>
              <a:rPr lang="en-US" sz="3200" dirty="0" err="1">
                <a:latin typeface="Times New Roman" panose="02020603050405020304" pitchFamily="18" charset="0"/>
                <a:cs typeface="Times New Roman" panose="02020603050405020304" pitchFamily="18" charset="0"/>
              </a:rPr>
              <a:t>Ka’apu</a:t>
            </a:r>
            <a:r>
              <a:rPr lang="en-US" sz="3200" dirty="0">
                <a:latin typeface="Times New Roman" panose="02020603050405020304" pitchFamily="18" charset="0"/>
                <a:cs typeface="Times New Roman" panose="02020603050405020304" pitchFamily="18" charset="0"/>
              </a:rPr>
              <a:t> &amp; Burnette, 2019). </a:t>
            </a:r>
          </a:p>
          <a:p>
            <a:pPr marL="1943100" lvl="3"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Some regions have rates of PTSD </a:t>
            </a:r>
            <a:r>
              <a:rPr lang="en-US" sz="3200" b="1" dirty="0">
                <a:latin typeface="Times New Roman" panose="02020603050405020304" pitchFamily="18" charset="0"/>
                <a:cs typeface="Times New Roman" panose="02020603050405020304" pitchFamily="18" charset="0"/>
              </a:rPr>
              <a:t>2.5-3.0x</a:t>
            </a:r>
            <a:r>
              <a:rPr lang="en-US" sz="3200" dirty="0">
                <a:latin typeface="Times New Roman" panose="02020603050405020304" pitchFamily="18" charset="0"/>
                <a:cs typeface="Times New Roman" panose="02020603050405020304" pitchFamily="18" charset="0"/>
              </a:rPr>
              <a:t> higher than non-Indigenous populations (</a:t>
            </a:r>
            <a:r>
              <a:rPr lang="en-US" sz="3200" dirty="0" err="1">
                <a:latin typeface="Times New Roman" panose="02020603050405020304" pitchFamily="18" charset="0"/>
                <a:cs typeface="Times New Roman" panose="02020603050405020304" pitchFamily="18" charset="0"/>
              </a:rPr>
              <a:t>Ka’apu</a:t>
            </a:r>
            <a:r>
              <a:rPr lang="en-US" sz="3200" dirty="0">
                <a:latin typeface="Times New Roman" panose="02020603050405020304" pitchFamily="18" charset="0"/>
                <a:cs typeface="Times New Roman" panose="02020603050405020304" pitchFamily="18" charset="0"/>
              </a:rPr>
              <a:t> &amp; Burnette, 2019).</a:t>
            </a:r>
          </a:p>
          <a:p>
            <a:pPr marL="1485900" lvl="2" indent="-5715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Substance abuse disorders often coexists with mental health disorders (Soto et al., 2022).</a:t>
            </a:r>
          </a:p>
        </p:txBody>
      </p:sp>
    </p:spTree>
    <p:extLst>
      <p:ext uri="{BB962C8B-B14F-4D97-AF65-F5344CB8AC3E}">
        <p14:creationId xmlns:p14="http://schemas.microsoft.com/office/powerpoint/2010/main" val="2140579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88075" y="-276142"/>
            <a:ext cx="10515600" cy="1325563"/>
          </a:xfrm>
        </p:spPr>
        <p:txBody>
          <a:bodyPr/>
          <a:lstStyle/>
          <a:p>
            <a:r>
              <a:rPr lang="en-US" b="1" dirty="0">
                <a:solidFill>
                  <a:srgbClr val="C00000"/>
                </a:solidFill>
                <a:latin typeface="ITC Berkeley Oldstyle Std Blk" panose="02090402050306020404" pitchFamily="18" charset="0"/>
              </a:rPr>
              <a:t>Physiological Concerns:</a:t>
            </a:r>
          </a:p>
        </p:txBody>
      </p:sp>
      <p:sp>
        <p:nvSpPr>
          <p:cNvPr id="5" name="TextBox 4">
            <a:extLst>
              <a:ext uri="{FF2B5EF4-FFF2-40B4-BE49-F238E27FC236}">
                <a16:creationId xmlns:a16="http://schemas.microsoft.com/office/drawing/2014/main" id="{0103623A-4B16-7176-2ACE-E9B4D4E5579F}"/>
              </a:ext>
            </a:extLst>
          </p:cNvPr>
          <p:cNvSpPr txBox="1"/>
          <p:nvPr/>
        </p:nvSpPr>
        <p:spPr>
          <a:xfrm>
            <a:off x="-418606" y="720499"/>
            <a:ext cx="12610605" cy="5262979"/>
          </a:xfrm>
          <a:prstGeom prst="rect">
            <a:avLst/>
          </a:prstGeom>
          <a:noFill/>
        </p:spPr>
        <p:txBody>
          <a:bodyPr wrap="square">
            <a:spAutoFit/>
          </a:bodyPr>
          <a:lstStyle/>
          <a:p>
            <a:pPr marL="1028700" lvl="1" indent="-5715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Life Expectancy and physical trauma</a:t>
            </a:r>
            <a:r>
              <a:rPr lang="en-US" sz="2800" dirty="0">
                <a:latin typeface="Times New Roman" panose="02020603050405020304" pitchFamily="18" charset="0"/>
                <a:cs typeface="Times New Roman" panose="02020603050405020304" pitchFamily="18" charset="0"/>
              </a:rPr>
              <a:t>:</a:t>
            </a:r>
          </a:p>
          <a:p>
            <a:pPr marL="1485900" lvl="2"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Indigenous people have a life expectancy that is </a:t>
            </a:r>
            <a:r>
              <a:rPr lang="en-US" sz="2800" b="1" dirty="0">
                <a:latin typeface="Times New Roman" panose="02020603050405020304" pitchFamily="18" charset="0"/>
                <a:cs typeface="Times New Roman" panose="02020603050405020304" pitchFamily="18" charset="0"/>
              </a:rPr>
              <a:t>5.5 years shorter </a:t>
            </a:r>
            <a:r>
              <a:rPr lang="en-US" sz="2800" dirty="0">
                <a:latin typeface="Times New Roman" panose="02020603050405020304" pitchFamily="18" charset="0"/>
                <a:cs typeface="Times New Roman" panose="02020603050405020304" pitchFamily="18" charset="0"/>
              </a:rPr>
              <a:t>than the total U.S. populations life expectancy (IHS).</a:t>
            </a:r>
          </a:p>
          <a:p>
            <a:pPr marL="1485900" lvl="2" indent="-5715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Overrepresentation</a:t>
            </a:r>
            <a:r>
              <a:rPr lang="en-US" sz="2800" dirty="0">
                <a:latin typeface="Times New Roman" panose="02020603050405020304" pitchFamily="18" charset="0"/>
                <a:cs typeface="Times New Roman" panose="02020603050405020304" pitchFamily="18" charset="0"/>
              </a:rPr>
              <a:t> among various categories than the rest of the U.S. population </a:t>
            </a:r>
            <a:r>
              <a:rPr lang="en-US" sz="2800" b="1" dirty="0">
                <a:latin typeface="Times New Roman" panose="02020603050405020304" pitchFamily="18" charset="0"/>
                <a:cs typeface="Times New Roman" panose="02020603050405020304" pitchFamily="18" charset="0"/>
              </a:rPr>
              <a:t>(Heart Disease, diabetes, unintentional injury, respiratory disease, and more) </a:t>
            </a:r>
            <a:r>
              <a:rPr lang="en-US" sz="2800" dirty="0">
                <a:latin typeface="Times New Roman" panose="02020603050405020304" pitchFamily="18" charset="0"/>
                <a:cs typeface="Times New Roman" panose="02020603050405020304" pitchFamily="18" charset="0"/>
              </a:rPr>
              <a:t>(IHS).</a:t>
            </a:r>
          </a:p>
          <a:p>
            <a:pPr marL="1485900" lvl="2"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Only </a:t>
            </a:r>
            <a:r>
              <a:rPr lang="en-US" sz="2800" b="1" dirty="0">
                <a:latin typeface="Times New Roman" panose="02020603050405020304" pitchFamily="18" charset="0"/>
                <a:cs typeface="Times New Roman" panose="02020603050405020304" pitchFamily="18" charset="0"/>
              </a:rPr>
              <a:t>28%</a:t>
            </a:r>
            <a:r>
              <a:rPr lang="en-US" sz="2800" dirty="0">
                <a:latin typeface="Times New Roman" panose="02020603050405020304" pitchFamily="18" charset="0"/>
                <a:cs typeface="Times New Roman" panose="02020603050405020304" pitchFamily="18" charset="0"/>
              </a:rPr>
              <a:t> of Indigenous people under the age of 65 have health insurance (CDC, 2010).</a:t>
            </a:r>
          </a:p>
          <a:p>
            <a:pPr marL="1485900" lvl="2"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Lack of funding in the IHS</a:t>
            </a:r>
          </a:p>
          <a:p>
            <a:pPr marL="1943100" lvl="3" indent="-5715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$2,741</a:t>
            </a:r>
            <a:r>
              <a:rPr lang="en-US" sz="2800" dirty="0">
                <a:latin typeface="Times New Roman" panose="02020603050405020304" pitchFamily="18" charset="0"/>
                <a:cs typeface="Times New Roman" panose="02020603050405020304" pitchFamily="18" charset="0"/>
              </a:rPr>
              <a:t> is spent per IHS recipient in comparison to </a:t>
            </a:r>
            <a:r>
              <a:rPr lang="en-US" sz="2800" b="1" dirty="0">
                <a:latin typeface="Times New Roman" panose="02020603050405020304" pitchFamily="18" charset="0"/>
                <a:cs typeface="Times New Roman" panose="02020603050405020304" pitchFamily="18" charset="0"/>
              </a:rPr>
              <a:t>$7,239 </a:t>
            </a:r>
            <a:r>
              <a:rPr lang="en-US" sz="2800" dirty="0">
                <a:latin typeface="Times New Roman" panose="02020603050405020304" pitchFamily="18" charset="0"/>
                <a:cs typeface="Times New Roman" panose="02020603050405020304" pitchFamily="18" charset="0"/>
              </a:rPr>
              <a:t>for the general population; of that, </a:t>
            </a:r>
            <a:r>
              <a:rPr lang="en-US" sz="2800" b="1" dirty="0">
                <a:latin typeface="Times New Roman" panose="02020603050405020304" pitchFamily="18" charset="0"/>
                <a:cs typeface="Times New Roman" panose="02020603050405020304" pitchFamily="18" charset="0"/>
              </a:rPr>
              <a:t>less than 10% </a:t>
            </a:r>
            <a:r>
              <a:rPr lang="en-US" sz="2800" dirty="0">
                <a:latin typeface="Times New Roman" panose="02020603050405020304" pitchFamily="18" charset="0"/>
                <a:cs typeface="Times New Roman" panose="02020603050405020304" pitchFamily="18" charset="0"/>
              </a:rPr>
              <a:t>of these funds were utilized for mental health and substance abuse treatment in 2010 (IHS 2013 report).</a:t>
            </a:r>
          </a:p>
        </p:txBody>
      </p:sp>
    </p:spTree>
    <p:extLst>
      <p:ext uri="{BB962C8B-B14F-4D97-AF65-F5344CB8AC3E}">
        <p14:creationId xmlns:p14="http://schemas.microsoft.com/office/powerpoint/2010/main" val="2489627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28641"/>
            <a:ext cx="10515600" cy="1325563"/>
          </a:xfrm>
        </p:spPr>
        <p:txBody>
          <a:bodyPr/>
          <a:lstStyle/>
          <a:p>
            <a:r>
              <a:rPr lang="en-US" b="1" dirty="0">
                <a:solidFill>
                  <a:srgbClr val="C00000"/>
                </a:solidFill>
                <a:latin typeface="ITC Berkeley Oldstyle Std Blk" panose="02090402050306020404" pitchFamily="18" charset="0"/>
              </a:rPr>
              <a:t>Education Today:</a:t>
            </a: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1009F5AA-B063-4742-BB22-74AE0FA2419A}"/>
              </a:ext>
            </a:extLst>
          </p:cNvPr>
          <p:cNvSpPr txBox="1"/>
          <p:nvPr/>
        </p:nvSpPr>
        <p:spPr>
          <a:xfrm>
            <a:off x="178129" y="917807"/>
            <a:ext cx="6222670" cy="4893647"/>
          </a:xfrm>
          <a:prstGeom prst="rect">
            <a:avLst/>
          </a:prstGeom>
          <a:noFill/>
        </p:spPr>
        <p:txBody>
          <a:bodyPr wrap="square">
            <a:spAutoFit/>
          </a:bodyPr>
          <a:lstStyle/>
          <a:p>
            <a:pPr lvl="1"/>
            <a:r>
              <a:rPr lang="en-US" sz="2400" dirty="0">
                <a:latin typeface="Times New Roman" panose="02020603050405020304" pitchFamily="18" charset="0"/>
                <a:cs typeface="Times New Roman" panose="02020603050405020304" pitchFamily="18" charset="0"/>
              </a:rPr>
              <a:t>There are </a:t>
            </a:r>
            <a:r>
              <a:rPr lang="en-US" sz="2400" b="1" dirty="0">
                <a:latin typeface="Times New Roman" panose="02020603050405020304" pitchFamily="18" charset="0"/>
                <a:cs typeface="Times New Roman" panose="02020603050405020304" pitchFamily="18" charset="0"/>
              </a:rPr>
              <a:t>640,000</a:t>
            </a:r>
            <a:r>
              <a:rPr lang="en-US" sz="2400" dirty="0">
                <a:latin typeface="Times New Roman" panose="02020603050405020304" pitchFamily="18" charset="0"/>
                <a:cs typeface="Times New Roman" panose="02020603050405020304" pitchFamily="18" charset="0"/>
              </a:rPr>
              <a:t> Indigenous students across all fifty states. With approximately 100,000 in Oklahoma alone.</a:t>
            </a:r>
          </a:p>
          <a:p>
            <a:pPr lvl="1"/>
            <a:endParaRPr lang="en-US" sz="2400" dirty="0">
              <a:latin typeface="Times New Roman" panose="02020603050405020304" pitchFamily="18" charset="0"/>
              <a:cs typeface="Times New Roman" panose="02020603050405020304" pitchFamily="18" charset="0"/>
            </a:endParaRPr>
          </a:p>
          <a:p>
            <a:pPr lvl="1"/>
            <a:r>
              <a:rPr lang="en-US" sz="2400" dirty="0">
                <a:latin typeface="Times New Roman" panose="02020603050405020304" pitchFamily="18" charset="0"/>
                <a:cs typeface="Times New Roman" panose="02020603050405020304" pitchFamily="18" charset="0"/>
              </a:rPr>
              <a:t>The impoverished economies of the reservations has led to underfunding in schools. </a:t>
            </a:r>
            <a:r>
              <a:rPr lang="en-US" sz="2400" b="1" dirty="0">
                <a:latin typeface="Times New Roman" panose="02020603050405020304" pitchFamily="18" charset="0"/>
                <a:cs typeface="Times New Roman" panose="02020603050405020304" pitchFamily="18" charset="0"/>
              </a:rPr>
              <a:t>Meaning…</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Educational opportunities are </a:t>
            </a:r>
            <a:r>
              <a:rPr lang="en-US" sz="2400" b="1" dirty="0">
                <a:latin typeface="Times New Roman" panose="02020603050405020304" pitchFamily="18" charset="0"/>
                <a:cs typeface="Times New Roman" panose="02020603050405020304" pitchFamily="18" charset="0"/>
              </a:rPr>
              <a:t>insufficient</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Schools, programs, and teachers do not receive </a:t>
            </a:r>
            <a:r>
              <a:rPr lang="en-US" sz="2400" b="1" dirty="0">
                <a:latin typeface="Times New Roman" panose="02020603050405020304" pitchFamily="18" charset="0"/>
                <a:cs typeface="Times New Roman" panose="02020603050405020304" pitchFamily="18" charset="0"/>
              </a:rPr>
              <a:t>sufficient funding</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Many students reach kindergarten lacking </a:t>
            </a:r>
            <a:r>
              <a:rPr lang="en-US" sz="2400" b="1" dirty="0">
                <a:latin typeface="Times New Roman" panose="02020603050405020304" pitchFamily="18" charset="0"/>
                <a:cs typeface="Times New Roman" panose="02020603050405020304" pitchFamily="18" charset="0"/>
              </a:rPr>
              <a:t>fine motor skills </a:t>
            </a:r>
            <a:r>
              <a:rPr lang="en-US" sz="2400" dirty="0">
                <a:latin typeface="Times New Roman" panose="02020603050405020304" pitchFamily="18" charset="0"/>
                <a:cs typeface="Times New Roman" panose="02020603050405020304" pitchFamily="18" charset="0"/>
              </a:rPr>
              <a:t>and additionally see a </a:t>
            </a:r>
            <a:r>
              <a:rPr lang="en-US" sz="2400" b="1" dirty="0">
                <a:latin typeface="Times New Roman" panose="02020603050405020304" pitchFamily="18" charset="0"/>
                <a:cs typeface="Times New Roman" panose="02020603050405020304" pitchFamily="18" charset="0"/>
              </a:rPr>
              <a:t>language deficit</a:t>
            </a:r>
          </a:p>
        </p:txBody>
      </p:sp>
      <p:pic>
        <p:nvPicPr>
          <p:cNvPr id="19458" name="Picture 2" descr="As Native students continue to struggle in S.D. schools, a Lakota-immersion  model emerges - Mitchell Republic | News, weather, sports from Mitchell  South Dakota">
            <a:extLst>
              <a:ext uri="{FF2B5EF4-FFF2-40B4-BE49-F238E27FC236}">
                <a16:creationId xmlns:a16="http://schemas.microsoft.com/office/drawing/2014/main" id="{62D7CFF2-4F77-AF8D-6696-B827F0C3A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8928" y="1426907"/>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6D4F63A-B910-2493-AB79-5E827BE6965F}"/>
              </a:ext>
            </a:extLst>
          </p:cNvPr>
          <p:cNvSpPr txBox="1"/>
          <p:nvPr/>
        </p:nvSpPr>
        <p:spPr>
          <a:xfrm>
            <a:off x="6454054" y="4876119"/>
            <a:ext cx="5613072" cy="1631216"/>
          </a:xfrm>
          <a:prstGeom prst="rect">
            <a:avLst/>
          </a:prstGeom>
          <a:noFill/>
        </p:spPr>
        <p:txBody>
          <a:bodyPr wrap="square">
            <a:spAutoFit/>
          </a:bodyPr>
          <a:lstStyle/>
          <a:p>
            <a:pPr algn="l"/>
            <a:r>
              <a:rPr lang="en-US" sz="1600" b="0" i="0" dirty="0" err="1">
                <a:solidFill>
                  <a:srgbClr val="292929"/>
                </a:solidFill>
                <a:effectLst/>
                <a:latin typeface="var(--font,var(--font-sans-serif))"/>
              </a:rPr>
              <a:t>Wakanyeja</a:t>
            </a:r>
            <a:r>
              <a:rPr lang="en-US" sz="1600" b="0" i="0" dirty="0">
                <a:solidFill>
                  <a:srgbClr val="292929"/>
                </a:solidFill>
                <a:effectLst/>
                <a:latin typeface="var(--font,var(--font-sans-serif))"/>
              </a:rPr>
              <a:t> </a:t>
            </a:r>
            <a:r>
              <a:rPr lang="en-US" sz="1600" b="0" i="0" dirty="0" err="1">
                <a:solidFill>
                  <a:srgbClr val="292929"/>
                </a:solidFill>
                <a:effectLst/>
                <a:latin typeface="var(--font,var(--font-sans-serif))"/>
              </a:rPr>
              <a:t>Tokeyahci</a:t>
            </a:r>
            <a:r>
              <a:rPr lang="en-US" sz="1600" b="0" i="0" dirty="0">
                <a:solidFill>
                  <a:srgbClr val="292929"/>
                </a:solidFill>
                <a:effectLst/>
                <a:latin typeface="var(--font,var(--font-sans-serif))"/>
              </a:rPr>
              <a:t> Elementary School teacher Shanice Nez teaches Lakota language to students; language immersion schools are seen as a way to better reach Native students and to keep the language alive. Photo Courtesy of </a:t>
            </a:r>
            <a:r>
              <a:rPr lang="en-US" sz="1600" b="0" i="0" dirty="0" err="1">
                <a:solidFill>
                  <a:srgbClr val="292929"/>
                </a:solidFill>
                <a:effectLst/>
                <a:latin typeface="var(--font,var(--font-sans-serif))"/>
              </a:rPr>
              <a:t>Wakanyeja</a:t>
            </a:r>
            <a:r>
              <a:rPr lang="en-US" sz="1600" b="0" i="0" dirty="0">
                <a:solidFill>
                  <a:srgbClr val="292929"/>
                </a:solidFill>
                <a:effectLst/>
                <a:latin typeface="var(--font,var(--font-sans-serif))"/>
              </a:rPr>
              <a:t> school</a:t>
            </a:r>
          </a:p>
          <a:p>
            <a:pPr algn="l"/>
            <a:br>
              <a:rPr lang="en-US" b="1" i="0" dirty="0">
                <a:solidFill>
                  <a:srgbClr val="292929"/>
                </a:solidFill>
                <a:effectLst/>
                <a:latin typeface="var(--font,var(--font-sans-serif))"/>
              </a:rPr>
            </a:br>
            <a:endParaRPr lang="en-US" b="1" i="0" dirty="0">
              <a:solidFill>
                <a:srgbClr val="292929"/>
              </a:solidFill>
              <a:effectLst/>
              <a:latin typeface="var(--font,var(--font-sans-serif))"/>
            </a:endParaRPr>
          </a:p>
        </p:txBody>
      </p:sp>
    </p:spTree>
    <p:extLst>
      <p:ext uri="{BB962C8B-B14F-4D97-AF65-F5344CB8AC3E}">
        <p14:creationId xmlns:p14="http://schemas.microsoft.com/office/powerpoint/2010/main" val="3727879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16766"/>
            <a:ext cx="10515600" cy="1325563"/>
          </a:xfrm>
        </p:spPr>
        <p:txBody>
          <a:bodyPr/>
          <a:lstStyle/>
          <a:p>
            <a:r>
              <a:rPr lang="en-US" b="1" dirty="0">
                <a:solidFill>
                  <a:srgbClr val="C00000"/>
                </a:solidFill>
                <a:latin typeface="ITC Berkeley Oldstyle Std Blk" panose="02090402050306020404" pitchFamily="18" charset="0"/>
              </a:rPr>
              <a:t>Education Today:</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20484" name="Picture 4">
            <a:extLst>
              <a:ext uri="{FF2B5EF4-FFF2-40B4-BE49-F238E27FC236}">
                <a16:creationId xmlns:a16="http://schemas.microsoft.com/office/drawing/2014/main" id="{E812328A-FFC2-6B89-98A4-98AD8D98D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9043" y="816165"/>
            <a:ext cx="7193912" cy="539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839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64267"/>
            <a:ext cx="10515600" cy="1325563"/>
          </a:xfrm>
        </p:spPr>
        <p:txBody>
          <a:bodyPr/>
          <a:lstStyle/>
          <a:p>
            <a:r>
              <a:rPr lang="en-US" b="1" dirty="0">
                <a:solidFill>
                  <a:srgbClr val="C00000"/>
                </a:solidFill>
                <a:latin typeface="ITC Berkeley Oldstyle Std Blk" panose="02090402050306020404" pitchFamily="18" charset="0"/>
              </a:rPr>
              <a:t>Why Is limited Change Being Seen?</a:t>
            </a:r>
          </a:p>
        </p:txBody>
      </p:sp>
      <p:sp>
        <p:nvSpPr>
          <p:cNvPr id="5" name="TextBox 4">
            <a:extLst>
              <a:ext uri="{FF2B5EF4-FFF2-40B4-BE49-F238E27FC236}">
                <a16:creationId xmlns:a16="http://schemas.microsoft.com/office/drawing/2014/main" id="{B92585DE-2A97-CE82-CF94-9DC28330ABDD}"/>
              </a:ext>
            </a:extLst>
          </p:cNvPr>
          <p:cNvSpPr txBox="1"/>
          <p:nvPr/>
        </p:nvSpPr>
        <p:spPr>
          <a:xfrm>
            <a:off x="-225631" y="1460486"/>
            <a:ext cx="6222670" cy="3693319"/>
          </a:xfrm>
          <a:prstGeom prst="rect">
            <a:avLst/>
          </a:prstGeom>
          <a:noFill/>
        </p:spPr>
        <p:txBody>
          <a:bodyPr wrap="square">
            <a:spAutoFit/>
          </a:bodyPr>
          <a:lstStyle/>
          <a:p>
            <a:pPr marL="742950" lvl="1" indent="-28575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The invisible problem</a:t>
            </a:r>
          </a:p>
          <a:p>
            <a:pPr marL="1200150" lvl="2" indent="-2857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Low political reward, immense fallout potential</a:t>
            </a:r>
          </a:p>
          <a:p>
            <a:pPr marL="1200150" lvl="2" indent="-2857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Struggle to attract and retain faculty</a:t>
            </a:r>
          </a:p>
          <a:p>
            <a:pPr marL="1200150" lvl="2" indent="-2857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Lack of reform</a:t>
            </a:r>
          </a:p>
          <a:p>
            <a:pPr marL="1200150" lvl="2"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21508" name="Picture 4">
            <a:extLst>
              <a:ext uri="{FF2B5EF4-FFF2-40B4-BE49-F238E27FC236}">
                <a16:creationId xmlns:a16="http://schemas.microsoft.com/office/drawing/2014/main" id="{3808FFA0-1E3D-7E97-A7C3-2F16FDC27A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7039" y="1379568"/>
            <a:ext cx="5969000" cy="336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053380"/>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23643"/>
            <a:ext cx="10515600" cy="1325563"/>
          </a:xfrm>
        </p:spPr>
        <p:txBody>
          <a:bodyPr/>
          <a:lstStyle/>
          <a:p>
            <a:r>
              <a:rPr lang="en-US" b="1" dirty="0">
                <a:solidFill>
                  <a:srgbClr val="C00000"/>
                </a:solidFill>
                <a:latin typeface="ITC Berkeley Oldstyle Std Blk" panose="02090402050306020404" pitchFamily="18" charset="0"/>
              </a:rPr>
              <a:t>Education Today:</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F3AEE4C1-2CD2-AA22-CF4D-AF3AC48DE2F8}"/>
              </a:ext>
            </a:extLst>
          </p:cNvPr>
          <p:cNvSpPr txBox="1"/>
          <p:nvPr/>
        </p:nvSpPr>
        <p:spPr>
          <a:xfrm>
            <a:off x="-260172" y="1096081"/>
            <a:ext cx="12452172" cy="4801314"/>
          </a:xfrm>
          <a:prstGeom prst="rect">
            <a:avLst/>
          </a:prstGeom>
          <a:noFill/>
        </p:spPr>
        <p:txBody>
          <a:bodyPr wrap="square">
            <a:spAutoFit/>
          </a:bodyPr>
          <a:lstStyle/>
          <a:p>
            <a:pPr marL="742950" lvl="1"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Between </a:t>
            </a:r>
            <a:r>
              <a:rPr lang="en-US" sz="3200" b="1" dirty="0">
                <a:latin typeface="Times New Roman" panose="02020603050405020304" pitchFamily="18" charset="0"/>
                <a:cs typeface="Times New Roman" panose="02020603050405020304" pitchFamily="18" charset="0"/>
              </a:rPr>
              <a:t>29% and 36% </a:t>
            </a:r>
            <a:r>
              <a:rPr lang="en-US" sz="3200" dirty="0">
                <a:latin typeface="Times New Roman" panose="02020603050405020304" pitchFamily="18" charset="0"/>
                <a:cs typeface="Times New Roman" panose="02020603050405020304" pitchFamily="18" charset="0"/>
              </a:rPr>
              <a:t>off all Native American students </a:t>
            </a:r>
            <a:r>
              <a:rPr lang="en-US" sz="3200" b="1" dirty="0">
                <a:latin typeface="Times New Roman" panose="02020603050405020304" pitchFamily="18" charset="0"/>
                <a:cs typeface="Times New Roman" panose="02020603050405020304" pitchFamily="18" charset="0"/>
              </a:rPr>
              <a:t>drop out</a:t>
            </a:r>
            <a:r>
              <a:rPr lang="en-US" sz="3200" dirty="0">
                <a:latin typeface="Times New Roman" panose="02020603050405020304" pitchFamily="18" charset="0"/>
                <a:cs typeface="Times New Roman" panose="02020603050405020304" pitchFamily="18" charset="0"/>
              </a:rPr>
              <a:t> of high school (Bureau of Indian Affairs)</a:t>
            </a:r>
          </a:p>
          <a:p>
            <a:pPr marL="1200150" lvl="2"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same report said the number is </a:t>
            </a:r>
            <a:r>
              <a:rPr lang="en-US" sz="3200" b="1" dirty="0">
                <a:latin typeface="Times New Roman" panose="02020603050405020304" pitchFamily="18" charset="0"/>
                <a:cs typeface="Times New Roman" panose="02020603050405020304" pitchFamily="18" charset="0"/>
              </a:rPr>
              <a:t>higher</a:t>
            </a:r>
            <a:r>
              <a:rPr lang="en-US" sz="3200" dirty="0">
                <a:latin typeface="Times New Roman" panose="02020603050405020304" pitchFamily="18" charset="0"/>
                <a:cs typeface="Times New Roman" panose="02020603050405020304" pitchFamily="18" charset="0"/>
              </a:rPr>
              <a:t> in communities where parents complain of a </a:t>
            </a:r>
            <a:r>
              <a:rPr lang="en-US" sz="3200" b="1" dirty="0">
                <a:latin typeface="Times New Roman" panose="02020603050405020304" pitchFamily="18" charset="0"/>
                <a:cs typeface="Times New Roman" panose="02020603050405020304" pitchFamily="18" charset="0"/>
              </a:rPr>
              <a:t>lack of understanding</a:t>
            </a:r>
            <a:r>
              <a:rPr lang="en-US" sz="3200" dirty="0">
                <a:latin typeface="Times New Roman" panose="02020603050405020304" pitchFamily="18" charset="0"/>
                <a:cs typeface="Times New Roman" panose="02020603050405020304" pitchFamily="18" charset="0"/>
              </a:rPr>
              <a:t> of their culture</a:t>
            </a:r>
          </a:p>
          <a:p>
            <a:pPr lvl="2"/>
            <a:endParaRPr lang="en-US" sz="32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Native American students are </a:t>
            </a:r>
            <a:r>
              <a:rPr lang="en-US" sz="3200" b="1" dirty="0">
                <a:latin typeface="Times New Roman" panose="02020603050405020304" pitchFamily="18" charset="0"/>
                <a:cs typeface="Times New Roman" panose="02020603050405020304" pitchFamily="18" charset="0"/>
              </a:rPr>
              <a:t>disproportionally disciplined </a:t>
            </a:r>
            <a:r>
              <a:rPr lang="en-US" sz="3200" dirty="0">
                <a:latin typeface="Times New Roman" panose="02020603050405020304" pitchFamily="18" charset="0"/>
                <a:cs typeface="Times New Roman" panose="02020603050405020304" pitchFamily="18" charset="0"/>
              </a:rPr>
              <a:t>than most other racial groups (U.S. Department of Education Office for Civil Rights, 2014)</a:t>
            </a:r>
          </a:p>
          <a:p>
            <a:pPr marL="742950" lvl="1"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Indigenous students have a drop out rate of </a:t>
            </a:r>
            <a:r>
              <a:rPr lang="en-US" sz="3200" b="1" dirty="0">
                <a:latin typeface="Times New Roman" panose="02020603050405020304" pitchFamily="18" charset="0"/>
                <a:cs typeface="Times New Roman" panose="02020603050405020304" pitchFamily="18" charset="0"/>
              </a:rPr>
              <a:t>twice</a:t>
            </a:r>
            <a:r>
              <a:rPr lang="en-US" sz="3200" dirty="0">
                <a:latin typeface="Times New Roman" panose="02020603050405020304" pitchFamily="18" charset="0"/>
                <a:cs typeface="Times New Roman" panose="02020603050405020304" pitchFamily="18" charset="0"/>
              </a:rPr>
              <a:t> the national average</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96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8018"/>
            <a:ext cx="10515600" cy="1325563"/>
          </a:xfrm>
        </p:spPr>
        <p:txBody>
          <a:bodyPr/>
          <a:lstStyle/>
          <a:p>
            <a:r>
              <a:rPr lang="en-US" b="1" dirty="0">
                <a:solidFill>
                  <a:srgbClr val="C00000"/>
                </a:solidFill>
                <a:latin typeface="ITC Berkeley Oldstyle Std Blk" panose="02090402050306020404" pitchFamily="18" charset="0"/>
              </a:rPr>
              <a:t>Education Today:</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42BECC61-1F1D-7BBC-0B54-2F82FD7B486A}"/>
              </a:ext>
            </a:extLst>
          </p:cNvPr>
          <p:cNvSpPr txBox="1"/>
          <p:nvPr/>
        </p:nvSpPr>
        <p:spPr>
          <a:xfrm>
            <a:off x="235527" y="876381"/>
            <a:ext cx="11720944" cy="4832092"/>
          </a:xfrm>
          <a:prstGeom prst="rect">
            <a:avLst/>
          </a:prstGeom>
          <a:noFill/>
          <a:ln>
            <a:solidFill>
              <a:schemeClr val="tx2">
                <a:lumMod val="75000"/>
              </a:schemeClr>
            </a:solidFill>
          </a:ln>
        </p:spPr>
        <p:txBody>
          <a:bodyPr wrap="square">
            <a:spAutoFit/>
          </a:bodyPr>
          <a:lstStyle/>
          <a:p>
            <a:r>
              <a:rPr lang="en-US" sz="4400" dirty="0">
                <a:latin typeface="Times New Roman" panose="02020603050405020304" pitchFamily="18" charset="0"/>
                <a:cs typeface="Times New Roman" panose="02020603050405020304" pitchFamily="18" charset="0"/>
              </a:rPr>
              <a:t>“Many tribal leaders and education experts say these dismal statistics reflect, at worst, overt discrimination—and, at best, the alienation that Native students feel in a school system that has few Native teachers overall as well as limited lessons on Native American history and culture,” - Rebecca Clarren</a:t>
            </a:r>
          </a:p>
        </p:txBody>
      </p:sp>
    </p:spTree>
    <p:extLst>
      <p:ext uri="{BB962C8B-B14F-4D97-AF65-F5344CB8AC3E}">
        <p14:creationId xmlns:p14="http://schemas.microsoft.com/office/powerpoint/2010/main" val="278574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Land </a:t>
            </a:r>
            <a:r>
              <a:rPr lang="en-US" sz="4800" b="1" dirty="0">
                <a:solidFill>
                  <a:schemeClr val="bg1"/>
                </a:solidFill>
                <a:latin typeface="ITC Berkeley Oldstyle Std Blk" panose="02090402050306020404" pitchFamily="18" charset="0"/>
              </a:rPr>
              <a:t>Acknowledgement</a:t>
            </a:r>
          </a:p>
        </p:txBody>
      </p:sp>
      <p:sp>
        <p:nvSpPr>
          <p:cNvPr id="3" name="Content Placeholder 2">
            <a:extLst>
              <a:ext uri="{FF2B5EF4-FFF2-40B4-BE49-F238E27FC236}">
                <a16:creationId xmlns:a16="http://schemas.microsoft.com/office/drawing/2014/main" id="{AD148CA9-8577-6A04-0376-597D02CCFA0E}"/>
              </a:ext>
            </a:extLst>
          </p:cNvPr>
          <p:cNvSpPr>
            <a:spLocks noGrp="1"/>
          </p:cNvSpPr>
          <p:nvPr>
            <p:ph idx="1"/>
          </p:nvPr>
        </p:nvSpPr>
        <p:spPr/>
        <p:txBody>
          <a:bodyPr>
            <a:normAutofit lnSpcReduction="10000"/>
          </a:bodyPr>
          <a:lstStyle/>
          <a:p>
            <a:pPr marL="0" indent="0">
              <a:buNone/>
            </a:pPr>
            <a:r>
              <a:rPr lang="en-US" sz="3600" b="1" kern="1200" dirty="0">
                <a:solidFill>
                  <a:schemeClr val="bg1"/>
                </a:solidFill>
                <a:effectLst/>
                <a:latin typeface="ITC Berkeley Oldstyle Std" panose="02090402050306020404" pitchFamily="18" charset="0"/>
                <a:cs typeface="Arial" panose="020B0604020202020204" pitchFamily="34" charset="0"/>
              </a:rPr>
              <a:t>We would like to begin this event with a land acknowledgment. Iowa State University is located on the ancestral lands and territory of the </a:t>
            </a:r>
            <a:r>
              <a:rPr lang="en-US" sz="3600" b="1" kern="1200" dirty="0" err="1">
                <a:solidFill>
                  <a:schemeClr val="bg1"/>
                </a:solidFill>
                <a:effectLst/>
                <a:latin typeface="ITC Berkeley Oldstyle Std" panose="02090402050306020404" pitchFamily="18" charset="0"/>
                <a:cs typeface="Arial" panose="020B0604020202020204" pitchFamily="34" charset="0"/>
              </a:rPr>
              <a:t>Baxoje</a:t>
            </a:r>
            <a:r>
              <a:rPr lang="en-US" sz="3600" b="1" kern="1200" dirty="0">
                <a:solidFill>
                  <a:schemeClr val="bg1"/>
                </a:solidFill>
                <a:effectLst/>
                <a:latin typeface="ITC Berkeley Oldstyle Std" panose="02090402050306020404" pitchFamily="18" charset="0"/>
                <a:cs typeface="Arial" panose="020B0604020202020204" pitchFamily="34" charset="0"/>
              </a:rPr>
              <a:t> (bah-</a:t>
            </a:r>
            <a:r>
              <a:rPr lang="en-US" sz="3600" b="1" kern="1200" dirty="0" err="1">
                <a:solidFill>
                  <a:schemeClr val="bg1"/>
                </a:solidFill>
                <a:effectLst/>
                <a:latin typeface="ITC Berkeley Oldstyle Std" panose="02090402050306020404" pitchFamily="18" charset="0"/>
                <a:cs typeface="Arial" panose="020B0604020202020204" pitchFamily="34" charset="0"/>
              </a:rPr>
              <a:t>kho</a:t>
            </a:r>
            <a:r>
              <a:rPr lang="en-US" sz="3600" b="1" kern="1200" dirty="0">
                <a:solidFill>
                  <a:schemeClr val="bg1"/>
                </a:solidFill>
                <a:effectLst/>
                <a:latin typeface="ITC Berkeley Oldstyle Std" panose="02090402050306020404" pitchFamily="18" charset="0"/>
                <a:cs typeface="Arial" panose="020B0604020202020204" pitchFamily="34" charset="0"/>
              </a:rPr>
              <a:t>-</a:t>
            </a:r>
            <a:r>
              <a:rPr lang="en-US" sz="3600" b="1" kern="1200" dirty="0" err="1">
                <a:solidFill>
                  <a:schemeClr val="bg1"/>
                </a:solidFill>
                <a:effectLst/>
                <a:latin typeface="ITC Berkeley Oldstyle Std" panose="02090402050306020404" pitchFamily="18" charset="0"/>
                <a:cs typeface="Arial" panose="020B0604020202020204" pitchFamily="34" charset="0"/>
              </a:rPr>
              <a:t>dzhe</a:t>
            </a:r>
            <a:r>
              <a:rPr lang="en-US" sz="3600" b="1" kern="1200" dirty="0">
                <a:solidFill>
                  <a:schemeClr val="bg1"/>
                </a:solidFill>
                <a:effectLst/>
                <a:latin typeface="ITC Berkeley Oldstyle Std" panose="02090402050306020404" pitchFamily="18" charset="0"/>
                <a:cs typeface="Arial" panose="020B0604020202020204" pitchFamily="34" charset="0"/>
              </a:rPr>
              <a:t>), or Ioway Nation. The United States obtained the land from the Meskwaki and Sauk nations in the Treaty of 1842. We wish to recognize our obligations to this land and to the people who took care of it, as well as to the 17,000 Native people who live in Iowa today.</a:t>
            </a:r>
            <a:endParaRPr lang="en-US" sz="3600" b="1" dirty="0">
              <a:solidFill>
                <a:schemeClr val="bg1"/>
              </a:solidFill>
              <a:latin typeface="ITC Berkeley Oldstyle Std" panose="02090402050306020404" pitchFamily="18" charset="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052505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52392"/>
            <a:ext cx="10515600" cy="1325563"/>
          </a:xfrm>
        </p:spPr>
        <p:txBody>
          <a:bodyPr/>
          <a:lstStyle/>
          <a:p>
            <a:r>
              <a:rPr lang="en-US" b="1" dirty="0">
                <a:solidFill>
                  <a:srgbClr val="C00000"/>
                </a:solidFill>
                <a:latin typeface="ITC Berkeley Oldstyle Std Blk" panose="02090402050306020404" pitchFamily="18" charset="0"/>
              </a:rPr>
              <a:t>Students With Disabilities:</a:t>
            </a:r>
          </a:p>
        </p:txBody>
      </p:sp>
      <p:sp>
        <p:nvSpPr>
          <p:cNvPr id="5" name="TextBox 4">
            <a:extLst>
              <a:ext uri="{FF2B5EF4-FFF2-40B4-BE49-F238E27FC236}">
                <a16:creationId xmlns:a16="http://schemas.microsoft.com/office/drawing/2014/main" id="{0BF4BEB7-B9E5-0D98-65FF-E6DFEA4CE79E}"/>
              </a:ext>
            </a:extLst>
          </p:cNvPr>
          <p:cNvSpPr txBox="1"/>
          <p:nvPr/>
        </p:nvSpPr>
        <p:spPr>
          <a:xfrm>
            <a:off x="0" y="688806"/>
            <a:ext cx="12192000" cy="5262979"/>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Indigenous students with childhood and developmental disorders are often misunderstood. Disorders include:</a:t>
            </a:r>
          </a:p>
          <a:p>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Autism</a:t>
            </a:r>
            <a:r>
              <a:rPr lang="en-US" sz="2800" dirty="0">
                <a:latin typeface="Times New Roman" panose="02020603050405020304" pitchFamily="18" charset="0"/>
                <a:cs typeface="Times New Roman" panose="02020603050405020304" pitchFamily="18" charset="0"/>
              </a:rPr>
              <a:t> and </a:t>
            </a:r>
            <a:r>
              <a:rPr lang="en-US" sz="2800" b="1" dirty="0">
                <a:latin typeface="Times New Roman" panose="02020603050405020304" pitchFamily="18" charset="0"/>
                <a:cs typeface="Times New Roman" panose="02020603050405020304" pitchFamily="18" charset="0"/>
              </a:rPr>
              <a:t>ADHD</a:t>
            </a:r>
            <a:r>
              <a:rPr lang="en-US" sz="2800" dirty="0">
                <a:latin typeface="Times New Roman" panose="02020603050405020304" pitchFamily="18" charset="0"/>
                <a:cs typeface="Times New Roman" panose="02020603050405020304" pitchFamily="18" charset="0"/>
              </a:rPr>
              <a:t> as examples</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diagnoses may be formal or presumed by the educator in part due to the </a:t>
            </a:r>
            <a:r>
              <a:rPr lang="en-US" sz="2800" b="1" dirty="0">
                <a:latin typeface="Times New Roman" panose="02020603050405020304" pitchFamily="18" charset="0"/>
                <a:cs typeface="Times New Roman" panose="02020603050405020304" pitchFamily="18" charset="0"/>
              </a:rPr>
              <a:t>entrenched ableist beliefs </a:t>
            </a:r>
            <a:r>
              <a:rPr lang="en-US" sz="2800" dirty="0">
                <a:latin typeface="Times New Roman" panose="02020603050405020304" pitchFamily="18" charset="0"/>
                <a:cs typeface="Times New Roman" panose="02020603050405020304" pitchFamily="18" charset="0"/>
              </a:rPr>
              <a:t>that are deeply rooted in </a:t>
            </a:r>
            <a:r>
              <a:rPr lang="en-US" sz="2800" b="1" dirty="0">
                <a:latin typeface="Times New Roman" panose="02020603050405020304" pitchFamily="18" charset="0"/>
                <a:cs typeface="Times New Roman" panose="02020603050405020304" pitchFamily="18" charset="0"/>
              </a:rPr>
              <a:t>racist stereotypes</a:t>
            </a:r>
            <a:r>
              <a:rPr lang="en-US" sz="2800" dirty="0">
                <a:latin typeface="Times New Roman" panose="02020603050405020304" pitchFamily="18" charset="0"/>
                <a:cs typeface="Times New Roman" panose="02020603050405020304" pitchFamily="18" charset="0"/>
              </a:rPr>
              <a:t> about Indigenous students being ”unintelligent”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same institutional racism that sees disabilities in Natives underdiagnosed or misdiagnosed, drives Special Education being disproportionately used as a form of </a:t>
            </a:r>
            <a:r>
              <a:rPr lang="en-US" sz="2800" b="1" dirty="0">
                <a:latin typeface="Times New Roman" panose="02020603050405020304" pitchFamily="18" charset="0"/>
                <a:cs typeface="Times New Roman" panose="02020603050405020304" pitchFamily="18" charset="0"/>
              </a:rPr>
              <a:t>discipline</a:t>
            </a:r>
            <a:r>
              <a:rPr lang="en-US" sz="2800" dirty="0">
                <a:latin typeface="Times New Roman" panose="02020603050405020304" pitchFamily="18" charset="0"/>
                <a:cs typeface="Times New Roman" panose="02020603050405020304" pitchFamily="18" charset="0"/>
              </a:rPr>
              <a:t> against students of color, whether they are actually disabled or not, for “behavioral issues.” (</a:t>
            </a:r>
            <a:r>
              <a:rPr lang="en-US" sz="2800" dirty="0" err="1">
                <a:latin typeface="Times New Roman" panose="02020603050405020304" pitchFamily="18" charset="0"/>
                <a:cs typeface="Times New Roman" panose="02020603050405020304" pitchFamily="18" charset="0"/>
              </a:rPr>
              <a:t>Shifrer</a:t>
            </a:r>
            <a:r>
              <a:rPr lang="en-US" sz="2800" dirty="0">
                <a:latin typeface="Times New Roman" panose="02020603050405020304" pitchFamily="18" charset="0"/>
                <a:cs typeface="Times New Roman" panose="02020603050405020304" pitchFamily="18" charset="0"/>
              </a:rPr>
              <a:t> et al., 2011)</a:t>
            </a:r>
          </a:p>
        </p:txBody>
      </p:sp>
    </p:spTree>
    <p:extLst>
      <p:ext uri="{BB962C8B-B14F-4D97-AF65-F5344CB8AC3E}">
        <p14:creationId xmlns:p14="http://schemas.microsoft.com/office/powerpoint/2010/main" val="3080109169"/>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23644"/>
            <a:ext cx="10515600" cy="1325563"/>
          </a:xfrm>
        </p:spPr>
        <p:txBody>
          <a:bodyPr/>
          <a:lstStyle/>
          <a:p>
            <a:r>
              <a:rPr lang="en-US" b="1" dirty="0">
                <a:solidFill>
                  <a:srgbClr val="C00000"/>
                </a:solidFill>
                <a:latin typeface="ITC Berkeley Oldstyle Std Blk" panose="02090402050306020404" pitchFamily="18" charset="0"/>
              </a:rPr>
              <a:t>Education Today:</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129A01F6-A507-8967-76FD-C536A4850B53}"/>
              </a:ext>
            </a:extLst>
          </p:cNvPr>
          <p:cNvSpPr txBox="1"/>
          <p:nvPr/>
        </p:nvSpPr>
        <p:spPr>
          <a:xfrm>
            <a:off x="130628" y="725361"/>
            <a:ext cx="12061372" cy="4832092"/>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The beginning of each school year is highlighted by</a:t>
            </a:r>
          </a:p>
          <a:p>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Christopher Columbus Day</a:t>
            </a:r>
            <a:r>
              <a:rPr lang="en-US" sz="2800" dirty="0">
                <a:latin typeface="Times New Roman" panose="02020603050405020304" pitchFamily="18" charset="0"/>
                <a:cs typeface="Times New Roman" panose="02020603050405020304" pitchFamily="18" charset="0"/>
              </a:rPr>
              <a:t>: The federal holiday of the Indigenous-killing mercenary</a:t>
            </a:r>
          </a:p>
          <a:p>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Thanksgiving</a:t>
            </a:r>
            <a:r>
              <a:rPr lang="en-US" sz="2800" dirty="0">
                <a:latin typeface="Times New Roman" panose="02020603050405020304" pitchFamily="18" charset="0"/>
                <a:cs typeface="Times New Roman" panose="02020603050405020304" pitchFamily="18" charset="0"/>
              </a:rPr>
              <a:t>: The misguided celebration marking the arrival of religious European</a:t>
            </a:r>
          </a:p>
          <a:p>
            <a:r>
              <a:rPr lang="en-US" sz="2800" dirty="0">
                <a:latin typeface="Times New Roman" panose="02020603050405020304" pitchFamily="18" charset="0"/>
                <a:cs typeface="Times New Roman" panose="02020603050405020304" pitchFamily="18" charset="0"/>
              </a:rPr>
              <a:t>-Fall sports being celebrated by demeaning and stereotype-enforcing </a:t>
            </a:r>
            <a:r>
              <a:rPr lang="en-US" sz="2800" b="1" dirty="0">
                <a:latin typeface="Times New Roman" panose="02020603050405020304" pitchFamily="18" charset="0"/>
                <a:cs typeface="Times New Roman" panose="02020603050405020304" pitchFamily="18" charset="0"/>
              </a:rPr>
              <a:t>mascots</a:t>
            </a:r>
            <a:r>
              <a:rPr lang="en-US" sz="2800" dirty="0">
                <a:latin typeface="Times New Roman" panose="02020603050405020304" pitchFamily="18" charset="0"/>
                <a:cs typeface="Times New Roman" panose="02020603050405020304" pitchFamily="18" charset="0"/>
              </a:rPr>
              <a:t> like “Redskins” and more</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“These rituals dominate the first months of school, putting Native children in their place, holding up the traditions of white children, and championing the ideals of white supremacy and imperialism” - Roxanne Dunbar-Ortiz</a:t>
            </a:r>
          </a:p>
        </p:txBody>
      </p:sp>
    </p:spTree>
    <p:extLst>
      <p:ext uri="{BB962C8B-B14F-4D97-AF65-F5344CB8AC3E}">
        <p14:creationId xmlns:p14="http://schemas.microsoft.com/office/powerpoint/2010/main" val="1446409654"/>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23644"/>
            <a:ext cx="10515600" cy="1325563"/>
          </a:xfrm>
        </p:spPr>
        <p:txBody>
          <a:bodyPr/>
          <a:lstStyle/>
          <a:p>
            <a:r>
              <a:rPr lang="en-US" b="1" dirty="0">
                <a:solidFill>
                  <a:srgbClr val="C00000"/>
                </a:solidFill>
                <a:latin typeface="ITC Berkeley Oldstyle Std Blk" panose="02090402050306020404" pitchFamily="18" charset="0"/>
              </a:rPr>
              <a:t>Hope For Today:</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43770688-7905-FC94-2B4E-6F7BB66D60BC}"/>
              </a:ext>
            </a:extLst>
          </p:cNvPr>
          <p:cNvSpPr txBox="1"/>
          <p:nvPr/>
        </p:nvSpPr>
        <p:spPr>
          <a:xfrm>
            <a:off x="213755" y="775017"/>
            <a:ext cx="11875325" cy="3385542"/>
          </a:xfrm>
          <a:prstGeom prst="rect">
            <a:avLst/>
          </a:prstGeom>
          <a:noFill/>
        </p:spPr>
        <p:txBody>
          <a:bodyPr wrap="square">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Hope</a:t>
            </a:r>
            <a:r>
              <a:rPr lang="en-US" sz="2800" dirty="0">
                <a:latin typeface="Times New Roman" panose="02020603050405020304" pitchFamily="18" charset="0"/>
                <a:cs typeface="Times New Roman" panose="02020603050405020304" pitchFamily="18" charset="0"/>
              </a:rPr>
              <a:t> and </a:t>
            </a:r>
            <a:r>
              <a:rPr lang="en-US" sz="2800" b="1" dirty="0">
                <a:solidFill>
                  <a:srgbClr val="FF0000"/>
                </a:solidFill>
                <a:latin typeface="Times New Roman" panose="02020603050405020304" pitchFamily="18" charset="0"/>
                <a:cs typeface="Times New Roman" panose="02020603050405020304" pitchFamily="18" charset="0"/>
              </a:rPr>
              <a:t>Resilience</a:t>
            </a:r>
            <a:r>
              <a:rPr lang="en-US" sz="2800" dirty="0">
                <a:latin typeface="Times New Roman" panose="02020603050405020304" pitchFamily="18" charset="0"/>
                <a:cs typeface="Times New Roman" panose="02020603050405020304" pitchFamily="18" charset="0"/>
              </a:rPr>
              <a:t>: Indigenous people draw strength from</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Traditional ways of living, places, relationships, and collective successes</a:t>
            </a:r>
          </a:p>
          <a:p>
            <a:pPr marL="742950" lvl="1" indent="-285750">
              <a:buFont typeface="Arial" panose="020B0604020202020204" pitchFamily="34" charset="0"/>
              <a:buChar char="•"/>
            </a:pPr>
            <a:r>
              <a:rPr lang="en-US" sz="2800" b="1" dirty="0">
                <a:solidFill>
                  <a:srgbClr val="FF0000"/>
                </a:solidFill>
                <a:latin typeface="Times New Roman" panose="02020603050405020304" pitchFamily="18" charset="0"/>
                <a:cs typeface="Times New Roman" panose="02020603050405020304" pitchFamily="18" charset="0"/>
              </a:rPr>
              <a:t>Resilience</a:t>
            </a:r>
            <a:r>
              <a:rPr lang="en-US" sz="2800" dirty="0">
                <a:latin typeface="Times New Roman" panose="02020603050405020304" pitchFamily="18" charset="0"/>
                <a:cs typeface="Times New Roman" panose="02020603050405020304" pitchFamily="18" charset="0"/>
              </a:rPr>
              <a:t> is built up through </a:t>
            </a:r>
            <a:r>
              <a:rPr lang="en-US" sz="2800" b="1" dirty="0">
                <a:latin typeface="Times New Roman" panose="02020603050405020304" pitchFamily="18" charset="0"/>
                <a:cs typeface="Times New Roman" panose="02020603050405020304" pitchFamily="18" charset="0"/>
              </a:rPr>
              <a:t>culture</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spirituality</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shared values</a:t>
            </a:r>
            <a:r>
              <a:rPr lang="en-US" sz="2800" dirty="0">
                <a:latin typeface="Times New Roman" panose="02020603050405020304" pitchFamily="18" charset="0"/>
                <a:cs typeface="Times New Roman" panose="02020603050405020304" pitchFamily="18" charset="0"/>
              </a:rPr>
              <a:t>, and a </a:t>
            </a:r>
            <a:r>
              <a:rPr lang="en-US" sz="2800" b="1" dirty="0">
                <a:latin typeface="Times New Roman" panose="02020603050405020304" pitchFamily="18" charset="0"/>
                <a:cs typeface="Times New Roman" panose="02020603050405020304" pitchFamily="18" charset="0"/>
              </a:rPr>
              <a:t>strong sense of identity</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accountability</a:t>
            </a:r>
            <a:r>
              <a:rPr lang="en-US" sz="2800" dirty="0">
                <a:latin typeface="Times New Roman" panose="02020603050405020304" pitchFamily="18" charset="0"/>
                <a:cs typeface="Times New Roman" panose="02020603050405020304" pitchFamily="18" charset="0"/>
              </a:rPr>
              <a:t>, and </a:t>
            </a:r>
            <a:r>
              <a:rPr lang="en-US" sz="2800" b="1" dirty="0">
                <a:latin typeface="Times New Roman" panose="02020603050405020304" pitchFamily="18" charset="0"/>
                <a:cs typeface="Times New Roman" panose="02020603050405020304" pitchFamily="18" charset="0"/>
              </a:rPr>
              <a:t>responsibility</a:t>
            </a:r>
            <a:r>
              <a:rPr lang="en-US" sz="2800"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Familial Resistance: </a:t>
            </a:r>
          </a:p>
          <a:p>
            <a:pPr marL="1200150" lvl="2"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ability to bounce or spring back after being stretched or constrained or recovering strength and spirit (Greene, 2002).</a:t>
            </a:r>
          </a:p>
          <a:p>
            <a:pPr lvl="8"/>
            <a:endParaRPr lang="en-US" dirty="0">
              <a:latin typeface="Times New Roman" panose="02020603050405020304" pitchFamily="18" charset="0"/>
              <a:cs typeface="Times New Roman" panose="02020603050405020304" pitchFamily="18" charset="0"/>
            </a:endParaRPr>
          </a:p>
        </p:txBody>
      </p:sp>
      <p:pic>
        <p:nvPicPr>
          <p:cNvPr id="23558" name="Picture 6" descr="We the Resilient” Report Presents Stories &amp; Data of California's American  Indian/Alaska Native Peoples - Native Americans in Philanthropy">
            <a:extLst>
              <a:ext uri="{FF2B5EF4-FFF2-40B4-BE49-F238E27FC236}">
                <a16:creationId xmlns:a16="http://schemas.microsoft.com/office/drawing/2014/main" id="{FF8D37E3-D585-9C6E-E26B-D2F0AC2D3F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245" y="3921956"/>
            <a:ext cx="3856295" cy="231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368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11769"/>
            <a:ext cx="10515600" cy="1325563"/>
          </a:xfrm>
        </p:spPr>
        <p:txBody>
          <a:bodyPr/>
          <a:lstStyle/>
          <a:p>
            <a:r>
              <a:rPr lang="en-US" b="1" dirty="0">
                <a:solidFill>
                  <a:srgbClr val="C00000"/>
                </a:solidFill>
                <a:latin typeface="ITC Berkeley Oldstyle Std Blk" panose="02090402050306020404" pitchFamily="18" charset="0"/>
              </a:rPr>
              <a:t>Celebrating Today:</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DB860B57-EAC6-051E-A64D-80230A478F30}"/>
              </a:ext>
            </a:extLst>
          </p:cNvPr>
          <p:cNvSpPr txBox="1"/>
          <p:nvPr/>
        </p:nvSpPr>
        <p:spPr>
          <a:xfrm>
            <a:off x="388579" y="872237"/>
            <a:ext cx="6222670" cy="4524315"/>
          </a:xfrm>
          <a:prstGeom prst="rect">
            <a:avLst/>
          </a:prstGeom>
          <a:noFill/>
        </p:spPr>
        <p:txBody>
          <a:bodyPr wrap="square">
            <a:spAutoFit/>
          </a:bodyPr>
          <a:lstStyle/>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The Red Nation Celebration Institute</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a cultural arts nonprofit organization focused on empowering and promoting Native American storytellers across all artistic media platforms. </a:t>
            </a: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Reservation Dogs</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Award winning show for natives by natives</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Deb </a:t>
            </a:r>
            <a:r>
              <a:rPr lang="en-US" sz="2400" b="1" dirty="0" err="1">
                <a:latin typeface="Times New Roman" panose="02020603050405020304" pitchFamily="18" charset="0"/>
                <a:cs typeface="Times New Roman" panose="02020603050405020304" pitchFamily="18" charset="0"/>
              </a:rPr>
              <a:t>Haaland</a:t>
            </a:r>
            <a:endParaRPr lang="en-US" sz="24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Elected to serve as the 54th United States Secretary of the Interior</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Brenda Ackerman	</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My relative and former ISU professor</a:t>
            </a:r>
          </a:p>
        </p:txBody>
      </p:sp>
      <p:pic>
        <p:nvPicPr>
          <p:cNvPr id="24580" name="Picture 4" descr="Reservation Dogs Wins Spirit Award For Best Ensemble Cast – The Hollywood  Reporter">
            <a:extLst>
              <a:ext uri="{FF2B5EF4-FFF2-40B4-BE49-F238E27FC236}">
                <a16:creationId xmlns:a16="http://schemas.microsoft.com/office/drawing/2014/main" id="{2C84108D-2050-1B63-458D-A8B44380BD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539" y="1679015"/>
            <a:ext cx="5192170" cy="29247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20B74D-4A58-4558-6842-3616D9E19492}"/>
              </a:ext>
            </a:extLst>
          </p:cNvPr>
          <p:cNvSpPr txBox="1"/>
          <p:nvPr/>
        </p:nvSpPr>
        <p:spPr>
          <a:xfrm>
            <a:off x="6691069" y="4668856"/>
            <a:ext cx="5306640" cy="1077218"/>
          </a:xfrm>
          <a:prstGeom prst="rect">
            <a:avLst/>
          </a:prstGeom>
          <a:noFill/>
        </p:spPr>
        <p:txBody>
          <a:bodyPr wrap="square">
            <a:spAutoFit/>
          </a:bodyPr>
          <a:lstStyle/>
          <a:p>
            <a:pPr algn="l"/>
            <a:r>
              <a:rPr lang="en-US" b="0" i="0" dirty="0">
                <a:solidFill>
                  <a:srgbClr val="000000"/>
                </a:solidFill>
                <a:effectLst/>
                <a:latin typeface="kepler-std"/>
              </a:rPr>
              <a:t>The 'Reservation Dogs' team at the Spirit Awards</a:t>
            </a:r>
            <a:r>
              <a:rPr lang="en-US" b="0" i="0" dirty="0">
                <a:solidFill>
                  <a:srgbClr val="000000"/>
                </a:solidFill>
                <a:effectLst/>
                <a:latin typeface="Georgia" panose="02040502050405020303" pitchFamily="18" charset="0"/>
              </a:rPr>
              <a:t> </a:t>
            </a:r>
            <a:r>
              <a:rPr lang="en-US" sz="1000" b="0" i="0" cap="all" dirty="0">
                <a:solidFill>
                  <a:srgbClr val="000000"/>
                </a:solidFill>
                <a:effectLst/>
                <a:latin typeface="Karla" pitchFamily="2" charset="77"/>
              </a:rPr>
              <a:t>ALBERTO E. RODRIGUEZ/GETTY IMAGES</a:t>
            </a:r>
            <a:endParaRPr lang="en-US" sz="1000" b="0" i="0" dirty="0">
              <a:solidFill>
                <a:srgbClr val="000000"/>
              </a:solidFill>
              <a:effectLst/>
              <a:latin typeface="Georgia" panose="02040502050405020303" pitchFamily="18" charset="0"/>
            </a:endParaRPr>
          </a:p>
          <a:p>
            <a:pPr algn="l"/>
            <a:br>
              <a:rPr lang="en-US" b="0" i="0" dirty="0">
                <a:solidFill>
                  <a:srgbClr val="000000"/>
                </a:solidFill>
                <a:effectLst/>
                <a:latin typeface="var(--font-family-body,kepler-std,serif)"/>
              </a:rPr>
            </a:br>
            <a:endParaRPr lang="en-US" b="0" i="0" dirty="0">
              <a:solidFill>
                <a:srgbClr val="000000"/>
              </a:solidFill>
              <a:effectLst/>
              <a:latin typeface="var(--font-family-body,kepler-std,serif)"/>
            </a:endParaRPr>
          </a:p>
        </p:txBody>
      </p:sp>
    </p:spTree>
    <p:extLst>
      <p:ext uri="{BB962C8B-B14F-4D97-AF65-F5344CB8AC3E}">
        <p14:creationId xmlns:p14="http://schemas.microsoft.com/office/powerpoint/2010/main" val="3106858852"/>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4" name="Rectangle 3">
            <a:extLst>
              <a:ext uri="{FF2B5EF4-FFF2-40B4-BE49-F238E27FC236}">
                <a16:creationId xmlns:a16="http://schemas.microsoft.com/office/drawing/2014/main" id="{A94FDB99-472C-AB9C-B679-F07F4E7A6D9E}"/>
              </a:ext>
            </a:extLst>
          </p:cNvPr>
          <p:cNvSpPr/>
          <p:nvPr/>
        </p:nvSpPr>
        <p:spPr>
          <a:xfrm>
            <a:off x="1" y="-3"/>
            <a:ext cx="12192000"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ITC Berkeley Oldstyle Std Blk" panose="02090402050306020404" pitchFamily="18" charset="0"/>
              </a:rPr>
              <a:t>The Future: Resilience and Excellence</a:t>
            </a:r>
            <a:endParaRPr lang="en-US" sz="5400" b="1" dirty="0">
              <a:ln w="22225">
                <a:solidFill>
                  <a:schemeClr val="accent2"/>
                </a:solidFill>
                <a:prstDash val="solid"/>
              </a:ln>
              <a:solidFill>
                <a:schemeClr val="accent2">
                  <a:lumMod val="40000"/>
                  <a:lumOff val="60000"/>
                </a:schemeClr>
              </a:solidFill>
            </a:endParaRPr>
          </a:p>
        </p:txBody>
      </p:sp>
      <p:pic>
        <p:nvPicPr>
          <p:cNvPr id="14340" name="Picture 4" descr="Alumni find teaching home in the Navajo Nation: : 2018: News: School of  Education: Indiana University Bloomington">
            <a:extLst>
              <a:ext uri="{FF2B5EF4-FFF2-40B4-BE49-F238E27FC236}">
                <a16:creationId xmlns:a16="http://schemas.microsoft.com/office/drawing/2014/main" id="{BBD0243C-DFD7-22BC-44DB-7D19F9458E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2767" y="899801"/>
            <a:ext cx="7467682" cy="538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218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0"/>
            <a:ext cx="12587844" cy="1325563"/>
          </a:xfrm>
        </p:spPr>
        <p:txBody>
          <a:bodyPr/>
          <a:lstStyle/>
          <a:p>
            <a:r>
              <a:rPr lang="en-US" b="1" dirty="0">
                <a:solidFill>
                  <a:srgbClr val="C00000"/>
                </a:solidFill>
                <a:latin typeface="ITC Berkeley Oldstyle Std Blk" panose="02090402050306020404" pitchFamily="18" charset="0"/>
              </a:rPr>
              <a:t>Tribal Home Visits: To help the children help the parents</a:t>
            </a:r>
          </a:p>
        </p:txBody>
      </p:sp>
      <p:sp>
        <p:nvSpPr>
          <p:cNvPr id="5" name="TextBox 4">
            <a:extLst>
              <a:ext uri="{FF2B5EF4-FFF2-40B4-BE49-F238E27FC236}">
                <a16:creationId xmlns:a16="http://schemas.microsoft.com/office/drawing/2014/main" id="{55E87F05-5C88-78DE-A0AC-EF188059E7D7}"/>
              </a:ext>
            </a:extLst>
          </p:cNvPr>
          <p:cNvSpPr txBox="1"/>
          <p:nvPr/>
        </p:nvSpPr>
        <p:spPr>
          <a:xfrm>
            <a:off x="106877" y="1274496"/>
            <a:ext cx="12085123" cy="5355312"/>
          </a:xfrm>
          <a:prstGeom prst="rect">
            <a:avLst/>
          </a:prstGeom>
          <a:noFill/>
        </p:spPr>
        <p:txBody>
          <a:bodyPr wrap="square">
            <a:spAutoFit/>
          </a:bodyPr>
          <a:lstStyle/>
          <a:p>
            <a:pPr marL="285750" indent="-285750">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Cultural Traditions as a protective force</a:t>
            </a:r>
          </a:p>
          <a:p>
            <a:pPr marL="742950" lvl="1"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Family Spirit is the only evidence-based home visiting model created for Native Americans specifically.</a:t>
            </a:r>
          </a:p>
          <a:p>
            <a:pPr marL="742950" lvl="1"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Provides a wide range of services including but not limited to:</a:t>
            </a:r>
          </a:p>
          <a:p>
            <a:pPr marL="1200150" lvl="2"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Health child development</a:t>
            </a:r>
          </a:p>
          <a:p>
            <a:pPr marL="1200150" lvl="2"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Health prenatal care</a:t>
            </a:r>
          </a:p>
          <a:p>
            <a:pPr marL="1200150" lvl="2"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Financial Management</a:t>
            </a:r>
          </a:p>
          <a:p>
            <a:pPr marL="1200150" lvl="2"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Indigenous language lessons</a:t>
            </a:r>
          </a:p>
          <a:p>
            <a:pPr marL="1200150" lvl="2"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Connection to traditional cultural events</a:t>
            </a:r>
          </a:p>
          <a:p>
            <a:pPr lvl="2"/>
            <a:endParaRPr lang="en-US" dirty="0">
              <a:latin typeface="Times New Roman" panose="02020603050405020304" pitchFamily="18" charset="0"/>
              <a:cs typeface="Times New Roman" panose="02020603050405020304" pitchFamily="18" charset="0"/>
            </a:endParaRPr>
          </a:p>
          <a:p>
            <a:pPr lvl="2"/>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850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351860"/>
            <a:ext cx="10515600" cy="1325563"/>
          </a:xfrm>
        </p:spPr>
        <p:txBody>
          <a:bodyPr/>
          <a:lstStyle/>
          <a:p>
            <a:r>
              <a:rPr lang="en-US" b="1" dirty="0">
                <a:solidFill>
                  <a:srgbClr val="C00000"/>
                </a:solidFill>
                <a:latin typeface="ITC Berkeley Oldstyle Std Blk" panose="02090402050306020404" pitchFamily="18" charset="0"/>
              </a:rPr>
              <a:t>Tribal Home Visits:</a:t>
            </a:r>
          </a:p>
        </p:txBody>
      </p:sp>
      <p:sp>
        <p:nvSpPr>
          <p:cNvPr id="5" name="TextBox 4">
            <a:extLst>
              <a:ext uri="{FF2B5EF4-FFF2-40B4-BE49-F238E27FC236}">
                <a16:creationId xmlns:a16="http://schemas.microsoft.com/office/drawing/2014/main" id="{B984B73B-39F1-5BD5-7F56-2AE2AB94C7EE}"/>
              </a:ext>
            </a:extLst>
          </p:cNvPr>
          <p:cNvSpPr txBox="1"/>
          <p:nvPr/>
        </p:nvSpPr>
        <p:spPr>
          <a:xfrm>
            <a:off x="95002" y="563904"/>
            <a:ext cx="7169371" cy="5170646"/>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Evidence has shown that mothers who are involved in such programs are more likely to… (National Home Visiting Resource Center)</a:t>
            </a:r>
          </a:p>
          <a:p>
            <a:r>
              <a:rPr lang="en-US" sz="3000" dirty="0">
                <a:latin typeface="Times New Roman" panose="02020603050405020304" pitchFamily="18" charset="0"/>
                <a:cs typeface="Times New Roman" panose="02020603050405020304" pitchFamily="18" charset="0"/>
              </a:rPr>
              <a:t>-Access prenatal care</a:t>
            </a:r>
          </a:p>
          <a:p>
            <a:r>
              <a:rPr lang="en-US" sz="3000" dirty="0">
                <a:latin typeface="Times New Roman" panose="02020603050405020304" pitchFamily="18" charset="0"/>
                <a:cs typeface="Times New Roman" panose="02020603050405020304" pitchFamily="18" charset="0"/>
              </a:rPr>
              <a:t>-Breastfeed longer</a:t>
            </a:r>
          </a:p>
          <a:p>
            <a:r>
              <a:rPr lang="en-US" sz="3000" dirty="0">
                <a:latin typeface="Times New Roman" panose="02020603050405020304" pitchFamily="18" charset="0"/>
                <a:cs typeface="Times New Roman" panose="02020603050405020304" pitchFamily="18" charset="0"/>
              </a:rPr>
              <a:t>-Have higher incomes</a:t>
            </a:r>
          </a:p>
          <a:p>
            <a:r>
              <a:rPr lang="en-US" sz="3000" dirty="0">
                <a:latin typeface="Times New Roman" panose="02020603050405020304" pitchFamily="18" charset="0"/>
                <a:cs typeface="Times New Roman" panose="02020603050405020304" pitchFamily="18" charset="0"/>
              </a:rPr>
              <a:t>-More apt to be enrolled in work or school</a:t>
            </a:r>
          </a:p>
          <a:p>
            <a:r>
              <a:rPr lang="en-US" sz="3000" dirty="0">
                <a:latin typeface="Times New Roman" panose="02020603050405020304" pitchFamily="18" charset="0"/>
                <a:cs typeface="Times New Roman" panose="02020603050405020304" pitchFamily="18" charset="0"/>
              </a:rPr>
              <a:t>-Early language and cognitive development improves for the children</a:t>
            </a:r>
          </a:p>
          <a:p>
            <a:r>
              <a:rPr lang="en-US" sz="3000" dirty="0">
                <a:latin typeface="Times New Roman" panose="02020603050405020304" pitchFamily="18" charset="0"/>
                <a:cs typeface="Times New Roman" panose="02020603050405020304" pitchFamily="18" charset="0"/>
              </a:rPr>
              <a:t>-Academic goals increase from grades 1 to 3</a:t>
            </a:r>
            <a:endParaRPr lang="en-US" sz="3000" dirty="0"/>
          </a:p>
        </p:txBody>
      </p:sp>
      <p:pic>
        <p:nvPicPr>
          <p:cNvPr id="26626" name="Picture 2" descr="Desirae puts shoes on LaRose Leigh as her father and one of her brothers get ready to leave the house too. Desirae is happy to be raising her daughter back on the reservation, connected to family and her native heritage. She speaks to LaRose Leigh in both English and Arapaho.">
            <a:extLst>
              <a:ext uri="{FF2B5EF4-FFF2-40B4-BE49-F238E27FC236}">
                <a16:creationId xmlns:a16="http://schemas.microsoft.com/office/drawing/2014/main" id="{1E06B634-EFEF-8E15-38B4-813C0C843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4373" y="1744342"/>
            <a:ext cx="4737621" cy="316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785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0" name="TextBox 9">
            <a:extLst>
              <a:ext uri="{FF2B5EF4-FFF2-40B4-BE49-F238E27FC236}">
                <a16:creationId xmlns:a16="http://schemas.microsoft.com/office/drawing/2014/main" id="{C95539AC-E628-36BF-4341-4EA20D94EE57}"/>
              </a:ext>
            </a:extLst>
          </p:cNvPr>
          <p:cNvSpPr txBox="1"/>
          <p:nvPr/>
        </p:nvSpPr>
        <p:spPr>
          <a:xfrm>
            <a:off x="1000079" y="1239352"/>
            <a:ext cx="10191839" cy="4401205"/>
          </a:xfrm>
          <a:prstGeom prst="rect">
            <a:avLst/>
          </a:prstGeom>
          <a:noFill/>
          <a:ln>
            <a:solidFill>
              <a:schemeClr val="tx2">
                <a:lumMod val="75000"/>
              </a:schemeClr>
            </a:solidFill>
          </a:ln>
        </p:spPr>
        <p:txBody>
          <a:bodyPr wrap="square">
            <a:spAutoFit/>
          </a:bodyPr>
          <a:lstStyle/>
          <a:p>
            <a:r>
              <a:rPr lang="en-US" sz="4000" dirty="0">
                <a:latin typeface="Times New Roman" panose="02020603050405020304" pitchFamily="18" charset="0"/>
                <a:cs typeface="Times New Roman" panose="02020603050405020304" pitchFamily="18" charset="0"/>
              </a:rPr>
              <a:t>“The fact that positive youth outcomes are possible within such marginalized, impoverished, and oppressed communities is a testament to NA parents’ ability to mediate these deleterious circumstances through their resilient approaches to parenting.” – McKinley et al., 2019</a:t>
            </a:r>
          </a:p>
        </p:txBody>
      </p:sp>
      <p:sp>
        <p:nvSpPr>
          <p:cNvPr id="11" name="Title 1">
            <a:extLst>
              <a:ext uri="{FF2B5EF4-FFF2-40B4-BE49-F238E27FC236}">
                <a16:creationId xmlns:a16="http://schemas.microsoft.com/office/drawing/2014/main" id="{61BE1220-8C64-3A21-B501-006E0BC143C9}"/>
              </a:ext>
            </a:extLst>
          </p:cNvPr>
          <p:cNvSpPr>
            <a:spLocks noGrp="1"/>
          </p:cNvSpPr>
          <p:nvPr>
            <p:ph type="title"/>
          </p:nvPr>
        </p:nvSpPr>
        <p:spPr>
          <a:xfrm>
            <a:off x="-2" y="-228641"/>
            <a:ext cx="10515600" cy="1325563"/>
          </a:xfrm>
        </p:spPr>
        <p:txBody>
          <a:bodyPr/>
          <a:lstStyle/>
          <a:p>
            <a:r>
              <a:rPr lang="en-US" b="1" dirty="0">
                <a:solidFill>
                  <a:srgbClr val="C00000"/>
                </a:solidFill>
                <a:latin typeface="ITC Berkeley Oldstyle Std Blk" panose="02090402050306020404" pitchFamily="18" charset="0"/>
              </a:rPr>
              <a:t>Give More Respect to the Parents!</a:t>
            </a:r>
          </a:p>
        </p:txBody>
      </p:sp>
    </p:spTree>
    <p:extLst>
      <p:ext uri="{BB962C8B-B14F-4D97-AF65-F5344CB8AC3E}">
        <p14:creationId xmlns:p14="http://schemas.microsoft.com/office/powerpoint/2010/main" val="3995181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52392"/>
            <a:ext cx="10515600" cy="1325563"/>
          </a:xfrm>
        </p:spPr>
        <p:txBody>
          <a:bodyPr/>
          <a:lstStyle/>
          <a:p>
            <a:r>
              <a:rPr lang="en-US" b="1" dirty="0">
                <a:solidFill>
                  <a:srgbClr val="C00000"/>
                </a:solidFill>
                <a:latin typeface="ITC Berkeley Oldstyle Std Blk" panose="02090402050306020404" pitchFamily="18" charset="0"/>
              </a:rPr>
              <a:t>Suicide Prevention:</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9DF551D3-D5CF-B331-C4A3-CC0C22589D24}"/>
              </a:ext>
            </a:extLst>
          </p:cNvPr>
          <p:cNvSpPr txBox="1"/>
          <p:nvPr/>
        </p:nvSpPr>
        <p:spPr>
          <a:xfrm>
            <a:off x="0" y="673449"/>
            <a:ext cx="12192000" cy="5632311"/>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Suicide is </a:t>
            </a:r>
            <a:r>
              <a:rPr lang="en-US" sz="2400" b="1" dirty="0">
                <a:latin typeface="Times New Roman" panose="02020603050405020304" pitchFamily="18" charset="0"/>
                <a:cs typeface="Times New Roman" panose="02020603050405020304" pitchFamily="18" charset="0"/>
              </a:rPr>
              <a:t>very complex </a:t>
            </a:r>
            <a:r>
              <a:rPr lang="en-US" sz="2400" dirty="0">
                <a:latin typeface="Times New Roman" panose="02020603050405020304" pitchFamily="18" charset="0"/>
                <a:cs typeface="Times New Roman" panose="02020603050405020304" pitchFamily="18" charset="0"/>
              </a:rPr>
              <a:t>and impacts cultures and communities differently and remains a </a:t>
            </a:r>
            <a:r>
              <a:rPr lang="en-US" sz="2400" b="1" dirty="0">
                <a:latin typeface="Times New Roman" panose="02020603050405020304" pitchFamily="18" charset="0"/>
                <a:cs typeface="Times New Roman" panose="02020603050405020304" pitchFamily="18" charset="0"/>
              </a:rPr>
              <a:t>public health crisis for Indigenous youth </a:t>
            </a:r>
            <a:r>
              <a:rPr lang="en-US" sz="2400" dirty="0">
                <a:latin typeface="Times New Roman" panose="02020603050405020304" pitchFamily="18" charset="0"/>
                <a:cs typeface="Times New Roman" panose="02020603050405020304" pitchFamily="18" charset="0"/>
              </a:rPr>
              <a:t>all throughout the United States and Canada.</a:t>
            </a:r>
          </a:p>
          <a:p>
            <a:endParaRPr lang="en-US" sz="2400" dirty="0">
              <a:latin typeface="Times New Roman" panose="02020603050405020304" pitchFamily="18" charset="0"/>
              <a:cs typeface="Times New Roman" panose="02020603050405020304" pitchFamily="18" charset="0"/>
            </a:endParaRPr>
          </a:p>
          <a:p>
            <a:r>
              <a:rPr lang="en-US" sz="2400" dirty="0"/>
              <a:t>Professionals and researchers have provided a number of potential changes to </a:t>
            </a:r>
            <a:r>
              <a:rPr lang="en-US" sz="2400" b="1" dirty="0"/>
              <a:t>mitigate this crisis </a:t>
            </a:r>
            <a:r>
              <a:rPr lang="en-US" sz="2400" dirty="0"/>
              <a:t>and </a:t>
            </a:r>
            <a:r>
              <a:rPr lang="en-US" sz="2400" b="1" dirty="0"/>
              <a:t>reduce health inequities </a:t>
            </a:r>
            <a:r>
              <a:rPr lang="en-US" sz="2400" dirty="0"/>
              <a:t>among Indigenous peoples (Stone et al., 2022)</a:t>
            </a:r>
          </a:p>
          <a:p>
            <a:endParaRPr lang="en-US" sz="2400" dirty="0"/>
          </a:p>
          <a:p>
            <a:pPr marL="285750" indent="-285750">
              <a:buFont typeface="Arial" panose="020B0604020202020204" pitchFamily="34" charset="0"/>
              <a:buChar char="•"/>
            </a:pPr>
            <a:r>
              <a:rPr lang="en-US" sz="2400" dirty="0"/>
              <a:t>Delivering culturally relevant care</a:t>
            </a:r>
          </a:p>
          <a:p>
            <a:pPr marL="285750" indent="-285750">
              <a:buFont typeface="Arial" panose="020B0604020202020204" pitchFamily="34" charset="0"/>
              <a:buChar char="•"/>
            </a:pPr>
            <a:r>
              <a:rPr lang="en-US" sz="2400" dirty="0"/>
              <a:t>Telehealth for mental health concerns and well-being</a:t>
            </a:r>
          </a:p>
          <a:p>
            <a:pPr marL="285750" indent="-285750">
              <a:buFont typeface="Arial" panose="020B0604020202020204" pitchFamily="34" charset="0"/>
              <a:buChar char="•"/>
            </a:pPr>
            <a:r>
              <a:rPr lang="en-US" sz="2400" dirty="0"/>
              <a:t>The training and hiring of Indigenous providers and professionals</a:t>
            </a:r>
          </a:p>
          <a:p>
            <a:pPr marL="285750" indent="-285750">
              <a:buFont typeface="Arial" panose="020B0604020202020204" pitchFamily="34" charset="0"/>
              <a:buChar char="•"/>
            </a:pPr>
            <a:r>
              <a:rPr lang="en-US" sz="2400" dirty="0"/>
              <a:t>The promotion of community engagement and cultural traditions</a:t>
            </a:r>
          </a:p>
          <a:p>
            <a:pPr marL="285750" indent="-285750">
              <a:buFont typeface="Arial" panose="020B0604020202020204" pitchFamily="34" charset="0"/>
              <a:buChar char="•"/>
            </a:pPr>
            <a:r>
              <a:rPr lang="en-US" sz="2400" dirty="0"/>
              <a:t>Increasing coping and problem-solving skills</a:t>
            </a:r>
          </a:p>
          <a:p>
            <a:pPr marL="285750" indent="-285750">
              <a:buFont typeface="Arial" panose="020B0604020202020204" pitchFamily="34" charset="0"/>
              <a:buChar char="•"/>
            </a:pPr>
            <a:r>
              <a:rPr lang="en-US" sz="2400" dirty="0"/>
              <a:t>Increase training on reservations for properly recognizing and responding to suicide risk</a:t>
            </a:r>
          </a:p>
          <a:p>
            <a:pPr marL="285750" indent="-285750">
              <a:buFont typeface="Arial" panose="020B0604020202020204" pitchFamily="34" charset="0"/>
              <a:buChar char="•"/>
            </a:pPr>
            <a:r>
              <a:rPr lang="en-US" sz="2400" dirty="0"/>
              <a:t>Postvention programs</a:t>
            </a:r>
          </a:p>
          <a:p>
            <a:pPr marL="742950" lvl="1" indent="-285750">
              <a:buFont typeface="Arial" panose="020B0604020202020204" pitchFamily="34" charset="0"/>
              <a:buChar char="•"/>
            </a:pPr>
            <a:r>
              <a:rPr lang="en-US" sz="2400" dirty="0"/>
              <a:t>To reduce risk and promote healing after a death from suicide</a:t>
            </a:r>
          </a:p>
          <a:p>
            <a:pPr marL="285750" indent="-285750">
              <a:buFont typeface="Arial" panose="020B0604020202020204" pitchFamily="34" charset="0"/>
              <a:buChar char="•"/>
            </a:pPr>
            <a:r>
              <a:rPr lang="en-US" sz="2400" dirty="0"/>
              <a:t>Promotion of the 988 Suicide and Crisis Lifeline</a:t>
            </a:r>
          </a:p>
        </p:txBody>
      </p:sp>
    </p:spTree>
    <p:extLst>
      <p:ext uri="{BB962C8B-B14F-4D97-AF65-F5344CB8AC3E}">
        <p14:creationId xmlns:p14="http://schemas.microsoft.com/office/powerpoint/2010/main" val="2490321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76142"/>
            <a:ext cx="10515600" cy="1325563"/>
          </a:xfrm>
        </p:spPr>
        <p:txBody>
          <a:bodyPr/>
          <a:lstStyle/>
          <a:p>
            <a:r>
              <a:rPr lang="en-US" b="1" dirty="0">
                <a:solidFill>
                  <a:srgbClr val="C00000"/>
                </a:solidFill>
                <a:latin typeface="ITC Berkeley Oldstyle Std Blk" panose="02090402050306020404" pitchFamily="18" charset="0"/>
              </a:rPr>
              <a:t>The Future Plans for Education:</a:t>
            </a:r>
          </a:p>
        </p:txBody>
      </p:sp>
      <p:sp>
        <p:nvSpPr>
          <p:cNvPr id="5" name="TextBox 4">
            <a:extLst>
              <a:ext uri="{FF2B5EF4-FFF2-40B4-BE49-F238E27FC236}">
                <a16:creationId xmlns:a16="http://schemas.microsoft.com/office/drawing/2014/main" id="{3DC413A5-8E99-1A39-9605-19D970E016A7}"/>
              </a:ext>
            </a:extLst>
          </p:cNvPr>
          <p:cNvSpPr txBox="1"/>
          <p:nvPr/>
        </p:nvSpPr>
        <p:spPr>
          <a:xfrm>
            <a:off x="180597" y="751344"/>
            <a:ext cx="11830803" cy="5355312"/>
          </a:xfrm>
          <a:prstGeom prst="rect">
            <a:avLst/>
          </a:prstGeom>
          <a:noFill/>
          <a:ln>
            <a:solidFill>
              <a:schemeClr val="tx2">
                <a:lumMod val="75000"/>
              </a:schemeClr>
            </a:solidFill>
          </a:ln>
        </p:spPr>
        <p:txBody>
          <a:bodyPr wrap="square">
            <a:spAutoFit/>
          </a:bodyPr>
          <a:lstStyle/>
          <a:p>
            <a:r>
              <a:rPr lang="en-US" sz="3400" b="0" i="0" u="none" strike="noStrike" dirty="0">
                <a:solidFill>
                  <a:srgbClr val="000000"/>
                </a:solidFill>
                <a:effectLst/>
                <a:latin typeface="Times New Roman" panose="02020603050405020304" pitchFamily="18" charset="0"/>
                <a:cs typeface="Times New Roman" panose="02020603050405020304" pitchFamily="18" charset="0"/>
              </a:rPr>
              <a:t>“I see that, among my peers, I am much less likely to fall prey to alcoholism and much less likely to be suicidal as a result of being brought up in the laps of my elders, listening to stories and being engaged on a cultural level. What I've seen is that when youth are not culturally engaged, you see higher rates of incarceration, higher rates of suicide, higher rates of alcoholism, higher rates of drug abuse—all these evils that come in and take the place of culture.” - Sam Schimmel, an Alaska Native teenager, explains the importance and urgency of culture-based education</a:t>
            </a:r>
            <a:endParaRPr lang="en-US" sz="3400" b="0" dirty="0">
              <a:effectLst/>
              <a:latin typeface="Times New Roman" panose="02020603050405020304" pitchFamily="18" charset="0"/>
              <a:cs typeface="Times New Roman" panose="02020603050405020304" pitchFamily="18" charset="0"/>
            </a:endParaRPr>
          </a:p>
          <a:p>
            <a:br>
              <a:rPr lang="en-US" dirty="0"/>
            </a:br>
            <a:endParaRPr lang="en-US" dirty="0"/>
          </a:p>
        </p:txBody>
      </p:sp>
    </p:spTree>
    <p:extLst>
      <p:ext uri="{BB962C8B-B14F-4D97-AF65-F5344CB8AC3E}">
        <p14:creationId xmlns:p14="http://schemas.microsoft.com/office/powerpoint/2010/main" val="226150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A37460-F3DD-6039-A47F-A5339817BD5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descr="Shape&#10;&#10;Description automatically generated">
            <a:extLst>
              <a:ext uri="{FF2B5EF4-FFF2-40B4-BE49-F238E27FC236}">
                <a16:creationId xmlns:a16="http://schemas.microsoft.com/office/drawing/2014/main" id="{C1A52750-80F1-C8DF-F256-412055F85057}"/>
              </a:ext>
            </a:extLst>
          </p:cNvPr>
          <p:cNvPicPr>
            <a:picLocks noChangeAspect="1"/>
          </p:cNvPicPr>
          <p:nvPr/>
        </p:nvPicPr>
        <p:blipFill>
          <a:blip r:embed="rId4"/>
          <a:stretch>
            <a:fillRect/>
          </a:stretch>
        </p:blipFill>
        <p:spPr>
          <a:xfrm>
            <a:off x="0" y="0"/>
            <a:ext cx="12192000" cy="6400800"/>
          </a:xfrm>
          <a:prstGeom prst="rect">
            <a:avLst/>
          </a:prstGeom>
        </p:spPr>
      </p:pic>
      <p:sp>
        <p:nvSpPr>
          <p:cNvPr id="6" name="TextBox 5">
            <a:extLst>
              <a:ext uri="{FF2B5EF4-FFF2-40B4-BE49-F238E27FC236}">
                <a16:creationId xmlns:a16="http://schemas.microsoft.com/office/drawing/2014/main" id="{637FB3A1-59D7-1ED6-5314-142195955714}"/>
              </a:ext>
            </a:extLst>
          </p:cNvPr>
          <p:cNvSpPr txBox="1"/>
          <p:nvPr/>
        </p:nvSpPr>
        <p:spPr>
          <a:xfrm>
            <a:off x="6893169" y="756139"/>
            <a:ext cx="4102405" cy="461665"/>
          </a:xfrm>
          <a:prstGeom prst="rect">
            <a:avLst/>
          </a:prstGeom>
          <a:noFill/>
        </p:spPr>
        <p:txBody>
          <a:bodyPr wrap="none" rtlCol="0">
            <a:spAutoFit/>
          </a:bodyPr>
          <a:lstStyle/>
          <a:p>
            <a:r>
              <a:rPr lang="en-US" sz="2400" b="1" dirty="0">
                <a:solidFill>
                  <a:srgbClr val="C00000"/>
                </a:solidFill>
                <a:latin typeface="Univers" panose="020B0503020202020204" pitchFamily="34" charset="0"/>
              </a:rPr>
              <a:t>Name of Featured Speaker</a:t>
            </a:r>
          </a:p>
        </p:txBody>
      </p:sp>
      <p:sp>
        <p:nvSpPr>
          <p:cNvPr id="8" name="TextBox 7">
            <a:extLst>
              <a:ext uri="{FF2B5EF4-FFF2-40B4-BE49-F238E27FC236}">
                <a16:creationId xmlns:a16="http://schemas.microsoft.com/office/drawing/2014/main" id="{17120FBA-4E5A-B279-9230-23B9AD3215A0}"/>
              </a:ext>
            </a:extLst>
          </p:cNvPr>
          <p:cNvSpPr txBox="1"/>
          <p:nvPr/>
        </p:nvSpPr>
        <p:spPr>
          <a:xfrm>
            <a:off x="6369147" y="1604611"/>
            <a:ext cx="5434274" cy="3693319"/>
          </a:xfrm>
          <a:prstGeom prst="rect">
            <a:avLst/>
          </a:prstGeom>
          <a:noFill/>
        </p:spPr>
        <p:txBody>
          <a:bodyPr wrap="square" rtlCol="0">
            <a:spAutoFit/>
          </a:bodyPr>
          <a:lstStyle/>
          <a:p>
            <a:pPr algn="ctr"/>
            <a:r>
              <a:rPr lang="en-US" b="1" dirty="0">
                <a:latin typeface="ITC Berkeley Oldstyle Std Bk" panose="02090402050306020404" pitchFamily="18" charset="0"/>
              </a:rPr>
              <a:t>Hunter Davenport</a:t>
            </a:r>
          </a:p>
          <a:p>
            <a:endParaRPr lang="en-US" dirty="0">
              <a:latin typeface="ITC Berkeley Oldstyle Std Bk" panose="02090402050306020404" pitchFamily="18" charset="0"/>
            </a:endParaRPr>
          </a:p>
          <a:p>
            <a:pPr marL="285750" indent="-285750">
              <a:buFont typeface="Arial" panose="020B0604020202020204" pitchFamily="34" charset="0"/>
              <a:buChar char="•"/>
            </a:pPr>
            <a:r>
              <a:rPr lang="en-US" dirty="0">
                <a:latin typeface="ITC Berkeley Oldstyle Std Bk" panose="02090402050306020404" pitchFamily="18" charset="0"/>
              </a:rPr>
              <a:t>Iowa State Student</a:t>
            </a:r>
          </a:p>
          <a:p>
            <a:pPr marL="742950" lvl="1" indent="-285750">
              <a:buFont typeface="Arial" panose="020B0604020202020204" pitchFamily="34" charset="0"/>
              <a:buChar char="•"/>
            </a:pPr>
            <a:r>
              <a:rPr lang="en-US" dirty="0">
                <a:latin typeface="ITC Berkeley Oldstyle Std Bk" panose="02090402050306020404" pitchFamily="18" charset="0"/>
              </a:rPr>
              <a:t>4</a:t>
            </a:r>
            <a:r>
              <a:rPr lang="en-US" baseline="30000" dirty="0">
                <a:latin typeface="ITC Berkeley Oldstyle Std Bk" panose="02090402050306020404" pitchFamily="18" charset="0"/>
              </a:rPr>
              <a:t>th</a:t>
            </a:r>
            <a:r>
              <a:rPr lang="en-US" dirty="0">
                <a:latin typeface="ITC Berkeley Oldstyle Std Bk" panose="02090402050306020404" pitchFamily="18" charset="0"/>
              </a:rPr>
              <a:t> year</a:t>
            </a:r>
          </a:p>
          <a:p>
            <a:pPr marL="742950" lvl="1" indent="-285750">
              <a:buFont typeface="Arial" panose="020B0604020202020204" pitchFamily="34" charset="0"/>
              <a:buChar char="•"/>
            </a:pPr>
            <a:r>
              <a:rPr lang="en-US" dirty="0">
                <a:latin typeface="ITC Berkeley Oldstyle Std Bk" panose="02090402050306020404" pitchFamily="18" charset="0"/>
              </a:rPr>
              <a:t>Biology and Kinesiology &amp; Health major</a:t>
            </a:r>
          </a:p>
          <a:p>
            <a:pPr marL="285750" indent="-285750">
              <a:buFont typeface="Arial" panose="020B0604020202020204" pitchFamily="34" charset="0"/>
              <a:buChar char="•"/>
            </a:pPr>
            <a:r>
              <a:rPr lang="en-US" dirty="0">
                <a:latin typeface="ITC Berkeley Oldstyle Std Bk" panose="02090402050306020404" pitchFamily="18" charset="0"/>
              </a:rPr>
              <a:t>Descendant of the Meskwaki Settlement in </a:t>
            </a:r>
            <a:r>
              <a:rPr lang="en-US" dirty="0" err="1">
                <a:latin typeface="ITC Berkeley Oldstyle Std Bk" panose="02090402050306020404" pitchFamily="18" charset="0"/>
              </a:rPr>
              <a:t>Tama</a:t>
            </a:r>
            <a:r>
              <a:rPr lang="en-US" dirty="0">
                <a:latin typeface="ITC Berkeley Oldstyle Std Bk" panose="02090402050306020404" pitchFamily="18" charset="0"/>
              </a:rPr>
              <a:t>, Iowa</a:t>
            </a:r>
          </a:p>
          <a:p>
            <a:pPr marL="285750" indent="-285750">
              <a:buFont typeface="Arial" panose="020B0604020202020204" pitchFamily="34" charset="0"/>
              <a:buChar char="•"/>
            </a:pPr>
            <a:r>
              <a:rPr lang="en-US" dirty="0">
                <a:latin typeface="ITC Berkeley Oldstyle Std Bk" panose="02090402050306020404" pitchFamily="18" charset="0"/>
              </a:rPr>
              <a:t>President of Sigma Lambda Beta International Fraternity, Inc.</a:t>
            </a:r>
          </a:p>
          <a:p>
            <a:pPr marL="285750" indent="-285750">
              <a:buFont typeface="Arial" panose="020B0604020202020204" pitchFamily="34" charset="0"/>
              <a:buChar char="•"/>
            </a:pPr>
            <a:r>
              <a:rPr lang="en-US" dirty="0">
                <a:latin typeface="ITC Berkeley Oldstyle Std Bk" panose="02090402050306020404" pitchFamily="18" charset="0"/>
              </a:rPr>
              <a:t>Science Bound Scholar</a:t>
            </a:r>
          </a:p>
          <a:p>
            <a:pPr marL="285750" indent="-285750">
              <a:buFont typeface="Arial" panose="020B0604020202020204" pitchFamily="34" charset="0"/>
              <a:buChar char="•"/>
            </a:pPr>
            <a:r>
              <a:rPr lang="en-US" dirty="0">
                <a:latin typeface="ITC Berkeley Oldstyle Std Bk" panose="02090402050306020404" pitchFamily="18" charset="0"/>
              </a:rPr>
              <a:t>Honors Student</a:t>
            </a:r>
          </a:p>
          <a:p>
            <a:pPr marL="285750" indent="-285750">
              <a:buFont typeface="Arial" panose="020B0604020202020204" pitchFamily="34" charset="0"/>
              <a:buChar char="•"/>
            </a:pPr>
            <a:r>
              <a:rPr lang="en-US" dirty="0">
                <a:latin typeface="ITC Berkeley Oldstyle Std Bk" panose="02090402050306020404" pitchFamily="18" charset="0"/>
              </a:rPr>
              <a:t>Enjoyer of Science (and basketball)</a:t>
            </a:r>
          </a:p>
          <a:p>
            <a:pPr marL="285750" indent="-285750">
              <a:buFont typeface="Arial" panose="020B0604020202020204" pitchFamily="34" charset="0"/>
              <a:buChar char="•"/>
            </a:pPr>
            <a:endParaRPr lang="en-US" dirty="0">
              <a:latin typeface="ITC Berkeley Oldstyle Std Bk" panose="02090402050306020404" pitchFamily="18" charset="0"/>
            </a:endParaRPr>
          </a:p>
        </p:txBody>
      </p:sp>
      <p:pic>
        <p:nvPicPr>
          <p:cNvPr id="9" name="Picture 8">
            <a:extLst>
              <a:ext uri="{FF2B5EF4-FFF2-40B4-BE49-F238E27FC236}">
                <a16:creationId xmlns:a16="http://schemas.microsoft.com/office/drawing/2014/main" id="{28F4C04E-3FF9-6203-2E78-54145D7B98D2}"/>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0" name="Picture 9">
            <a:extLst>
              <a:ext uri="{FF2B5EF4-FFF2-40B4-BE49-F238E27FC236}">
                <a16:creationId xmlns:a16="http://schemas.microsoft.com/office/drawing/2014/main" id="{92FECE75-B062-FCCE-495A-9B1B1EB1AE4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1" name="TextBox 10">
            <a:extLst>
              <a:ext uri="{FF2B5EF4-FFF2-40B4-BE49-F238E27FC236}">
                <a16:creationId xmlns:a16="http://schemas.microsoft.com/office/drawing/2014/main" id="{6C9EB6DF-3C6F-F49A-96DE-E3812216F265}"/>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4" name="Picture 3" descr="A person holding a sign&#10;&#10;Description automatically generated with low confidence">
            <a:extLst>
              <a:ext uri="{FF2B5EF4-FFF2-40B4-BE49-F238E27FC236}">
                <a16:creationId xmlns:a16="http://schemas.microsoft.com/office/drawing/2014/main" id="{8E876560-81DC-6EEC-71D7-0EDD1B54807D}"/>
              </a:ext>
            </a:extLst>
          </p:cNvPr>
          <p:cNvPicPr>
            <a:picLocks noChangeAspect="1"/>
          </p:cNvPicPr>
          <p:nvPr/>
        </p:nvPicPr>
        <p:blipFill>
          <a:blip r:embed="rId6"/>
          <a:stretch>
            <a:fillRect/>
          </a:stretch>
        </p:blipFill>
        <p:spPr>
          <a:xfrm>
            <a:off x="1101424" y="103834"/>
            <a:ext cx="3383529" cy="6194720"/>
          </a:xfrm>
          <a:prstGeom prst="rect">
            <a:avLst/>
          </a:prstGeom>
        </p:spPr>
      </p:pic>
    </p:spTree>
    <p:extLst>
      <p:ext uri="{BB962C8B-B14F-4D97-AF65-F5344CB8AC3E}">
        <p14:creationId xmlns:p14="http://schemas.microsoft.com/office/powerpoint/2010/main" val="2742670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76143"/>
            <a:ext cx="12192000" cy="1325563"/>
          </a:xfrm>
        </p:spPr>
        <p:txBody>
          <a:bodyPr>
            <a:normAutofit/>
          </a:bodyPr>
          <a:lstStyle/>
          <a:p>
            <a:r>
              <a:rPr lang="en-US" sz="4000" b="1" dirty="0">
                <a:solidFill>
                  <a:srgbClr val="C00000"/>
                </a:solidFill>
                <a:latin typeface="ITC Berkeley Oldstyle Std Blk" panose="02090402050306020404" pitchFamily="18" charset="0"/>
              </a:rPr>
              <a:t>The Future Plans For Education: Culture-Based Education</a:t>
            </a:r>
          </a:p>
        </p:txBody>
      </p:sp>
      <p:graphicFrame>
        <p:nvGraphicFramePr>
          <p:cNvPr id="10" name="TextBox 4">
            <a:extLst>
              <a:ext uri="{FF2B5EF4-FFF2-40B4-BE49-F238E27FC236}">
                <a16:creationId xmlns:a16="http://schemas.microsoft.com/office/drawing/2014/main" id="{BB9A50CB-AAF1-66C4-8DB3-A3548B829DBE}"/>
              </a:ext>
            </a:extLst>
          </p:cNvPr>
          <p:cNvGraphicFramePr/>
          <p:nvPr>
            <p:extLst>
              <p:ext uri="{D42A27DB-BD31-4B8C-83A1-F6EECF244321}">
                <p14:modId xmlns:p14="http://schemas.microsoft.com/office/powerpoint/2010/main" val="633804122"/>
              </p:ext>
            </p:extLst>
          </p:nvPr>
        </p:nvGraphicFramePr>
        <p:xfrm>
          <a:off x="120169" y="771896"/>
          <a:ext cx="11951660" cy="53558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3970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0" name="TextBox 9">
            <a:extLst>
              <a:ext uri="{FF2B5EF4-FFF2-40B4-BE49-F238E27FC236}">
                <a16:creationId xmlns:a16="http://schemas.microsoft.com/office/drawing/2014/main" id="{BC01E3E6-F003-6663-5664-5F2FA55548EB}"/>
              </a:ext>
            </a:extLst>
          </p:cNvPr>
          <p:cNvSpPr txBox="1"/>
          <p:nvPr/>
        </p:nvSpPr>
        <p:spPr>
          <a:xfrm>
            <a:off x="-2" y="-88130"/>
            <a:ext cx="12192000" cy="707886"/>
          </a:xfrm>
          <a:prstGeom prst="rect">
            <a:avLst/>
          </a:prstGeom>
          <a:noFill/>
        </p:spPr>
        <p:txBody>
          <a:bodyPr wrap="square">
            <a:spAutoFit/>
          </a:bodyPr>
          <a:lstStyle/>
          <a:p>
            <a:r>
              <a:rPr lang="en-US" sz="4000" b="1" dirty="0">
                <a:solidFill>
                  <a:srgbClr val="C00000"/>
                </a:solidFill>
                <a:latin typeface="ITC Berkeley Oldstyle Std Blk" panose="02090402050306020404" pitchFamily="18" charset="0"/>
              </a:rPr>
              <a:t>The Future Plans For Education: Culture-Based Education</a:t>
            </a:r>
            <a:endParaRPr lang="en-US" sz="4000" dirty="0"/>
          </a:p>
        </p:txBody>
      </p:sp>
      <p:graphicFrame>
        <p:nvGraphicFramePr>
          <p:cNvPr id="14" name="TextBox 11">
            <a:extLst>
              <a:ext uri="{FF2B5EF4-FFF2-40B4-BE49-F238E27FC236}">
                <a16:creationId xmlns:a16="http://schemas.microsoft.com/office/drawing/2014/main" id="{309CA1EB-3132-DFEC-06EB-8A52500C2FAD}"/>
              </a:ext>
            </a:extLst>
          </p:cNvPr>
          <p:cNvGraphicFramePr/>
          <p:nvPr>
            <p:extLst>
              <p:ext uri="{D42A27DB-BD31-4B8C-83A1-F6EECF244321}">
                <p14:modId xmlns:p14="http://schemas.microsoft.com/office/powerpoint/2010/main" val="2460232579"/>
              </p:ext>
            </p:extLst>
          </p:nvPr>
        </p:nvGraphicFramePr>
        <p:xfrm>
          <a:off x="83127" y="762186"/>
          <a:ext cx="12017829" cy="52823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13605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52391"/>
            <a:ext cx="10515600" cy="1325563"/>
          </a:xfrm>
        </p:spPr>
        <p:txBody>
          <a:bodyPr/>
          <a:lstStyle/>
          <a:p>
            <a:r>
              <a:rPr lang="en-US" b="1" dirty="0">
                <a:solidFill>
                  <a:srgbClr val="C00000"/>
                </a:solidFill>
                <a:latin typeface="ITC Berkeley Oldstyle Std Blk" panose="02090402050306020404" pitchFamily="18" charset="0"/>
              </a:rPr>
              <a:t>Public School Education:</a:t>
            </a:r>
          </a:p>
        </p:txBody>
      </p:sp>
      <p:graphicFrame>
        <p:nvGraphicFramePr>
          <p:cNvPr id="10" name="TextBox 4">
            <a:extLst>
              <a:ext uri="{FF2B5EF4-FFF2-40B4-BE49-F238E27FC236}">
                <a16:creationId xmlns:a16="http://schemas.microsoft.com/office/drawing/2014/main" id="{D982DDE1-C3D8-A8C6-19F8-653D6FCE6B76}"/>
              </a:ext>
            </a:extLst>
          </p:cNvPr>
          <p:cNvGraphicFramePr/>
          <p:nvPr>
            <p:extLst>
              <p:ext uri="{D42A27DB-BD31-4B8C-83A1-F6EECF244321}">
                <p14:modId xmlns:p14="http://schemas.microsoft.com/office/powerpoint/2010/main" val="1766814131"/>
              </p:ext>
            </p:extLst>
          </p:nvPr>
        </p:nvGraphicFramePr>
        <p:xfrm>
          <a:off x="137159" y="853883"/>
          <a:ext cx="11917680" cy="53027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17941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52391"/>
            <a:ext cx="10515600" cy="1325563"/>
          </a:xfrm>
        </p:spPr>
        <p:txBody>
          <a:bodyPr/>
          <a:lstStyle/>
          <a:p>
            <a:r>
              <a:rPr lang="en-US" b="1" dirty="0">
                <a:solidFill>
                  <a:srgbClr val="C00000"/>
                </a:solidFill>
                <a:latin typeface="ITC Berkeley Oldstyle Std Blk" panose="02090402050306020404" pitchFamily="18" charset="0"/>
              </a:rPr>
              <a:t>Public School Education: What can be done?</a:t>
            </a:r>
          </a:p>
        </p:txBody>
      </p:sp>
      <p:graphicFrame>
        <p:nvGraphicFramePr>
          <p:cNvPr id="10" name="TextBox 4">
            <a:extLst>
              <a:ext uri="{FF2B5EF4-FFF2-40B4-BE49-F238E27FC236}">
                <a16:creationId xmlns:a16="http://schemas.microsoft.com/office/drawing/2014/main" id="{D982DDE1-C3D8-A8C6-19F8-653D6FCE6B76}"/>
              </a:ext>
            </a:extLst>
          </p:cNvPr>
          <p:cNvGraphicFramePr/>
          <p:nvPr>
            <p:extLst>
              <p:ext uri="{D42A27DB-BD31-4B8C-83A1-F6EECF244321}">
                <p14:modId xmlns:p14="http://schemas.microsoft.com/office/powerpoint/2010/main" val="1515199271"/>
              </p:ext>
            </p:extLst>
          </p:nvPr>
        </p:nvGraphicFramePr>
        <p:xfrm>
          <a:off x="137159" y="853883"/>
          <a:ext cx="11917680" cy="53027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08515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52392"/>
            <a:ext cx="12192000" cy="1325563"/>
          </a:xfrm>
        </p:spPr>
        <p:txBody>
          <a:bodyPr/>
          <a:lstStyle/>
          <a:p>
            <a:r>
              <a:rPr lang="en-US" b="1" dirty="0">
                <a:solidFill>
                  <a:srgbClr val="C00000"/>
                </a:solidFill>
                <a:latin typeface="ITC Berkeley Oldstyle Std Blk" panose="02090402050306020404" pitchFamily="18" charset="0"/>
              </a:rPr>
              <a:t>Increase Funding and Access To School Resources:</a:t>
            </a:r>
          </a:p>
        </p:txBody>
      </p:sp>
      <p:graphicFrame>
        <p:nvGraphicFramePr>
          <p:cNvPr id="10" name="TextBox 4">
            <a:extLst>
              <a:ext uri="{FF2B5EF4-FFF2-40B4-BE49-F238E27FC236}">
                <a16:creationId xmlns:a16="http://schemas.microsoft.com/office/drawing/2014/main" id="{21501DA8-BFFB-6A94-7573-0EC85E0616ED}"/>
              </a:ext>
            </a:extLst>
          </p:cNvPr>
          <p:cNvGraphicFramePr/>
          <p:nvPr>
            <p:extLst>
              <p:ext uri="{D42A27DB-BD31-4B8C-83A1-F6EECF244321}">
                <p14:modId xmlns:p14="http://schemas.microsoft.com/office/powerpoint/2010/main" val="32396371"/>
              </p:ext>
            </p:extLst>
          </p:nvPr>
        </p:nvGraphicFramePr>
        <p:xfrm>
          <a:off x="273132" y="1140897"/>
          <a:ext cx="11768447" cy="48917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508818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40517"/>
            <a:ext cx="11353800" cy="1325563"/>
          </a:xfrm>
        </p:spPr>
        <p:txBody>
          <a:bodyPr/>
          <a:lstStyle/>
          <a:p>
            <a:r>
              <a:rPr lang="en-US" b="1" dirty="0">
                <a:solidFill>
                  <a:srgbClr val="C00000"/>
                </a:solidFill>
                <a:latin typeface="ITC Berkeley Oldstyle Std Blk" panose="02090402050306020404" pitchFamily="18" charset="0"/>
              </a:rPr>
              <a:t>The connection of Education and Role Models:</a:t>
            </a:r>
          </a:p>
        </p:txBody>
      </p:sp>
      <p:graphicFrame>
        <p:nvGraphicFramePr>
          <p:cNvPr id="10" name="TextBox 4">
            <a:extLst>
              <a:ext uri="{FF2B5EF4-FFF2-40B4-BE49-F238E27FC236}">
                <a16:creationId xmlns:a16="http://schemas.microsoft.com/office/drawing/2014/main" id="{316F5BB1-ACB3-C5EB-D850-0667D09770A9}"/>
              </a:ext>
            </a:extLst>
          </p:cNvPr>
          <p:cNvGraphicFramePr/>
          <p:nvPr>
            <p:extLst>
              <p:ext uri="{D42A27DB-BD31-4B8C-83A1-F6EECF244321}">
                <p14:modId xmlns:p14="http://schemas.microsoft.com/office/powerpoint/2010/main" val="2637566298"/>
              </p:ext>
            </p:extLst>
          </p:nvPr>
        </p:nvGraphicFramePr>
        <p:xfrm>
          <a:off x="-2" y="1693064"/>
          <a:ext cx="12192000" cy="3416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93883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8018"/>
            <a:ext cx="10515600" cy="1325563"/>
          </a:xfrm>
        </p:spPr>
        <p:txBody>
          <a:bodyPr/>
          <a:lstStyle/>
          <a:p>
            <a:r>
              <a:rPr lang="en-US" b="1" dirty="0">
                <a:solidFill>
                  <a:srgbClr val="C00000"/>
                </a:solidFill>
                <a:latin typeface="ITC Berkeley Oldstyle Std Blk" panose="02090402050306020404" pitchFamily="18" charset="0"/>
              </a:rPr>
              <a:t>Higher Education:</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30724" name="Picture 4">
            <a:extLst>
              <a:ext uri="{FF2B5EF4-FFF2-40B4-BE49-F238E27FC236}">
                <a16:creationId xmlns:a16="http://schemas.microsoft.com/office/drawing/2014/main" id="{2059A7FD-8923-0959-CDDE-15F2FC2831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5420" y="1669253"/>
            <a:ext cx="6981157" cy="43744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B39BD1-A44A-270C-90D2-70CFAA59AB8F}"/>
              </a:ext>
            </a:extLst>
          </p:cNvPr>
          <p:cNvSpPr txBox="1"/>
          <p:nvPr/>
        </p:nvSpPr>
        <p:spPr>
          <a:xfrm>
            <a:off x="0" y="631708"/>
            <a:ext cx="12350338"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Only 7 of 100 AI/AN kindergarten students will earn a bachelor’s degree (U.S. Dept. of Education, Senate Committee on Indian Affairs. (2014).</a:t>
            </a:r>
          </a:p>
        </p:txBody>
      </p:sp>
    </p:spTree>
    <p:extLst>
      <p:ext uri="{BB962C8B-B14F-4D97-AF65-F5344CB8AC3E}">
        <p14:creationId xmlns:p14="http://schemas.microsoft.com/office/powerpoint/2010/main" val="3120339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8018"/>
            <a:ext cx="10515600" cy="1325563"/>
          </a:xfrm>
        </p:spPr>
        <p:txBody>
          <a:bodyPr/>
          <a:lstStyle/>
          <a:p>
            <a:r>
              <a:rPr lang="en-US" b="1" dirty="0">
                <a:solidFill>
                  <a:srgbClr val="C00000"/>
                </a:solidFill>
                <a:latin typeface="ITC Berkeley Oldstyle Std Blk" panose="02090402050306020404" pitchFamily="18" charset="0"/>
              </a:rPr>
              <a:t>Career Paths: STEM</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2" name="TextBox 11">
            <a:extLst>
              <a:ext uri="{FF2B5EF4-FFF2-40B4-BE49-F238E27FC236}">
                <a16:creationId xmlns:a16="http://schemas.microsoft.com/office/drawing/2014/main" id="{0E74AB89-A62D-2515-F390-62A562D94EDA}"/>
              </a:ext>
            </a:extLst>
          </p:cNvPr>
          <p:cNvSpPr txBox="1"/>
          <p:nvPr/>
        </p:nvSpPr>
        <p:spPr>
          <a:xfrm>
            <a:off x="199900" y="1131706"/>
            <a:ext cx="11792198" cy="452431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Indigenous people represent only </a:t>
            </a:r>
            <a:r>
              <a:rPr lang="en-US" sz="2400" b="1" dirty="0">
                <a:latin typeface="Times New Roman" panose="02020603050405020304" pitchFamily="18" charset="0"/>
                <a:cs typeface="Times New Roman" panose="02020603050405020304" pitchFamily="18" charset="0"/>
              </a:rPr>
              <a:t>0.4%</a:t>
            </a:r>
            <a:r>
              <a:rPr lang="en-US" sz="2400" dirty="0">
                <a:latin typeface="Times New Roman" panose="02020603050405020304" pitchFamily="18" charset="0"/>
                <a:cs typeface="Times New Roman" panose="02020603050405020304" pitchFamily="18" charset="0"/>
              </a:rPr>
              <a:t> of all engineering bachelor degree </a:t>
            </a:r>
            <a:r>
              <a:rPr lang="en-US" sz="2400" dirty="0" err="1">
                <a:latin typeface="Times New Roman" panose="02020603050405020304" pitchFamily="18" charset="0"/>
                <a:cs typeface="Times New Roman" panose="02020603050405020304" pitchFamily="18" charset="0"/>
              </a:rPr>
              <a:t>recepients</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0.3% </a:t>
            </a:r>
            <a:r>
              <a:rPr lang="en-US" sz="2400" dirty="0">
                <a:latin typeface="Times New Roman" panose="02020603050405020304" pitchFamily="18" charset="0"/>
                <a:cs typeface="Times New Roman" panose="02020603050405020304" pitchFamily="18" charset="0"/>
              </a:rPr>
              <a:t>of engineering workforce, and </a:t>
            </a:r>
            <a:r>
              <a:rPr lang="en-US" sz="2400" b="1" dirty="0">
                <a:latin typeface="Times New Roman" panose="02020603050405020304" pitchFamily="18" charset="0"/>
                <a:cs typeface="Times New Roman" panose="02020603050405020304" pitchFamily="18" charset="0"/>
              </a:rPr>
              <a:t>0.1%</a:t>
            </a:r>
            <a:r>
              <a:rPr lang="en-US" sz="2400" dirty="0">
                <a:latin typeface="Times New Roman" panose="02020603050405020304" pitchFamily="18" charset="0"/>
                <a:cs typeface="Times New Roman" panose="02020603050405020304" pitchFamily="18" charset="0"/>
              </a:rPr>
              <a:t> of all engineering faculty (Chang, 2015)</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Despite the fact that employment of engineers is projected to grow </a:t>
            </a:r>
            <a:r>
              <a:rPr lang="en-US" sz="2400" b="1" dirty="0">
                <a:latin typeface="Times New Roman" panose="02020603050405020304" pitchFamily="18" charset="0"/>
                <a:cs typeface="Times New Roman" panose="02020603050405020304" pitchFamily="18" charset="0"/>
              </a:rPr>
              <a:t>4.0</a:t>
            </a:r>
            <a:r>
              <a:rPr lang="en-US" sz="2400" dirty="0">
                <a:latin typeface="Times New Roman" panose="02020603050405020304" pitchFamily="18" charset="0"/>
                <a:cs typeface="Times New Roman" panose="02020603050405020304" pitchFamily="18" charset="0"/>
              </a:rPr>
              <a:t> percent from 2014 to 2024 (U.S. Bureau of Labor Statistics)</a:t>
            </a:r>
          </a:p>
          <a:p>
            <a:endParaRPr lang="en-US" sz="2400" dirty="0">
              <a:latin typeface="Times New Roman" panose="02020603050405020304" pitchFamily="18" charset="0"/>
              <a:cs typeface="Times New Roman" panose="02020603050405020304" pitchFamily="18" charset="0"/>
            </a:endParaRPr>
          </a:p>
          <a:p>
            <a:r>
              <a:rPr lang="en-US" sz="2400" b="0" i="0" dirty="0">
                <a:solidFill>
                  <a:srgbClr val="444444"/>
                </a:solidFill>
                <a:effectLst/>
                <a:latin typeface="Times New Roman" panose="02020603050405020304" pitchFamily="18" charset="0"/>
                <a:cs typeface="Times New Roman" panose="02020603050405020304" pitchFamily="18" charset="0"/>
              </a:rPr>
              <a:t>More than half of Native American Students currently </a:t>
            </a:r>
            <a:r>
              <a:rPr lang="en-US" sz="2400" b="1" i="0" dirty="0">
                <a:solidFill>
                  <a:srgbClr val="444444"/>
                </a:solidFill>
                <a:effectLst/>
                <a:latin typeface="Times New Roman" panose="02020603050405020304" pitchFamily="18" charset="0"/>
                <a:cs typeface="Times New Roman" panose="02020603050405020304" pitchFamily="18" charset="0"/>
              </a:rPr>
              <a:t>lack access </a:t>
            </a:r>
            <a:r>
              <a:rPr lang="en-US" sz="2400" b="0" i="0" dirty="0">
                <a:solidFill>
                  <a:srgbClr val="444444"/>
                </a:solidFill>
                <a:effectLst/>
                <a:latin typeface="Times New Roman" panose="02020603050405020304" pitchFamily="18" charset="0"/>
                <a:cs typeface="Times New Roman" panose="02020603050405020304" pitchFamily="18" charset="0"/>
              </a:rPr>
              <a:t>to the math and science high school classes they’d need to fill jobs in a </a:t>
            </a:r>
            <a:r>
              <a:rPr lang="en-US" sz="2400" b="1" i="0" dirty="0">
                <a:solidFill>
                  <a:srgbClr val="444444"/>
                </a:solidFill>
                <a:effectLst/>
                <a:latin typeface="Times New Roman" panose="02020603050405020304" pitchFamily="18" charset="0"/>
                <a:cs typeface="Times New Roman" panose="02020603050405020304" pitchFamily="18" charset="0"/>
              </a:rPr>
              <a:t>STEM field </a:t>
            </a:r>
            <a:r>
              <a:rPr lang="en-US" sz="2400" b="0" i="0" dirty="0">
                <a:solidFill>
                  <a:srgbClr val="444444"/>
                </a:solidFill>
                <a:effectLst/>
                <a:latin typeface="Times New Roman" panose="02020603050405020304" pitchFamily="18" charset="0"/>
                <a:cs typeface="Times New Roman" panose="02020603050405020304" pitchFamily="18" charset="0"/>
              </a:rPr>
              <a:t>(U.S. Department of Education)</a:t>
            </a:r>
            <a:br>
              <a:rPr lang="en-US" sz="2400" b="0" i="0" dirty="0">
                <a:solidFill>
                  <a:srgbClr val="444444"/>
                </a:solidFill>
                <a:effectLst/>
                <a:latin typeface="Times New Roman" panose="02020603050405020304" pitchFamily="18" charset="0"/>
                <a:cs typeface="Times New Roman" panose="02020603050405020304" pitchFamily="18" charset="0"/>
              </a:rPr>
            </a:br>
            <a:endParaRPr lang="en-US" sz="2400" b="0" i="0" dirty="0">
              <a:solidFill>
                <a:srgbClr val="444444"/>
              </a:solidFill>
              <a:effectLst/>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American Indian Science &amp; Engineering Society (</a:t>
            </a:r>
            <a:r>
              <a:rPr lang="en-US" sz="2400" b="1" dirty="0">
                <a:latin typeface="Times New Roman" panose="02020603050405020304" pitchFamily="18" charset="0"/>
                <a:cs typeface="Times New Roman" panose="02020603050405020304" pitchFamily="18" charset="0"/>
              </a:rPr>
              <a:t>AISES</a:t>
            </a:r>
            <a:r>
              <a:rPr lang="en-US" sz="2400" dirty="0">
                <a:latin typeface="Times New Roman" panose="02020603050405020304" pitchFamily="18" charset="0"/>
                <a:cs typeface="Times New Roman" panose="02020603050405020304" pitchFamily="18" charset="0"/>
              </a:rPr>
              <a:t>) was founded in 1977, and today has some 4,000 members in 15 professional and more than 180 college chapters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Offers scholarships, internships, professional development, career planning, and more</a:t>
            </a:r>
          </a:p>
        </p:txBody>
      </p:sp>
    </p:spTree>
    <p:extLst>
      <p:ext uri="{BB962C8B-B14F-4D97-AF65-F5344CB8AC3E}">
        <p14:creationId xmlns:p14="http://schemas.microsoft.com/office/powerpoint/2010/main" val="2657763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80915"/>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8018"/>
            <a:ext cx="10515600" cy="1325563"/>
          </a:xfrm>
        </p:spPr>
        <p:txBody>
          <a:bodyPr/>
          <a:lstStyle/>
          <a:p>
            <a:r>
              <a:rPr lang="en-US" b="1" dirty="0">
                <a:solidFill>
                  <a:srgbClr val="C00000"/>
                </a:solidFill>
                <a:latin typeface="ITC Berkeley Oldstyle Std Blk" panose="02090402050306020404" pitchFamily="18" charset="0"/>
              </a:rPr>
              <a:t>Career Paths: Non-STEM</a:t>
            </a:r>
          </a:p>
        </p:txBody>
      </p:sp>
      <p:sp>
        <p:nvSpPr>
          <p:cNvPr id="5" name="TextBox 4">
            <a:extLst>
              <a:ext uri="{FF2B5EF4-FFF2-40B4-BE49-F238E27FC236}">
                <a16:creationId xmlns:a16="http://schemas.microsoft.com/office/drawing/2014/main" id="{39C5D431-D9EB-F221-1D23-91D52B9D8807}"/>
              </a:ext>
            </a:extLst>
          </p:cNvPr>
          <p:cNvSpPr txBox="1"/>
          <p:nvPr/>
        </p:nvSpPr>
        <p:spPr>
          <a:xfrm>
            <a:off x="178130" y="812832"/>
            <a:ext cx="6222670" cy="4801314"/>
          </a:xfrm>
          <a:prstGeom prst="rect">
            <a:avLst/>
          </a:prstGeom>
          <a:noFill/>
        </p:spPr>
        <p:txBody>
          <a:bodyPr wrap="square">
            <a:spAutoFit/>
          </a:bodyPr>
          <a:lstStyle/>
          <a:p>
            <a:r>
              <a:rPr lang="en-US" sz="3200" dirty="0"/>
              <a:t>Reasonings:</a:t>
            </a:r>
          </a:p>
          <a:p>
            <a:pPr marL="285750" indent="-285750">
              <a:buFont typeface="Arial" panose="020B0604020202020204" pitchFamily="34" charset="0"/>
              <a:buChar char="•"/>
            </a:pPr>
            <a:r>
              <a:rPr lang="en-US" sz="3200" dirty="0"/>
              <a:t>Ability to give back to the community immediately</a:t>
            </a:r>
          </a:p>
          <a:p>
            <a:pPr marL="285750" indent="-285750">
              <a:buFont typeface="Arial" panose="020B0604020202020204" pitchFamily="34" charset="0"/>
              <a:buChar char="•"/>
            </a:pPr>
            <a:r>
              <a:rPr lang="en-US" sz="3200" dirty="0"/>
              <a:t>Directly benefit the Indigenous community (i.e. Businesses/law/health)</a:t>
            </a:r>
          </a:p>
          <a:p>
            <a:pPr marL="285750" indent="-285750">
              <a:buFont typeface="Arial" panose="020B0604020202020204" pitchFamily="34" charset="0"/>
              <a:buChar char="•"/>
            </a:pPr>
            <a:r>
              <a:rPr lang="en-US" sz="3200" dirty="0"/>
              <a:t>Push back on colonial practices and policies (i.e. systematic challenges)</a:t>
            </a:r>
          </a:p>
          <a:p>
            <a:pPr marL="285750" indent="-285750">
              <a:buFont typeface="Arial" panose="020B0604020202020204" pitchFamily="34" charset="0"/>
              <a:buChar char="•"/>
            </a:pPr>
            <a:endParaRPr lang="en-US" dirty="0"/>
          </a:p>
        </p:txBody>
      </p:sp>
      <p:pic>
        <p:nvPicPr>
          <p:cNvPr id="32770" name="Picture 2" descr="Tribal Justice Clinic | University of Arizona Law">
            <a:extLst>
              <a:ext uri="{FF2B5EF4-FFF2-40B4-BE49-F238E27FC236}">
                <a16:creationId xmlns:a16="http://schemas.microsoft.com/office/drawing/2014/main" id="{5D66ECA4-DA3E-661D-0FC0-C0128E546D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4968" y="1268798"/>
            <a:ext cx="5678902" cy="36991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C3AFC1-0138-5F59-524A-D1BC2662313D}"/>
              </a:ext>
            </a:extLst>
          </p:cNvPr>
          <p:cNvSpPr txBox="1"/>
          <p:nvPr/>
        </p:nvSpPr>
        <p:spPr>
          <a:xfrm>
            <a:off x="8098971" y="4938538"/>
            <a:ext cx="6270170" cy="923330"/>
          </a:xfrm>
          <a:prstGeom prst="rect">
            <a:avLst/>
          </a:prstGeom>
          <a:noFill/>
        </p:spPr>
        <p:txBody>
          <a:bodyPr wrap="square">
            <a:spAutoFit/>
          </a:bodyPr>
          <a:lstStyle/>
          <a:p>
            <a:r>
              <a:rPr lang="en-US" b="0" dirty="0">
                <a:solidFill>
                  <a:srgbClr val="49595E"/>
                </a:solidFill>
                <a:effectLst/>
                <a:latin typeface="MiloSerifWeb"/>
              </a:rPr>
              <a:t>Tribal Justice Clinic</a:t>
            </a:r>
          </a:p>
          <a:p>
            <a:pPr algn="l"/>
            <a:br>
              <a:rPr lang="en-US" b="0" i="0" dirty="0">
                <a:solidFill>
                  <a:srgbClr val="403635"/>
                </a:solidFill>
                <a:effectLst/>
                <a:latin typeface="MiloWeb"/>
              </a:rPr>
            </a:br>
            <a:endParaRPr lang="en-US" b="0" i="0" dirty="0">
              <a:solidFill>
                <a:srgbClr val="403635"/>
              </a:solidFill>
              <a:effectLst/>
              <a:latin typeface="MiloWeb"/>
            </a:endParaRPr>
          </a:p>
        </p:txBody>
      </p:sp>
    </p:spTree>
    <p:extLst>
      <p:ext uri="{BB962C8B-B14F-4D97-AF65-F5344CB8AC3E}">
        <p14:creationId xmlns:p14="http://schemas.microsoft.com/office/powerpoint/2010/main" val="4193929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80915"/>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64268"/>
            <a:ext cx="10515600" cy="1325563"/>
          </a:xfrm>
        </p:spPr>
        <p:txBody>
          <a:bodyPr/>
          <a:lstStyle/>
          <a:p>
            <a:r>
              <a:rPr lang="en-US" b="1" dirty="0">
                <a:solidFill>
                  <a:srgbClr val="C00000"/>
                </a:solidFill>
                <a:latin typeface="ITC Berkeley Oldstyle Std Blk" panose="02090402050306020404" pitchFamily="18" charset="0"/>
              </a:rPr>
              <a:t>Justice:</a:t>
            </a:r>
          </a:p>
        </p:txBody>
      </p:sp>
      <p:sp>
        <p:nvSpPr>
          <p:cNvPr id="9" name="TextBox 8">
            <a:extLst>
              <a:ext uri="{FF2B5EF4-FFF2-40B4-BE49-F238E27FC236}">
                <a16:creationId xmlns:a16="http://schemas.microsoft.com/office/drawing/2014/main" id="{56FF03B2-20F5-A9B9-523C-37916779B334}"/>
              </a:ext>
            </a:extLst>
          </p:cNvPr>
          <p:cNvSpPr txBox="1"/>
          <p:nvPr/>
        </p:nvSpPr>
        <p:spPr>
          <a:xfrm>
            <a:off x="5737" y="674400"/>
            <a:ext cx="6222670" cy="5509200"/>
          </a:xfrm>
          <a:prstGeom prst="rect">
            <a:avLst/>
          </a:prstGeom>
          <a:noFill/>
        </p:spPr>
        <p:txBody>
          <a:bodyPr wrap="square">
            <a:spAutoFit/>
          </a:bodyPr>
          <a:lstStyle/>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Acknowledge the historical wrongdoings from government officials</a:t>
            </a:r>
          </a:p>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Reparations and further studies</a:t>
            </a:r>
          </a:p>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Identify the unmarked grave sites of linked to boarding schools </a:t>
            </a:r>
          </a:p>
          <a:p>
            <a:pPr marL="742950" lvl="1"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investigation has turned up 500 deaths at 19 schools</a:t>
            </a:r>
          </a:p>
          <a:p>
            <a:pPr marL="742950" lvl="1"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Officials believe the number may be in the thousands to tens of thousands</a:t>
            </a:r>
          </a:p>
        </p:txBody>
      </p:sp>
      <p:pic>
        <p:nvPicPr>
          <p:cNvPr id="34820" name="Picture 4">
            <a:extLst>
              <a:ext uri="{FF2B5EF4-FFF2-40B4-BE49-F238E27FC236}">
                <a16:creationId xmlns:a16="http://schemas.microsoft.com/office/drawing/2014/main" id="{C724C82D-B1F5-93F5-3BF2-A8D5D1D02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349358"/>
            <a:ext cx="5963593" cy="44711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0282D68-AF33-0E6B-107E-CE145943D7BD}"/>
              </a:ext>
            </a:extLst>
          </p:cNvPr>
          <p:cNvSpPr txBox="1"/>
          <p:nvPr/>
        </p:nvSpPr>
        <p:spPr>
          <a:xfrm>
            <a:off x="6154632" y="4882005"/>
            <a:ext cx="6111144" cy="1754326"/>
          </a:xfrm>
          <a:prstGeom prst="rect">
            <a:avLst/>
          </a:prstGeom>
          <a:noFill/>
        </p:spPr>
        <p:txBody>
          <a:bodyPr wrap="square">
            <a:spAutoFit/>
          </a:bodyPr>
          <a:lstStyle/>
          <a:p>
            <a:pPr algn="l" fontAlgn="base"/>
            <a:r>
              <a:rPr lang="en-US" b="0" i="0" dirty="0">
                <a:solidFill>
                  <a:srgbClr val="767676"/>
                </a:solidFill>
                <a:effectLst/>
                <a:latin typeface="inherit"/>
              </a:rPr>
              <a:t>A makeshift memorial for the dozens of Indigenous children who died more than a century ago while attending a boarding school that was once located nearby is displayed under a tree at a public park in Albuquerque, N.M., in 2021.</a:t>
            </a:r>
          </a:p>
          <a:p>
            <a:br>
              <a:rPr lang="en-US" dirty="0"/>
            </a:br>
            <a:endParaRPr lang="en-US" dirty="0"/>
          </a:p>
        </p:txBody>
      </p:sp>
    </p:spTree>
    <p:extLst>
      <p:ext uri="{BB962C8B-B14F-4D97-AF65-F5344CB8AC3E}">
        <p14:creationId xmlns:p14="http://schemas.microsoft.com/office/powerpoint/2010/main" val="233913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1028" name="Picture 4" descr="American Experience | The US Government's Education of Native American  Children | Season 21 | Episode 9 | PBS">
            <a:extLst>
              <a:ext uri="{FF2B5EF4-FFF2-40B4-BE49-F238E27FC236}">
                <a16:creationId xmlns:a16="http://schemas.microsoft.com/office/drawing/2014/main" id="{207A3615-704E-1EB0-6F84-A6A231644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76134"/>
            <a:ext cx="12213219" cy="62199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94FDB99-472C-AB9C-B679-F07F4E7A6D9E}"/>
              </a:ext>
            </a:extLst>
          </p:cNvPr>
          <p:cNvSpPr/>
          <p:nvPr/>
        </p:nvSpPr>
        <p:spPr>
          <a:xfrm>
            <a:off x="1" y="-3"/>
            <a:ext cx="12192000"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ITC Berkeley Oldstyle Std Blk" panose="02090402050306020404" pitchFamily="18" charset="0"/>
              </a:rPr>
              <a:t>The Past: The history of Americanization</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655564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 y="-288018"/>
            <a:ext cx="10515600" cy="1325563"/>
          </a:xfrm>
        </p:spPr>
        <p:txBody>
          <a:bodyPr/>
          <a:lstStyle/>
          <a:p>
            <a:r>
              <a:rPr lang="en-US" b="1" dirty="0">
                <a:solidFill>
                  <a:srgbClr val="C00000"/>
                </a:solidFill>
                <a:latin typeface="ITC Berkeley Oldstyle Std Blk" panose="02090402050306020404" pitchFamily="18" charset="0"/>
              </a:rPr>
              <a:t>What Can You Do?</a:t>
            </a:r>
          </a:p>
        </p:txBody>
      </p:sp>
      <p:sp>
        <p:nvSpPr>
          <p:cNvPr id="5" name="TextBox 4">
            <a:extLst>
              <a:ext uri="{FF2B5EF4-FFF2-40B4-BE49-F238E27FC236}">
                <a16:creationId xmlns:a16="http://schemas.microsoft.com/office/drawing/2014/main" id="{39C5D431-D9EB-F221-1D23-91D52B9D8807}"/>
              </a:ext>
            </a:extLst>
          </p:cNvPr>
          <p:cNvSpPr txBox="1"/>
          <p:nvPr/>
        </p:nvSpPr>
        <p:spPr>
          <a:xfrm>
            <a:off x="178130" y="812832"/>
            <a:ext cx="6222670" cy="369332"/>
          </a:xfrm>
          <a:prstGeom prst="rect">
            <a:avLst/>
          </a:prstGeom>
          <a:noFill/>
        </p:spPr>
        <p:txBody>
          <a:bodyPr wrap="square">
            <a:spAutoFit/>
          </a:bodyPr>
          <a:lstStyle/>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9BD269C8-E0C3-B529-BD21-373F890E0387}"/>
              </a:ext>
            </a:extLst>
          </p:cNvPr>
          <p:cNvSpPr txBox="1"/>
          <p:nvPr/>
        </p:nvSpPr>
        <p:spPr>
          <a:xfrm>
            <a:off x="356262" y="885428"/>
            <a:ext cx="6222670" cy="5355312"/>
          </a:xfrm>
          <a:prstGeom prst="rect">
            <a:avLst/>
          </a:prstGeom>
          <a:noFill/>
        </p:spPr>
        <p:txBody>
          <a:bodyPr wrap="square">
            <a:spAutoFit/>
          </a:bodyPr>
          <a:lstStyle/>
          <a:p>
            <a:pPr marL="285750" indent="-28575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Listen</a:t>
            </a:r>
          </a:p>
          <a:p>
            <a:pPr marL="285750" indent="-2857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Recognize the </a:t>
            </a:r>
            <a:r>
              <a:rPr lang="en-US" sz="3600" b="1" dirty="0">
                <a:latin typeface="Times New Roman" panose="02020603050405020304" pitchFamily="18" charset="0"/>
                <a:cs typeface="Times New Roman" panose="02020603050405020304" pitchFamily="18" charset="0"/>
              </a:rPr>
              <a:t>importance</a:t>
            </a:r>
            <a:r>
              <a:rPr lang="en-US" sz="3600" dirty="0">
                <a:latin typeface="Times New Roman" panose="02020603050405020304" pitchFamily="18" charset="0"/>
                <a:cs typeface="Times New Roman" panose="02020603050405020304" pitchFamily="18" charset="0"/>
              </a:rPr>
              <a:t> of healing these </a:t>
            </a:r>
            <a:r>
              <a:rPr lang="en-US" sz="3600" b="1" dirty="0">
                <a:latin typeface="Times New Roman" panose="02020603050405020304" pitchFamily="18" charset="0"/>
                <a:cs typeface="Times New Roman" panose="02020603050405020304" pitchFamily="18" charset="0"/>
              </a:rPr>
              <a:t>historical wounds and restoring trust.</a:t>
            </a:r>
          </a:p>
          <a:p>
            <a:pPr marL="285750" indent="-28575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Respect</a:t>
            </a:r>
            <a:r>
              <a:rPr lang="en-US" sz="3600" dirty="0">
                <a:latin typeface="Times New Roman" panose="02020603050405020304" pitchFamily="18" charset="0"/>
                <a:cs typeface="Times New Roman" panose="02020603050405020304" pitchFamily="18" charset="0"/>
              </a:rPr>
              <a:t> the sovereignty of Native nations.</a:t>
            </a:r>
          </a:p>
          <a:p>
            <a:pPr marL="285750" indent="-28575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Educate yourself</a:t>
            </a:r>
          </a:p>
          <a:p>
            <a:pPr marL="285750" indent="-28575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Ask Questions</a:t>
            </a:r>
          </a:p>
          <a:p>
            <a:pPr marL="285750" indent="-2857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Be the change you want to see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35842" name="Picture 2" descr="Meskwaki Culture | IDCA">
            <a:extLst>
              <a:ext uri="{FF2B5EF4-FFF2-40B4-BE49-F238E27FC236}">
                <a16:creationId xmlns:a16="http://schemas.microsoft.com/office/drawing/2014/main" id="{79E5B4E4-B668-4380-3CDE-470798AA4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504" y="1722747"/>
            <a:ext cx="5080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146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4"/>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6"/>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3" name="TextBox 2">
            <a:extLst>
              <a:ext uri="{FF2B5EF4-FFF2-40B4-BE49-F238E27FC236}">
                <a16:creationId xmlns:a16="http://schemas.microsoft.com/office/drawing/2014/main" id="{9E4295CB-D9F9-E2B8-523B-76ED0C092D5C}"/>
              </a:ext>
            </a:extLst>
          </p:cNvPr>
          <p:cNvSpPr txBox="1"/>
          <p:nvPr/>
        </p:nvSpPr>
        <p:spPr>
          <a:xfrm>
            <a:off x="388579" y="631182"/>
            <a:ext cx="12034652" cy="5509200"/>
          </a:xfrm>
          <a:prstGeom prst="rect">
            <a:avLst/>
          </a:prstGeom>
          <a:noFill/>
        </p:spPr>
        <p:txBody>
          <a:bodyPr wrap="square">
            <a:spAutoFit/>
          </a:bodyPr>
          <a:lstStyle/>
          <a:p>
            <a:r>
              <a:rPr lang="en-US" sz="8800" b="1" dirty="0" err="1"/>
              <a:t>ketêpihi</a:t>
            </a:r>
            <a:r>
              <a:rPr lang="en-US" sz="8800" dirty="0"/>
              <a:t> (</a:t>
            </a:r>
            <a:r>
              <a:rPr lang="en-US" sz="8800" dirty="0" err="1"/>
              <a:t>ge</a:t>
            </a:r>
            <a:r>
              <a:rPr lang="en-US" sz="8800" dirty="0"/>
              <a:t> </a:t>
            </a:r>
            <a:r>
              <a:rPr lang="en-US" sz="8800" dirty="0" err="1"/>
              <a:t>te</a:t>
            </a:r>
            <a:r>
              <a:rPr lang="en-US" sz="8800" dirty="0"/>
              <a:t> be) thanks; I’m grateful to you (literally, ‘you please me’)</a:t>
            </a:r>
          </a:p>
        </p:txBody>
      </p:sp>
    </p:spTree>
    <p:extLst>
      <p:ext uri="{BB962C8B-B14F-4D97-AF65-F5344CB8AC3E}">
        <p14:creationId xmlns:p14="http://schemas.microsoft.com/office/powerpoint/2010/main" val="3357627197"/>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63779097-CF27-D29F-B635-A9D188F57EC1}"/>
              </a:ext>
            </a:extLst>
          </p:cNvPr>
          <p:cNvPicPr>
            <a:picLocks noChangeAspect="1"/>
          </p:cNvPicPr>
          <p:nvPr/>
        </p:nvPicPr>
        <p:blipFill>
          <a:blip r:embed="rId3"/>
          <a:stretch>
            <a:fillRect/>
          </a:stretch>
        </p:blipFill>
        <p:spPr>
          <a:xfrm>
            <a:off x="3347662" y="1909987"/>
            <a:ext cx="3251200" cy="3251200"/>
          </a:xfrm>
          <a:prstGeom prst="rect">
            <a:avLst/>
          </a:prstGeom>
        </p:spPr>
      </p:pic>
      <p:pic>
        <p:nvPicPr>
          <p:cNvPr id="5" name="Picture 4" descr="Diagram&#10;&#10;Description automatically generated">
            <a:extLst>
              <a:ext uri="{FF2B5EF4-FFF2-40B4-BE49-F238E27FC236}">
                <a16:creationId xmlns:a16="http://schemas.microsoft.com/office/drawing/2014/main" id="{4E188865-0FAD-D677-9242-7E7192BED276}"/>
              </a:ext>
            </a:extLst>
          </p:cNvPr>
          <p:cNvPicPr>
            <a:picLocks noChangeAspect="1"/>
          </p:cNvPicPr>
          <p:nvPr/>
        </p:nvPicPr>
        <p:blipFill>
          <a:blip r:embed="rId4"/>
          <a:stretch>
            <a:fillRect/>
          </a:stretch>
        </p:blipFill>
        <p:spPr>
          <a:xfrm>
            <a:off x="7375229" y="2154462"/>
            <a:ext cx="2870950" cy="2762250"/>
          </a:xfrm>
          <a:prstGeom prst="rect">
            <a:avLst/>
          </a:prstGeom>
        </p:spPr>
      </p:pic>
      <p:pic>
        <p:nvPicPr>
          <p:cNvPr id="11" name="Picture 10" descr="A picture containing tree, dark, sunset, image&#10;&#10;Description automatically generated">
            <a:extLst>
              <a:ext uri="{FF2B5EF4-FFF2-40B4-BE49-F238E27FC236}">
                <a16:creationId xmlns:a16="http://schemas.microsoft.com/office/drawing/2014/main" id="{A58914A2-0B12-82CB-008E-3F454C3A5279}"/>
              </a:ext>
            </a:extLst>
          </p:cNvPr>
          <p:cNvPicPr>
            <a:picLocks noChangeAspect="1"/>
          </p:cNvPicPr>
          <p:nvPr/>
        </p:nvPicPr>
        <p:blipFill>
          <a:blip r:embed="rId5"/>
          <a:stretch>
            <a:fillRect/>
          </a:stretch>
        </p:blipFill>
        <p:spPr>
          <a:xfrm rot="16200000">
            <a:off x="-1" y="-1"/>
            <a:ext cx="4810125" cy="4810125"/>
          </a:xfrm>
          <a:prstGeom prst="rect">
            <a:avLst/>
          </a:prstGeom>
        </p:spPr>
      </p:pic>
      <p:pic>
        <p:nvPicPr>
          <p:cNvPr id="2" name="Picture 1">
            <a:extLst>
              <a:ext uri="{FF2B5EF4-FFF2-40B4-BE49-F238E27FC236}">
                <a16:creationId xmlns:a16="http://schemas.microsoft.com/office/drawing/2014/main" id="{EDF52F8D-3E66-200A-7C4C-00A60043713E}"/>
              </a:ext>
            </a:extLst>
          </p:cNvPr>
          <p:cNvPicPr>
            <a:picLocks noChangeAspect="1"/>
          </p:cNvPicPr>
          <p:nvPr/>
        </p:nvPicPr>
        <p:blipFill>
          <a:blip r:embed="rId6"/>
          <a:stretch>
            <a:fillRect/>
          </a:stretch>
        </p:blipFill>
        <p:spPr>
          <a:xfrm rot="5400000">
            <a:off x="5808405" y="474407"/>
            <a:ext cx="575188" cy="12192002"/>
          </a:xfrm>
          <a:prstGeom prst="rect">
            <a:avLst/>
          </a:prstGeom>
        </p:spPr>
      </p:pic>
      <p:pic>
        <p:nvPicPr>
          <p:cNvPr id="4" name="Picture 3">
            <a:extLst>
              <a:ext uri="{FF2B5EF4-FFF2-40B4-BE49-F238E27FC236}">
                <a16:creationId xmlns:a16="http://schemas.microsoft.com/office/drawing/2014/main" id="{27FD8335-BBD9-24F1-6F23-B3CECE80D00B}"/>
              </a:ext>
            </a:extLst>
          </p:cNvPr>
          <p:cNvPicPr>
            <a:picLocks noChangeAspect="1"/>
          </p:cNvPicPr>
          <p:nvPr/>
        </p:nvPicPr>
        <p:blipFill>
          <a:blip r:embed="rId7"/>
          <a:stretch>
            <a:fillRect/>
          </a:stretch>
        </p:blipFill>
        <p:spPr>
          <a:xfrm>
            <a:off x="388579" y="6425244"/>
            <a:ext cx="3856294" cy="290327"/>
          </a:xfrm>
          <a:prstGeom prst="rect">
            <a:avLst/>
          </a:prstGeom>
        </p:spPr>
      </p:pic>
      <p:sp>
        <p:nvSpPr>
          <p:cNvPr id="6" name="TextBox 5">
            <a:extLst>
              <a:ext uri="{FF2B5EF4-FFF2-40B4-BE49-F238E27FC236}">
                <a16:creationId xmlns:a16="http://schemas.microsoft.com/office/drawing/2014/main" id="{3DCAB468-5E5E-DA83-AF47-82A56D4B5475}"/>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800942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7808" y="0"/>
            <a:ext cx="8394192" cy="8394192"/>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67629"/>
            <a:ext cx="12192000" cy="1325563"/>
          </a:xfrm>
        </p:spPr>
        <p:txBody>
          <a:bodyPr/>
          <a:lstStyle/>
          <a:p>
            <a:r>
              <a:rPr lang="en-US" b="1" dirty="0">
                <a:solidFill>
                  <a:srgbClr val="C00000"/>
                </a:solidFill>
                <a:latin typeface="ITC Berkeley Oldstyle Std Blk" panose="02090402050306020404" pitchFamily="18" charset="0"/>
              </a:rPr>
              <a:t>The beginning of Americanization:</a:t>
            </a:r>
          </a:p>
        </p:txBody>
      </p:sp>
      <p:sp>
        <p:nvSpPr>
          <p:cNvPr id="5" name="TextBox 4">
            <a:extLst>
              <a:ext uri="{FF2B5EF4-FFF2-40B4-BE49-F238E27FC236}">
                <a16:creationId xmlns:a16="http://schemas.microsoft.com/office/drawing/2014/main" id="{8DB2C63D-25D2-0BD3-C145-31BCFA741352}"/>
              </a:ext>
            </a:extLst>
          </p:cNvPr>
          <p:cNvSpPr txBox="1"/>
          <p:nvPr/>
        </p:nvSpPr>
        <p:spPr>
          <a:xfrm>
            <a:off x="0" y="760119"/>
            <a:ext cx="12192000" cy="255454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“I don’t go so far as to think that the only good Indians are the dead Indians, but I believe nine out of every 10 are… And I shouldn’t like to inquire too closely into the case of the tenth.”</a:t>
            </a:r>
          </a:p>
        </p:txBody>
      </p:sp>
      <p:pic>
        <p:nvPicPr>
          <p:cNvPr id="2050" name="Picture 2" descr="Theodore Roosevelt - Wikipedia">
            <a:extLst>
              <a:ext uri="{FF2B5EF4-FFF2-40B4-BE49-F238E27FC236}">
                <a16:creationId xmlns:a16="http://schemas.microsoft.com/office/drawing/2014/main" id="{506814E0-D447-71A3-8304-AC4870C7A5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1997" y="2915188"/>
            <a:ext cx="2364917" cy="31826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3688AF5-6F2C-7C53-9143-AF9321E57E3A}"/>
              </a:ext>
            </a:extLst>
          </p:cNvPr>
          <p:cNvSpPr txBox="1"/>
          <p:nvPr/>
        </p:nvSpPr>
        <p:spPr>
          <a:xfrm>
            <a:off x="8894886" y="5996178"/>
            <a:ext cx="2446317" cy="369332"/>
          </a:xfrm>
          <a:prstGeom prst="rect">
            <a:avLst/>
          </a:prstGeom>
          <a:noFill/>
        </p:spPr>
        <p:txBody>
          <a:bodyPr wrap="square" rtlCol="0">
            <a:spAutoFit/>
          </a:bodyPr>
          <a:lstStyle/>
          <a:p>
            <a:r>
              <a:rPr lang="en-US" dirty="0"/>
              <a:t>President Roosevelt</a:t>
            </a:r>
          </a:p>
        </p:txBody>
      </p:sp>
    </p:spTree>
    <p:extLst>
      <p:ext uri="{BB962C8B-B14F-4D97-AF65-F5344CB8AC3E}">
        <p14:creationId xmlns:p14="http://schemas.microsoft.com/office/powerpoint/2010/main" val="2340572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9" name="Title 1">
            <a:extLst>
              <a:ext uri="{FF2B5EF4-FFF2-40B4-BE49-F238E27FC236}">
                <a16:creationId xmlns:a16="http://schemas.microsoft.com/office/drawing/2014/main" id="{26D0E308-CE2E-08D3-B5AE-BC2B1A93DA1C}"/>
              </a:ext>
            </a:extLst>
          </p:cNvPr>
          <p:cNvSpPr txBox="1">
            <a:spLocks/>
          </p:cNvSpPr>
          <p:nvPr/>
        </p:nvSpPr>
        <p:spPr>
          <a:xfrm>
            <a:off x="0" y="-267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ITC Berkeley Oldstyle Std Blk" panose="02090402050306020404" pitchFamily="18" charset="0"/>
              </a:rPr>
              <a:t>The beginning of Americanization:</a:t>
            </a:r>
          </a:p>
        </p:txBody>
      </p:sp>
      <p:sp>
        <p:nvSpPr>
          <p:cNvPr id="10" name="TextBox 9">
            <a:extLst>
              <a:ext uri="{FF2B5EF4-FFF2-40B4-BE49-F238E27FC236}">
                <a16:creationId xmlns:a16="http://schemas.microsoft.com/office/drawing/2014/main" id="{31D88F2F-6BEB-C7E1-47D7-35BBE7FCC407}"/>
              </a:ext>
            </a:extLst>
          </p:cNvPr>
          <p:cNvSpPr txBox="1"/>
          <p:nvPr/>
        </p:nvSpPr>
        <p:spPr>
          <a:xfrm>
            <a:off x="0" y="760119"/>
            <a:ext cx="6757639" cy="5078313"/>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opposing viewpoint of American Reformers</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Criticized the violence to the Native people </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American Reformers pushed for helping (assimilating) natives through…</a:t>
            </a:r>
          </a:p>
          <a:p>
            <a:pPr marL="1028700" lvl="1" indent="-57150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Americanization via Boarding Schools</a:t>
            </a:r>
          </a:p>
        </p:txBody>
      </p:sp>
      <p:pic>
        <p:nvPicPr>
          <p:cNvPr id="3074" name="Picture 2" descr="Astoria exhibit reveals cruel 'hidden history': boarding schools' role in  attempts to 'civilize' Native American children - oregonlive.com">
            <a:extLst>
              <a:ext uri="{FF2B5EF4-FFF2-40B4-BE49-F238E27FC236}">
                <a16:creationId xmlns:a16="http://schemas.microsoft.com/office/drawing/2014/main" id="{485F1EB2-A727-E4F7-DEFD-ECACE18AD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271" y="1546681"/>
            <a:ext cx="5095096" cy="31973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A258341-B7A4-81C5-7A5F-41439EC72F4C}"/>
              </a:ext>
            </a:extLst>
          </p:cNvPr>
          <p:cNvSpPr txBox="1"/>
          <p:nvPr/>
        </p:nvSpPr>
        <p:spPr>
          <a:xfrm>
            <a:off x="6927271" y="4744069"/>
            <a:ext cx="5095096" cy="923330"/>
          </a:xfrm>
          <a:prstGeom prst="rect">
            <a:avLst/>
          </a:prstGeom>
          <a:noFill/>
        </p:spPr>
        <p:txBody>
          <a:bodyPr wrap="square">
            <a:spAutoFit/>
          </a:bodyPr>
          <a:lstStyle/>
          <a:p>
            <a:r>
              <a:rPr lang="en-US" b="0" i="0" dirty="0">
                <a:solidFill>
                  <a:srgbClr val="666666"/>
                </a:solidFill>
                <a:effectLst/>
                <a:latin typeface="Benton Sans"/>
              </a:rPr>
              <a:t>Students posing at the entrance to </a:t>
            </a:r>
            <a:r>
              <a:rPr lang="en-US" b="0" i="0" dirty="0" err="1">
                <a:solidFill>
                  <a:srgbClr val="666666"/>
                </a:solidFill>
                <a:effectLst/>
                <a:latin typeface="Benton Sans"/>
              </a:rPr>
              <a:t>Chemawa</a:t>
            </a:r>
            <a:r>
              <a:rPr lang="en-US" b="0" i="0" dirty="0">
                <a:solidFill>
                  <a:srgbClr val="666666"/>
                </a:solidFill>
                <a:effectLst/>
                <a:latin typeface="Benton Sans"/>
              </a:rPr>
              <a:t> Indian School in 1905. (Courtesy of Pacific University Archives)</a:t>
            </a:r>
            <a:endParaRPr lang="en-US" dirty="0"/>
          </a:p>
        </p:txBody>
      </p:sp>
    </p:spTree>
    <p:extLst>
      <p:ext uri="{BB962C8B-B14F-4D97-AF65-F5344CB8AC3E}">
        <p14:creationId xmlns:p14="http://schemas.microsoft.com/office/powerpoint/2010/main" val="1345330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0" y="-289722"/>
            <a:ext cx="10515600" cy="1325563"/>
          </a:xfrm>
        </p:spPr>
        <p:txBody>
          <a:bodyPr/>
          <a:lstStyle/>
          <a:p>
            <a:r>
              <a:rPr lang="en-US" b="1" dirty="0">
                <a:solidFill>
                  <a:srgbClr val="C00000"/>
                </a:solidFill>
                <a:latin typeface="ITC Berkeley Oldstyle Std Blk" panose="02090402050306020404" pitchFamily="18" charset="0"/>
              </a:rPr>
              <a:t>The Creation of Boarding Schools:</a:t>
            </a: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E899A1BF-747E-0B35-9E88-14242993BE77}"/>
              </a:ext>
            </a:extLst>
          </p:cNvPr>
          <p:cNvSpPr txBox="1"/>
          <p:nvPr/>
        </p:nvSpPr>
        <p:spPr>
          <a:xfrm>
            <a:off x="0" y="650501"/>
            <a:ext cx="7203688" cy="563231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Richard H. Pratt</a:t>
            </a:r>
          </a:p>
          <a:p>
            <a:pPr marL="1028700" lvl="1"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driving force behind Indian boarding schools</a:t>
            </a:r>
          </a:p>
          <a:p>
            <a:pPr marL="1028700" lvl="1"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Created the basis of both the curriculum and structure for the first boarding school founded in 1879</a:t>
            </a:r>
          </a:p>
          <a:p>
            <a:pPr marL="1485900" lvl="2"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Carlisle Indian School</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“Kill The Indian, Save The Man”</a:t>
            </a:r>
          </a:p>
          <a:p>
            <a:pPr marL="1028700" lvl="1"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Euro-American Capitalism</a:t>
            </a:r>
          </a:p>
        </p:txBody>
      </p:sp>
      <p:pic>
        <p:nvPicPr>
          <p:cNvPr id="4104" name="Picture 8" descr="Richard Henry Pratt - Wikipedia">
            <a:extLst>
              <a:ext uri="{FF2B5EF4-FFF2-40B4-BE49-F238E27FC236}">
                <a16:creationId xmlns:a16="http://schemas.microsoft.com/office/drawing/2014/main" id="{241CE7CC-0559-0362-02BB-F682DC694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8604" y="650501"/>
            <a:ext cx="3811704" cy="51716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1287F06-44DC-F779-8810-1D647BC782CD}"/>
              </a:ext>
            </a:extLst>
          </p:cNvPr>
          <p:cNvSpPr txBox="1"/>
          <p:nvPr/>
        </p:nvSpPr>
        <p:spPr>
          <a:xfrm>
            <a:off x="9080665" y="5775897"/>
            <a:ext cx="6222670" cy="369332"/>
          </a:xfrm>
          <a:prstGeom prst="rect">
            <a:avLst/>
          </a:prstGeom>
          <a:noFill/>
        </p:spPr>
        <p:txBody>
          <a:bodyPr wrap="square">
            <a:spAutoFit/>
          </a:bodyPr>
          <a:lstStyle/>
          <a:p>
            <a:r>
              <a:rPr lang="en-US" b="0" i="0" dirty="0">
                <a:solidFill>
                  <a:srgbClr val="666666"/>
                </a:solidFill>
                <a:effectLst/>
                <a:latin typeface="Benton Sans"/>
              </a:rPr>
              <a:t>Richard H. Pratt</a:t>
            </a:r>
            <a:endParaRPr lang="en-US" dirty="0"/>
          </a:p>
        </p:txBody>
      </p:sp>
    </p:spTree>
    <p:extLst>
      <p:ext uri="{BB962C8B-B14F-4D97-AF65-F5344CB8AC3E}">
        <p14:creationId xmlns:p14="http://schemas.microsoft.com/office/powerpoint/2010/main" val="697146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40311</TotalTime>
  <Words>7405</Words>
  <Application>Microsoft Macintosh PowerPoint</Application>
  <PresentationFormat>Widescreen</PresentationFormat>
  <Paragraphs>689</Paragraphs>
  <Slides>62</Slides>
  <Notes>62</Notes>
  <HiddenSlides>0</HiddenSlides>
  <MMClips>0</MMClips>
  <ScaleCrop>false</ScaleCrop>
  <HeadingPairs>
    <vt:vector size="6" baseType="variant">
      <vt:variant>
        <vt:lpstr>Fonts Used</vt:lpstr>
      </vt:variant>
      <vt:variant>
        <vt:i4>27</vt:i4>
      </vt:variant>
      <vt:variant>
        <vt:lpstr>Theme</vt:lpstr>
      </vt:variant>
      <vt:variant>
        <vt:i4>1</vt:i4>
      </vt:variant>
      <vt:variant>
        <vt:lpstr>Slide Titles</vt:lpstr>
      </vt:variant>
      <vt:variant>
        <vt:i4>62</vt:i4>
      </vt:variant>
    </vt:vector>
  </HeadingPairs>
  <TitlesOfParts>
    <vt:vector size="90" baseType="lpstr">
      <vt:lpstr>Arial</vt:lpstr>
      <vt:lpstr>Baskerville Old Face</vt:lpstr>
      <vt:lpstr>Benton Sans</vt:lpstr>
      <vt:lpstr>Calibri</vt:lpstr>
      <vt:lpstr>Calibri Light</vt:lpstr>
      <vt:lpstr>Georgia</vt:lpstr>
      <vt:lpstr>Gotham A</vt:lpstr>
      <vt:lpstr>Helvetica</vt:lpstr>
      <vt:lpstr>inherit</vt:lpstr>
      <vt:lpstr>ITC Berkeley Oldstyle Std</vt:lpstr>
      <vt:lpstr>ITC Berkeley Oldstyle Std Bk</vt:lpstr>
      <vt:lpstr>ITC Berkeley Oldstyle Std Blk</vt:lpstr>
      <vt:lpstr>Karla</vt:lpstr>
      <vt:lpstr>kepler-std</vt:lpstr>
      <vt:lpstr>Lato</vt:lpstr>
      <vt:lpstr>Lyon</vt:lpstr>
      <vt:lpstr>MiloSerifWeb</vt:lpstr>
      <vt:lpstr>MiloWeb</vt:lpstr>
      <vt:lpstr>Open Sans</vt:lpstr>
      <vt:lpstr>Proxima Nova</vt:lpstr>
      <vt:lpstr>Roboto</vt:lpstr>
      <vt:lpstr>Roboto</vt:lpstr>
      <vt:lpstr>Tiempos</vt:lpstr>
      <vt:lpstr>Times New Roman</vt:lpstr>
      <vt:lpstr>Univers</vt:lpstr>
      <vt:lpstr>var(--font-family-body,kepler-std,serif)</vt:lpstr>
      <vt:lpstr>var(--font,var(--font-sans-serif))</vt:lpstr>
      <vt:lpstr>Office Theme</vt:lpstr>
      <vt:lpstr>The Lasting Effects of the "Americanization" of Indigenous Students of North America</vt:lpstr>
      <vt:lpstr>PowerPoint Presentation</vt:lpstr>
      <vt:lpstr>NCORE-ISCORE Mission</vt:lpstr>
      <vt:lpstr>Land Acknowledgement</vt:lpstr>
      <vt:lpstr>PowerPoint Presentation</vt:lpstr>
      <vt:lpstr>PowerPoint Presentation</vt:lpstr>
      <vt:lpstr>The beginning of Americanization:</vt:lpstr>
      <vt:lpstr>PowerPoint Presentation</vt:lpstr>
      <vt:lpstr>The Creation of Boarding Schools:</vt:lpstr>
      <vt:lpstr>PowerPoint Presentation</vt:lpstr>
      <vt:lpstr>What is Americanization?</vt:lpstr>
      <vt:lpstr>The Spread of Boarding Schools:</vt:lpstr>
      <vt:lpstr>The Effects of Boarding Schools:</vt:lpstr>
      <vt:lpstr>The Effects of Boarding Schools:</vt:lpstr>
      <vt:lpstr>Boarding School Cemetery:</vt:lpstr>
      <vt:lpstr>The Effects of Boarding Schools:</vt:lpstr>
      <vt:lpstr>The Effects of Boarding Schools:</vt:lpstr>
      <vt:lpstr>The Effects of Boarding Schools:</vt:lpstr>
      <vt:lpstr>How The Students Stood Against The Boarding Schools</vt:lpstr>
      <vt:lpstr>Plains Sign Talk:</vt:lpstr>
      <vt:lpstr>PowerPoint Presentation</vt:lpstr>
      <vt:lpstr>PowerPoint Presentation</vt:lpstr>
      <vt:lpstr>What Is Intergenerational Trauma?</vt:lpstr>
      <vt:lpstr>What is Historical Trauma?</vt:lpstr>
      <vt:lpstr>The Three Phases of Historical Trauma (Sotero, 2006):</vt:lpstr>
      <vt:lpstr>Historical Loss Tied to Boarding Schools:</vt:lpstr>
      <vt:lpstr>Societal-environmental concerns:</vt:lpstr>
      <vt:lpstr>Societal-environmental concerns:</vt:lpstr>
      <vt:lpstr>Psychological Concerns:</vt:lpstr>
      <vt:lpstr>Psychological Concerns:</vt:lpstr>
      <vt:lpstr>Psychological Concerns:</vt:lpstr>
      <vt:lpstr>Psychological Concerns:</vt:lpstr>
      <vt:lpstr>Psychological Concerns:</vt:lpstr>
      <vt:lpstr>Physiological Concerns:</vt:lpstr>
      <vt:lpstr>Education Today:</vt:lpstr>
      <vt:lpstr>Education Today:</vt:lpstr>
      <vt:lpstr>Why Is limited Change Being Seen?</vt:lpstr>
      <vt:lpstr>Education Today:</vt:lpstr>
      <vt:lpstr>Education Today:</vt:lpstr>
      <vt:lpstr>Students With Disabilities:</vt:lpstr>
      <vt:lpstr>Education Today:</vt:lpstr>
      <vt:lpstr>Hope For Today:</vt:lpstr>
      <vt:lpstr>Celebrating Today:</vt:lpstr>
      <vt:lpstr>PowerPoint Presentation</vt:lpstr>
      <vt:lpstr>Tribal Home Visits: To help the children help the parents</vt:lpstr>
      <vt:lpstr>Tribal Home Visits:</vt:lpstr>
      <vt:lpstr>Give More Respect to the Parents!</vt:lpstr>
      <vt:lpstr>Suicide Prevention:</vt:lpstr>
      <vt:lpstr>The Future Plans for Education:</vt:lpstr>
      <vt:lpstr>The Future Plans For Education: Culture-Based Education</vt:lpstr>
      <vt:lpstr>PowerPoint Presentation</vt:lpstr>
      <vt:lpstr>Public School Education:</vt:lpstr>
      <vt:lpstr>Public School Education: What can be done?</vt:lpstr>
      <vt:lpstr>Increase Funding and Access To School Resources:</vt:lpstr>
      <vt:lpstr>The connection of Education and Role Models:</vt:lpstr>
      <vt:lpstr>Higher Education:</vt:lpstr>
      <vt:lpstr>Career Paths: STEM</vt:lpstr>
      <vt:lpstr>Career Paths: Non-STEM</vt:lpstr>
      <vt:lpstr>Justice:</vt:lpstr>
      <vt:lpstr>What Can You Do?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Student Affairs Design</dc:creator>
  <cp:lastModifiedBy>Davenport, Hunter D</cp:lastModifiedBy>
  <cp:revision>8</cp:revision>
  <dcterms:created xsi:type="dcterms:W3CDTF">2022-10-07T13:15:59Z</dcterms:created>
  <dcterms:modified xsi:type="dcterms:W3CDTF">2023-03-05T22:00:43Z</dcterms:modified>
</cp:coreProperties>
</file>