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4"/>
  </p:notesMasterIdLst>
  <p:sldIdLst>
    <p:sldId id="256" r:id="rId6"/>
    <p:sldId id="257" r:id="rId7"/>
    <p:sldId id="263" r:id="rId8"/>
    <p:sldId id="265" r:id="rId9"/>
    <p:sldId id="266" r:id="rId10"/>
    <p:sldId id="289" r:id="rId11"/>
    <p:sldId id="290" r:id="rId12"/>
    <p:sldId id="276" r:id="rId13"/>
    <p:sldId id="282" r:id="rId14"/>
    <p:sldId id="264" r:id="rId15"/>
    <p:sldId id="268" r:id="rId16"/>
    <p:sldId id="291" r:id="rId17"/>
    <p:sldId id="277" r:id="rId18"/>
    <p:sldId id="284" r:id="rId19"/>
    <p:sldId id="286" r:id="rId20"/>
    <p:sldId id="278" r:id="rId21"/>
    <p:sldId id="287" r:id="rId22"/>
    <p:sldId id="279" r:id="rId23"/>
    <p:sldId id="275" r:id="rId24"/>
    <p:sldId id="288" r:id="rId25"/>
    <p:sldId id="292" r:id="rId26"/>
    <p:sldId id="308" r:id="rId27"/>
    <p:sldId id="309" r:id="rId28"/>
    <p:sldId id="310" r:id="rId29"/>
    <p:sldId id="311" r:id="rId30"/>
    <p:sldId id="312" r:id="rId31"/>
    <p:sldId id="313" r:id="rId32"/>
    <p:sldId id="270" r:id="rId33"/>
    <p:sldId id="314" r:id="rId34"/>
    <p:sldId id="271" r:id="rId35"/>
    <p:sldId id="260" r:id="rId36"/>
    <p:sldId id="315" r:id="rId37"/>
    <p:sldId id="293" r:id="rId38"/>
    <p:sldId id="294" r:id="rId39"/>
    <p:sldId id="295" r:id="rId40"/>
    <p:sldId id="258" r:id="rId41"/>
    <p:sldId id="259" r:id="rId42"/>
    <p:sldId id="269" r:id="rId43"/>
    <p:sldId id="296" r:id="rId44"/>
    <p:sldId id="262" r:id="rId45"/>
    <p:sldId id="297" r:id="rId46"/>
    <p:sldId id="298" r:id="rId47"/>
    <p:sldId id="299" r:id="rId48"/>
    <p:sldId id="267" r:id="rId49"/>
    <p:sldId id="273" r:id="rId50"/>
    <p:sldId id="300" r:id="rId51"/>
    <p:sldId id="301" r:id="rId52"/>
    <p:sldId id="302" r:id="rId53"/>
    <p:sldId id="283" r:id="rId54"/>
    <p:sldId id="303" r:id="rId55"/>
    <p:sldId id="304" r:id="rId56"/>
    <p:sldId id="280" r:id="rId57"/>
    <p:sldId id="305" r:id="rId58"/>
    <p:sldId id="306" r:id="rId59"/>
    <p:sldId id="307" r:id="rId60"/>
    <p:sldId id="272" r:id="rId61"/>
    <p:sldId id="274" r:id="rId62"/>
    <p:sldId id="26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B9A2F-C25F-457E-8B18-71307CE30A52}" v="21" dt="2024-02-29T15:37:16.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9777" autoAdjust="0"/>
  </p:normalViewPr>
  <p:slideViewPr>
    <p:cSldViewPr snapToGrid="0">
      <p:cViewPr>
        <p:scale>
          <a:sx n="57" d="100"/>
          <a:sy n="57" d="100"/>
        </p:scale>
        <p:origin x="7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ey, Erin F [G COL]" userId="7830400f-ad18-4202-9dbd-73386c6511a3" providerId="ADAL" clId="{928B9A2F-C25F-457E-8B18-71307CE30A52}"/>
    <pc:docChg chg="delSld modSld sldOrd">
      <pc:chgData name="Todey, Erin F [G COL]" userId="7830400f-ad18-4202-9dbd-73386c6511a3" providerId="ADAL" clId="{928B9A2F-C25F-457E-8B18-71307CE30A52}" dt="2024-02-29T15:37:22.490" v="40"/>
      <pc:docMkLst>
        <pc:docMk/>
      </pc:docMkLst>
      <pc:sldChg chg="modSp">
        <pc:chgData name="Todey, Erin F [G COL]" userId="7830400f-ad18-4202-9dbd-73386c6511a3" providerId="ADAL" clId="{928B9A2F-C25F-457E-8B18-71307CE30A52}" dt="2024-02-29T15:35:38.100" v="17" actId="20577"/>
        <pc:sldMkLst>
          <pc:docMk/>
          <pc:sldMk cId="253342732" sldId="271"/>
        </pc:sldMkLst>
        <pc:spChg chg="mod">
          <ac:chgData name="Todey, Erin F [G COL]" userId="7830400f-ad18-4202-9dbd-73386c6511a3" providerId="ADAL" clId="{928B9A2F-C25F-457E-8B18-71307CE30A52}" dt="2024-02-29T15:35:38.100" v="17" actId="20577"/>
          <ac:spMkLst>
            <pc:docMk/>
            <pc:sldMk cId="253342732" sldId="271"/>
            <ac:spMk id="8" creationId="{216B622E-A16F-8E18-04E2-4D0A06DEB34F}"/>
          </ac:spMkLst>
        </pc:spChg>
      </pc:sldChg>
      <pc:sldChg chg="ord">
        <pc:chgData name="Todey, Erin F [G COL]" userId="7830400f-ad18-4202-9dbd-73386c6511a3" providerId="ADAL" clId="{928B9A2F-C25F-457E-8B18-71307CE30A52}" dt="2024-02-29T15:37:22.490" v="40"/>
        <pc:sldMkLst>
          <pc:docMk/>
          <pc:sldMk cId="3096320163" sldId="283"/>
        </pc:sldMkLst>
      </pc:sldChg>
      <pc:sldChg chg="modSp mod">
        <pc:chgData name="Todey, Erin F [G COL]" userId="7830400f-ad18-4202-9dbd-73386c6511a3" providerId="ADAL" clId="{928B9A2F-C25F-457E-8B18-71307CE30A52}" dt="2024-02-29T15:33:04.537" v="13" actId="20577"/>
        <pc:sldMkLst>
          <pc:docMk/>
          <pc:sldMk cId="903761614" sldId="292"/>
        </pc:sldMkLst>
        <pc:spChg chg="mod">
          <ac:chgData name="Todey, Erin F [G COL]" userId="7830400f-ad18-4202-9dbd-73386c6511a3" providerId="ADAL" clId="{928B9A2F-C25F-457E-8B18-71307CE30A52}" dt="2024-02-29T15:33:04.537" v="13" actId="20577"/>
          <ac:spMkLst>
            <pc:docMk/>
            <pc:sldMk cId="903761614" sldId="292"/>
            <ac:spMk id="7" creationId="{365790E7-9642-FBFE-7D0B-6837ADB71C1A}"/>
          </ac:spMkLst>
        </pc:spChg>
      </pc:sldChg>
      <pc:sldChg chg="modSp">
        <pc:chgData name="Todey, Erin F [G COL]" userId="7830400f-ad18-4202-9dbd-73386c6511a3" providerId="ADAL" clId="{928B9A2F-C25F-457E-8B18-71307CE30A52}" dt="2024-02-29T15:37:16.863" v="38" actId="20577"/>
        <pc:sldMkLst>
          <pc:docMk/>
          <pc:sldMk cId="2734035502" sldId="303"/>
        </pc:sldMkLst>
        <pc:spChg chg="mod">
          <ac:chgData name="Todey, Erin F [G COL]" userId="7830400f-ad18-4202-9dbd-73386c6511a3" providerId="ADAL" clId="{928B9A2F-C25F-457E-8B18-71307CE30A52}" dt="2024-02-29T15:37:16.863" v="38" actId="20577"/>
          <ac:spMkLst>
            <pc:docMk/>
            <pc:sldMk cId="2734035502" sldId="303"/>
            <ac:spMk id="2" creationId="{8A5D336B-861C-2C4E-CD3B-4229B1F9F3CA}"/>
          </ac:spMkLst>
        </pc:spChg>
      </pc:sldChg>
      <pc:sldChg chg="modSp mod">
        <pc:chgData name="Todey, Erin F [G COL]" userId="7830400f-ad18-4202-9dbd-73386c6511a3" providerId="ADAL" clId="{928B9A2F-C25F-457E-8B18-71307CE30A52}" dt="2024-02-29T15:35:45.998" v="20" actId="20577"/>
        <pc:sldMkLst>
          <pc:docMk/>
          <pc:sldMk cId="281613724" sldId="310"/>
        </pc:sldMkLst>
        <pc:spChg chg="mod">
          <ac:chgData name="Todey, Erin F [G COL]" userId="7830400f-ad18-4202-9dbd-73386c6511a3" providerId="ADAL" clId="{928B9A2F-C25F-457E-8B18-71307CE30A52}" dt="2024-02-29T15:35:45.998" v="20" actId="20577"/>
          <ac:spMkLst>
            <pc:docMk/>
            <pc:sldMk cId="281613724" sldId="310"/>
            <ac:spMk id="8" creationId="{216B622E-A16F-8E18-04E2-4D0A06DEB34F}"/>
          </ac:spMkLst>
        </pc:spChg>
      </pc:sldChg>
      <pc:sldChg chg="del">
        <pc:chgData name="Todey, Erin F [G COL]" userId="7830400f-ad18-4202-9dbd-73386c6511a3" providerId="ADAL" clId="{928B9A2F-C25F-457E-8B18-71307CE30A52}" dt="2024-02-29T15:35:15.243" v="14" actId="2696"/>
        <pc:sldMkLst>
          <pc:docMk/>
          <pc:sldMk cId="1926387578" sldId="31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42934-780B-40E6-9265-C2690FD5D7B6}"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B6A539A6-9D08-42DB-9A05-B1292FD954EC}">
      <dgm:prSet phldrT="[Text]"/>
      <dgm:spPr/>
      <dgm:t>
        <a:bodyPr/>
        <a:lstStyle/>
        <a:p>
          <a:r>
            <a:rPr lang="en-US" dirty="0"/>
            <a:t>Research</a:t>
          </a:r>
        </a:p>
      </dgm:t>
    </dgm:pt>
    <dgm:pt modelId="{CC0EBDB6-4448-430D-B71A-AAFA52CBE3C9}" type="parTrans" cxnId="{5DB0C0D5-FBEE-4AEA-83AF-3F77CB750884}">
      <dgm:prSet/>
      <dgm:spPr/>
      <dgm:t>
        <a:bodyPr/>
        <a:lstStyle/>
        <a:p>
          <a:endParaRPr lang="en-US"/>
        </a:p>
      </dgm:t>
    </dgm:pt>
    <dgm:pt modelId="{FEBD0C99-D5C3-4642-8054-2FD4A19B3D78}" type="sibTrans" cxnId="{5DB0C0D5-FBEE-4AEA-83AF-3F77CB750884}">
      <dgm:prSet/>
      <dgm:spPr/>
      <dgm:t>
        <a:bodyPr/>
        <a:lstStyle/>
        <a:p>
          <a:endParaRPr lang="en-US"/>
        </a:p>
      </dgm:t>
    </dgm:pt>
    <dgm:pt modelId="{DAEDE065-EA23-4F1F-8B27-85BCE814F133}">
      <dgm:prSet phldrT="[Text]"/>
      <dgm:spPr/>
      <dgm:t>
        <a:bodyPr/>
        <a:lstStyle/>
        <a:p>
          <a:r>
            <a:rPr lang="en-US" dirty="0"/>
            <a:t>Graduate School Prep</a:t>
          </a:r>
        </a:p>
      </dgm:t>
    </dgm:pt>
    <dgm:pt modelId="{D33DE950-A94F-4C8A-855C-7E64523D43A6}" type="parTrans" cxnId="{D98285C5-39FC-4171-8B02-1B50CAEFA215}">
      <dgm:prSet/>
      <dgm:spPr/>
      <dgm:t>
        <a:bodyPr/>
        <a:lstStyle/>
        <a:p>
          <a:endParaRPr lang="en-US"/>
        </a:p>
      </dgm:t>
    </dgm:pt>
    <dgm:pt modelId="{3B1A98CC-F285-4A1F-B412-E550B01C79B7}" type="sibTrans" cxnId="{D98285C5-39FC-4171-8B02-1B50CAEFA215}">
      <dgm:prSet/>
      <dgm:spPr/>
      <dgm:t>
        <a:bodyPr/>
        <a:lstStyle/>
        <a:p>
          <a:endParaRPr lang="en-US"/>
        </a:p>
      </dgm:t>
    </dgm:pt>
    <dgm:pt modelId="{DD77DA59-DC3D-4A19-92A1-C1A85BAE7108}">
      <dgm:prSet phldrT="[Text]"/>
      <dgm:spPr/>
      <dgm:t>
        <a:bodyPr/>
        <a:lstStyle/>
        <a:p>
          <a:r>
            <a:rPr lang="en-US" dirty="0"/>
            <a:t>Personal &amp; Professional Development</a:t>
          </a:r>
        </a:p>
      </dgm:t>
    </dgm:pt>
    <dgm:pt modelId="{F1C1A67A-7A61-4A85-8A1D-CC1495E83119}" type="parTrans" cxnId="{2A551607-3F69-4A6A-B47B-72294A0BCF9D}">
      <dgm:prSet/>
      <dgm:spPr/>
      <dgm:t>
        <a:bodyPr/>
        <a:lstStyle/>
        <a:p>
          <a:endParaRPr lang="en-US"/>
        </a:p>
      </dgm:t>
    </dgm:pt>
    <dgm:pt modelId="{B60DC333-AEF5-401C-92D1-1AF47A951838}" type="sibTrans" cxnId="{2A551607-3F69-4A6A-B47B-72294A0BCF9D}">
      <dgm:prSet/>
      <dgm:spPr/>
      <dgm:t>
        <a:bodyPr/>
        <a:lstStyle/>
        <a:p>
          <a:endParaRPr lang="en-US"/>
        </a:p>
      </dgm:t>
    </dgm:pt>
    <dgm:pt modelId="{C988554B-532F-428A-AE49-D519F15BCAC7}" type="pres">
      <dgm:prSet presAssocID="{70742934-780B-40E6-9265-C2690FD5D7B6}" presName="vert0" presStyleCnt="0">
        <dgm:presLayoutVars>
          <dgm:dir/>
          <dgm:animOne val="branch"/>
          <dgm:animLvl val="lvl"/>
        </dgm:presLayoutVars>
      </dgm:prSet>
      <dgm:spPr/>
    </dgm:pt>
    <dgm:pt modelId="{7C439DEA-8619-4379-91E6-0F233C57C9F0}" type="pres">
      <dgm:prSet presAssocID="{B6A539A6-9D08-42DB-9A05-B1292FD954EC}" presName="thickLine" presStyleLbl="alignNode1" presStyleIdx="0" presStyleCnt="3"/>
      <dgm:spPr/>
    </dgm:pt>
    <dgm:pt modelId="{681C6811-BD83-466E-A6B7-A224A2A3CE92}" type="pres">
      <dgm:prSet presAssocID="{B6A539A6-9D08-42DB-9A05-B1292FD954EC}" presName="horz1" presStyleCnt="0"/>
      <dgm:spPr/>
    </dgm:pt>
    <dgm:pt modelId="{C40F4EE0-5FF4-43CA-BF9B-E881B8D77F55}" type="pres">
      <dgm:prSet presAssocID="{B6A539A6-9D08-42DB-9A05-B1292FD954EC}" presName="tx1" presStyleLbl="revTx" presStyleIdx="0" presStyleCnt="3"/>
      <dgm:spPr/>
    </dgm:pt>
    <dgm:pt modelId="{3BE82713-0539-4B8B-8A31-FBBC7A73D2A3}" type="pres">
      <dgm:prSet presAssocID="{B6A539A6-9D08-42DB-9A05-B1292FD954EC}" presName="vert1" presStyleCnt="0"/>
      <dgm:spPr/>
    </dgm:pt>
    <dgm:pt modelId="{A394DA2D-4171-478D-BD96-C50CFD715776}" type="pres">
      <dgm:prSet presAssocID="{DAEDE065-EA23-4F1F-8B27-85BCE814F133}" presName="thickLine" presStyleLbl="alignNode1" presStyleIdx="1" presStyleCnt="3"/>
      <dgm:spPr/>
    </dgm:pt>
    <dgm:pt modelId="{87A728EE-954B-4375-B330-8D269EB9F06D}" type="pres">
      <dgm:prSet presAssocID="{DAEDE065-EA23-4F1F-8B27-85BCE814F133}" presName="horz1" presStyleCnt="0"/>
      <dgm:spPr/>
    </dgm:pt>
    <dgm:pt modelId="{70A643FD-86C7-4BD7-84F2-95E4B6794599}" type="pres">
      <dgm:prSet presAssocID="{DAEDE065-EA23-4F1F-8B27-85BCE814F133}" presName="tx1" presStyleLbl="revTx" presStyleIdx="1" presStyleCnt="3"/>
      <dgm:spPr/>
    </dgm:pt>
    <dgm:pt modelId="{A1B702F0-4B48-4F3A-B4D7-56B6BC67951B}" type="pres">
      <dgm:prSet presAssocID="{DAEDE065-EA23-4F1F-8B27-85BCE814F133}" presName="vert1" presStyleCnt="0"/>
      <dgm:spPr/>
    </dgm:pt>
    <dgm:pt modelId="{B5F537F3-399A-4368-8F46-A043EB17180F}" type="pres">
      <dgm:prSet presAssocID="{DD77DA59-DC3D-4A19-92A1-C1A85BAE7108}" presName="thickLine" presStyleLbl="alignNode1" presStyleIdx="2" presStyleCnt="3"/>
      <dgm:spPr/>
    </dgm:pt>
    <dgm:pt modelId="{103BDAA7-B014-4E5E-88A8-885764B10DDE}" type="pres">
      <dgm:prSet presAssocID="{DD77DA59-DC3D-4A19-92A1-C1A85BAE7108}" presName="horz1" presStyleCnt="0"/>
      <dgm:spPr/>
    </dgm:pt>
    <dgm:pt modelId="{B0FB5B57-72CC-4990-BC3C-A63A3DA34798}" type="pres">
      <dgm:prSet presAssocID="{DD77DA59-DC3D-4A19-92A1-C1A85BAE7108}" presName="tx1" presStyleLbl="revTx" presStyleIdx="2" presStyleCnt="3"/>
      <dgm:spPr/>
    </dgm:pt>
    <dgm:pt modelId="{1F76608F-306D-4C87-A55F-9F7E91B35886}" type="pres">
      <dgm:prSet presAssocID="{DD77DA59-DC3D-4A19-92A1-C1A85BAE7108}" presName="vert1" presStyleCnt="0"/>
      <dgm:spPr/>
    </dgm:pt>
  </dgm:ptLst>
  <dgm:cxnLst>
    <dgm:cxn modelId="{2A551607-3F69-4A6A-B47B-72294A0BCF9D}" srcId="{70742934-780B-40E6-9265-C2690FD5D7B6}" destId="{DD77DA59-DC3D-4A19-92A1-C1A85BAE7108}" srcOrd="2" destOrd="0" parTransId="{F1C1A67A-7A61-4A85-8A1D-CC1495E83119}" sibTransId="{B60DC333-AEF5-401C-92D1-1AF47A951838}"/>
    <dgm:cxn modelId="{EC4A1740-BEF6-4269-B9C2-96B285AA4F15}" type="presOf" srcId="{DD77DA59-DC3D-4A19-92A1-C1A85BAE7108}" destId="{B0FB5B57-72CC-4990-BC3C-A63A3DA34798}" srcOrd="0" destOrd="0" presId="urn:microsoft.com/office/officeart/2008/layout/LinedList"/>
    <dgm:cxn modelId="{0ED80685-C378-402E-A230-D9E88CCC355A}" type="presOf" srcId="{DAEDE065-EA23-4F1F-8B27-85BCE814F133}" destId="{70A643FD-86C7-4BD7-84F2-95E4B6794599}" srcOrd="0" destOrd="0" presId="urn:microsoft.com/office/officeart/2008/layout/LinedList"/>
    <dgm:cxn modelId="{7EAE96A2-D0EC-4A19-A008-D6EBD28AD7EE}" type="presOf" srcId="{70742934-780B-40E6-9265-C2690FD5D7B6}" destId="{C988554B-532F-428A-AE49-D519F15BCAC7}" srcOrd="0" destOrd="0" presId="urn:microsoft.com/office/officeart/2008/layout/LinedList"/>
    <dgm:cxn modelId="{BC00ABC2-547F-4D03-8E80-4B320826BBAA}" type="presOf" srcId="{B6A539A6-9D08-42DB-9A05-B1292FD954EC}" destId="{C40F4EE0-5FF4-43CA-BF9B-E881B8D77F55}" srcOrd="0" destOrd="0" presId="urn:microsoft.com/office/officeart/2008/layout/LinedList"/>
    <dgm:cxn modelId="{D98285C5-39FC-4171-8B02-1B50CAEFA215}" srcId="{70742934-780B-40E6-9265-C2690FD5D7B6}" destId="{DAEDE065-EA23-4F1F-8B27-85BCE814F133}" srcOrd="1" destOrd="0" parTransId="{D33DE950-A94F-4C8A-855C-7E64523D43A6}" sibTransId="{3B1A98CC-F285-4A1F-B412-E550B01C79B7}"/>
    <dgm:cxn modelId="{5DB0C0D5-FBEE-4AEA-83AF-3F77CB750884}" srcId="{70742934-780B-40E6-9265-C2690FD5D7B6}" destId="{B6A539A6-9D08-42DB-9A05-B1292FD954EC}" srcOrd="0" destOrd="0" parTransId="{CC0EBDB6-4448-430D-B71A-AAFA52CBE3C9}" sibTransId="{FEBD0C99-D5C3-4642-8054-2FD4A19B3D78}"/>
    <dgm:cxn modelId="{6B82103A-0373-49B9-9744-65C80948D466}" type="presParOf" srcId="{C988554B-532F-428A-AE49-D519F15BCAC7}" destId="{7C439DEA-8619-4379-91E6-0F233C57C9F0}" srcOrd="0" destOrd="0" presId="urn:microsoft.com/office/officeart/2008/layout/LinedList"/>
    <dgm:cxn modelId="{B1E4D3ED-17D2-4530-99F3-9221155B2504}" type="presParOf" srcId="{C988554B-532F-428A-AE49-D519F15BCAC7}" destId="{681C6811-BD83-466E-A6B7-A224A2A3CE92}" srcOrd="1" destOrd="0" presId="urn:microsoft.com/office/officeart/2008/layout/LinedList"/>
    <dgm:cxn modelId="{490AE890-5DBB-4A18-8982-4E9FAFBF7AB2}" type="presParOf" srcId="{681C6811-BD83-466E-A6B7-A224A2A3CE92}" destId="{C40F4EE0-5FF4-43CA-BF9B-E881B8D77F55}" srcOrd="0" destOrd="0" presId="urn:microsoft.com/office/officeart/2008/layout/LinedList"/>
    <dgm:cxn modelId="{4DFE7A6B-A4CD-4530-A9F4-176BE346060A}" type="presParOf" srcId="{681C6811-BD83-466E-A6B7-A224A2A3CE92}" destId="{3BE82713-0539-4B8B-8A31-FBBC7A73D2A3}" srcOrd="1" destOrd="0" presId="urn:microsoft.com/office/officeart/2008/layout/LinedList"/>
    <dgm:cxn modelId="{C4632AB4-2B2A-4335-8364-97997E2E37CD}" type="presParOf" srcId="{C988554B-532F-428A-AE49-D519F15BCAC7}" destId="{A394DA2D-4171-478D-BD96-C50CFD715776}" srcOrd="2" destOrd="0" presId="urn:microsoft.com/office/officeart/2008/layout/LinedList"/>
    <dgm:cxn modelId="{0E6CF104-B017-42FE-BF17-EC1850E0E6E2}" type="presParOf" srcId="{C988554B-532F-428A-AE49-D519F15BCAC7}" destId="{87A728EE-954B-4375-B330-8D269EB9F06D}" srcOrd="3" destOrd="0" presId="urn:microsoft.com/office/officeart/2008/layout/LinedList"/>
    <dgm:cxn modelId="{187E50AC-1CAE-4C75-A914-D695CD538DE2}" type="presParOf" srcId="{87A728EE-954B-4375-B330-8D269EB9F06D}" destId="{70A643FD-86C7-4BD7-84F2-95E4B6794599}" srcOrd="0" destOrd="0" presId="urn:microsoft.com/office/officeart/2008/layout/LinedList"/>
    <dgm:cxn modelId="{078A8DE2-C841-45E9-8B08-F667FF4E23E0}" type="presParOf" srcId="{87A728EE-954B-4375-B330-8D269EB9F06D}" destId="{A1B702F0-4B48-4F3A-B4D7-56B6BC67951B}" srcOrd="1" destOrd="0" presId="urn:microsoft.com/office/officeart/2008/layout/LinedList"/>
    <dgm:cxn modelId="{7AD74811-2CA6-4B78-954D-B431B71AE01F}" type="presParOf" srcId="{C988554B-532F-428A-AE49-D519F15BCAC7}" destId="{B5F537F3-399A-4368-8F46-A043EB17180F}" srcOrd="4" destOrd="0" presId="urn:microsoft.com/office/officeart/2008/layout/LinedList"/>
    <dgm:cxn modelId="{A902110A-0713-4FD6-8E10-83D3E07822C2}" type="presParOf" srcId="{C988554B-532F-428A-AE49-D519F15BCAC7}" destId="{103BDAA7-B014-4E5E-88A8-885764B10DDE}" srcOrd="5" destOrd="0" presId="urn:microsoft.com/office/officeart/2008/layout/LinedList"/>
    <dgm:cxn modelId="{6A5376BF-760C-4CBA-9B9B-29BE7A5440EB}" type="presParOf" srcId="{103BDAA7-B014-4E5E-88A8-885764B10DDE}" destId="{B0FB5B57-72CC-4990-BC3C-A63A3DA34798}" srcOrd="0" destOrd="0" presId="urn:microsoft.com/office/officeart/2008/layout/LinedList"/>
    <dgm:cxn modelId="{27415FE4-625A-40CF-839C-D364A0D84D51}" type="presParOf" srcId="{103BDAA7-B014-4E5E-88A8-885764B10DDE}" destId="{1F76608F-306D-4C87-A55F-9F7E91B3588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493B76-03C7-4586-A3FA-9CE6FAE9ABE5}" type="doc">
      <dgm:prSet loTypeId="urn:microsoft.com/office/officeart/2016/7/layout/BasicTimeline" loCatId="timeline" qsTypeId="urn:microsoft.com/office/officeart/2005/8/quickstyle/simple1" qsCatId="simple" csTypeId="urn:microsoft.com/office/officeart/2005/8/colors/colorful3" csCatId="colorful" phldr="1"/>
      <dgm:spPr/>
      <dgm:t>
        <a:bodyPr/>
        <a:lstStyle/>
        <a:p>
          <a:endParaRPr lang="en-US"/>
        </a:p>
      </dgm:t>
    </dgm:pt>
    <dgm:pt modelId="{8C411CE0-927D-4E4F-AF0F-4D3B398BAA65}">
      <dgm:prSet phldrT="[Text]" phldr="0"/>
      <dgm:spPr/>
      <dgm:t>
        <a:bodyPr/>
        <a:lstStyle/>
        <a:p>
          <a:pPr>
            <a:defRPr b="1"/>
          </a:pPr>
          <a:r>
            <a:rPr lang="en-US"/>
            <a:t>Year 1 (Junior year)</a:t>
          </a:r>
        </a:p>
      </dgm:t>
    </dgm:pt>
    <dgm:pt modelId="{4700FCB0-8F31-4E29-A790-B1EF657F49C9}" type="parTrans" cxnId="{ADAA5827-4A1B-4AC7-ABAE-BB597630B64F}">
      <dgm:prSet/>
      <dgm:spPr/>
      <dgm:t>
        <a:bodyPr/>
        <a:lstStyle/>
        <a:p>
          <a:endParaRPr lang="en-US"/>
        </a:p>
      </dgm:t>
    </dgm:pt>
    <dgm:pt modelId="{54198C7C-FE8E-4D1F-B37C-FEDC45DD341E}" type="sibTrans" cxnId="{ADAA5827-4A1B-4AC7-ABAE-BB597630B64F}">
      <dgm:prSet/>
      <dgm:spPr/>
      <dgm:t>
        <a:bodyPr/>
        <a:lstStyle/>
        <a:p>
          <a:endParaRPr lang="en-US"/>
        </a:p>
      </dgm:t>
    </dgm:pt>
    <dgm:pt modelId="{AE50E1B6-F7CC-4806-A25D-2901B3323F9A}">
      <dgm:prSet phldrT="[Text]" phldr="0" custT="1"/>
      <dgm:spPr/>
      <dgm:t>
        <a:bodyPr/>
        <a:lstStyle/>
        <a:p>
          <a:r>
            <a:rPr lang="en-US" sz="2400" dirty="0"/>
            <a:t>- Faculty-mentored research </a:t>
          </a:r>
        </a:p>
      </dgm:t>
    </dgm:pt>
    <dgm:pt modelId="{4FD68E57-5E84-4CC8-8C07-9D0488777BBC}" type="parTrans" cxnId="{2E18F051-CEBB-4FD3-A664-E7C1D57B5516}">
      <dgm:prSet/>
      <dgm:spPr/>
      <dgm:t>
        <a:bodyPr/>
        <a:lstStyle/>
        <a:p>
          <a:endParaRPr lang="en-US"/>
        </a:p>
      </dgm:t>
    </dgm:pt>
    <dgm:pt modelId="{BB20CF67-A983-43D5-9804-698B70B6F696}" type="sibTrans" cxnId="{2E18F051-CEBB-4FD3-A664-E7C1D57B5516}">
      <dgm:prSet/>
      <dgm:spPr/>
      <dgm:t>
        <a:bodyPr/>
        <a:lstStyle/>
        <a:p>
          <a:endParaRPr lang="en-US"/>
        </a:p>
      </dgm:t>
    </dgm:pt>
    <dgm:pt modelId="{F4F0BBA1-4631-408D-AF84-B2C86CEDAED1}">
      <dgm:prSet phldrT="[Text]" phldr="0" custT="1"/>
      <dgm:spPr/>
      <dgm:t>
        <a:bodyPr/>
        <a:lstStyle/>
        <a:p>
          <a:r>
            <a:rPr lang="en-US" sz="2400" dirty="0"/>
            <a:t>- In-class research </a:t>
          </a:r>
        </a:p>
      </dgm:t>
    </dgm:pt>
    <dgm:pt modelId="{80FD3FEA-BBBE-4FBE-A55E-E68B7E2CBBB1}" type="parTrans" cxnId="{4734D1E7-A3C7-442E-99A6-B70185BB11C2}">
      <dgm:prSet/>
      <dgm:spPr/>
      <dgm:t>
        <a:bodyPr/>
        <a:lstStyle/>
        <a:p>
          <a:endParaRPr lang="en-US"/>
        </a:p>
      </dgm:t>
    </dgm:pt>
    <dgm:pt modelId="{425A82A6-E51E-455E-A672-1E89330979F4}" type="sibTrans" cxnId="{4734D1E7-A3C7-442E-99A6-B70185BB11C2}">
      <dgm:prSet/>
      <dgm:spPr/>
      <dgm:t>
        <a:bodyPr/>
        <a:lstStyle/>
        <a:p>
          <a:endParaRPr lang="en-US"/>
        </a:p>
      </dgm:t>
    </dgm:pt>
    <dgm:pt modelId="{71B7EC68-AADB-4F20-87A0-819B976C33F6}">
      <dgm:prSet phldrT="[Text]" phldr="0"/>
      <dgm:spPr/>
      <dgm:t>
        <a:bodyPr/>
        <a:lstStyle/>
        <a:p>
          <a:pPr>
            <a:defRPr b="1"/>
          </a:pPr>
          <a:r>
            <a:rPr lang="en-US" dirty="0"/>
            <a:t>Summer</a:t>
          </a:r>
        </a:p>
      </dgm:t>
    </dgm:pt>
    <dgm:pt modelId="{17FA442F-7A13-4BAC-B673-90BD2FA837AA}" type="parTrans" cxnId="{4EEC79AA-3F64-4AD9-8C82-1EDCC2FF2313}">
      <dgm:prSet/>
      <dgm:spPr/>
      <dgm:t>
        <a:bodyPr/>
        <a:lstStyle/>
        <a:p>
          <a:endParaRPr lang="en-US"/>
        </a:p>
      </dgm:t>
    </dgm:pt>
    <dgm:pt modelId="{42A2980B-96C9-4AAE-8BC5-4D10D9E93ABB}" type="sibTrans" cxnId="{4EEC79AA-3F64-4AD9-8C82-1EDCC2FF2313}">
      <dgm:prSet/>
      <dgm:spPr/>
      <dgm:t>
        <a:bodyPr/>
        <a:lstStyle/>
        <a:p>
          <a:endParaRPr lang="en-US"/>
        </a:p>
      </dgm:t>
    </dgm:pt>
    <dgm:pt modelId="{FC2E2D91-55CF-48C6-8336-F02570C1211E}">
      <dgm:prSet phldrT="[Text]" phldr="0"/>
      <dgm:spPr/>
      <dgm:t>
        <a:bodyPr/>
        <a:lstStyle/>
        <a:p>
          <a:pPr>
            <a:defRPr b="1"/>
          </a:pPr>
          <a:r>
            <a:rPr lang="en-US"/>
            <a:t>Year 2 (Senior year)</a:t>
          </a:r>
        </a:p>
      </dgm:t>
    </dgm:pt>
    <dgm:pt modelId="{85A08A38-032D-4D6F-8C9D-461C04D27767}" type="parTrans" cxnId="{050AF882-9126-44E7-AF8C-52D02839C844}">
      <dgm:prSet/>
      <dgm:spPr/>
      <dgm:t>
        <a:bodyPr/>
        <a:lstStyle/>
        <a:p>
          <a:endParaRPr lang="en-US"/>
        </a:p>
      </dgm:t>
    </dgm:pt>
    <dgm:pt modelId="{5988848B-2A83-470C-B712-927A6A3B8D5B}" type="sibTrans" cxnId="{050AF882-9126-44E7-AF8C-52D02839C844}">
      <dgm:prSet/>
      <dgm:spPr/>
      <dgm:t>
        <a:bodyPr/>
        <a:lstStyle/>
        <a:p>
          <a:endParaRPr lang="en-US"/>
        </a:p>
      </dgm:t>
    </dgm:pt>
    <dgm:pt modelId="{3D0193D0-C22F-493B-A1C1-DEBC90889DD3}">
      <dgm:prSet phldrT="[Text]" phldr="0" custT="1"/>
      <dgm:spPr/>
      <dgm:t>
        <a:bodyPr/>
        <a:lstStyle/>
        <a:p>
          <a:r>
            <a:rPr lang="en-US" sz="2400" dirty="0"/>
            <a:t>- Graduate school application materials</a:t>
          </a:r>
        </a:p>
      </dgm:t>
    </dgm:pt>
    <dgm:pt modelId="{7CE5391C-D89A-49B9-9A34-CE190B9C0544}" type="parTrans" cxnId="{55AC8FF0-BBE6-4BFD-8296-54535E4CE5DE}">
      <dgm:prSet/>
      <dgm:spPr/>
      <dgm:t>
        <a:bodyPr/>
        <a:lstStyle/>
        <a:p>
          <a:endParaRPr lang="en-US"/>
        </a:p>
      </dgm:t>
    </dgm:pt>
    <dgm:pt modelId="{29944676-DE74-40F4-A2AF-E9E042BD0A29}" type="sibTrans" cxnId="{55AC8FF0-BBE6-4BFD-8296-54535E4CE5DE}">
      <dgm:prSet/>
      <dgm:spPr/>
      <dgm:t>
        <a:bodyPr/>
        <a:lstStyle/>
        <a:p>
          <a:endParaRPr lang="en-US"/>
        </a:p>
      </dgm:t>
    </dgm:pt>
    <dgm:pt modelId="{084E8E79-B5DF-48FE-A9E7-817DF0868D25}">
      <dgm:prSet phldr="0" custT="1"/>
      <dgm:spPr/>
      <dgm:t>
        <a:bodyPr/>
        <a:lstStyle/>
        <a:p>
          <a:r>
            <a:rPr lang="en-US" sz="2400" dirty="0"/>
            <a:t>- Graduate school application materials</a:t>
          </a:r>
        </a:p>
      </dgm:t>
    </dgm:pt>
    <dgm:pt modelId="{0FE366C8-BF20-4FE7-BC9B-31DD2E7EE0F0}" type="parTrans" cxnId="{8017D49C-3C53-497C-A18F-A35304957903}">
      <dgm:prSet/>
      <dgm:spPr/>
      <dgm:t>
        <a:bodyPr/>
        <a:lstStyle/>
        <a:p>
          <a:endParaRPr lang="en-US"/>
        </a:p>
      </dgm:t>
    </dgm:pt>
    <dgm:pt modelId="{9DB80384-CBC4-41CB-996F-3DD172B6BA98}" type="sibTrans" cxnId="{8017D49C-3C53-497C-A18F-A35304957903}">
      <dgm:prSet/>
      <dgm:spPr/>
      <dgm:t>
        <a:bodyPr/>
        <a:lstStyle/>
        <a:p>
          <a:endParaRPr lang="en-US"/>
        </a:p>
      </dgm:t>
    </dgm:pt>
    <dgm:pt modelId="{5ABBF85E-6AB2-4D82-A5FF-AC42815D5F2B}">
      <dgm:prSet phldr="0" custT="1"/>
      <dgm:spPr/>
      <dgm:t>
        <a:bodyPr/>
        <a:lstStyle/>
        <a:p>
          <a:r>
            <a:rPr lang="en-US" sz="2400" dirty="0"/>
            <a:t>- McNair Symposium</a:t>
          </a:r>
        </a:p>
      </dgm:t>
    </dgm:pt>
    <dgm:pt modelId="{3F0ABE38-7EE5-404C-84B8-509CEFA8E298}" type="parTrans" cxnId="{EAFD31DA-62CD-4E27-A0DA-6F26C4D4F7CB}">
      <dgm:prSet/>
      <dgm:spPr/>
      <dgm:t>
        <a:bodyPr/>
        <a:lstStyle/>
        <a:p>
          <a:endParaRPr lang="en-US"/>
        </a:p>
      </dgm:t>
    </dgm:pt>
    <dgm:pt modelId="{77F26698-18AB-4C07-819B-0EE177BBC0A0}" type="sibTrans" cxnId="{EAFD31DA-62CD-4E27-A0DA-6F26C4D4F7CB}">
      <dgm:prSet/>
      <dgm:spPr/>
      <dgm:t>
        <a:bodyPr/>
        <a:lstStyle/>
        <a:p>
          <a:endParaRPr lang="en-US"/>
        </a:p>
      </dgm:t>
    </dgm:pt>
    <dgm:pt modelId="{9AEBF39F-2E66-4F6B-8536-855151D29E05}">
      <dgm:prSet phldr="0" custT="1"/>
      <dgm:spPr/>
      <dgm:t>
        <a:bodyPr/>
        <a:lstStyle/>
        <a:p>
          <a:r>
            <a:rPr lang="en-US" sz="2400" dirty="0"/>
            <a:t>- National conference presentation</a:t>
          </a:r>
        </a:p>
      </dgm:t>
    </dgm:pt>
    <dgm:pt modelId="{B118426E-79B7-48DA-9630-48A5DE0D0799}" type="parTrans" cxnId="{F39EB4C1-34A9-410A-804D-C9665FB2ACF4}">
      <dgm:prSet/>
      <dgm:spPr/>
      <dgm:t>
        <a:bodyPr/>
        <a:lstStyle/>
        <a:p>
          <a:endParaRPr lang="en-US"/>
        </a:p>
      </dgm:t>
    </dgm:pt>
    <dgm:pt modelId="{845FFAE3-A6A8-45F7-825C-1B92D0A8BA73}" type="sibTrans" cxnId="{F39EB4C1-34A9-410A-804D-C9665FB2ACF4}">
      <dgm:prSet/>
      <dgm:spPr/>
      <dgm:t>
        <a:bodyPr/>
        <a:lstStyle/>
        <a:p>
          <a:endParaRPr lang="en-US"/>
        </a:p>
      </dgm:t>
    </dgm:pt>
    <dgm:pt modelId="{FFAB1717-CFB8-489D-ABDA-5F22B04288B3}">
      <dgm:prSet phldr="0" custT="1"/>
      <dgm:spPr/>
      <dgm:t>
        <a:bodyPr/>
        <a:lstStyle/>
        <a:p>
          <a:r>
            <a:rPr lang="en-US" sz="2400" dirty="0"/>
            <a:t>- REU/internship </a:t>
          </a:r>
        </a:p>
      </dgm:t>
    </dgm:pt>
    <dgm:pt modelId="{956DAA52-1019-4DFA-9090-55C301C278FE}" type="parTrans" cxnId="{768C284A-316C-4BAE-BC61-B3624EB9759D}">
      <dgm:prSet/>
      <dgm:spPr/>
      <dgm:t>
        <a:bodyPr/>
        <a:lstStyle/>
        <a:p>
          <a:endParaRPr lang="en-US"/>
        </a:p>
      </dgm:t>
    </dgm:pt>
    <dgm:pt modelId="{2DB01541-6E4F-49E5-9D76-4DBCE832ED5F}" type="sibTrans" cxnId="{768C284A-316C-4BAE-BC61-B3624EB9759D}">
      <dgm:prSet/>
      <dgm:spPr/>
      <dgm:t>
        <a:bodyPr/>
        <a:lstStyle/>
        <a:p>
          <a:endParaRPr lang="en-US"/>
        </a:p>
      </dgm:t>
    </dgm:pt>
    <dgm:pt modelId="{34A6EF56-3958-45B2-A2FE-DA2B9977FC68}">
      <dgm:prSet phldr="0" custT="1"/>
      <dgm:spPr/>
      <dgm:t>
        <a:bodyPr/>
        <a:lstStyle/>
        <a:p>
          <a:r>
            <a:rPr lang="en-US" sz="2400" dirty="0"/>
            <a:t>- McNair Symposium</a:t>
          </a:r>
        </a:p>
      </dgm:t>
    </dgm:pt>
    <dgm:pt modelId="{10A0622C-3BC9-460E-8716-F99AB6DFDEC2}" type="parTrans" cxnId="{92C15377-E6D2-451D-A576-2D2F78A5C287}">
      <dgm:prSet/>
      <dgm:spPr/>
      <dgm:t>
        <a:bodyPr/>
        <a:lstStyle/>
        <a:p>
          <a:endParaRPr lang="en-US"/>
        </a:p>
      </dgm:t>
    </dgm:pt>
    <dgm:pt modelId="{EEE33B72-53CB-4A29-B512-55F8A41394B4}" type="sibTrans" cxnId="{92C15377-E6D2-451D-A576-2D2F78A5C287}">
      <dgm:prSet/>
      <dgm:spPr/>
      <dgm:t>
        <a:bodyPr/>
        <a:lstStyle/>
        <a:p>
          <a:endParaRPr lang="en-US"/>
        </a:p>
      </dgm:t>
    </dgm:pt>
    <dgm:pt modelId="{0EBA41F4-2473-48A6-8069-3BAB07CAE3BA}">
      <dgm:prSet phldr="0" custT="1"/>
      <dgm:spPr/>
      <dgm:t>
        <a:bodyPr/>
        <a:lstStyle/>
        <a:p>
          <a:r>
            <a:rPr lang="en-US" sz="2400" dirty="0"/>
            <a:t>- Faculty-mentored research</a:t>
          </a:r>
        </a:p>
      </dgm:t>
    </dgm:pt>
    <dgm:pt modelId="{7FE7AD42-A540-44CF-ACF1-9245032C7CBF}" type="parTrans" cxnId="{47F88FAB-39DD-4F5C-977A-843190EBF3A8}">
      <dgm:prSet/>
      <dgm:spPr/>
      <dgm:t>
        <a:bodyPr/>
        <a:lstStyle/>
        <a:p>
          <a:endParaRPr lang="en-US"/>
        </a:p>
      </dgm:t>
    </dgm:pt>
    <dgm:pt modelId="{B1E71A8D-9D2B-446A-9B6D-7F4A84D1BAD1}" type="sibTrans" cxnId="{47F88FAB-39DD-4F5C-977A-843190EBF3A8}">
      <dgm:prSet/>
      <dgm:spPr/>
      <dgm:t>
        <a:bodyPr/>
        <a:lstStyle/>
        <a:p>
          <a:endParaRPr lang="en-US"/>
        </a:p>
      </dgm:t>
    </dgm:pt>
    <dgm:pt modelId="{99B20D88-48F9-41E5-BA34-BC7DBDD1DE00}" type="pres">
      <dgm:prSet presAssocID="{3E493B76-03C7-4586-A3FA-9CE6FAE9ABE5}" presName="root" presStyleCnt="0">
        <dgm:presLayoutVars>
          <dgm:chMax/>
          <dgm:chPref/>
          <dgm:animLvl val="lvl"/>
        </dgm:presLayoutVars>
      </dgm:prSet>
      <dgm:spPr/>
    </dgm:pt>
    <dgm:pt modelId="{CB3B1F17-70D9-4C65-8DA5-695753347500}" type="pres">
      <dgm:prSet presAssocID="{3E493B76-03C7-4586-A3FA-9CE6FAE9ABE5}" presName="divider" presStyleLbl="fgAccFollowNode1" presStyleIdx="0" presStyleCnt="1"/>
      <dgm:spPr>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tailEnd type="triangle" w="lg" len="lg"/>
        </a:ln>
        <a:effectLst/>
      </dgm:spPr>
    </dgm:pt>
    <dgm:pt modelId="{4107CAFF-FFEE-4A46-9219-59CC7DAC3EE4}" type="pres">
      <dgm:prSet presAssocID="{3E493B76-03C7-4586-A3FA-9CE6FAE9ABE5}" presName="nodes" presStyleCnt="0">
        <dgm:presLayoutVars>
          <dgm:chMax/>
          <dgm:chPref/>
          <dgm:animLvl val="lvl"/>
        </dgm:presLayoutVars>
      </dgm:prSet>
      <dgm:spPr/>
    </dgm:pt>
    <dgm:pt modelId="{37EF0B6F-5822-4170-AB86-D125A0CA19C8}" type="pres">
      <dgm:prSet presAssocID="{8C411CE0-927D-4E4F-AF0F-4D3B398BAA65}" presName="composite" presStyleCnt="0"/>
      <dgm:spPr/>
    </dgm:pt>
    <dgm:pt modelId="{B3A3A8E9-87C9-4728-B994-3381688317E4}" type="pres">
      <dgm:prSet presAssocID="{8C411CE0-927D-4E4F-AF0F-4D3B398BAA65}" presName="L1TextContainer" presStyleLbl="revTx" presStyleIdx="0" presStyleCnt="3">
        <dgm:presLayoutVars>
          <dgm:chMax val="1"/>
          <dgm:chPref val="1"/>
          <dgm:bulletEnabled val="1"/>
        </dgm:presLayoutVars>
      </dgm:prSet>
      <dgm:spPr/>
    </dgm:pt>
    <dgm:pt modelId="{93A74C62-EE27-4C09-8FB7-D132CA4636DC}" type="pres">
      <dgm:prSet presAssocID="{8C411CE0-927D-4E4F-AF0F-4D3B398BAA65}" presName="L2TextContainerWrapper" presStyleCnt="0">
        <dgm:presLayoutVars>
          <dgm:chMax val="0"/>
          <dgm:chPref val="0"/>
          <dgm:bulletEnabled val="1"/>
        </dgm:presLayoutVars>
      </dgm:prSet>
      <dgm:spPr/>
    </dgm:pt>
    <dgm:pt modelId="{5A472138-82F8-4119-84A7-D9BFCE49FBF5}" type="pres">
      <dgm:prSet presAssocID="{8C411CE0-927D-4E4F-AF0F-4D3B398BAA65}" presName="L2TextContainer" presStyleLbl="bgAcc1" presStyleIdx="0" presStyleCnt="3" custScaleX="92891" custScaleY="168470"/>
      <dgm:spPr/>
    </dgm:pt>
    <dgm:pt modelId="{A0DFB948-09F1-4B3D-A40D-34F5E1B6957C}" type="pres">
      <dgm:prSet presAssocID="{8C411CE0-927D-4E4F-AF0F-4D3B398BAA65}" presName="FlexibleEmptyPlaceHolder" presStyleCnt="0"/>
      <dgm:spPr/>
    </dgm:pt>
    <dgm:pt modelId="{E7FF70A7-35DC-4FBA-94CB-D98269DD48AC}" type="pres">
      <dgm:prSet presAssocID="{8C411CE0-927D-4E4F-AF0F-4D3B398BAA65}" presName="ConnectLine" presStyleLbl="sibTrans1D1" presStyleIdx="0" presStyleCnt="3"/>
      <dgm:spPr>
        <a:noFill/>
        <a:ln w="6350" cap="flat" cmpd="sng" algn="ctr">
          <a:solidFill>
            <a:schemeClr val="accent3">
              <a:hueOff val="0"/>
              <a:satOff val="0"/>
              <a:lumOff val="0"/>
              <a:alphaOff val="0"/>
            </a:schemeClr>
          </a:solidFill>
          <a:prstDash val="dash"/>
          <a:miter lim="800000"/>
        </a:ln>
        <a:effectLst/>
      </dgm:spPr>
    </dgm:pt>
    <dgm:pt modelId="{486DC386-0975-40DE-B4B1-5D9C5C051094}" type="pres">
      <dgm:prSet presAssocID="{8C411CE0-927D-4E4F-AF0F-4D3B398BAA65}" presName="ConnectorPoint" presStyleLbl="alignNode1" presStyleIdx="0" presStyleCnt="3"/>
      <dgm:spPr/>
    </dgm:pt>
    <dgm:pt modelId="{D0C68D37-8DEB-4DD6-B318-A02D1596E701}" type="pres">
      <dgm:prSet presAssocID="{8C411CE0-927D-4E4F-AF0F-4D3B398BAA65}" presName="EmptyPlaceHolder" presStyleCnt="0"/>
      <dgm:spPr/>
    </dgm:pt>
    <dgm:pt modelId="{2DDF9860-60C6-4E20-B2FF-28F9A29F7AEE}" type="pres">
      <dgm:prSet presAssocID="{54198C7C-FE8E-4D1F-B37C-FEDC45DD341E}" presName="spaceBetweenRectangles" presStyleCnt="0"/>
      <dgm:spPr/>
    </dgm:pt>
    <dgm:pt modelId="{9F0CA591-6E26-4A23-A2E6-55321B1B05B1}" type="pres">
      <dgm:prSet presAssocID="{71B7EC68-AADB-4F20-87A0-819B976C33F6}" presName="composite" presStyleCnt="0"/>
      <dgm:spPr/>
    </dgm:pt>
    <dgm:pt modelId="{D86678FF-FAB5-4E8E-A74D-87526CEFFEB5}" type="pres">
      <dgm:prSet presAssocID="{71B7EC68-AADB-4F20-87A0-819B976C33F6}" presName="L1TextContainer" presStyleLbl="revTx" presStyleIdx="1" presStyleCnt="3" custLinFactNeighborX="-6211" custLinFactNeighborY="9039">
        <dgm:presLayoutVars>
          <dgm:chMax val="1"/>
          <dgm:chPref val="1"/>
          <dgm:bulletEnabled val="1"/>
        </dgm:presLayoutVars>
      </dgm:prSet>
      <dgm:spPr/>
    </dgm:pt>
    <dgm:pt modelId="{B5B22AF0-8E18-437D-B8E5-4FC675AB1677}" type="pres">
      <dgm:prSet presAssocID="{71B7EC68-AADB-4F20-87A0-819B976C33F6}" presName="L2TextContainerWrapper" presStyleCnt="0">
        <dgm:presLayoutVars>
          <dgm:chMax val="0"/>
          <dgm:chPref val="0"/>
          <dgm:bulletEnabled val="1"/>
        </dgm:presLayoutVars>
      </dgm:prSet>
      <dgm:spPr/>
    </dgm:pt>
    <dgm:pt modelId="{11C5F137-256F-49AA-8B82-5493141BEBB1}" type="pres">
      <dgm:prSet presAssocID="{71B7EC68-AADB-4F20-87A0-819B976C33F6}" presName="L2TextContainer" presStyleLbl="bgAcc1" presStyleIdx="1" presStyleCnt="3" custLinFactNeighborX="-162" custLinFactNeighborY="26901"/>
      <dgm:spPr/>
    </dgm:pt>
    <dgm:pt modelId="{761C678C-67CA-4330-9C66-75004E7FF9EB}" type="pres">
      <dgm:prSet presAssocID="{71B7EC68-AADB-4F20-87A0-819B976C33F6}" presName="FlexibleEmptyPlaceHolder" presStyleCnt="0"/>
      <dgm:spPr/>
    </dgm:pt>
    <dgm:pt modelId="{79022F20-86D1-4CC8-A94A-CAA78F625A39}" type="pres">
      <dgm:prSet presAssocID="{71B7EC68-AADB-4F20-87A0-819B976C33F6}" presName="ConnectLine" presStyleLbl="sibTrans1D1" presStyleIdx="1" presStyleCnt="3"/>
      <dgm:spPr>
        <a:noFill/>
        <a:ln w="6350" cap="flat" cmpd="sng" algn="ctr">
          <a:solidFill>
            <a:schemeClr val="accent3">
              <a:hueOff val="1355300"/>
              <a:satOff val="50000"/>
              <a:lumOff val="-7353"/>
              <a:alphaOff val="0"/>
            </a:schemeClr>
          </a:solidFill>
          <a:prstDash val="dash"/>
          <a:miter lim="800000"/>
        </a:ln>
        <a:effectLst/>
      </dgm:spPr>
    </dgm:pt>
    <dgm:pt modelId="{39DD9079-1605-460C-B9C0-C1EA108758BC}" type="pres">
      <dgm:prSet presAssocID="{71B7EC68-AADB-4F20-87A0-819B976C33F6}" presName="ConnectorPoint" presStyleLbl="alignNode1" presStyleIdx="1" presStyleCnt="3"/>
      <dgm:spPr/>
    </dgm:pt>
    <dgm:pt modelId="{5827D52B-E7AF-4930-B9A8-1E2A8910D74D}" type="pres">
      <dgm:prSet presAssocID="{71B7EC68-AADB-4F20-87A0-819B976C33F6}" presName="EmptyPlaceHolder" presStyleCnt="0"/>
      <dgm:spPr/>
    </dgm:pt>
    <dgm:pt modelId="{6D424221-8767-4852-B284-968D2299F875}" type="pres">
      <dgm:prSet presAssocID="{42A2980B-96C9-4AAE-8BC5-4D10D9E93ABB}" presName="spaceBetweenRectangles" presStyleCnt="0"/>
      <dgm:spPr/>
    </dgm:pt>
    <dgm:pt modelId="{0070B9AA-86AB-4A66-9086-7A6AE848B219}" type="pres">
      <dgm:prSet presAssocID="{FC2E2D91-55CF-48C6-8336-F02570C1211E}" presName="composite" presStyleCnt="0"/>
      <dgm:spPr/>
    </dgm:pt>
    <dgm:pt modelId="{879C579C-DE5D-49F6-A4BE-B91AF44DD001}" type="pres">
      <dgm:prSet presAssocID="{FC2E2D91-55CF-48C6-8336-F02570C1211E}" presName="L1TextContainer" presStyleLbl="revTx" presStyleIdx="2" presStyleCnt="3">
        <dgm:presLayoutVars>
          <dgm:chMax val="1"/>
          <dgm:chPref val="1"/>
          <dgm:bulletEnabled val="1"/>
        </dgm:presLayoutVars>
      </dgm:prSet>
      <dgm:spPr/>
    </dgm:pt>
    <dgm:pt modelId="{B11E55BE-8D09-42FF-9152-7D5E65094BB5}" type="pres">
      <dgm:prSet presAssocID="{FC2E2D91-55CF-48C6-8336-F02570C1211E}" presName="L2TextContainerWrapper" presStyleCnt="0">
        <dgm:presLayoutVars>
          <dgm:chMax val="0"/>
          <dgm:chPref val="0"/>
          <dgm:bulletEnabled val="1"/>
        </dgm:presLayoutVars>
      </dgm:prSet>
      <dgm:spPr/>
    </dgm:pt>
    <dgm:pt modelId="{60373D24-3C07-440A-B808-A04AE0B0ED74}" type="pres">
      <dgm:prSet presAssocID="{FC2E2D91-55CF-48C6-8336-F02570C1211E}" presName="L2TextContainer" presStyleLbl="bgAcc1" presStyleIdx="2" presStyleCnt="3" custScaleX="99497" custScaleY="178801"/>
      <dgm:spPr/>
    </dgm:pt>
    <dgm:pt modelId="{493A491E-DF91-4F59-B0E3-960090B19547}" type="pres">
      <dgm:prSet presAssocID="{FC2E2D91-55CF-48C6-8336-F02570C1211E}" presName="FlexibleEmptyPlaceHolder" presStyleCnt="0"/>
      <dgm:spPr/>
    </dgm:pt>
    <dgm:pt modelId="{5DC8D72D-5955-4F89-BA37-3007A74963AC}" type="pres">
      <dgm:prSet presAssocID="{FC2E2D91-55CF-48C6-8336-F02570C1211E}" presName="ConnectLine" presStyleLbl="sibTrans1D1" presStyleIdx="2" presStyleCnt="3"/>
      <dgm:spPr>
        <a:noFill/>
        <a:ln w="6350" cap="flat" cmpd="sng" algn="ctr">
          <a:solidFill>
            <a:schemeClr val="accent3">
              <a:hueOff val="2710599"/>
              <a:satOff val="100000"/>
              <a:lumOff val="-14706"/>
              <a:alphaOff val="0"/>
            </a:schemeClr>
          </a:solidFill>
          <a:prstDash val="dash"/>
          <a:miter lim="800000"/>
        </a:ln>
        <a:effectLst/>
      </dgm:spPr>
    </dgm:pt>
    <dgm:pt modelId="{1FE44F5E-13FC-45E6-94B0-CAF6AFC6B45A}" type="pres">
      <dgm:prSet presAssocID="{FC2E2D91-55CF-48C6-8336-F02570C1211E}" presName="ConnectorPoint" presStyleLbl="alignNode1" presStyleIdx="2" presStyleCnt="3"/>
      <dgm:spPr/>
    </dgm:pt>
    <dgm:pt modelId="{3C4CB7BA-8420-4B4C-AE21-98529DB6AAD8}" type="pres">
      <dgm:prSet presAssocID="{FC2E2D91-55CF-48C6-8336-F02570C1211E}" presName="EmptyPlaceHolder" presStyleCnt="0"/>
      <dgm:spPr/>
    </dgm:pt>
  </dgm:ptLst>
  <dgm:cxnLst>
    <dgm:cxn modelId="{3AB75013-EA87-408D-8904-EAFC9A600E8E}" type="presOf" srcId="{3E493B76-03C7-4586-A3FA-9CE6FAE9ABE5}" destId="{99B20D88-48F9-41E5-BA34-BC7DBDD1DE00}" srcOrd="0" destOrd="0" presId="urn:microsoft.com/office/officeart/2016/7/layout/BasicTimeline"/>
    <dgm:cxn modelId="{ADAA5827-4A1B-4AC7-ABAE-BB597630B64F}" srcId="{3E493B76-03C7-4586-A3FA-9CE6FAE9ABE5}" destId="{8C411CE0-927D-4E4F-AF0F-4D3B398BAA65}" srcOrd="0" destOrd="0" parTransId="{4700FCB0-8F31-4E29-A790-B1EF657F49C9}" sibTransId="{54198C7C-FE8E-4D1F-B37C-FEDC45DD341E}"/>
    <dgm:cxn modelId="{ABBE273E-40F2-439F-9BD8-959C00F0F058}" type="presOf" srcId="{FC2E2D91-55CF-48C6-8336-F02570C1211E}" destId="{879C579C-DE5D-49F6-A4BE-B91AF44DD001}" srcOrd="0" destOrd="0" presId="urn:microsoft.com/office/officeart/2016/7/layout/BasicTimeline"/>
    <dgm:cxn modelId="{FF915A48-F651-41C6-A46C-1A9D3625B9A3}" type="presOf" srcId="{34A6EF56-3958-45B2-A2FE-DA2B9977FC68}" destId="{60373D24-3C07-440A-B808-A04AE0B0ED74}" srcOrd="0" destOrd="3" presId="urn:microsoft.com/office/officeart/2016/7/layout/BasicTimeline"/>
    <dgm:cxn modelId="{768C284A-316C-4BAE-BC61-B3624EB9759D}" srcId="{71B7EC68-AADB-4F20-87A0-819B976C33F6}" destId="{FFAB1717-CFB8-489D-ABDA-5F22B04288B3}" srcOrd="1" destOrd="0" parTransId="{956DAA52-1019-4DFA-9090-55C301C278FE}" sibTransId="{2DB01541-6E4F-49E5-9D76-4DBCE832ED5F}"/>
    <dgm:cxn modelId="{EE07904C-4C83-445D-8416-B47ADD357401}" type="presOf" srcId="{71B7EC68-AADB-4F20-87A0-819B976C33F6}" destId="{D86678FF-FAB5-4E8E-A74D-87526CEFFEB5}" srcOrd="0" destOrd="0" presId="urn:microsoft.com/office/officeart/2016/7/layout/BasicTimeline"/>
    <dgm:cxn modelId="{DC83514E-4548-4EA4-8F91-74296649D181}" type="presOf" srcId="{5ABBF85E-6AB2-4D82-A5FF-AC42815D5F2B}" destId="{5A472138-82F8-4119-84A7-D9BFCE49FBF5}" srcOrd="0" destOrd="2" presId="urn:microsoft.com/office/officeart/2016/7/layout/BasicTimeline"/>
    <dgm:cxn modelId="{2E18F051-CEBB-4FD3-A664-E7C1D57B5516}" srcId="{8C411CE0-927D-4E4F-AF0F-4D3B398BAA65}" destId="{AE50E1B6-F7CC-4806-A25D-2901B3323F9A}" srcOrd="0" destOrd="0" parTransId="{4FD68E57-5E84-4CC8-8C07-9D0488777BBC}" sibTransId="{BB20CF67-A983-43D5-9804-698B70B6F696}"/>
    <dgm:cxn modelId="{92C15377-E6D2-451D-A576-2D2F78A5C287}" srcId="{FC2E2D91-55CF-48C6-8336-F02570C1211E}" destId="{34A6EF56-3958-45B2-A2FE-DA2B9977FC68}" srcOrd="3" destOrd="0" parTransId="{10A0622C-3BC9-460E-8716-F99AB6DFDEC2}" sibTransId="{EEE33B72-53CB-4A29-B512-55F8A41394B4}"/>
    <dgm:cxn modelId="{050AF882-9126-44E7-AF8C-52D02839C844}" srcId="{3E493B76-03C7-4586-A3FA-9CE6FAE9ABE5}" destId="{FC2E2D91-55CF-48C6-8336-F02570C1211E}" srcOrd="2" destOrd="0" parTransId="{85A08A38-032D-4D6F-8C9D-461C04D27767}" sibTransId="{5988848B-2A83-470C-B712-927A6A3B8D5B}"/>
    <dgm:cxn modelId="{B70EC289-1403-4466-9BE2-BA57B0B9CF86}" type="presOf" srcId="{FFAB1717-CFB8-489D-ABDA-5F22B04288B3}" destId="{11C5F137-256F-49AA-8B82-5493141BEBB1}" srcOrd="0" destOrd="1" presId="urn:microsoft.com/office/officeart/2016/7/layout/BasicTimeline"/>
    <dgm:cxn modelId="{743F5494-7CCF-4B6D-A808-C9F46C80C36C}" type="presOf" srcId="{3D0193D0-C22F-493B-A1C1-DEBC90889DD3}" destId="{60373D24-3C07-440A-B808-A04AE0B0ED74}" srcOrd="0" destOrd="0" presId="urn:microsoft.com/office/officeart/2016/7/layout/BasicTimeline"/>
    <dgm:cxn modelId="{8017D49C-3C53-497C-A18F-A35304957903}" srcId="{71B7EC68-AADB-4F20-87A0-819B976C33F6}" destId="{084E8E79-B5DF-48FE-A9E7-817DF0868D25}" srcOrd="0" destOrd="0" parTransId="{0FE366C8-BF20-4FE7-BC9B-31DD2E7EE0F0}" sibTransId="{9DB80384-CBC4-41CB-996F-3DD172B6BA98}"/>
    <dgm:cxn modelId="{71E625A4-A3EE-448C-B29E-DF1B2575201B}" type="presOf" srcId="{9AEBF39F-2E66-4F6B-8536-855151D29E05}" destId="{60373D24-3C07-440A-B808-A04AE0B0ED74}" srcOrd="0" destOrd="2" presId="urn:microsoft.com/office/officeart/2016/7/layout/BasicTimeline"/>
    <dgm:cxn modelId="{4EEC79AA-3F64-4AD9-8C82-1EDCC2FF2313}" srcId="{3E493B76-03C7-4586-A3FA-9CE6FAE9ABE5}" destId="{71B7EC68-AADB-4F20-87A0-819B976C33F6}" srcOrd="1" destOrd="0" parTransId="{17FA442F-7A13-4BAC-B673-90BD2FA837AA}" sibTransId="{42A2980B-96C9-4AAE-8BC5-4D10D9E93ABB}"/>
    <dgm:cxn modelId="{47F88FAB-39DD-4F5C-977A-843190EBF3A8}" srcId="{FC2E2D91-55CF-48C6-8336-F02570C1211E}" destId="{0EBA41F4-2473-48A6-8069-3BAB07CAE3BA}" srcOrd="1" destOrd="0" parTransId="{7FE7AD42-A540-44CF-ACF1-9245032C7CBF}" sibTransId="{B1E71A8D-9D2B-446A-9B6D-7F4A84D1BAD1}"/>
    <dgm:cxn modelId="{E03F7CB4-3156-4DC0-A648-69872BFB362F}" type="presOf" srcId="{AE50E1B6-F7CC-4806-A25D-2901B3323F9A}" destId="{5A472138-82F8-4119-84A7-D9BFCE49FBF5}" srcOrd="0" destOrd="0" presId="urn:microsoft.com/office/officeart/2016/7/layout/BasicTimeline"/>
    <dgm:cxn modelId="{0D8F8DBB-8DD7-4778-929C-0C20CCACA832}" type="presOf" srcId="{0EBA41F4-2473-48A6-8069-3BAB07CAE3BA}" destId="{60373D24-3C07-440A-B808-A04AE0B0ED74}" srcOrd="0" destOrd="1" presId="urn:microsoft.com/office/officeart/2016/7/layout/BasicTimeline"/>
    <dgm:cxn modelId="{F39EB4C1-34A9-410A-804D-C9665FB2ACF4}" srcId="{FC2E2D91-55CF-48C6-8336-F02570C1211E}" destId="{9AEBF39F-2E66-4F6B-8536-855151D29E05}" srcOrd="2" destOrd="0" parTransId="{B118426E-79B7-48DA-9630-48A5DE0D0799}" sibTransId="{845FFAE3-A6A8-45F7-825C-1B92D0A8BA73}"/>
    <dgm:cxn modelId="{F7E49DC4-A3BE-4E51-8336-6F0A9918F1DC}" type="presOf" srcId="{084E8E79-B5DF-48FE-A9E7-817DF0868D25}" destId="{11C5F137-256F-49AA-8B82-5493141BEBB1}" srcOrd="0" destOrd="0" presId="urn:microsoft.com/office/officeart/2016/7/layout/BasicTimeline"/>
    <dgm:cxn modelId="{A256D8CF-66F5-494F-B322-CD1340C1E4F2}" type="presOf" srcId="{8C411CE0-927D-4E4F-AF0F-4D3B398BAA65}" destId="{B3A3A8E9-87C9-4728-B994-3381688317E4}" srcOrd="0" destOrd="0" presId="urn:microsoft.com/office/officeart/2016/7/layout/BasicTimeline"/>
    <dgm:cxn modelId="{EAFD31DA-62CD-4E27-A0DA-6F26C4D4F7CB}" srcId="{8C411CE0-927D-4E4F-AF0F-4D3B398BAA65}" destId="{5ABBF85E-6AB2-4D82-A5FF-AC42815D5F2B}" srcOrd="2" destOrd="0" parTransId="{3F0ABE38-7EE5-404C-84B8-509CEFA8E298}" sibTransId="{77F26698-18AB-4C07-819B-0EE177BBC0A0}"/>
    <dgm:cxn modelId="{4734D1E7-A3C7-442E-99A6-B70185BB11C2}" srcId="{8C411CE0-927D-4E4F-AF0F-4D3B398BAA65}" destId="{F4F0BBA1-4631-408D-AF84-B2C86CEDAED1}" srcOrd="1" destOrd="0" parTransId="{80FD3FEA-BBBE-4FBE-A55E-E68B7E2CBBB1}" sibTransId="{425A82A6-E51E-455E-A672-1E89330979F4}"/>
    <dgm:cxn modelId="{55AC8FF0-BBE6-4BFD-8296-54535E4CE5DE}" srcId="{FC2E2D91-55CF-48C6-8336-F02570C1211E}" destId="{3D0193D0-C22F-493B-A1C1-DEBC90889DD3}" srcOrd="0" destOrd="0" parTransId="{7CE5391C-D89A-49B9-9A34-CE190B9C0544}" sibTransId="{29944676-DE74-40F4-A2AF-E9E042BD0A29}"/>
    <dgm:cxn modelId="{E65739FA-C8E0-4E75-991E-B9D4CD19C514}" type="presOf" srcId="{F4F0BBA1-4631-408D-AF84-B2C86CEDAED1}" destId="{5A472138-82F8-4119-84A7-D9BFCE49FBF5}" srcOrd="0" destOrd="1" presId="urn:microsoft.com/office/officeart/2016/7/layout/BasicTimeline"/>
    <dgm:cxn modelId="{C3081E8F-4145-459F-9816-0812C544EAD7}" type="presParOf" srcId="{99B20D88-48F9-41E5-BA34-BC7DBDD1DE00}" destId="{CB3B1F17-70D9-4C65-8DA5-695753347500}" srcOrd="0" destOrd="0" presId="urn:microsoft.com/office/officeart/2016/7/layout/BasicTimeline"/>
    <dgm:cxn modelId="{9CF84BC8-D8B8-46FA-9E61-C23AFD925590}" type="presParOf" srcId="{99B20D88-48F9-41E5-BA34-BC7DBDD1DE00}" destId="{4107CAFF-FFEE-4A46-9219-59CC7DAC3EE4}" srcOrd="1" destOrd="0" presId="urn:microsoft.com/office/officeart/2016/7/layout/BasicTimeline"/>
    <dgm:cxn modelId="{6AAE45C0-279F-437D-B490-EC077488F3DC}" type="presParOf" srcId="{4107CAFF-FFEE-4A46-9219-59CC7DAC3EE4}" destId="{37EF0B6F-5822-4170-AB86-D125A0CA19C8}" srcOrd="0" destOrd="0" presId="urn:microsoft.com/office/officeart/2016/7/layout/BasicTimeline"/>
    <dgm:cxn modelId="{AAB22B03-3DB5-4CE0-9A93-CFF2B568FEAB}" type="presParOf" srcId="{37EF0B6F-5822-4170-AB86-D125A0CA19C8}" destId="{B3A3A8E9-87C9-4728-B994-3381688317E4}" srcOrd="0" destOrd="0" presId="urn:microsoft.com/office/officeart/2016/7/layout/BasicTimeline"/>
    <dgm:cxn modelId="{7A921D44-8EB6-4CE2-85E7-171A2AAB429B}" type="presParOf" srcId="{37EF0B6F-5822-4170-AB86-D125A0CA19C8}" destId="{93A74C62-EE27-4C09-8FB7-D132CA4636DC}" srcOrd="1" destOrd="0" presId="urn:microsoft.com/office/officeart/2016/7/layout/BasicTimeline"/>
    <dgm:cxn modelId="{4F46D2DD-CC05-4857-AF33-CA5936C5BE18}" type="presParOf" srcId="{93A74C62-EE27-4C09-8FB7-D132CA4636DC}" destId="{5A472138-82F8-4119-84A7-D9BFCE49FBF5}" srcOrd="0" destOrd="0" presId="urn:microsoft.com/office/officeart/2016/7/layout/BasicTimeline"/>
    <dgm:cxn modelId="{9E953FCA-5087-4124-B2A8-37B1B6C616D0}" type="presParOf" srcId="{93A74C62-EE27-4C09-8FB7-D132CA4636DC}" destId="{A0DFB948-09F1-4B3D-A40D-34F5E1B6957C}" srcOrd="1" destOrd="0" presId="urn:microsoft.com/office/officeart/2016/7/layout/BasicTimeline"/>
    <dgm:cxn modelId="{227945B7-76FB-477B-A76D-6A3AF4F90EC5}" type="presParOf" srcId="{37EF0B6F-5822-4170-AB86-D125A0CA19C8}" destId="{E7FF70A7-35DC-4FBA-94CB-D98269DD48AC}" srcOrd="2" destOrd="0" presId="urn:microsoft.com/office/officeart/2016/7/layout/BasicTimeline"/>
    <dgm:cxn modelId="{4CD18CD2-79C3-4BF2-86BE-D10C827DB376}" type="presParOf" srcId="{37EF0B6F-5822-4170-AB86-D125A0CA19C8}" destId="{486DC386-0975-40DE-B4B1-5D9C5C051094}" srcOrd="3" destOrd="0" presId="urn:microsoft.com/office/officeart/2016/7/layout/BasicTimeline"/>
    <dgm:cxn modelId="{3E46B802-F6C5-41E7-8E3D-75C4154E13E8}" type="presParOf" srcId="{37EF0B6F-5822-4170-AB86-D125A0CA19C8}" destId="{D0C68D37-8DEB-4DD6-B318-A02D1596E701}" srcOrd="4" destOrd="0" presId="urn:microsoft.com/office/officeart/2016/7/layout/BasicTimeline"/>
    <dgm:cxn modelId="{1F4212A5-F451-4CC1-B3B7-853D54B9E08D}" type="presParOf" srcId="{4107CAFF-FFEE-4A46-9219-59CC7DAC3EE4}" destId="{2DDF9860-60C6-4E20-B2FF-28F9A29F7AEE}" srcOrd="1" destOrd="0" presId="urn:microsoft.com/office/officeart/2016/7/layout/BasicTimeline"/>
    <dgm:cxn modelId="{2681A1A3-799C-40B1-9520-7BF4D870DFD2}" type="presParOf" srcId="{4107CAFF-FFEE-4A46-9219-59CC7DAC3EE4}" destId="{9F0CA591-6E26-4A23-A2E6-55321B1B05B1}" srcOrd="2" destOrd="0" presId="urn:microsoft.com/office/officeart/2016/7/layout/BasicTimeline"/>
    <dgm:cxn modelId="{B4FC61CA-81C8-4A47-8EF1-757A40A21162}" type="presParOf" srcId="{9F0CA591-6E26-4A23-A2E6-55321B1B05B1}" destId="{D86678FF-FAB5-4E8E-A74D-87526CEFFEB5}" srcOrd="0" destOrd="0" presId="urn:microsoft.com/office/officeart/2016/7/layout/BasicTimeline"/>
    <dgm:cxn modelId="{A9FF806C-FDA4-49D4-831A-497A36F85650}" type="presParOf" srcId="{9F0CA591-6E26-4A23-A2E6-55321B1B05B1}" destId="{B5B22AF0-8E18-437D-B8E5-4FC675AB1677}" srcOrd="1" destOrd="0" presId="urn:microsoft.com/office/officeart/2016/7/layout/BasicTimeline"/>
    <dgm:cxn modelId="{F98988F5-4D79-4BFA-9113-9A27CD15D95A}" type="presParOf" srcId="{B5B22AF0-8E18-437D-B8E5-4FC675AB1677}" destId="{11C5F137-256F-49AA-8B82-5493141BEBB1}" srcOrd="0" destOrd="0" presId="urn:microsoft.com/office/officeart/2016/7/layout/BasicTimeline"/>
    <dgm:cxn modelId="{B85F4166-4C64-4FF3-A943-09906D1D55C4}" type="presParOf" srcId="{B5B22AF0-8E18-437D-B8E5-4FC675AB1677}" destId="{761C678C-67CA-4330-9C66-75004E7FF9EB}" srcOrd="1" destOrd="0" presId="urn:microsoft.com/office/officeart/2016/7/layout/BasicTimeline"/>
    <dgm:cxn modelId="{B3D8AE0F-795D-4E23-B803-D1F3556BB813}" type="presParOf" srcId="{9F0CA591-6E26-4A23-A2E6-55321B1B05B1}" destId="{79022F20-86D1-4CC8-A94A-CAA78F625A39}" srcOrd="2" destOrd="0" presId="urn:microsoft.com/office/officeart/2016/7/layout/BasicTimeline"/>
    <dgm:cxn modelId="{8A0B16B3-5E55-4C09-8E23-FD44AC75F279}" type="presParOf" srcId="{9F0CA591-6E26-4A23-A2E6-55321B1B05B1}" destId="{39DD9079-1605-460C-B9C0-C1EA108758BC}" srcOrd="3" destOrd="0" presId="urn:microsoft.com/office/officeart/2016/7/layout/BasicTimeline"/>
    <dgm:cxn modelId="{5A5AC6A6-2850-46DB-A899-F24501513D58}" type="presParOf" srcId="{9F0CA591-6E26-4A23-A2E6-55321B1B05B1}" destId="{5827D52B-E7AF-4930-B9A8-1E2A8910D74D}" srcOrd="4" destOrd="0" presId="urn:microsoft.com/office/officeart/2016/7/layout/BasicTimeline"/>
    <dgm:cxn modelId="{E43BE28C-0591-4F1C-B0EB-7A17DFC8F09C}" type="presParOf" srcId="{4107CAFF-FFEE-4A46-9219-59CC7DAC3EE4}" destId="{6D424221-8767-4852-B284-968D2299F875}" srcOrd="3" destOrd="0" presId="urn:microsoft.com/office/officeart/2016/7/layout/BasicTimeline"/>
    <dgm:cxn modelId="{AADD9818-6E05-4865-8E43-D04297CA4616}" type="presParOf" srcId="{4107CAFF-FFEE-4A46-9219-59CC7DAC3EE4}" destId="{0070B9AA-86AB-4A66-9086-7A6AE848B219}" srcOrd="4" destOrd="0" presId="urn:microsoft.com/office/officeart/2016/7/layout/BasicTimeline"/>
    <dgm:cxn modelId="{AE47AA1A-DFD6-4805-8057-85DF64E67E7C}" type="presParOf" srcId="{0070B9AA-86AB-4A66-9086-7A6AE848B219}" destId="{879C579C-DE5D-49F6-A4BE-B91AF44DD001}" srcOrd="0" destOrd="0" presId="urn:microsoft.com/office/officeart/2016/7/layout/BasicTimeline"/>
    <dgm:cxn modelId="{90ABDE93-C7F2-478F-8BEA-50AA955616A4}" type="presParOf" srcId="{0070B9AA-86AB-4A66-9086-7A6AE848B219}" destId="{B11E55BE-8D09-42FF-9152-7D5E65094BB5}" srcOrd="1" destOrd="0" presId="urn:microsoft.com/office/officeart/2016/7/layout/BasicTimeline"/>
    <dgm:cxn modelId="{1551DAAB-7842-4D5D-8C3F-301E3430E62D}" type="presParOf" srcId="{B11E55BE-8D09-42FF-9152-7D5E65094BB5}" destId="{60373D24-3C07-440A-B808-A04AE0B0ED74}" srcOrd="0" destOrd="0" presId="urn:microsoft.com/office/officeart/2016/7/layout/BasicTimeline"/>
    <dgm:cxn modelId="{3D1E5F41-CD80-4166-B759-A7531901416C}" type="presParOf" srcId="{B11E55BE-8D09-42FF-9152-7D5E65094BB5}" destId="{493A491E-DF91-4F59-B0E3-960090B19547}" srcOrd="1" destOrd="0" presId="urn:microsoft.com/office/officeart/2016/7/layout/BasicTimeline"/>
    <dgm:cxn modelId="{177D64DD-563E-4E63-90AC-BB69B53F5A40}" type="presParOf" srcId="{0070B9AA-86AB-4A66-9086-7A6AE848B219}" destId="{5DC8D72D-5955-4F89-BA37-3007A74963AC}" srcOrd="2" destOrd="0" presId="urn:microsoft.com/office/officeart/2016/7/layout/BasicTimeline"/>
    <dgm:cxn modelId="{6DF9B519-B10F-4581-8AE5-D553649C9339}" type="presParOf" srcId="{0070B9AA-86AB-4A66-9086-7A6AE848B219}" destId="{1FE44F5E-13FC-45E6-94B0-CAF6AFC6B45A}" srcOrd="3" destOrd="0" presId="urn:microsoft.com/office/officeart/2016/7/layout/BasicTimeline"/>
    <dgm:cxn modelId="{01A4B150-4A96-4FD1-B366-5FF0307A1CDB}" type="presParOf" srcId="{0070B9AA-86AB-4A66-9086-7A6AE848B219}" destId="{3C4CB7BA-8420-4B4C-AE21-98529DB6AAD8}"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742934-780B-40E6-9265-C2690FD5D7B6}"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B6A539A6-9D08-42DB-9A05-B1292FD954EC}">
      <dgm:prSet phldrT="[Text]"/>
      <dgm:spPr/>
      <dgm:t>
        <a:bodyPr/>
        <a:lstStyle/>
        <a:p>
          <a:r>
            <a:rPr lang="en-US" dirty="0"/>
            <a:t>Group 1: Graduate students in multiple mentorships</a:t>
          </a:r>
        </a:p>
      </dgm:t>
    </dgm:pt>
    <dgm:pt modelId="{CC0EBDB6-4448-430D-B71A-AAFA52CBE3C9}" type="parTrans" cxnId="{5DB0C0D5-FBEE-4AEA-83AF-3F77CB750884}">
      <dgm:prSet/>
      <dgm:spPr/>
      <dgm:t>
        <a:bodyPr/>
        <a:lstStyle/>
        <a:p>
          <a:endParaRPr lang="en-US"/>
        </a:p>
      </dgm:t>
    </dgm:pt>
    <dgm:pt modelId="{FEBD0C99-D5C3-4642-8054-2FD4A19B3D78}" type="sibTrans" cxnId="{5DB0C0D5-FBEE-4AEA-83AF-3F77CB750884}">
      <dgm:prSet/>
      <dgm:spPr/>
      <dgm:t>
        <a:bodyPr/>
        <a:lstStyle/>
        <a:p>
          <a:endParaRPr lang="en-US"/>
        </a:p>
      </dgm:t>
    </dgm:pt>
    <dgm:pt modelId="{DAEDE065-EA23-4F1F-8B27-85BCE814F133}">
      <dgm:prSet phldrT="[Text]"/>
      <dgm:spPr/>
      <dgm:t>
        <a:bodyPr/>
        <a:lstStyle/>
        <a:p>
          <a:r>
            <a:rPr lang="en-US" dirty="0"/>
            <a:t>Groups 3 &amp; 4: Faculty experiences with mentoring</a:t>
          </a:r>
        </a:p>
      </dgm:t>
    </dgm:pt>
    <dgm:pt modelId="{D33DE950-A94F-4C8A-855C-7E64523D43A6}" type="parTrans" cxnId="{D98285C5-39FC-4171-8B02-1B50CAEFA215}">
      <dgm:prSet/>
      <dgm:spPr/>
      <dgm:t>
        <a:bodyPr/>
        <a:lstStyle/>
        <a:p>
          <a:endParaRPr lang="en-US"/>
        </a:p>
      </dgm:t>
    </dgm:pt>
    <dgm:pt modelId="{3B1A98CC-F285-4A1F-B412-E550B01C79B7}" type="sibTrans" cxnId="{D98285C5-39FC-4171-8B02-1B50CAEFA215}">
      <dgm:prSet/>
      <dgm:spPr/>
      <dgm:t>
        <a:bodyPr/>
        <a:lstStyle/>
        <a:p>
          <a:endParaRPr lang="en-US"/>
        </a:p>
      </dgm:t>
    </dgm:pt>
    <dgm:pt modelId="{4DC325F1-CFDD-481C-873E-1A9AC65D747C}">
      <dgm:prSet phldrT="[Text]"/>
      <dgm:spPr/>
      <dgm:t>
        <a:bodyPr/>
        <a:lstStyle/>
        <a:p>
          <a:r>
            <a:rPr lang="en-US" dirty="0"/>
            <a:t>Group 2: The role of discipline in mentoring</a:t>
          </a:r>
        </a:p>
      </dgm:t>
    </dgm:pt>
    <dgm:pt modelId="{23050D72-A01F-44F8-8874-B23C96B9F255}" type="parTrans" cxnId="{6EC3C316-3C8B-4BD6-B36E-3E0EEB8A8D05}">
      <dgm:prSet/>
      <dgm:spPr/>
      <dgm:t>
        <a:bodyPr/>
        <a:lstStyle/>
        <a:p>
          <a:endParaRPr lang="en-US"/>
        </a:p>
      </dgm:t>
    </dgm:pt>
    <dgm:pt modelId="{2AAA6EC0-61B8-45F4-A5B4-7FD79258C35C}" type="sibTrans" cxnId="{6EC3C316-3C8B-4BD6-B36E-3E0EEB8A8D05}">
      <dgm:prSet/>
      <dgm:spPr/>
      <dgm:t>
        <a:bodyPr/>
        <a:lstStyle/>
        <a:p>
          <a:endParaRPr lang="en-US"/>
        </a:p>
      </dgm:t>
    </dgm:pt>
    <dgm:pt modelId="{C988554B-532F-428A-AE49-D519F15BCAC7}" type="pres">
      <dgm:prSet presAssocID="{70742934-780B-40E6-9265-C2690FD5D7B6}" presName="vert0" presStyleCnt="0">
        <dgm:presLayoutVars>
          <dgm:dir/>
          <dgm:animOne val="branch"/>
          <dgm:animLvl val="lvl"/>
        </dgm:presLayoutVars>
      </dgm:prSet>
      <dgm:spPr/>
    </dgm:pt>
    <dgm:pt modelId="{7C439DEA-8619-4379-91E6-0F233C57C9F0}" type="pres">
      <dgm:prSet presAssocID="{B6A539A6-9D08-42DB-9A05-B1292FD954EC}" presName="thickLine" presStyleLbl="alignNode1" presStyleIdx="0" presStyleCnt="3"/>
      <dgm:spPr/>
    </dgm:pt>
    <dgm:pt modelId="{681C6811-BD83-466E-A6B7-A224A2A3CE92}" type="pres">
      <dgm:prSet presAssocID="{B6A539A6-9D08-42DB-9A05-B1292FD954EC}" presName="horz1" presStyleCnt="0"/>
      <dgm:spPr/>
    </dgm:pt>
    <dgm:pt modelId="{C40F4EE0-5FF4-43CA-BF9B-E881B8D77F55}" type="pres">
      <dgm:prSet presAssocID="{B6A539A6-9D08-42DB-9A05-B1292FD954EC}" presName="tx1" presStyleLbl="revTx" presStyleIdx="0" presStyleCnt="3"/>
      <dgm:spPr/>
    </dgm:pt>
    <dgm:pt modelId="{3BE82713-0539-4B8B-8A31-FBBC7A73D2A3}" type="pres">
      <dgm:prSet presAssocID="{B6A539A6-9D08-42DB-9A05-B1292FD954EC}" presName="vert1" presStyleCnt="0"/>
      <dgm:spPr/>
    </dgm:pt>
    <dgm:pt modelId="{11E98018-5CA1-4916-98FA-B3B4060FA918}" type="pres">
      <dgm:prSet presAssocID="{4DC325F1-CFDD-481C-873E-1A9AC65D747C}" presName="thickLine" presStyleLbl="alignNode1" presStyleIdx="1" presStyleCnt="3"/>
      <dgm:spPr/>
    </dgm:pt>
    <dgm:pt modelId="{C69F1403-5DBD-4E1A-B66A-B53494F2B9E3}" type="pres">
      <dgm:prSet presAssocID="{4DC325F1-CFDD-481C-873E-1A9AC65D747C}" presName="horz1" presStyleCnt="0"/>
      <dgm:spPr/>
    </dgm:pt>
    <dgm:pt modelId="{D18BF14B-FA25-4C32-8BA3-770FD77DE211}" type="pres">
      <dgm:prSet presAssocID="{4DC325F1-CFDD-481C-873E-1A9AC65D747C}" presName="tx1" presStyleLbl="revTx" presStyleIdx="1" presStyleCnt="3"/>
      <dgm:spPr/>
    </dgm:pt>
    <dgm:pt modelId="{83E991C4-B19A-4B35-BB31-47BB1F0B4DD9}" type="pres">
      <dgm:prSet presAssocID="{4DC325F1-CFDD-481C-873E-1A9AC65D747C}" presName="vert1" presStyleCnt="0"/>
      <dgm:spPr/>
    </dgm:pt>
    <dgm:pt modelId="{A394DA2D-4171-478D-BD96-C50CFD715776}" type="pres">
      <dgm:prSet presAssocID="{DAEDE065-EA23-4F1F-8B27-85BCE814F133}" presName="thickLine" presStyleLbl="alignNode1" presStyleIdx="2" presStyleCnt="3"/>
      <dgm:spPr/>
    </dgm:pt>
    <dgm:pt modelId="{87A728EE-954B-4375-B330-8D269EB9F06D}" type="pres">
      <dgm:prSet presAssocID="{DAEDE065-EA23-4F1F-8B27-85BCE814F133}" presName="horz1" presStyleCnt="0"/>
      <dgm:spPr/>
    </dgm:pt>
    <dgm:pt modelId="{70A643FD-86C7-4BD7-84F2-95E4B6794599}" type="pres">
      <dgm:prSet presAssocID="{DAEDE065-EA23-4F1F-8B27-85BCE814F133}" presName="tx1" presStyleLbl="revTx" presStyleIdx="2" presStyleCnt="3"/>
      <dgm:spPr/>
    </dgm:pt>
    <dgm:pt modelId="{A1B702F0-4B48-4F3A-B4D7-56B6BC67951B}" type="pres">
      <dgm:prSet presAssocID="{DAEDE065-EA23-4F1F-8B27-85BCE814F133}" presName="vert1" presStyleCnt="0"/>
      <dgm:spPr/>
    </dgm:pt>
  </dgm:ptLst>
  <dgm:cxnLst>
    <dgm:cxn modelId="{6EC3C316-3C8B-4BD6-B36E-3E0EEB8A8D05}" srcId="{70742934-780B-40E6-9265-C2690FD5D7B6}" destId="{4DC325F1-CFDD-481C-873E-1A9AC65D747C}" srcOrd="1" destOrd="0" parTransId="{23050D72-A01F-44F8-8874-B23C96B9F255}" sibTransId="{2AAA6EC0-61B8-45F4-A5B4-7FD79258C35C}"/>
    <dgm:cxn modelId="{687A5F5D-1713-4BD8-8BAD-D0F516A95489}" type="presOf" srcId="{4DC325F1-CFDD-481C-873E-1A9AC65D747C}" destId="{D18BF14B-FA25-4C32-8BA3-770FD77DE211}" srcOrd="0" destOrd="0" presId="urn:microsoft.com/office/officeart/2008/layout/LinedList"/>
    <dgm:cxn modelId="{0ED80685-C378-402E-A230-D9E88CCC355A}" type="presOf" srcId="{DAEDE065-EA23-4F1F-8B27-85BCE814F133}" destId="{70A643FD-86C7-4BD7-84F2-95E4B6794599}" srcOrd="0" destOrd="0" presId="urn:microsoft.com/office/officeart/2008/layout/LinedList"/>
    <dgm:cxn modelId="{7EAE96A2-D0EC-4A19-A008-D6EBD28AD7EE}" type="presOf" srcId="{70742934-780B-40E6-9265-C2690FD5D7B6}" destId="{C988554B-532F-428A-AE49-D519F15BCAC7}" srcOrd="0" destOrd="0" presId="urn:microsoft.com/office/officeart/2008/layout/LinedList"/>
    <dgm:cxn modelId="{BC00ABC2-547F-4D03-8E80-4B320826BBAA}" type="presOf" srcId="{B6A539A6-9D08-42DB-9A05-B1292FD954EC}" destId="{C40F4EE0-5FF4-43CA-BF9B-E881B8D77F55}" srcOrd="0" destOrd="0" presId="urn:microsoft.com/office/officeart/2008/layout/LinedList"/>
    <dgm:cxn modelId="{D98285C5-39FC-4171-8B02-1B50CAEFA215}" srcId="{70742934-780B-40E6-9265-C2690FD5D7B6}" destId="{DAEDE065-EA23-4F1F-8B27-85BCE814F133}" srcOrd="2" destOrd="0" parTransId="{D33DE950-A94F-4C8A-855C-7E64523D43A6}" sibTransId="{3B1A98CC-F285-4A1F-B412-E550B01C79B7}"/>
    <dgm:cxn modelId="{5DB0C0D5-FBEE-4AEA-83AF-3F77CB750884}" srcId="{70742934-780B-40E6-9265-C2690FD5D7B6}" destId="{B6A539A6-9D08-42DB-9A05-B1292FD954EC}" srcOrd="0" destOrd="0" parTransId="{CC0EBDB6-4448-430D-B71A-AAFA52CBE3C9}" sibTransId="{FEBD0C99-D5C3-4642-8054-2FD4A19B3D78}"/>
    <dgm:cxn modelId="{6B82103A-0373-49B9-9744-65C80948D466}" type="presParOf" srcId="{C988554B-532F-428A-AE49-D519F15BCAC7}" destId="{7C439DEA-8619-4379-91E6-0F233C57C9F0}" srcOrd="0" destOrd="0" presId="urn:microsoft.com/office/officeart/2008/layout/LinedList"/>
    <dgm:cxn modelId="{B1E4D3ED-17D2-4530-99F3-9221155B2504}" type="presParOf" srcId="{C988554B-532F-428A-AE49-D519F15BCAC7}" destId="{681C6811-BD83-466E-A6B7-A224A2A3CE92}" srcOrd="1" destOrd="0" presId="urn:microsoft.com/office/officeart/2008/layout/LinedList"/>
    <dgm:cxn modelId="{490AE890-5DBB-4A18-8982-4E9FAFBF7AB2}" type="presParOf" srcId="{681C6811-BD83-466E-A6B7-A224A2A3CE92}" destId="{C40F4EE0-5FF4-43CA-BF9B-E881B8D77F55}" srcOrd="0" destOrd="0" presId="urn:microsoft.com/office/officeart/2008/layout/LinedList"/>
    <dgm:cxn modelId="{4DFE7A6B-A4CD-4530-A9F4-176BE346060A}" type="presParOf" srcId="{681C6811-BD83-466E-A6B7-A224A2A3CE92}" destId="{3BE82713-0539-4B8B-8A31-FBBC7A73D2A3}" srcOrd="1" destOrd="0" presId="urn:microsoft.com/office/officeart/2008/layout/LinedList"/>
    <dgm:cxn modelId="{636E8F7F-08AF-4DDB-8679-B601AA97E88A}" type="presParOf" srcId="{C988554B-532F-428A-AE49-D519F15BCAC7}" destId="{11E98018-5CA1-4916-98FA-B3B4060FA918}" srcOrd="2" destOrd="0" presId="urn:microsoft.com/office/officeart/2008/layout/LinedList"/>
    <dgm:cxn modelId="{E8B70DCC-68CD-45B7-B1A5-1E51D7AAA34B}" type="presParOf" srcId="{C988554B-532F-428A-AE49-D519F15BCAC7}" destId="{C69F1403-5DBD-4E1A-B66A-B53494F2B9E3}" srcOrd="3" destOrd="0" presId="urn:microsoft.com/office/officeart/2008/layout/LinedList"/>
    <dgm:cxn modelId="{B961C619-C62D-4427-95FC-B58A91128F16}" type="presParOf" srcId="{C69F1403-5DBD-4E1A-B66A-B53494F2B9E3}" destId="{D18BF14B-FA25-4C32-8BA3-770FD77DE211}" srcOrd="0" destOrd="0" presId="urn:microsoft.com/office/officeart/2008/layout/LinedList"/>
    <dgm:cxn modelId="{5FEA5597-2772-44A9-B5B6-A1DA68990A93}" type="presParOf" srcId="{C69F1403-5DBD-4E1A-B66A-B53494F2B9E3}" destId="{83E991C4-B19A-4B35-BB31-47BB1F0B4DD9}" srcOrd="1" destOrd="0" presId="urn:microsoft.com/office/officeart/2008/layout/LinedList"/>
    <dgm:cxn modelId="{C4632AB4-2B2A-4335-8364-97997E2E37CD}" type="presParOf" srcId="{C988554B-532F-428A-AE49-D519F15BCAC7}" destId="{A394DA2D-4171-478D-BD96-C50CFD715776}" srcOrd="4" destOrd="0" presId="urn:microsoft.com/office/officeart/2008/layout/LinedList"/>
    <dgm:cxn modelId="{0E6CF104-B017-42FE-BF17-EC1850E0E6E2}" type="presParOf" srcId="{C988554B-532F-428A-AE49-D519F15BCAC7}" destId="{87A728EE-954B-4375-B330-8D269EB9F06D}" srcOrd="5" destOrd="0" presId="urn:microsoft.com/office/officeart/2008/layout/LinedList"/>
    <dgm:cxn modelId="{187E50AC-1CAE-4C75-A914-D695CD538DE2}" type="presParOf" srcId="{87A728EE-954B-4375-B330-8D269EB9F06D}" destId="{70A643FD-86C7-4BD7-84F2-95E4B6794599}" srcOrd="0" destOrd="0" presId="urn:microsoft.com/office/officeart/2008/layout/LinedList"/>
    <dgm:cxn modelId="{078A8DE2-C841-45E9-8B08-F667FF4E23E0}" type="presParOf" srcId="{87A728EE-954B-4375-B330-8D269EB9F06D}" destId="{A1B702F0-4B48-4F3A-B4D7-56B6BC67951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9DEA-8619-4379-91E6-0F233C57C9F0}">
      <dsp:nvSpPr>
        <dsp:cNvPr id="0" name=""/>
        <dsp:cNvSpPr/>
      </dsp:nvSpPr>
      <dsp:spPr>
        <a:xfrm>
          <a:off x="0" y="1515"/>
          <a:ext cx="559907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F4EE0-5FF4-43CA-BF9B-E881B8D77F55}">
      <dsp:nvSpPr>
        <dsp:cNvPr id="0" name=""/>
        <dsp:cNvSpPr/>
      </dsp:nvSpPr>
      <dsp:spPr>
        <a:xfrm>
          <a:off x="0" y="1515"/>
          <a:ext cx="5599070"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Research</a:t>
          </a:r>
        </a:p>
      </dsp:txBody>
      <dsp:txXfrm>
        <a:off x="0" y="1515"/>
        <a:ext cx="5599070" cy="1033462"/>
      </dsp:txXfrm>
    </dsp:sp>
    <dsp:sp modelId="{A394DA2D-4171-478D-BD96-C50CFD715776}">
      <dsp:nvSpPr>
        <dsp:cNvPr id="0" name=""/>
        <dsp:cNvSpPr/>
      </dsp:nvSpPr>
      <dsp:spPr>
        <a:xfrm>
          <a:off x="0" y="1034978"/>
          <a:ext cx="5599070" cy="0"/>
        </a:xfrm>
        <a:prstGeom prst="line">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643FD-86C7-4BD7-84F2-95E4B6794599}">
      <dsp:nvSpPr>
        <dsp:cNvPr id="0" name=""/>
        <dsp:cNvSpPr/>
      </dsp:nvSpPr>
      <dsp:spPr>
        <a:xfrm>
          <a:off x="0" y="1034978"/>
          <a:ext cx="5599070"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Graduate School Prep</a:t>
          </a:r>
        </a:p>
      </dsp:txBody>
      <dsp:txXfrm>
        <a:off x="0" y="1034978"/>
        <a:ext cx="5599070" cy="1033462"/>
      </dsp:txXfrm>
    </dsp:sp>
    <dsp:sp modelId="{B5F537F3-399A-4368-8F46-A043EB17180F}">
      <dsp:nvSpPr>
        <dsp:cNvPr id="0" name=""/>
        <dsp:cNvSpPr/>
      </dsp:nvSpPr>
      <dsp:spPr>
        <a:xfrm>
          <a:off x="0" y="2068440"/>
          <a:ext cx="5599070" cy="0"/>
        </a:xfrm>
        <a:prstGeom prst="lin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B5B57-72CC-4990-BC3C-A63A3DA34798}">
      <dsp:nvSpPr>
        <dsp:cNvPr id="0" name=""/>
        <dsp:cNvSpPr/>
      </dsp:nvSpPr>
      <dsp:spPr>
        <a:xfrm>
          <a:off x="0" y="2068440"/>
          <a:ext cx="5599070"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Personal &amp; Professional Development</a:t>
          </a:r>
        </a:p>
      </dsp:txBody>
      <dsp:txXfrm>
        <a:off x="0" y="2068440"/>
        <a:ext cx="5599070" cy="1033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B1F17-70D9-4C65-8DA5-695753347500}">
      <dsp:nvSpPr>
        <dsp:cNvPr id="0" name=""/>
        <dsp:cNvSpPr/>
      </dsp:nvSpPr>
      <dsp:spPr>
        <a:xfrm>
          <a:off x="0" y="2356002"/>
          <a:ext cx="12201423" cy="0"/>
        </a:xfrm>
        <a:prstGeom prst="line">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3A3A8E9-87C9-4728-B994-3381688317E4}">
      <dsp:nvSpPr>
        <dsp:cNvPr id="0" name=""/>
        <dsp:cNvSpPr/>
      </dsp:nvSpPr>
      <dsp:spPr>
        <a:xfrm>
          <a:off x="345454" y="2780385"/>
          <a:ext cx="4965319" cy="53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Year 1 (Junior year)</a:t>
          </a:r>
        </a:p>
      </dsp:txBody>
      <dsp:txXfrm>
        <a:off x="345454" y="2780385"/>
        <a:ext cx="4965319" cy="532456"/>
      </dsp:txXfrm>
    </dsp:sp>
    <dsp:sp modelId="{5A472138-82F8-4119-84A7-D9BFCE49FBF5}">
      <dsp:nvSpPr>
        <dsp:cNvPr id="0" name=""/>
        <dsp:cNvSpPr/>
      </dsp:nvSpPr>
      <dsp:spPr>
        <a:xfrm>
          <a:off x="193393" y="-250038"/>
          <a:ext cx="4873445" cy="2460877"/>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 Faculty-mentored research </a:t>
          </a:r>
        </a:p>
        <a:p>
          <a:pPr marL="0" lvl="0" indent="0" algn="l" defTabSz="1066800">
            <a:lnSpc>
              <a:spcPct val="90000"/>
            </a:lnSpc>
            <a:spcBef>
              <a:spcPct val="0"/>
            </a:spcBef>
            <a:spcAft>
              <a:spcPct val="35000"/>
            </a:spcAft>
            <a:buNone/>
          </a:pPr>
          <a:r>
            <a:rPr lang="en-US" sz="2400" kern="1200" dirty="0"/>
            <a:t>- In-class research </a:t>
          </a:r>
        </a:p>
        <a:p>
          <a:pPr marL="0" lvl="0" indent="0" algn="l" defTabSz="1066800">
            <a:lnSpc>
              <a:spcPct val="90000"/>
            </a:lnSpc>
            <a:spcBef>
              <a:spcPct val="0"/>
            </a:spcBef>
            <a:spcAft>
              <a:spcPct val="35000"/>
            </a:spcAft>
            <a:buNone/>
          </a:pPr>
          <a:r>
            <a:rPr lang="en-US" sz="2400" kern="1200" dirty="0"/>
            <a:t>- McNair Symposium</a:t>
          </a:r>
        </a:p>
      </dsp:txBody>
      <dsp:txXfrm>
        <a:off x="313523" y="-129908"/>
        <a:ext cx="4633185" cy="2220617"/>
      </dsp:txXfrm>
    </dsp:sp>
    <dsp:sp modelId="{E7FF70A7-35DC-4FBA-94CB-D98269DD48AC}">
      <dsp:nvSpPr>
        <dsp:cNvPr id="0" name=""/>
        <dsp:cNvSpPr/>
      </dsp:nvSpPr>
      <dsp:spPr>
        <a:xfrm>
          <a:off x="2828114" y="1710760"/>
          <a:ext cx="0" cy="89528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86678FF-FAB5-4E8E-A74D-87526CEFFEB5}">
      <dsp:nvSpPr>
        <dsp:cNvPr id="0" name=""/>
        <dsp:cNvSpPr/>
      </dsp:nvSpPr>
      <dsp:spPr>
        <a:xfrm>
          <a:off x="3309655" y="1697330"/>
          <a:ext cx="4965319" cy="53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Summer</a:t>
          </a:r>
        </a:p>
      </dsp:txBody>
      <dsp:txXfrm>
        <a:off x="3309655" y="1697330"/>
        <a:ext cx="4965319" cy="532456"/>
      </dsp:txXfrm>
    </dsp:sp>
    <dsp:sp modelId="{486DC386-0975-40DE-B4B1-5D9C5C051094}">
      <dsp:nvSpPr>
        <dsp:cNvPr id="0" name=""/>
        <dsp:cNvSpPr/>
      </dsp:nvSpPr>
      <dsp:spPr>
        <a:xfrm>
          <a:off x="2792774" y="2570700"/>
          <a:ext cx="70680" cy="7068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F137-256F-49AA-8B82-5493141BEBB1}">
      <dsp:nvSpPr>
        <dsp:cNvPr id="0" name=""/>
        <dsp:cNvSpPr/>
      </dsp:nvSpPr>
      <dsp:spPr>
        <a:xfrm>
          <a:off x="3270366" y="3331165"/>
          <a:ext cx="5642408" cy="1380838"/>
        </a:xfrm>
        <a:prstGeom prst="round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 Graduate school application materials</a:t>
          </a:r>
        </a:p>
        <a:p>
          <a:pPr marL="0" lvl="0" indent="0" algn="l" defTabSz="1066800">
            <a:lnSpc>
              <a:spcPct val="90000"/>
            </a:lnSpc>
            <a:spcBef>
              <a:spcPct val="0"/>
            </a:spcBef>
            <a:spcAft>
              <a:spcPct val="35000"/>
            </a:spcAft>
            <a:buNone/>
          </a:pPr>
          <a:r>
            <a:rPr lang="en-US" sz="2400" kern="1200" dirty="0"/>
            <a:t>- REU/internship </a:t>
          </a:r>
        </a:p>
      </dsp:txBody>
      <dsp:txXfrm>
        <a:off x="3337773" y="3398572"/>
        <a:ext cx="5507594" cy="1246024"/>
      </dsp:txXfrm>
    </dsp:sp>
    <dsp:sp modelId="{79022F20-86D1-4CC8-A94A-CAA78F625A39}">
      <dsp:nvSpPr>
        <dsp:cNvPr id="0" name=""/>
        <dsp:cNvSpPr/>
      </dsp:nvSpPr>
      <dsp:spPr>
        <a:xfrm>
          <a:off x="6100711" y="2356001"/>
          <a:ext cx="0" cy="895280"/>
        </a:xfrm>
        <a:prstGeom prst="line">
          <a:avLst/>
        </a:prstGeom>
        <a:noFill/>
        <a:ln w="6350" cap="flat" cmpd="sng" algn="ctr">
          <a:solidFill>
            <a:schemeClr val="accent3">
              <a:hueOff val="1355300"/>
              <a:satOff val="50000"/>
              <a:lumOff val="-7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879C579C-DE5D-49F6-A4BE-B91AF44DD001}">
      <dsp:nvSpPr>
        <dsp:cNvPr id="0" name=""/>
        <dsp:cNvSpPr/>
      </dsp:nvSpPr>
      <dsp:spPr>
        <a:xfrm>
          <a:off x="6890648" y="2818111"/>
          <a:ext cx="4965319" cy="53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Year 2 (Senior year)</a:t>
          </a:r>
        </a:p>
      </dsp:txBody>
      <dsp:txXfrm>
        <a:off x="6890648" y="2818111"/>
        <a:ext cx="4965319" cy="532456"/>
      </dsp:txXfrm>
    </dsp:sp>
    <dsp:sp modelId="{39DD9079-1605-460C-B9C0-C1EA108758BC}">
      <dsp:nvSpPr>
        <dsp:cNvPr id="0" name=""/>
        <dsp:cNvSpPr/>
      </dsp:nvSpPr>
      <dsp:spPr>
        <a:xfrm>
          <a:off x="6065371" y="2320661"/>
          <a:ext cx="70680" cy="70680"/>
        </a:xfrm>
        <a:prstGeom prst="ellipse">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73D24-3C07-440A-B808-A04AE0B0ED74}">
      <dsp:nvSpPr>
        <dsp:cNvPr id="0" name=""/>
        <dsp:cNvSpPr/>
      </dsp:nvSpPr>
      <dsp:spPr>
        <a:xfrm>
          <a:off x="6566237" y="-287765"/>
          <a:ext cx="5591249" cy="2611784"/>
        </a:xfrm>
        <a:prstGeom prst="round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 Graduate school application materials</a:t>
          </a:r>
        </a:p>
        <a:p>
          <a:pPr marL="0" lvl="0" indent="0" algn="l" defTabSz="1066800">
            <a:lnSpc>
              <a:spcPct val="90000"/>
            </a:lnSpc>
            <a:spcBef>
              <a:spcPct val="0"/>
            </a:spcBef>
            <a:spcAft>
              <a:spcPct val="35000"/>
            </a:spcAft>
            <a:buNone/>
          </a:pPr>
          <a:r>
            <a:rPr lang="en-US" sz="2400" kern="1200" dirty="0"/>
            <a:t>- Faculty-mentored research</a:t>
          </a:r>
        </a:p>
        <a:p>
          <a:pPr marL="0" lvl="0" indent="0" algn="l" defTabSz="1066800">
            <a:lnSpc>
              <a:spcPct val="90000"/>
            </a:lnSpc>
            <a:spcBef>
              <a:spcPct val="0"/>
            </a:spcBef>
            <a:spcAft>
              <a:spcPct val="35000"/>
            </a:spcAft>
            <a:buNone/>
          </a:pPr>
          <a:r>
            <a:rPr lang="en-US" sz="2400" kern="1200" dirty="0"/>
            <a:t>- National conference presentation</a:t>
          </a:r>
        </a:p>
        <a:p>
          <a:pPr marL="0" lvl="0" indent="0" algn="l" defTabSz="1066800">
            <a:lnSpc>
              <a:spcPct val="90000"/>
            </a:lnSpc>
            <a:spcBef>
              <a:spcPct val="0"/>
            </a:spcBef>
            <a:spcAft>
              <a:spcPct val="35000"/>
            </a:spcAft>
            <a:buNone/>
          </a:pPr>
          <a:r>
            <a:rPr lang="en-US" sz="2400" kern="1200" dirty="0"/>
            <a:t>- McNair Symposium</a:t>
          </a:r>
        </a:p>
      </dsp:txBody>
      <dsp:txXfrm>
        <a:off x="6693734" y="-160268"/>
        <a:ext cx="5336255" cy="2356790"/>
      </dsp:txXfrm>
    </dsp:sp>
    <dsp:sp modelId="{5DC8D72D-5955-4F89-BA37-3007A74963AC}">
      <dsp:nvSpPr>
        <dsp:cNvPr id="0" name=""/>
        <dsp:cNvSpPr/>
      </dsp:nvSpPr>
      <dsp:spPr>
        <a:xfrm>
          <a:off x="9373308" y="1748486"/>
          <a:ext cx="0" cy="895280"/>
        </a:xfrm>
        <a:prstGeom prst="line">
          <a:avLst/>
        </a:prstGeom>
        <a:noFill/>
        <a:ln w="6350" cap="flat" cmpd="sng" algn="ctr">
          <a:solidFill>
            <a:schemeClr val="accent3">
              <a:hueOff val="2710599"/>
              <a:satOff val="100000"/>
              <a:lumOff val="-1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1FE44F5E-13FC-45E6-94B0-CAF6AFC6B45A}">
      <dsp:nvSpPr>
        <dsp:cNvPr id="0" name=""/>
        <dsp:cNvSpPr/>
      </dsp:nvSpPr>
      <dsp:spPr>
        <a:xfrm>
          <a:off x="9337968" y="2608427"/>
          <a:ext cx="70680" cy="70680"/>
        </a:xfrm>
        <a:prstGeom prst="ellips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9DEA-8619-4379-91E6-0F233C57C9F0}">
      <dsp:nvSpPr>
        <dsp:cNvPr id="0" name=""/>
        <dsp:cNvSpPr/>
      </dsp:nvSpPr>
      <dsp:spPr>
        <a:xfrm>
          <a:off x="0" y="1515"/>
          <a:ext cx="87115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F4EE0-5FF4-43CA-BF9B-E881B8D77F55}">
      <dsp:nvSpPr>
        <dsp:cNvPr id="0" name=""/>
        <dsp:cNvSpPr/>
      </dsp:nvSpPr>
      <dsp:spPr>
        <a:xfrm>
          <a:off x="0" y="1515"/>
          <a:ext cx="8711553"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Group 1: Graduate students in multiple mentorships</a:t>
          </a:r>
        </a:p>
      </dsp:txBody>
      <dsp:txXfrm>
        <a:off x="0" y="1515"/>
        <a:ext cx="8711553" cy="1033462"/>
      </dsp:txXfrm>
    </dsp:sp>
    <dsp:sp modelId="{11E98018-5CA1-4916-98FA-B3B4060FA918}">
      <dsp:nvSpPr>
        <dsp:cNvPr id="0" name=""/>
        <dsp:cNvSpPr/>
      </dsp:nvSpPr>
      <dsp:spPr>
        <a:xfrm>
          <a:off x="0" y="1034978"/>
          <a:ext cx="8711553" cy="0"/>
        </a:xfrm>
        <a:prstGeom prst="line">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BF14B-FA25-4C32-8BA3-770FD77DE211}">
      <dsp:nvSpPr>
        <dsp:cNvPr id="0" name=""/>
        <dsp:cNvSpPr/>
      </dsp:nvSpPr>
      <dsp:spPr>
        <a:xfrm>
          <a:off x="0" y="1034978"/>
          <a:ext cx="8711553"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Group 2: The role of discipline in mentoring</a:t>
          </a:r>
        </a:p>
      </dsp:txBody>
      <dsp:txXfrm>
        <a:off x="0" y="1034978"/>
        <a:ext cx="8711553" cy="1033462"/>
      </dsp:txXfrm>
    </dsp:sp>
    <dsp:sp modelId="{A394DA2D-4171-478D-BD96-C50CFD715776}">
      <dsp:nvSpPr>
        <dsp:cNvPr id="0" name=""/>
        <dsp:cNvSpPr/>
      </dsp:nvSpPr>
      <dsp:spPr>
        <a:xfrm>
          <a:off x="0" y="2068440"/>
          <a:ext cx="8711553" cy="0"/>
        </a:xfrm>
        <a:prstGeom prst="lin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643FD-86C7-4BD7-84F2-95E4B6794599}">
      <dsp:nvSpPr>
        <dsp:cNvPr id="0" name=""/>
        <dsp:cNvSpPr/>
      </dsp:nvSpPr>
      <dsp:spPr>
        <a:xfrm>
          <a:off x="0" y="2068440"/>
          <a:ext cx="8711553" cy="103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Groups 3 &amp; 4: Faculty experiences with mentoring</a:t>
          </a:r>
        </a:p>
      </dsp:txBody>
      <dsp:txXfrm>
        <a:off x="0" y="2068440"/>
        <a:ext cx="8711553" cy="10334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07F64-9426-47A2-B2C3-71352642E4F9}"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8079F-299E-4041-8E94-E3857CD93F6E}" type="slidenum">
              <a:rPr lang="en-US" smtClean="0"/>
              <a:t>‹#›</a:t>
            </a:fld>
            <a:endParaRPr lang="en-US"/>
          </a:p>
        </p:txBody>
      </p:sp>
    </p:spTree>
    <p:extLst>
      <p:ext uri="{BB962C8B-B14F-4D97-AF65-F5344CB8AC3E}">
        <p14:creationId xmlns:p14="http://schemas.microsoft.com/office/powerpoint/2010/main" val="354475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Federally-funded </a:t>
            </a:r>
            <a:r>
              <a:rPr lang="en-US" dirty="0" err="1"/>
              <a:t>TRiO</a:t>
            </a:r>
            <a:r>
              <a:rPr lang="en-US" dirty="0"/>
              <a:t> program in the Graduate College</a:t>
            </a:r>
          </a:p>
        </p:txBody>
      </p:sp>
      <p:sp>
        <p:nvSpPr>
          <p:cNvPr id="4" name="Slide Number Placeholder 3"/>
          <p:cNvSpPr>
            <a:spLocks noGrp="1"/>
          </p:cNvSpPr>
          <p:nvPr>
            <p:ph type="sldNum" sz="quarter" idx="5"/>
          </p:nvPr>
        </p:nvSpPr>
        <p:spPr/>
        <p:txBody>
          <a:bodyPr/>
          <a:lstStyle/>
          <a:p>
            <a:fld id="{8AA8079F-299E-4041-8E94-E3857CD93F6E}" type="slidenum">
              <a:rPr lang="en-US" smtClean="0"/>
              <a:t>2</a:t>
            </a:fld>
            <a:endParaRPr lang="en-US"/>
          </a:p>
        </p:txBody>
      </p:sp>
    </p:spTree>
    <p:extLst>
      <p:ext uri="{BB962C8B-B14F-4D97-AF65-F5344CB8AC3E}">
        <p14:creationId xmlns:p14="http://schemas.microsoft.com/office/powerpoint/2010/main" val="1411149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Google Shape;145;g2baa8d5a3c9_3_5:notes">
            <a:extLst>
              <a:ext uri="{FF2B5EF4-FFF2-40B4-BE49-F238E27FC236}">
                <a16:creationId xmlns:a16="http://schemas.microsoft.com/office/drawing/2014/main" id="{50C3E903-6E35-55E5-4105-77D28E8168F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4338" name="Google Shape;146;g2baa8d5a3c9_3_5:notes">
            <a:extLst>
              <a:ext uri="{FF2B5EF4-FFF2-40B4-BE49-F238E27FC236}">
                <a16:creationId xmlns:a16="http://schemas.microsoft.com/office/drawing/2014/main" id="{5A6781AE-C781-0B91-DFFE-FC6AFEEF01A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181;g2baa8d5a3c9_2_62:notes">
            <a:extLst>
              <a:ext uri="{FF2B5EF4-FFF2-40B4-BE49-F238E27FC236}">
                <a16:creationId xmlns:a16="http://schemas.microsoft.com/office/drawing/2014/main" id="{D2CEACE1-CECA-4163-E5F8-10E388B96093}"/>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6386" name="Google Shape;182;g2baa8d5a3c9_2_62:notes">
            <a:extLst>
              <a:ext uri="{FF2B5EF4-FFF2-40B4-BE49-F238E27FC236}">
                <a16:creationId xmlns:a16="http://schemas.microsoft.com/office/drawing/2014/main" id="{D5D74E96-8C5B-F006-A8DC-54B4DF89362C}"/>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63;g2baa8d5a3c9_2_32:notes">
            <a:extLst>
              <a:ext uri="{FF2B5EF4-FFF2-40B4-BE49-F238E27FC236}">
                <a16:creationId xmlns:a16="http://schemas.microsoft.com/office/drawing/2014/main" id="{10AC88BE-5847-FC2D-FE0C-779AF0A3DF7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8434" name="Google Shape;164;g2baa8d5a3c9_2_32:notes">
            <a:extLst>
              <a:ext uri="{FF2B5EF4-FFF2-40B4-BE49-F238E27FC236}">
                <a16:creationId xmlns:a16="http://schemas.microsoft.com/office/drawing/2014/main" id="{F57A1826-9A2B-44A0-5679-BE64060F399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9;g2baa8d5a3c9_4_6:notes">
            <a:extLst>
              <a:ext uri="{FF2B5EF4-FFF2-40B4-BE49-F238E27FC236}">
                <a16:creationId xmlns:a16="http://schemas.microsoft.com/office/drawing/2014/main" id="{C9433562-34C4-6FFB-F12E-DEDCDFDAF485}"/>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20482" name="Google Shape;170;g2baa8d5a3c9_4_6:notes">
            <a:extLst>
              <a:ext uri="{FF2B5EF4-FFF2-40B4-BE49-F238E27FC236}">
                <a16:creationId xmlns:a16="http://schemas.microsoft.com/office/drawing/2014/main" id="{A634B87C-9708-6847-F902-19E002D5C35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75;g2baa8d5a3c9_2_37:notes">
            <a:extLst>
              <a:ext uri="{FF2B5EF4-FFF2-40B4-BE49-F238E27FC236}">
                <a16:creationId xmlns:a16="http://schemas.microsoft.com/office/drawing/2014/main" id="{A73C298F-74CA-EA62-FBA8-ACD2DB91A63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22530" name="Google Shape;176;g2baa8d5a3c9_2_37:notes">
            <a:extLst>
              <a:ext uri="{FF2B5EF4-FFF2-40B4-BE49-F238E27FC236}">
                <a16:creationId xmlns:a16="http://schemas.microsoft.com/office/drawing/2014/main" id="{F8C8B2CD-FEDB-E145-61F0-1CA17BD23BEE}"/>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87;g2baa8d5a3c9_2_42:notes">
            <a:extLst>
              <a:ext uri="{FF2B5EF4-FFF2-40B4-BE49-F238E27FC236}">
                <a16:creationId xmlns:a16="http://schemas.microsoft.com/office/drawing/2014/main" id="{1E9F3879-2BE3-4E96-30B2-FE88EBA4A60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24578" name="Google Shape;188;g2baa8d5a3c9_2_42:notes">
            <a:extLst>
              <a:ext uri="{FF2B5EF4-FFF2-40B4-BE49-F238E27FC236}">
                <a16:creationId xmlns:a16="http://schemas.microsoft.com/office/drawing/2014/main" id="{417A359E-4EC5-EAA7-4AA0-275D0C6A0BC2}"/>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95;g2baa8d5a3c9_5_0:notes">
            <a:extLst>
              <a:ext uri="{FF2B5EF4-FFF2-40B4-BE49-F238E27FC236}">
                <a16:creationId xmlns:a16="http://schemas.microsoft.com/office/drawing/2014/main" id="{A052792B-0D63-70BD-DC9E-4ABBB2A353D0}"/>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26626" name="Google Shape;196;g2baa8d5a3c9_5_0:notes">
            <a:extLst>
              <a:ext uri="{FF2B5EF4-FFF2-40B4-BE49-F238E27FC236}">
                <a16:creationId xmlns:a16="http://schemas.microsoft.com/office/drawing/2014/main" id="{5B2157AA-ACC7-285E-4B2F-008D18A11CD6}"/>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4581-56DA-3D1D-9358-583D6FE01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48B32-C40F-0873-93AF-882E2771D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7D7D1-3F14-DC2F-A7EC-F61D5EA854C6}"/>
              </a:ext>
            </a:extLst>
          </p:cNvPr>
          <p:cNvSpPr>
            <a:spLocks noGrp="1"/>
          </p:cNvSpPr>
          <p:nvPr>
            <p:ph type="body" idx="1"/>
          </p:nvPr>
        </p:nvSpPr>
        <p:spPr/>
        <p:txBody>
          <a:bodyPr/>
          <a:lstStyle/>
          <a:p>
            <a:r>
              <a:rPr lang="en-US" dirty="0"/>
              <a:t>Federally-funded </a:t>
            </a:r>
            <a:r>
              <a:rPr lang="en-US" dirty="0" err="1"/>
              <a:t>TRiO</a:t>
            </a:r>
            <a:r>
              <a:rPr lang="en-US" dirty="0"/>
              <a:t> program in the Graduate College</a:t>
            </a:r>
          </a:p>
        </p:txBody>
      </p:sp>
      <p:sp>
        <p:nvSpPr>
          <p:cNvPr id="4" name="Slide Number Placeholder 3">
            <a:extLst>
              <a:ext uri="{FF2B5EF4-FFF2-40B4-BE49-F238E27FC236}">
                <a16:creationId xmlns:a16="http://schemas.microsoft.com/office/drawing/2014/main" id="{BEFD927E-999B-4899-34A1-9BBB50565F25}"/>
              </a:ext>
            </a:extLst>
          </p:cNvPr>
          <p:cNvSpPr>
            <a:spLocks noGrp="1"/>
          </p:cNvSpPr>
          <p:nvPr>
            <p:ph type="sldNum" sz="quarter" idx="5"/>
          </p:nvPr>
        </p:nvSpPr>
        <p:spPr/>
        <p:txBody>
          <a:bodyPr/>
          <a:lstStyle/>
          <a:p>
            <a:fld id="{8AA8079F-299E-4041-8E94-E3857CD93F6E}" type="slidenum">
              <a:rPr lang="en-US" smtClean="0"/>
              <a:t>3</a:t>
            </a:fld>
            <a:endParaRPr lang="en-US"/>
          </a:p>
        </p:txBody>
      </p:sp>
    </p:spTree>
    <p:extLst>
      <p:ext uri="{BB962C8B-B14F-4D97-AF65-F5344CB8AC3E}">
        <p14:creationId xmlns:p14="http://schemas.microsoft.com/office/powerpoint/2010/main" val="111860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DFA2-8BA9-D6EC-E9E1-52C9D71AE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17E75-319D-C116-C839-E18F4CCAA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2AAF4-F808-3E1B-8A45-C88CA3D1C6DB}"/>
              </a:ext>
            </a:extLst>
          </p:cNvPr>
          <p:cNvSpPr>
            <a:spLocks noGrp="1"/>
          </p:cNvSpPr>
          <p:nvPr>
            <p:ph type="body" idx="1"/>
          </p:nvPr>
        </p:nvSpPr>
        <p:spPr/>
        <p:txBody>
          <a:bodyPr/>
          <a:lstStyle/>
          <a:p>
            <a:r>
              <a:rPr lang="en-US" dirty="0"/>
              <a:t>Extensive research has demonstrated the multifaceted benefits of mentorship, yet research has also demonstrated that students from underrepresented backgrounds have less access to mentoring. Given the importance of mentorship in the graduate career, we wanted our scholars to study a topic which would be of relevance as they think about transitioning to graduate school. </a:t>
            </a:r>
          </a:p>
          <a:p>
            <a:endParaRPr lang="en-US" dirty="0"/>
          </a:p>
          <a:p>
            <a:r>
              <a:rPr lang="en-US" dirty="0"/>
              <a:t>Based on their review of the literature, each group chose a specific focus, and as you can see here, the focus is mentoring experiences of both graduate students and faculty</a:t>
            </a:r>
          </a:p>
          <a:p>
            <a:r>
              <a:rPr lang="en-US" dirty="0"/>
              <a:t>Each group will speak more about their methodological approach and their analysis, but broadly we used a qualitative methodology using interviews with our faculty and graduate student mentors using an interview protocol we collaboratively designed. Interviews were conducted in-person of via Zoom/</a:t>
            </a:r>
            <a:r>
              <a:rPr lang="en-US" dirty="0" err="1"/>
              <a:t>WebEx</a:t>
            </a:r>
            <a:r>
              <a:rPr lang="en-US" dirty="0"/>
              <a:t> and then automatically transcribed using these platforms or otter.ai. </a:t>
            </a:r>
          </a:p>
        </p:txBody>
      </p:sp>
      <p:sp>
        <p:nvSpPr>
          <p:cNvPr id="4" name="Slide Number Placeholder 3">
            <a:extLst>
              <a:ext uri="{FF2B5EF4-FFF2-40B4-BE49-F238E27FC236}">
                <a16:creationId xmlns:a16="http://schemas.microsoft.com/office/drawing/2014/main" id="{F19AF286-FDE1-EE32-1738-1F0473931657}"/>
              </a:ext>
            </a:extLst>
          </p:cNvPr>
          <p:cNvSpPr>
            <a:spLocks noGrp="1"/>
          </p:cNvSpPr>
          <p:nvPr>
            <p:ph type="sldNum" sz="quarter" idx="5"/>
          </p:nvPr>
        </p:nvSpPr>
        <p:spPr/>
        <p:txBody>
          <a:bodyPr/>
          <a:lstStyle/>
          <a:p>
            <a:fld id="{8AA8079F-299E-4041-8E94-E3857CD93F6E}" type="slidenum">
              <a:rPr lang="en-US" smtClean="0"/>
              <a:t>4</a:t>
            </a:fld>
            <a:endParaRPr lang="en-US"/>
          </a:p>
        </p:txBody>
      </p:sp>
    </p:spTree>
    <p:extLst>
      <p:ext uri="{BB962C8B-B14F-4D97-AF65-F5344CB8AC3E}">
        <p14:creationId xmlns:p14="http://schemas.microsoft.com/office/powerpoint/2010/main" val="381327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Disciplines of what is considered STEM was constrained to ISU's definition of disciplines.</a:t>
            </a:r>
          </a:p>
          <a:p>
            <a:pPr marL="285750" indent="-285750">
              <a:buFont typeface="Arial,Sans-Serif"/>
              <a:buChar char="•"/>
            </a:pPr>
            <a:r>
              <a:rPr lang="en-US" b="1"/>
              <a:t>(Something to say </a:t>
            </a:r>
            <a:r>
              <a:rPr lang="en-US" b="1" err="1"/>
              <a:t>outloud</a:t>
            </a:r>
            <a:r>
              <a:rPr lang="en-US" b="1"/>
              <a:t>: primarily because of delayed uploads and also variations in questioning among the interviewers)</a:t>
            </a:r>
            <a:endParaRPr lang="en-US"/>
          </a:p>
          <a:p>
            <a:pPr marL="285750" indent="-285750">
              <a:buFont typeface="Arial,Sans-Serif"/>
              <a:buChar char="•"/>
            </a:pPr>
            <a:endParaRPr lang="en-US"/>
          </a:p>
          <a:p>
            <a:pPr marL="285750" indent="-285750">
              <a:buFont typeface="Arial,Sans-Serif"/>
              <a:buChar char="•"/>
            </a:pP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E6672-F885-4287-98F5-5FEB0D786ED3}"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4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7" name="Google Shape;126;g2baa8d5a3c9_1_75:notes">
            <a:extLst>
              <a:ext uri="{FF2B5EF4-FFF2-40B4-BE49-F238E27FC236}">
                <a16:creationId xmlns:a16="http://schemas.microsoft.com/office/drawing/2014/main" id="{71908DE5-0348-742B-E9B0-EBB6CF1E581F}"/>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098" name="Google Shape;127;g2baa8d5a3c9_1_75:notes">
            <a:extLst>
              <a:ext uri="{FF2B5EF4-FFF2-40B4-BE49-F238E27FC236}">
                <a16:creationId xmlns:a16="http://schemas.microsoft.com/office/drawing/2014/main" id="{08891A42-9079-F83B-594D-30A3188D41DC}"/>
              </a:ext>
            </a:extLst>
          </p:cNvPr>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Google Shape;132;g2baa8d5a3c9_2_47:notes">
            <a:extLst>
              <a:ext uri="{FF2B5EF4-FFF2-40B4-BE49-F238E27FC236}">
                <a16:creationId xmlns:a16="http://schemas.microsoft.com/office/drawing/2014/main" id="{D579530A-9C10-B548-1714-024D71D7A7AA}"/>
              </a:ext>
            </a:extLst>
          </p:cNvPr>
          <p:cNvSpPr txBox="1">
            <a:spLocks noGrp="1" noChangeArrowheads="1"/>
          </p:cNvSpPr>
          <p:nvPr>
            <p:ph type="body" idx="1"/>
          </p:nvPr>
        </p:nvSpPr>
        <p:spPr/>
        <p:txBody>
          <a:bodyPr/>
          <a:lstStyle/>
          <a:p>
            <a:pPr marL="0" indent="0" eaLnBrk="1" hangingPunct="1">
              <a:buSzPts val="1100"/>
            </a:pPr>
            <a:r>
              <a:rPr lang="en-US" altLang="en-US" sz="1100">
                <a:latin typeface="Open Sans" panose="020B0606030504020204" pitchFamily="34" charset="0"/>
                <a:cs typeface="Open Sans" panose="020B0606030504020204" pitchFamily="34" charset="0"/>
                <a:sym typeface="Open Sans" panose="020B0606030504020204" pitchFamily="34" charset="0"/>
              </a:rPr>
              <a:t>Research indicates that mentorship is continuously and successfully used to prepare students for higher education and their careers, yet there is little known about the science of it and even less information about how mentors describe mentorship and their corresponding strategies for success within this relationship.</a:t>
            </a:r>
          </a:p>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6146" name="Google Shape;133;g2baa8d5a3c9_2_47:notes">
            <a:extLst>
              <a:ext uri="{FF2B5EF4-FFF2-40B4-BE49-F238E27FC236}">
                <a16:creationId xmlns:a16="http://schemas.microsoft.com/office/drawing/2014/main" id="{E089E22C-C47E-6A19-907E-566C7C3FC746}"/>
              </a:ext>
            </a:extLst>
          </p:cNvPr>
          <p:cNvSpPr>
            <a:spLocks noGrp="1" noRot="1" noChangeAspect="1" noTextEdit="1"/>
          </p:cNvSpPr>
          <p:nvPr>
            <p:ph type="sldImg" idx="2"/>
          </p:nvPr>
        </p:nvSpPr>
        <p:spPr>
          <a:noFill/>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3" name="Google Shape;132;g2baa8d5a3c9_2_47:notes">
            <a:extLst>
              <a:ext uri="{FF2B5EF4-FFF2-40B4-BE49-F238E27FC236}">
                <a16:creationId xmlns:a16="http://schemas.microsoft.com/office/drawing/2014/main" id="{166B2D5B-7864-B349-E09F-0308D922BE8B}"/>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8194" name="Google Shape;133;g2baa8d5a3c9_2_47:notes">
            <a:extLst>
              <a:ext uri="{FF2B5EF4-FFF2-40B4-BE49-F238E27FC236}">
                <a16:creationId xmlns:a16="http://schemas.microsoft.com/office/drawing/2014/main" id="{AA3551E2-01E9-D6EB-1EB5-4A21AF6C853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1" name="Google Shape;138;g2baa8d5a3c9_1_90:notes">
            <a:extLst>
              <a:ext uri="{FF2B5EF4-FFF2-40B4-BE49-F238E27FC236}">
                <a16:creationId xmlns:a16="http://schemas.microsoft.com/office/drawing/2014/main" id="{D7277F27-FB15-9C22-4149-4DCA6EC9E037}"/>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0242" name="Google Shape;139;g2baa8d5a3c9_1_90:notes">
            <a:extLst>
              <a:ext uri="{FF2B5EF4-FFF2-40B4-BE49-F238E27FC236}">
                <a16:creationId xmlns:a16="http://schemas.microsoft.com/office/drawing/2014/main" id="{B46D3B66-4EC6-70D3-9988-10CC8B802DC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9" name="Google Shape;145;g2baa8d5a3c9_3_5:notes">
            <a:extLst>
              <a:ext uri="{FF2B5EF4-FFF2-40B4-BE49-F238E27FC236}">
                <a16:creationId xmlns:a16="http://schemas.microsoft.com/office/drawing/2014/main" id="{F6881F22-4FF7-182B-1389-8D95ECEADE06}"/>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2290" name="Google Shape;146;g2baa8d5a3c9_3_5:notes">
            <a:extLst>
              <a:ext uri="{FF2B5EF4-FFF2-40B4-BE49-F238E27FC236}">
                <a16:creationId xmlns:a16="http://schemas.microsoft.com/office/drawing/2014/main" id="{C847C30A-1D4E-4BBF-9F88-D518091465D9}"/>
              </a:ext>
            </a:extLst>
          </p:cNvPr>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2" name="Google Shape;53;p13">
            <a:extLst>
              <a:ext uri="{FF2B5EF4-FFF2-40B4-BE49-F238E27FC236}">
                <a16:creationId xmlns:a16="http://schemas.microsoft.com/office/drawing/2014/main" id="{5BE5F6B5-A01F-7DDF-F3B6-D80202DB5304}"/>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E0088579-28E4-8C4B-05E3-61D74E0B87F2}"/>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9198540F-C10D-1310-802B-D0DB041CEBD4}"/>
              </a:ext>
            </a:extLst>
          </p:cNvPr>
          <p:cNvSpPr txBox="1">
            <a:spLocks noGrp="1" noChangeArrowheads="1"/>
          </p:cNvSpPr>
          <p:nvPr>
            <p:ph type="sldNum" idx="13"/>
          </p:nvPr>
        </p:nvSpPr>
        <p:spPr>
          <a:ln/>
        </p:spPr>
        <p:txBody>
          <a:bodyPr/>
          <a:lstStyle>
            <a:lvl1pPr>
              <a:defRPr/>
            </a:lvl1pPr>
          </a:lstStyle>
          <a:p>
            <a:fld id="{C05676EB-4ECE-4EA4-9867-3A6BD30CF0AB}" type="slidenum">
              <a:rPr lang="en-US" altLang="en-US"/>
              <a:pPr/>
              <a:t>‹#›</a:t>
            </a:fld>
            <a:endParaRPr lang="en-US" altLang="en-US"/>
          </a:p>
        </p:txBody>
      </p:sp>
    </p:spTree>
    <p:extLst>
      <p:ext uri="{BB962C8B-B14F-4D97-AF65-F5344CB8AC3E}">
        <p14:creationId xmlns:p14="http://schemas.microsoft.com/office/powerpoint/2010/main" val="2592613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subTitle" idx="1"/>
          </p:nvPr>
        </p:nvSpPr>
        <p:spPr>
          <a:xfrm>
            <a:off x="1524000" y="3602038"/>
            <a:ext cx="9144000" cy="1655761"/>
          </a:xfrm>
          <a:prstGeom prst="rect">
            <a:avLst/>
          </a:prstGeom>
          <a:noFill/>
          <a:ln>
            <a:noFill/>
          </a:ln>
        </p:spPr>
        <p:txBody>
          <a:bodyPr spcFirstLastPara="1">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 name="Google Shape;53;p13">
            <a:extLst>
              <a:ext uri="{FF2B5EF4-FFF2-40B4-BE49-F238E27FC236}">
                <a16:creationId xmlns:a16="http://schemas.microsoft.com/office/drawing/2014/main" id="{8C9B5210-73E8-BD12-D9E2-FE57DF32AEE4}"/>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D1AB1F59-7B03-CEAA-633D-046B0CB4B48B}"/>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B6048AB5-832F-ABD8-D693-6DA662AE5E2B}"/>
              </a:ext>
            </a:extLst>
          </p:cNvPr>
          <p:cNvSpPr txBox="1">
            <a:spLocks noGrp="1" noChangeArrowheads="1"/>
          </p:cNvSpPr>
          <p:nvPr>
            <p:ph type="sldNum" idx="13"/>
          </p:nvPr>
        </p:nvSpPr>
        <p:spPr>
          <a:ln/>
        </p:spPr>
        <p:txBody>
          <a:bodyPr/>
          <a:lstStyle>
            <a:lvl1pPr>
              <a:defRPr/>
            </a:lvl1pPr>
          </a:lstStyle>
          <a:p>
            <a:fld id="{87E92525-87D7-4376-A6EC-3C283054A199}" type="slidenum">
              <a:rPr lang="en-US" altLang="en-US"/>
              <a:pPr/>
              <a:t>‹#›</a:t>
            </a:fld>
            <a:endParaRPr lang="en-US" altLang="en-US"/>
          </a:p>
        </p:txBody>
      </p:sp>
    </p:spTree>
    <p:extLst>
      <p:ext uri="{BB962C8B-B14F-4D97-AF65-F5344CB8AC3E}">
        <p14:creationId xmlns:p14="http://schemas.microsoft.com/office/powerpoint/2010/main" val="280093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838200" y="1825625"/>
            <a:ext cx="10515600" cy="4351339"/>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 name="Google Shape;53;p13">
            <a:extLst>
              <a:ext uri="{FF2B5EF4-FFF2-40B4-BE49-F238E27FC236}">
                <a16:creationId xmlns:a16="http://schemas.microsoft.com/office/drawing/2014/main" id="{AC33E526-9BC2-C16C-B703-B6F3BB48A55B}"/>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DBC3EAF6-1CB1-CCC5-6879-7CFA81E39D4C}"/>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C152912E-93AF-87D9-1AAC-5C67F90C5715}"/>
              </a:ext>
            </a:extLst>
          </p:cNvPr>
          <p:cNvSpPr txBox="1">
            <a:spLocks noGrp="1" noChangeArrowheads="1"/>
          </p:cNvSpPr>
          <p:nvPr>
            <p:ph type="sldNum" idx="13"/>
          </p:nvPr>
        </p:nvSpPr>
        <p:spPr>
          <a:ln/>
        </p:spPr>
        <p:txBody>
          <a:bodyPr/>
          <a:lstStyle>
            <a:lvl1pPr>
              <a:defRPr/>
            </a:lvl1pPr>
          </a:lstStyle>
          <a:p>
            <a:fld id="{990C4B52-5056-4F13-B6AC-BA03A96A82B0}" type="slidenum">
              <a:rPr lang="en-US" altLang="en-US"/>
              <a:pPr/>
              <a:t>‹#›</a:t>
            </a:fld>
            <a:endParaRPr lang="en-US" altLang="en-US"/>
          </a:p>
        </p:txBody>
      </p:sp>
    </p:spTree>
    <p:extLst>
      <p:ext uri="{BB962C8B-B14F-4D97-AF65-F5344CB8AC3E}">
        <p14:creationId xmlns:p14="http://schemas.microsoft.com/office/powerpoint/2010/main" val="2582602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40"/>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831851" y="4589463"/>
            <a:ext cx="10515600" cy="1500187"/>
          </a:xfrm>
          <a:prstGeom prst="rect">
            <a:avLst/>
          </a:prstGeom>
          <a:noFill/>
          <a:ln>
            <a:noFill/>
          </a:ln>
        </p:spPr>
        <p:txBody>
          <a:bodyPr spcFirstLastPara="1">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 name="Google Shape;53;p13">
            <a:extLst>
              <a:ext uri="{FF2B5EF4-FFF2-40B4-BE49-F238E27FC236}">
                <a16:creationId xmlns:a16="http://schemas.microsoft.com/office/drawing/2014/main" id="{5BA79BC3-C73A-600E-5CE0-E1B94BC5FDFF}"/>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124EBDCA-3483-527B-F843-9667FFF6B4C9}"/>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407BA40E-BBDB-6FFF-7369-EB878A0E8C0C}"/>
              </a:ext>
            </a:extLst>
          </p:cNvPr>
          <p:cNvSpPr txBox="1">
            <a:spLocks noGrp="1" noChangeArrowheads="1"/>
          </p:cNvSpPr>
          <p:nvPr>
            <p:ph type="sldNum" idx="13"/>
          </p:nvPr>
        </p:nvSpPr>
        <p:spPr>
          <a:ln/>
        </p:spPr>
        <p:txBody>
          <a:bodyPr/>
          <a:lstStyle>
            <a:lvl1pPr>
              <a:defRPr/>
            </a:lvl1pPr>
          </a:lstStyle>
          <a:p>
            <a:fld id="{4EB03DAA-2241-4B19-9828-A4B3B50A64C4}" type="slidenum">
              <a:rPr lang="en-US" altLang="en-US"/>
              <a:pPr/>
              <a:t>‹#›</a:t>
            </a:fld>
            <a:endParaRPr lang="en-US" altLang="en-US"/>
          </a:p>
        </p:txBody>
      </p:sp>
    </p:spTree>
    <p:extLst>
      <p:ext uri="{BB962C8B-B14F-4D97-AF65-F5344CB8AC3E}">
        <p14:creationId xmlns:p14="http://schemas.microsoft.com/office/powerpoint/2010/main" val="226742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38200" y="1825625"/>
            <a:ext cx="5181600" cy="4351339"/>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6172200" y="1825625"/>
            <a:ext cx="5181600" cy="4351339"/>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 name="Google Shape;53;p13">
            <a:extLst>
              <a:ext uri="{FF2B5EF4-FFF2-40B4-BE49-F238E27FC236}">
                <a16:creationId xmlns:a16="http://schemas.microsoft.com/office/drawing/2014/main" id="{697B018D-4842-BCB6-EF23-5B9A5156526F}"/>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31E98458-8805-5C77-D880-D1C53B5D7876}"/>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95A7BAF8-8E2D-1F80-57A8-83BA1F03F428}"/>
              </a:ext>
            </a:extLst>
          </p:cNvPr>
          <p:cNvSpPr txBox="1">
            <a:spLocks noGrp="1" noChangeArrowheads="1"/>
          </p:cNvSpPr>
          <p:nvPr>
            <p:ph type="sldNum" idx="13"/>
          </p:nvPr>
        </p:nvSpPr>
        <p:spPr>
          <a:ln/>
        </p:spPr>
        <p:txBody>
          <a:bodyPr/>
          <a:lstStyle>
            <a:lvl1pPr>
              <a:defRPr/>
            </a:lvl1pPr>
          </a:lstStyle>
          <a:p>
            <a:fld id="{5B2A5243-7C89-4D82-A941-5AACE066E533}" type="slidenum">
              <a:rPr lang="en-US" altLang="en-US"/>
              <a:pPr/>
              <a:t>‹#›</a:t>
            </a:fld>
            <a:endParaRPr lang="en-US" altLang="en-US"/>
          </a:p>
        </p:txBody>
      </p:sp>
    </p:spTree>
    <p:extLst>
      <p:ext uri="{BB962C8B-B14F-4D97-AF65-F5344CB8AC3E}">
        <p14:creationId xmlns:p14="http://schemas.microsoft.com/office/powerpoint/2010/main" val="2850766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8" name="Google Shape;88;p19"/>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6172201" y="1681163"/>
            <a:ext cx="5183188" cy="823912"/>
          </a:xfrm>
          <a:prstGeom prst="rect">
            <a:avLst/>
          </a:prstGeom>
          <a:noFill/>
          <a:ln>
            <a:noFill/>
          </a:ln>
        </p:spPr>
        <p:txBody>
          <a:bodyPr spcFirstLastPara="1" anchor="b">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0" name="Google Shape;90;p19"/>
          <p:cNvSpPr txBox="1">
            <a:spLocks noGrp="1"/>
          </p:cNvSpPr>
          <p:nvPr>
            <p:ph type="body" idx="4"/>
          </p:nvPr>
        </p:nvSpPr>
        <p:spPr>
          <a:xfrm>
            <a:off x="6172201" y="2505075"/>
            <a:ext cx="5183188" cy="3684588"/>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 name="Google Shape;53;p13">
            <a:extLst>
              <a:ext uri="{FF2B5EF4-FFF2-40B4-BE49-F238E27FC236}">
                <a16:creationId xmlns:a16="http://schemas.microsoft.com/office/drawing/2014/main" id="{5439D1F7-5690-CA71-70D7-B2E884EBD50A}"/>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9CFC97F0-A679-CC32-2057-41071D629576}"/>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D650E638-37C4-A89B-51DF-B16921B5FBCD}"/>
              </a:ext>
            </a:extLst>
          </p:cNvPr>
          <p:cNvSpPr txBox="1">
            <a:spLocks noGrp="1" noChangeArrowheads="1"/>
          </p:cNvSpPr>
          <p:nvPr>
            <p:ph type="sldNum" idx="13"/>
          </p:nvPr>
        </p:nvSpPr>
        <p:spPr>
          <a:ln/>
        </p:spPr>
        <p:txBody>
          <a:bodyPr/>
          <a:lstStyle>
            <a:lvl1pPr>
              <a:defRPr/>
            </a:lvl1pPr>
          </a:lstStyle>
          <a:p>
            <a:fld id="{60687B7A-43D6-4707-A14D-DF9C864281E5}" type="slidenum">
              <a:rPr lang="en-US" altLang="en-US"/>
              <a:pPr/>
              <a:t>‹#›</a:t>
            </a:fld>
            <a:endParaRPr lang="en-US" altLang="en-US"/>
          </a:p>
        </p:txBody>
      </p:sp>
    </p:spTree>
    <p:extLst>
      <p:ext uri="{BB962C8B-B14F-4D97-AF65-F5344CB8AC3E}">
        <p14:creationId xmlns:p14="http://schemas.microsoft.com/office/powerpoint/2010/main" val="3998083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 name="Google Shape;53;p13">
            <a:extLst>
              <a:ext uri="{FF2B5EF4-FFF2-40B4-BE49-F238E27FC236}">
                <a16:creationId xmlns:a16="http://schemas.microsoft.com/office/drawing/2014/main" id="{5424B44F-6D0D-EE4F-7C47-F3F990322E7E}"/>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D12BD8B5-9E5E-D65B-AE57-F0064B6F0917}"/>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719A0B53-B511-E07B-26E7-4663CE07C370}"/>
              </a:ext>
            </a:extLst>
          </p:cNvPr>
          <p:cNvSpPr txBox="1">
            <a:spLocks noGrp="1" noChangeArrowheads="1"/>
          </p:cNvSpPr>
          <p:nvPr>
            <p:ph type="sldNum" idx="13"/>
          </p:nvPr>
        </p:nvSpPr>
        <p:spPr>
          <a:ln/>
        </p:spPr>
        <p:txBody>
          <a:bodyPr/>
          <a:lstStyle>
            <a:lvl1pPr>
              <a:defRPr/>
            </a:lvl1pPr>
          </a:lstStyle>
          <a:p>
            <a:fld id="{5E633EE5-A01A-48DC-AF79-51B1466E9CF0}" type="slidenum">
              <a:rPr lang="en-US" altLang="en-US"/>
              <a:pPr/>
              <a:t>‹#›</a:t>
            </a:fld>
            <a:endParaRPr lang="en-US" altLang="en-US"/>
          </a:p>
        </p:txBody>
      </p:sp>
    </p:spTree>
    <p:extLst>
      <p:ext uri="{BB962C8B-B14F-4D97-AF65-F5344CB8AC3E}">
        <p14:creationId xmlns:p14="http://schemas.microsoft.com/office/powerpoint/2010/main" val="912605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2" name="Google Shape;53;p13">
            <a:extLst>
              <a:ext uri="{FF2B5EF4-FFF2-40B4-BE49-F238E27FC236}">
                <a16:creationId xmlns:a16="http://schemas.microsoft.com/office/drawing/2014/main" id="{63C39215-BE35-66A8-4AE5-675FCA83E9A5}"/>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9EF52664-89BB-3FF6-A43B-F80319053EE3}"/>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17B8D6CB-23BD-2424-3739-54CFA46E4504}"/>
              </a:ext>
            </a:extLst>
          </p:cNvPr>
          <p:cNvSpPr txBox="1">
            <a:spLocks noGrp="1" noChangeArrowheads="1"/>
          </p:cNvSpPr>
          <p:nvPr>
            <p:ph type="sldNum" idx="13"/>
          </p:nvPr>
        </p:nvSpPr>
        <p:spPr>
          <a:ln/>
        </p:spPr>
        <p:txBody>
          <a:bodyPr/>
          <a:lstStyle>
            <a:lvl1pPr>
              <a:defRPr/>
            </a:lvl1pPr>
          </a:lstStyle>
          <a:p>
            <a:fld id="{19374E02-074C-4164-B664-2207E6A54ADB}" type="slidenum">
              <a:rPr lang="en-US" altLang="en-US"/>
              <a:pPr/>
              <a:t>‹#›</a:t>
            </a:fld>
            <a:endParaRPr lang="en-US" altLang="en-US"/>
          </a:p>
        </p:txBody>
      </p:sp>
    </p:spTree>
    <p:extLst>
      <p:ext uri="{BB962C8B-B14F-4D97-AF65-F5344CB8AC3E}">
        <p14:creationId xmlns:p14="http://schemas.microsoft.com/office/powerpoint/2010/main" val="406983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2" name="Google Shape;53;p13">
            <a:extLst>
              <a:ext uri="{FF2B5EF4-FFF2-40B4-BE49-F238E27FC236}">
                <a16:creationId xmlns:a16="http://schemas.microsoft.com/office/drawing/2014/main" id="{E0414E4F-2DCB-C12B-19B4-BCC6E4ABDA6B}"/>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C9A53112-2425-3E66-C7FB-0B875F1B1D94}"/>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21985981-D062-7E1E-48BC-344022BC8076}"/>
              </a:ext>
            </a:extLst>
          </p:cNvPr>
          <p:cNvSpPr txBox="1">
            <a:spLocks noGrp="1" noChangeArrowheads="1"/>
          </p:cNvSpPr>
          <p:nvPr>
            <p:ph type="sldNum" idx="13"/>
          </p:nvPr>
        </p:nvSpPr>
        <p:spPr>
          <a:ln/>
        </p:spPr>
        <p:txBody>
          <a:bodyPr/>
          <a:lstStyle>
            <a:lvl1pPr>
              <a:defRPr/>
            </a:lvl1pPr>
          </a:lstStyle>
          <a:p>
            <a:fld id="{99DB2C8F-65A1-474D-9024-FFB84CBEB571}" type="slidenum">
              <a:rPr lang="en-US" altLang="en-US"/>
              <a:pPr/>
              <a:t>‹#›</a:t>
            </a:fld>
            <a:endParaRPr lang="en-US" altLang="en-US"/>
          </a:p>
        </p:txBody>
      </p:sp>
    </p:spTree>
    <p:extLst>
      <p:ext uri="{BB962C8B-B14F-4D97-AF65-F5344CB8AC3E}">
        <p14:creationId xmlns:p14="http://schemas.microsoft.com/office/powerpoint/2010/main" val="2471627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 name="Google Shape;53;p13">
            <a:extLst>
              <a:ext uri="{FF2B5EF4-FFF2-40B4-BE49-F238E27FC236}">
                <a16:creationId xmlns:a16="http://schemas.microsoft.com/office/drawing/2014/main" id="{C4E19D81-766C-5F4E-86A7-8532311D04C6}"/>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841DB537-BBD7-13DD-FB6C-20B8A9149112}"/>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CB550B89-E283-4F5F-0668-7E54AA1A4785}"/>
              </a:ext>
            </a:extLst>
          </p:cNvPr>
          <p:cNvSpPr txBox="1">
            <a:spLocks noGrp="1" noChangeArrowheads="1"/>
          </p:cNvSpPr>
          <p:nvPr>
            <p:ph type="sldNum" idx="13"/>
          </p:nvPr>
        </p:nvSpPr>
        <p:spPr>
          <a:ln/>
        </p:spPr>
        <p:txBody>
          <a:bodyPr/>
          <a:lstStyle>
            <a:lvl1pPr>
              <a:defRPr/>
            </a:lvl1pPr>
          </a:lstStyle>
          <a:p>
            <a:fld id="{076A7F7C-2D8D-4D98-907D-654612033C17}" type="slidenum">
              <a:rPr lang="en-US" altLang="en-US"/>
              <a:pPr/>
              <a:t>‹#›</a:t>
            </a:fld>
            <a:endParaRPr lang="en-US" altLang="en-US"/>
          </a:p>
        </p:txBody>
      </p:sp>
    </p:spTree>
    <p:extLst>
      <p:ext uri="{BB962C8B-B14F-4D97-AF65-F5344CB8AC3E}">
        <p14:creationId xmlns:p14="http://schemas.microsoft.com/office/powerpoint/2010/main" val="3253540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4"/>
            <a:ext cx="5811839"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6"/>
            <a:ext cx="5811839" cy="7734300"/>
          </a:xfrm>
          <a:prstGeom prst="rect">
            <a:avLst/>
          </a:prstGeom>
          <a:noFill/>
          <a:ln>
            <a:noFill/>
          </a:ln>
        </p:spPr>
        <p:txBody>
          <a:bodyPr spcFirstLastPara="1">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 name="Google Shape;53;p13">
            <a:extLst>
              <a:ext uri="{FF2B5EF4-FFF2-40B4-BE49-F238E27FC236}">
                <a16:creationId xmlns:a16="http://schemas.microsoft.com/office/drawing/2014/main" id="{556D188B-DC52-CF41-8A72-2C327150C7A2}"/>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54;p13">
            <a:extLst>
              <a:ext uri="{FF2B5EF4-FFF2-40B4-BE49-F238E27FC236}">
                <a16:creationId xmlns:a16="http://schemas.microsoft.com/office/drawing/2014/main" id="{D9C64CAD-0C75-AFBA-FD44-C0FE3B0AE912}"/>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55;p13">
            <a:extLst>
              <a:ext uri="{FF2B5EF4-FFF2-40B4-BE49-F238E27FC236}">
                <a16:creationId xmlns:a16="http://schemas.microsoft.com/office/drawing/2014/main" id="{B9CE345A-C2CD-99DC-5B35-0C316D750700}"/>
              </a:ext>
            </a:extLst>
          </p:cNvPr>
          <p:cNvSpPr txBox="1">
            <a:spLocks noGrp="1" noChangeArrowheads="1"/>
          </p:cNvSpPr>
          <p:nvPr>
            <p:ph type="sldNum" idx="13"/>
          </p:nvPr>
        </p:nvSpPr>
        <p:spPr>
          <a:ln/>
        </p:spPr>
        <p:txBody>
          <a:bodyPr/>
          <a:lstStyle>
            <a:lvl1pPr>
              <a:defRPr/>
            </a:lvl1pPr>
          </a:lstStyle>
          <a:p>
            <a:fld id="{D956F5C5-848F-4761-ADD3-71C4A9DBCE5C}" type="slidenum">
              <a:rPr lang="en-US" altLang="en-US"/>
              <a:pPr/>
              <a:t>‹#›</a:t>
            </a:fld>
            <a:endParaRPr lang="en-US" altLang="en-US"/>
          </a:p>
        </p:txBody>
      </p:sp>
    </p:spTree>
    <p:extLst>
      <p:ext uri="{BB962C8B-B14F-4D97-AF65-F5344CB8AC3E}">
        <p14:creationId xmlns:p14="http://schemas.microsoft.com/office/powerpoint/2010/main" val="333571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51;p13">
            <a:extLst>
              <a:ext uri="{FF2B5EF4-FFF2-40B4-BE49-F238E27FC236}">
                <a16:creationId xmlns:a16="http://schemas.microsoft.com/office/drawing/2014/main" id="{EA18F693-1468-A4A5-554B-512787D0C209}"/>
              </a:ext>
            </a:extLst>
          </p:cNvPr>
          <p:cNvSpPr txBox="1">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52;p13">
            <a:extLst>
              <a:ext uri="{FF2B5EF4-FFF2-40B4-BE49-F238E27FC236}">
                <a16:creationId xmlns:a16="http://schemas.microsoft.com/office/drawing/2014/main" id="{0BBA2122-D95D-00F0-50D0-DD12A70B8C22}"/>
              </a:ext>
            </a:extLst>
          </p:cNvPr>
          <p:cNvSpPr txBox="1">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53;p13">
            <a:extLst>
              <a:ext uri="{FF2B5EF4-FFF2-40B4-BE49-F238E27FC236}">
                <a16:creationId xmlns:a16="http://schemas.microsoft.com/office/drawing/2014/main" id="{DB42DDA9-49D9-CC81-094A-1024A789060A}"/>
              </a:ext>
            </a:extLst>
          </p:cNvPr>
          <p:cNvSpPr txBox="1">
            <a:spLocks noGrp="1" noChangeArrowheads="1"/>
          </p:cNvSpPr>
          <p:nvPr>
            <p:ph type="dt" idx="10"/>
          </p:nvPr>
        </p:nvSpPr>
        <p:spPr bwMode="auto">
          <a:xfrm>
            <a:off x="8382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eaLnBrk="1" hangingPunct="1">
              <a:buClr>
                <a:srgbClr val="000000"/>
              </a:buClr>
              <a:buSzPts val="11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29" name="Google Shape;54;p13">
            <a:extLst>
              <a:ext uri="{FF2B5EF4-FFF2-40B4-BE49-F238E27FC236}">
                <a16:creationId xmlns:a16="http://schemas.microsoft.com/office/drawing/2014/main" id="{F6C2F8B0-5AC1-5F84-B9D3-533EDB390FAD}"/>
              </a:ext>
            </a:extLst>
          </p:cNvPr>
          <p:cNvSpPr txBox="1">
            <a:spLocks noGrp="1" noChangeArrowheads="1"/>
          </p:cNvSpPr>
          <p:nvPr>
            <p:ph type="ftr" idx="11"/>
          </p:nvPr>
        </p:nvSpPr>
        <p:spPr bwMode="auto">
          <a:xfrm>
            <a:off x="4038600" y="6356351"/>
            <a:ext cx="41148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ctr" eaLnBrk="1" hangingPunct="1">
              <a:buClr>
                <a:srgbClr val="000000"/>
              </a:buClr>
              <a:buSzPts val="11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30" name="Google Shape;55;p13">
            <a:extLst>
              <a:ext uri="{FF2B5EF4-FFF2-40B4-BE49-F238E27FC236}">
                <a16:creationId xmlns:a16="http://schemas.microsoft.com/office/drawing/2014/main" id="{C93EAD29-FA05-5FE3-FF71-58734FB199F9}"/>
              </a:ext>
            </a:extLst>
          </p:cNvPr>
          <p:cNvSpPr txBox="1">
            <a:spLocks noGrp="1" noChangeArrowheads="1"/>
          </p:cNvSpPr>
          <p:nvPr>
            <p:ph type="sldNum" idx="12"/>
          </p:nvPr>
        </p:nvSpPr>
        <p:spPr bwMode="auto">
          <a:xfrm>
            <a:off x="86106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fld id="{009EDFDC-2655-4F99-B697-95FAC7F25034}" type="slidenum">
              <a:rPr lang="en-US" altLang="en-US"/>
              <a:pPr/>
              <a:t>‹#›</a:t>
            </a:fld>
            <a:endParaRPr lang="en-US" altLang="en-US"/>
          </a:p>
        </p:txBody>
      </p:sp>
    </p:spTree>
    <p:extLst>
      <p:ext uri="{BB962C8B-B14F-4D97-AF65-F5344CB8AC3E}">
        <p14:creationId xmlns:p14="http://schemas.microsoft.com/office/powerpoint/2010/main" val="261612500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1698171" y="2136338"/>
            <a:ext cx="879565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C8102E"/>
                </a:solidFill>
                <a:latin typeface="Univers"/>
                <a:cs typeface="Calibri"/>
              </a:rPr>
              <a:t>Exploring Diverse Aspects of Mentorship at Iowa State  University</a:t>
            </a:r>
            <a:endParaRPr lang="en-US" sz="5400" b="1" dirty="0">
              <a:solidFill>
                <a:srgbClr val="C8102E"/>
              </a:solidFill>
              <a:latin typeface="Univers"/>
            </a:endParaRPr>
          </a:p>
        </p:txBody>
      </p:sp>
      <p:pic>
        <p:nvPicPr>
          <p:cNvPr id="3" name="Picture 4">
            <a:extLst>
              <a:ext uri="{FF2B5EF4-FFF2-40B4-BE49-F238E27FC236}">
                <a16:creationId xmlns:a16="http://schemas.microsoft.com/office/drawing/2014/main" id="{182FFC82-3AF5-60F2-6D21-E919EF42A1D6}"/>
              </a:ext>
            </a:extLst>
          </p:cNvPr>
          <p:cNvPicPr>
            <a:picLocks noChangeAspect="1"/>
          </p:cNvPicPr>
          <p:nvPr/>
        </p:nvPicPr>
        <p:blipFill rotWithShape="1">
          <a:blip r:embed="rId3">
            <a:clrChange>
              <a:clrFrom>
                <a:srgbClr val="FFFFFF"/>
              </a:clrFrom>
              <a:clrTo>
                <a:srgbClr val="FFFFFF">
                  <a:alpha val="0"/>
                </a:srgbClr>
              </a:clrTo>
            </a:clrChange>
            <a:alphaModFix/>
          </a:blip>
          <a:srcRect b="8756"/>
          <a:stretch/>
        </p:blipFill>
        <p:spPr>
          <a:xfrm>
            <a:off x="0" y="4801645"/>
            <a:ext cx="2253673" cy="2056355"/>
          </a:xfrm>
          <a:prstGeom prst="rect">
            <a:avLst/>
          </a:prstGeom>
        </p:spPr>
      </p:pic>
      <p:sp>
        <p:nvSpPr>
          <p:cNvPr id="4" name="TextBox 3">
            <a:extLst>
              <a:ext uri="{FF2B5EF4-FFF2-40B4-BE49-F238E27FC236}">
                <a16:creationId xmlns:a16="http://schemas.microsoft.com/office/drawing/2014/main" id="{A570228A-5CB9-ED04-79FF-75C1A843CCE1}"/>
              </a:ext>
            </a:extLst>
          </p:cNvPr>
          <p:cNvSpPr txBox="1"/>
          <p:nvPr/>
        </p:nvSpPr>
        <p:spPr>
          <a:xfrm>
            <a:off x="336920" y="4979066"/>
            <a:ext cx="74433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8102E"/>
                </a:solidFill>
                <a:effectLst/>
                <a:uLnTx/>
                <a:uFillTx/>
                <a:latin typeface="Univers"/>
                <a:ea typeface="Calibri"/>
                <a:cs typeface="Calibri"/>
              </a:rPr>
              <a:t> 2023 McNair Cohort</a:t>
            </a:r>
            <a:endParaRPr kumimoji="0" lang="en-US" sz="3200" b="0" i="0" u="none" strike="noStrike" kern="1200" cap="none" spc="0" normalizeH="0" baseline="0" noProof="0" dirty="0">
              <a:ln>
                <a:noFill/>
              </a:ln>
              <a:solidFill>
                <a:srgbClr val="C8102E"/>
              </a:solidFill>
              <a:effectLst/>
              <a:uLnTx/>
              <a:uFillTx/>
              <a:latin typeface="Calibri"/>
              <a:ea typeface="Calibri"/>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Procedure</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
        <p:nvSpPr>
          <p:cNvPr id="2" name="TextBox 1">
            <a:extLst>
              <a:ext uri="{FF2B5EF4-FFF2-40B4-BE49-F238E27FC236}">
                <a16:creationId xmlns:a16="http://schemas.microsoft.com/office/drawing/2014/main" id="{CACCCBA9-FC93-6D5C-2086-575323281663}"/>
              </a:ext>
            </a:extLst>
          </p:cNvPr>
          <p:cNvSpPr txBox="1"/>
          <p:nvPr/>
        </p:nvSpPr>
        <p:spPr>
          <a:xfrm>
            <a:off x="301625" y="1529052"/>
            <a:ext cx="987592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Previous Literature</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Cohort Contribution</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Graduate Student Mentors</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Structured Interviews</a:t>
            </a:r>
          </a:p>
          <a:p>
            <a:pPr marL="1485900" marR="0" lvl="2" indent="-571500" algn="l" defTabSz="914400" rtl="0" eaLnBrk="1" fontAlgn="auto" latinLnBrk="0" hangingPunct="1">
              <a:lnSpc>
                <a:spcPct val="100000"/>
              </a:lnSpc>
              <a:spcBef>
                <a:spcPts val="0"/>
              </a:spcBef>
              <a:spcAft>
                <a:spcPts val="0"/>
              </a:spcAft>
              <a:buClr>
                <a:srgbClr val="A02828"/>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Webex Transcripts </a:t>
            </a:r>
          </a:p>
          <a:p>
            <a:pPr marL="1485900" marR="0" lvl="2" indent="-571500" algn="l" defTabSz="914400" rtl="0" eaLnBrk="1" fontAlgn="auto" latinLnBrk="0" hangingPunct="1">
              <a:lnSpc>
                <a:spcPct val="100000"/>
              </a:lnSpc>
              <a:spcBef>
                <a:spcPts val="0"/>
              </a:spcBef>
              <a:spcAft>
                <a:spcPts val="0"/>
              </a:spcAft>
              <a:buClr>
                <a:srgbClr val="A02828"/>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Question Sets</a:t>
            </a:r>
          </a:p>
        </p:txBody>
      </p:sp>
    </p:spTree>
    <p:extLst>
      <p:ext uri="{BB962C8B-B14F-4D97-AF65-F5344CB8AC3E}">
        <p14:creationId xmlns:p14="http://schemas.microsoft.com/office/powerpoint/2010/main" val="171729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Analysis</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
        <p:nvSpPr>
          <p:cNvPr id="2" name="TextBox 1">
            <a:extLst>
              <a:ext uri="{FF2B5EF4-FFF2-40B4-BE49-F238E27FC236}">
                <a16:creationId xmlns:a16="http://schemas.microsoft.com/office/drawing/2014/main" id="{CACCCBA9-FC93-6D5C-2086-575323281663}"/>
              </a:ext>
            </a:extLst>
          </p:cNvPr>
          <p:cNvSpPr txBox="1"/>
          <p:nvPr/>
        </p:nvSpPr>
        <p:spPr>
          <a:xfrm>
            <a:off x="301625" y="1529052"/>
            <a:ext cx="987592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A02828"/>
              </a:buClr>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Organized and Coded Data</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Themes and Patterns</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Similarities and Variations</a:t>
            </a:r>
          </a:p>
          <a:p>
            <a:pPr marL="1485900" marR="0" lvl="2" indent="-571500" algn="l" defTabSz="914400" rtl="0" eaLnBrk="1" fontAlgn="auto" latinLnBrk="0" hangingPunct="1">
              <a:lnSpc>
                <a:spcPct val="100000"/>
              </a:lnSpc>
              <a:spcBef>
                <a:spcPts val="0"/>
              </a:spcBef>
              <a:spcAft>
                <a:spcPts val="0"/>
              </a:spcAft>
              <a:buClr>
                <a:srgbClr val="A02828"/>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Amount and Areas of Mentorship</a:t>
            </a:r>
          </a:p>
          <a:p>
            <a:pPr marL="1485900" marR="0" lvl="2" indent="-571500" algn="l" defTabSz="914400" rtl="0" eaLnBrk="1" fontAlgn="auto" latinLnBrk="0" hangingPunct="1">
              <a:lnSpc>
                <a:spcPct val="100000"/>
              </a:lnSpc>
              <a:spcBef>
                <a:spcPts val="0"/>
              </a:spcBef>
              <a:spcAft>
                <a:spcPts val="0"/>
              </a:spcAft>
              <a:buClr>
                <a:srgbClr val="A02828"/>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Positive Influences</a:t>
            </a:r>
          </a:p>
          <a:p>
            <a:pPr marL="1485900" marR="0" lvl="2" indent="-571500" algn="l" defTabSz="914400" rtl="0" eaLnBrk="1" fontAlgn="auto" latinLnBrk="0" hangingPunct="1">
              <a:lnSpc>
                <a:spcPct val="100000"/>
              </a:lnSpc>
              <a:spcBef>
                <a:spcPts val="0"/>
              </a:spcBef>
              <a:spcAft>
                <a:spcPts val="0"/>
              </a:spcAft>
              <a:buClr>
                <a:srgbClr val="A02828"/>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Importance</a:t>
            </a:r>
          </a:p>
        </p:txBody>
      </p:sp>
    </p:spTree>
    <p:extLst>
      <p:ext uri="{BB962C8B-B14F-4D97-AF65-F5344CB8AC3E}">
        <p14:creationId xmlns:p14="http://schemas.microsoft.com/office/powerpoint/2010/main" val="314966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graphicFrame>
        <p:nvGraphicFramePr>
          <p:cNvPr id="4" name="Table 3">
            <a:extLst>
              <a:ext uri="{FF2B5EF4-FFF2-40B4-BE49-F238E27FC236}">
                <a16:creationId xmlns:a16="http://schemas.microsoft.com/office/drawing/2014/main" id="{60F04EA5-AF98-2D5C-ACEF-017154D29DEA}"/>
              </a:ext>
            </a:extLst>
          </p:cNvPr>
          <p:cNvGraphicFramePr>
            <a:graphicFrameLocks noGrp="1"/>
          </p:cNvGraphicFramePr>
          <p:nvPr/>
        </p:nvGraphicFramePr>
        <p:xfrm>
          <a:off x="457201" y="1485086"/>
          <a:ext cx="10233502" cy="4886007"/>
        </p:xfrm>
        <a:graphic>
          <a:graphicData uri="http://schemas.openxmlformats.org/drawingml/2006/table">
            <a:tbl>
              <a:tblPr bandRow="1">
                <a:tableStyleId>{5C22544A-7EE6-4342-B048-85BDC9FD1C3A}</a:tableStyleId>
              </a:tblPr>
              <a:tblGrid>
                <a:gridCol w="2735449">
                  <a:extLst>
                    <a:ext uri="{9D8B030D-6E8A-4147-A177-3AD203B41FA5}">
                      <a16:colId xmlns:a16="http://schemas.microsoft.com/office/drawing/2014/main" val="4279356783"/>
                    </a:ext>
                  </a:extLst>
                </a:gridCol>
                <a:gridCol w="1856198">
                  <a:extLst>
                    <a:ext uri="{9D8B030D-6E8A-4147-A177-3AD203B41FA5}">
                      <a16:colId xmlns:a16="http://schemas.microsoft.com/office/drawing/2014/main" val="1931491815"/>
                    </a:ext>
                  </a:extLst>
                </a:gridCol>
                <a:gridCol w="1929463">
                  <a:extLst>
                    <a:ext uri="{9D8B030D-6E8A-4147-A177-3AD203B41FA5}">
                      <a16:colId xmlns:a16="http://schemas.microsoft.com/office/drawing/2014/main" val="107870439"/>
                    </a:ext>
                  </a:extLst>
                </a:gridCol>
                <a:gridCol w="1880622">
                  <a:extLst>
                    <a:ext uri="{9D8B030D-6E8A-4147-A177-3AD203B41FA5}">
                      <a16:colId xmlns:a16="http://schemas.microsoft.com/office/drawing/2014/main" val="2554245537"/>
                    </a:ext>
                  </a:extLst>
                </a:gridCol>
                <a:gridCol w="1831770">
                  <a:extLst>
                    <a:ext uri="{9D8B030D-6E8A-4147-A177-3AD203B41FA5}">
                      <a16:colId xmlns:a16="http://schemas.microsoft.com/office/drawing/2014/main" val="2385822688"/>
                    </a:ext>
                  </a:extLst>
                </a:gridCol>
              </a:tblGrid>
              <a:tr h="485457">
                <a:tc>
                  <a:txBody>
                    <a:bodyPr/>
                    <a:lstStyle/>
                    <a:p>
                      <a:pPr algn="ctr" fontAlgn="ctr"/>
                      <a:r>
                        <a:rPr lang="en-US" sz="2400" b="1" i="0" u="none" strike="noStrike">
                          <a:solidFill>
                            <a:srgbClr val="0D0D0D"/>
                          </a:solidFill>
                          <a:effectLst/>
                          <a:highlight>
                            <a:srgbClr val="E97132"/>
                          </a:highlight>
                          <a:latin typeface="Aptos Narrow"/>
                        </a:rPr>
                        <a:t>Graduate Student</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Faculty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Friendships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Family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Other</a:t>
                      </a: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E97132"/>
                    </a:solidFill>
                  </a:tcPr>
                </a:tc>
                <a:extLst>
                  <a:ext uri="{0D108BD9-81ED-4DB2-BD59-A6C34878D82A}">
                    <a16:rowId xmlns:a16="http://schemas.microsoft.com/office/drawing/2014/main" val="1921460352"/>
                  </a:ext>
                </a:extLst>
              </a:tr>
              <a:tr h="296667">
                <a:tc>
                  <a:txBody>
                    <a:bodyPr/>
                    <a:lstStyle/>
                    <a:p>
                      <a:pPr algn="ctr" fontAlgn="b"/>
                      <a:r>
                        <a:rPr lang="en-US" sz="2000" b="0" i="0" u="none" strike="noStrike">
                          <a:solidFill>
                            <a:srgbClr val="000000"/>
                          </a:solidFill>
                          <a:effectLst/>
                          <a:highlight>
                            <a:srgbClr val="F7C7AC"/>
                          </a:highlight>
                          <a:latin typeface="Aptos Narrow"/>
                        </a:rPr>
                        <a:t>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1268160879"/>
                  </a:ext>
                </a:extLst>
              </a:tr>
              <a:tr h="296667">
                <a:tc>
                  <a:txBody>
                    <a:bodyPr/>
                    <a:lstStyle/>
                    <a:p>
                      <a:pPr algn="ctr" fontAlgn="b"/>
                      <a:r>
                        <a:rPr lang="en-US" sz="2000" b="0" i="0" u="none" strike="noStrike">
                          <a:solidFill>
                            <a:srgbClr val="000000"/>
                          </a:solidFill>
                          <a:effectLst/>
                          <a:highlight>
                            <a:srgbClr val="FBE2D5"/>
                          </a:highlight>
                          <a:latin typeface="Aptos Narrow"/>
                        </a:rPr>
                        <a:t>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4042160682"/>
                  </a:ext>
                </a:extLst>
              </a:tr>
              <a:tr h="296667">
                <a:tc>
                  <a:txBody>
                    <a:bodyPr/>
                    <a:lstStyle/>
                    <a:p>
                      <a:pPr algn="ctr" fontAlgn="b"/>
                      <a:r>
                        <a:rPr lang="en-US" sz="2000" b="0" i="0" u="none" strike="noStrike">
                          <a:solidFill>
                            <a:srgbClr val="000000"/>
                          </a:solidFill>
                          <a:effectLst/>
                          <a:highlight>
                            <a:srgbClr val="F7C7AC"/>
                          </a:highlight>
                          <a:latin typeface="Aptos Narrow"/>
                        </a:rPr>
                        <a:t>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2288534838"/>
                  </a:ext>
                </a:extLst>
              </a:tr>
              <a:tr h="296667">
                <a:tc>
                  <a:txBody>
                    <a:bodyPr/>
                    <a:lstStyle/>
                    <a:p>
                      <a:pPr algn="ctr" fontAlgn="b"/>
                      <a:r>
                        <a:rPr lang="en-US" sz="2000" b="0" i="0" u="none" strike="noStrike">
                          <a:solidFill>
                            <a:srgbClr val="000000"/>
                          </a:solidFill>
                          <a:effectLst/>
                          <a:highlight>
                            <a:srgbClr val="FBE2D5"/>
                          </a:highlight>
                          <a:latin typeface="Aptos Narrow"/>
                        </a:rPr>
                        <a:t>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171172051"/>
                  </a:ext>
                </a:extLst>
              </a:tr>
              <a:tr h="296667">
                <a:tc>
                  <a:txBody>
                    <a:bodyPr/>
                    <a:lstStyle/>
                    <a:p>
                      <a:pPr algn="ctr" fontAlgn="b"/>
                      <a:r>
                        <a:rPr lang="en-US" sz="2000" b="0" i="0" u="none" strike="noStrike">
                          <a:solidFill>
                            <a:srgbClr val="000000"/>
                          </a:solidFill>
                          <a:effectLst/>
                          <a:highlight>
                            <a:srgbClr val="F7C7AC"/>
                          </a:highlight>
                          <a:latin typeface="Aptos Narrow"/>
                        </a:rPr>
                        <a:t>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1472349711"/>
                  </a:ext>
                </a:extLst>
              </a:tr>
              <a:tr h="296667">
                <a:tc>
                  <a:txBody>
                    <a:bodyPr/>
                    <a:lstStyle/>
                    <a:p>
                      <a:pPr algn="ctr" fontAlgn="b"/>
                      <a:r>
                        <a:rPr lang="en-US" sz="2000" b="0" i="0" u="none" strike="noStrike">
                          <a:solidFill>
                            <a:srgbClr val="000000"/>
                          </a:solidFill>
                          <a:effectLst/>
                          <a:highlight>
                            <a:srgbClr val="FBE2D5"/>
                          </a:highlight>
                          <a:latin typeface="Aptos Narrow"/>
                        </a:rPr>
                        <a:t>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2791814397"/>
                  </a:ext>
                </a:extLst>
              </a:tr>
              <a:tr h="296667">
                <a:tc>
                  <a:txBody>
                    <a:bodyPr/>
                    <a:lstStyle/>
                    <a:p>
                      <a:pPr algn="ctr" fontAlgn="b"/>
                      <a:r>
                        <a:rPr lang="en-US" sz="2000" b="0" i="0" u="none" strike="noStrike">
                          <a:solidFill>
                            <a:srgbClr val="000000"/>
                          </a:solidFill>
                          <a:effectLst/>
                          <a:highlight>
                            <a:srgbClr val="F7C7AC"/>
                          </a:highlight>
                          <a:latin typeface="Aptos Narrow"/>
                        </a:rPr>
                        <a:t>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4178041639"/>
                  </a:ext>
                </a:extLst>
              </a:tr>
              <a:tr h="296667">
                <a:tc>
                  <a:txBody>
                    <a:bodyPr/>
                    <a:lstStyle/>
                    <a:p>
                      <a:pPr algn="ctr" fontAlgn="b"/>
                      <a:r>
                        <a:rPr lang="en-US" sz="2000" b="0" i="0" u="none" strike="noStrike">
                          <a:solidFill>
                            <a:srgbClr val="000000"/>
                          </a:solidFill>
                          <a:effectLst/>
                          <a:highlight>
                            <a:srgbClr val="FBE2D5"/>
                          </a:highlight>
                          <a:latin typeface="Aptos Narrow"/>
                        </a:rPr>
                        <a:t>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41438438"/>
                  </a:ext>
                </a:extLst>
              </a:tr>
              <a:tr h="296667">
                <a:tc>
                  <a:txBody>
                    <a:bodyPr/>
                    <a:lstStyle/>
                    <a:p>
                      <a:pPr algn="ctr" fontAlgn="b"/>
                      <a:r>
                        <a:rPr lang="en-US" sz="2000" b="0" i="0" u="none" strike="noStrike">
                          <a:solidFill>
                            <a:srgbClr val="000000"/>
                          </a:solidFill>
                          <a:effectLst/>
                          <a:highlight>
                            <a:srgbClr val="F7C7AC"/>
                          </a:highlight>
                          <a:latin typeface="Aptos Narrow"/>
                        </a:rPr>
                        <a:t>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3322744648"/>
                  </a:ext>
                </a:extLst>
              </a:tr>
              <a:tr h="296667">
                <a:tc>
                  <a:txBody>
                    <a:bodyPr/>
                    <a:lstStyle/>
                    <a:p>
                      <a:pPr algn="ctr" fontAlgn="b"/>
                      <a:r>
                        <a:rPr lang="en-US" sz="2000" b="0" i="0" u="none" strike="noStrike">
                          <a:solidFill>
                            <a:srgbClr val="000000"/>
                          </a:solidFill>
                          <a:effectLst/>
                          <a:highlight>
                            <a:srgbClr val="FBE2D5"/>
                          </a:highlight>
                          <a:latin typeface="Aptos Narrow"/>
                        </a:rPr>
                        <a:t>10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2392251154"/>
                  </a:ext>
                </a:extLst>
              </a:tr>
              <a:tr h="296667">
                <a:tc>
                  <a:txBody>
                    <a:bodyPr/>
                    <a:lstStyle/>
                    <a:p>
                      <a:pPr algn="ctr" fontAlgn="b"/>
                      <a:r>
                        <a:rPr lang="en-US" sz="2000" b="0" i="0" u="none" strike="noStrike">
                          <a:solidFill>
                            <a:srgbClr val="000000"/>
                          </a:solidFill>
                          <a:effectLst/>
                          <a:highlight>
                            <a:srgbClr val="F7C7AC"/>
                          </a:highlight>
                          <a:latin typeface="Aptos Narrow"/>
                        </a:rPr>
                        <a:t>11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2220143574"/>
                  </a:ext>
                </a:extLst>
              </a:tr>
              <a:tr h="296667">
                <a:tc>
                  <a:txBody>
                    <a:bodyPr/>
                    <a:lstStyle/>
                    <a:p>
                      <a:pPr algn="ctr" fontAlgn="b"/>
                      <a:r>
                        <a:rPr lang="en-US" sz="2000" b="0" i="0" u="none" strike="noStrike">
                          <a:solidFill>
                            <a:srgbClr val="000000"/>
                          </a:solidFill>
                          <a:effectLst/>
                          <a:highlight>
                            <a:srgbClr val="FBE2D5"/>
                          </a:highlight>
                          <a:latin typeface="Aptos Narrow"/>
                        </a:rPr>
                        <a:t>12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2452158172"/>
                  </a:ext>
                </a:extLst>
              </a:tr>
              <a:tr h="296667">
                <a:tc>
                  <a:txBody>
                    <a:bodyPr/>
                    <a:lstStyle/>
                    <a:p>
                      <a:pPr algn="ctr" fontAlgn="b"/>
                      <a:r>
                        <a:rPr lang="en-US" sz="2000" b="0" i="0" u="none" strike="noStrike">
                          <a:solidFill>
                            <a:srgbClr val="000000"/>
                          </a:solidFill>
                          <a:effectLst/>
                          <a:highlight>
                            <a:srgbClr val="F7C7AC"/>
                          </a:highlight>
                          <a:latin typeface="Aptos Narrow"/>
                        </a:rPr>
                        <a:t>13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2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2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3949159022"/>
                  </a:ext>
                </a:extLst>
              </a:tr>
              <a:tr h="296667">
                <a:tc>
                  <a:txBody>
                    <a:bodyPr/>
                    <a:lstStyle/>
                    <a:p>
                      <a:pPr algn="ctr" fontAlgn="b"/>
                      <a:r>
                        <a:rPr lang="en-US" sz="2000" b="0" i="0" u="none" strike="noStrike">
                          <a:solidFill>
                            <a:srgbClr val="000000"/>
                          </a:solidFill>
                          <a:effectLst/>
                          <a:highlight>
                            <a:srgbClr val="FBE2D5"/>
                          </a:highlight>
                          <a:latin typeface="Aptos Narrow"/>
                        </a:rPr>
                        <a:t>14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2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r>
                        <a:rPr lang="en-US" sz="2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1125413050"/>
                  </a:ext>
                </a:extLst>
              </a:tr>
            </a:tbl>
          </a:graphicData>
        </a:graphic>
      </p:graphicFrame>
    </p:spTree>
    <p:extLst>
      <p:ext uri="{BB962C8B-B14F-4D97-AF65-F5344CB8AC3E}">
        <p14:creationId xmlns:p14="http://schemas.microsoft.com/office/powerpoint/2010/main" val="138274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817E01E-8A6E-711F-5517-2C8923E176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544144-E0D5-42C1-8333-2E1A7049278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sp>
        <p:nvSpPr>
          <p:cNvPr id="7" name="TextBox 6">
            <a:extLst>
              <a:ext uri="{FF2B5EF4-FFF2-40B4-BE49-F238E27FC236}">
                <a16:creationId xmlns:a16="http://schemas.microsoft.com/office/drawing/2014/main" id="{61855005-2638-3DF8-F010-045B779F6F9C}"/>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graphicFrame>
        <p:nvGraphicFramePr>
          <p:cNvPr id="5" name="Table 4">
            <a:extLst>
              <a:ext uri="{FF2B5EF4-FFF2-40B4-BE49-F238E27FC236}">
                <a16:creationId xmlns:a16="http://schemas.microsoft.com/office/drawing/2014/main" id="{47038ED9-6D47-F2A1-6CB9-4161812BEEA5}"/>
              </a:ext>
            </a:extLst>
          </p:cNvPr>
          <p:cNvGraphicFramePr>
            <a:graphicFrameLocks noGrp="1"/>
          </p:cNvGraphicFramePr>
          <p:nvPr/>
        </p:nvGraphicFramePr>
        <p:xfrm>
          <a:off x="1015201" y="1945763"/>
          <a:ext cx="9006348" cy="3421479"/>
        </p:xfrm>
        <a:graphic>
          <a:graphicData uri="http://schemas.openxmlformats.org/drawingml/2006/table">
            <a:tbl>
              <a:tblPr bandRow="1">
                <a:tableStyleId>{5C22544A-7EE6-4342-B048-85BDC9FD1C3A}</a:tableStyleId>
              </a:tblPr>
              <a:tblGrid>
                <a:gridCol w="2322120">
                  <a:extLst>
                    <a:ext uri="{9D8B030D-6E8A-4147-A177-3AD203B41FA5}">
                      <a16:colId xmlns:a16="http://schemas.microsoft.com/office/drawing/2014/main" val="1951753648"/>
                    </a:ext>
                  </a:extLst>
                </a:gridCol>
                <a:gridCol w="1671057">
                  <a:extLst>
                    <a:ext uri="{9D8B030D-6E8A-4147-A177-3AD203B41FA5}">
                      <a16:colId xmlns:a16="http://schemas.microsoft.com/office/drawing/2014/main" val="2894950197"/>
                    </a:ext>
                  </a:extLst>
                </a:gridCol>
                <a:gridCol w="1671057">
                  <a:extLst>
                    <a:ext uri="{9D8B030D-6E8A-4147-A177-3AD203B41FA5}">
                      <a16:colId xmlns:a16="http://schemas.microsoft.com/office/drawing/2014/main" val="2491306309"/>
                    </a:ext>
                  </a:extLst>
                </a:gridCol>
                <a:gridCol w="1671057">
                  <a:extLst>
                    <a:ext uri="{9D8B030D-6E8A-4147-A177-3AD203B41FA5}">
                      <a16:colId xmlns:a16="http://schemas.microsoft.com/office/drawing/2014/main" val="3945393567"/>
                    </a:ext>
                  </a:extLst>
                </a:gridCol>
                <a:gridCol w="1671057">
                  <a:extLst>
                    <a:ext uri="{9D8B030D-6E8A-4147-A177-3AD203B41FA5}">
                      <a16:colId xmlns:a16="http://schemas.microsoft.com/office/drawing/2014/main" val="4170565313"/>
                    </a:ext>
                  </a:extLst>
                </a:gridCol>
              </a:tblGrid>
              <a:tr h="1006316">
                <a:tc>
                  <a:txBody>
                    <a:bodyPr/>
                    <a:lstStyle/>
                    <a:p>
                      <a:pPr algn="ctr" fontAlgn="ctr"/>
                      <a:r>
                        <a:rPr lang="en-US" sz="2400" b="1" i="0" u="none" strike="noStrike" dirty="0">
                          <a:solidFill>
                            <a:srgbClr val="0D0D0D"/>
                          </a:solidFill>
                          <a:effectLst/>
                          <a:highlight>
                            <a:srgbClr val="E97132"/>
                          </a:highlight>
                          <a:latin typeface="Aptos Narrow"/>
                        </a:rPr>
                        <a:t>Graduate Student</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dirty="0">
                          <a:solidFill>
                            <a:srgbClr val="0D0D0D"/>
                          </a:solidFill>
                          <a:effectLst/>
                          <a:highlight>
                            <a:srgbClr val="E97132"/>
                          </a:highlight>
                          <a:latin typeface="Aptos Narrow"/>
                        </a:rPr>
                        <a:t>Faculty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dirty="0">
                          <a:solidFill>
                            <a:srgbClr val="0D0D0D"/>
                          </a:solidFill>
                          <a:effectLst/>
                          <a:highlight>
                            <a:srgbClr val="E97132"/>
                          </a:highlight>
                          <a:latin typeface="Aptos Narrow"/>
                        </a:rPr>
                        <a:t>Friendships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dirty="0">
                          <a:solidFill>
                            <a:srgbClr val="0D0D0D"/>
                          </a:solidFill>
                          <a:effectLst/>
                          <a:highlight>
                            <a:srgbClr val="E97132"/>
                          </a:highlight>
                          <a:latin typeface="Aptos Narrow"/>
                        </a:rPr>
                        <a:t>Family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dirty="0">
                          <a:solidFill>
                            <a:srgbClr val="0D0D0D"/>
                          </a:solidFill>
                          <a:effectLst/>
                          <a:highlight>
                            <a:srgbClr val="E97132"/>
                          </a:highlight>
                          <a:latin typeface="Aptos Narrow"/>
                        </a:rPr>
                        <a:t>Other</a:t>
                      </a: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E97132"/>
                    </a:solidFill>
                  </a:tcPr>
                </a:tc>
                <a:extLst>
                  <a:ext uri="{0D108BD9-81ED-4DB2-BD59-A6C34878D82A}">
                    <a16:rowId xmlns:a16="http://schemas.microsoft.com/office/drawing/2014/main" val="3480680202"/>
                  </a:ext>
                </a:extLst>
              </a:tr>
              <a:tr h="658681">
                <a:tc>
                  <a:txBody>
                    <a:bodyPr/>
                    <a:lstStyle/>
                    <a:p>
                      <a:pPr algn="ctr" fontAlgn="b"/>
                      <a:r>
                        <a:rPr lang="en-US" sz="4000" b="1" i="0" u="none" strike="noStrike">
                          <a:solidFill>
                            <a:srgbClr val="000000"/>
                          </a:solidFill>
                          <a:effectLst/>
                          <a:highlight>
                            <a:srgbClr val="F7C7AC"/>
                          </a:highlight>
                          <a:latin typeface="Aptos Narrow"/>
                        </a:rPr>
                        <a:t>11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4000" b="1"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1" i="0" u="none" strike="noStrike" dirty="0">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4000" b="1"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1"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3255750619"/>
                  </a:ext>
                </a:extLst>
              </a:tr>
              <a:tr h="585494">
                <a:tc>
                  <a:txBody>
                    <a:bodyPr/>
                    <a:lstStyle/>
                    <a:p>
                      <a:pPr algn="ctr" fontAlgn="b"/>
                      <a:r>
                        <a:rPr lang="en-US" sz="3000" b="0" i="0" u="none" strike="noStrike">
                          <a:solidFill>
                            <a:srgbClr val="000000"/>
                          </a:solidFill>
                          <a:effectLst/>
                          <a:highlight>
                            <a:srgbClr val="FBE2D5"/>
                          </a:highlight>
                          <a:latin typeface="Aptos Narrow"/>
                        </a:rPr>
                        <a:t>12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1883255800"/>
                  </a:ext>
                </a:extLst>
              </a:tr>
              <a:tr h="585494">
                <a:tc>
                  <a:txBody>
                    <a:bodyPr/>
                    <a:lstStyle/>
                    <a:p>
                      <a:pPr algn="ctr" fontAlgn="b"/>
                      <a:r>
                        <a:rPr lang="en-US" sz="3000" b="0" i="0" u="none" strike="noStrike">
                          <a:solidFill>
                            <a:srgbClr val="000000"/>
                          </a:solidFill>
                          <a:effectLst/>
                          <a:highlight>
                            <a:srgbClr val="F7C7AC"/>
                          </a:highlight>
                          <a:latin typeface="Aptos Narrow"/>
                        </a:rPr>
                        <a:t>13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3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3000" b="0" i="0" u="none" strike="noStrike" dirty="0">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2380147532"/>
                  </a:ext>
                </a:extLst>
              </a:tr>
              <a:tr h="585494">
                <a:tc>
                  <a:txBody>
                    <a:bodyPr/>
                    <a:lstStyle/>
                    <a:p>
                      <a:pPr algn="ctr" fontAlgn="b"/>
                      <a:r>
                        <a:rPr lang="en-US" sz="3000" b="0" i="0" u="none" strike="noStrike">
                          <a:solidFill>
                            <a:srgbClr val="000000"/>
                          </a:solidFill>
                          <a:effectLst/>
                          <a:highlight>
                            <a:srgbClr val="FBE2D5"/>
                          </a:highlight>
                          <a:latin typeface="Aptos Narrow"/>
                        </a:rPr>
                        <a:t>14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r>
                        <a:rPr lang="en-US" sz="3000" b="0" i="0" u="none" strike="noStrike" dirty="0">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3329554491"/>
                  </a:ext>
                </a:extLst>
              </a:tr>
            </a:tbl>
          </a:graphicData>
        </a:graphic>
      </p:graphicFrame>
    </p:spTree>
    <p:extLst>
      <p:ext uri="{BB962C8B-B14F-4D97-AF65-F5344CB8AC3E}">
        <p14:creationId xmlns:p14="http://schemas.microsoft.com/office/powerpoint/2010/main" val="204667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817E01E-8A6E-711F-5517-2C8923E176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544144-E0D5-42C1-8333-2E1A7049278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sp>
        <p:nvSpPr>
          <p:cNvPr id="7" name="TextBox 6">
            <a:extLst>
              <a:ext uri="{FF2B5EF4-FFF2-40B4-BE49-F238E27FC236}">
                <a16:creationId xmlns:a16="http://schemas.microsoft.com/office/drawing/2014/main" id="{61855005-2638-3DF8-F010-045B779F6F9C}"/>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
        <p:nvSpPr>
          <p:cNvPr id="4" name="TextBox 3">
            <a:extLst>
              <a:ext uri="{FF2B5EF4-FFF2-40B4-BE49-F238E27FC236}">
                <a16:creationId xmlns:a16="http://schemas.microsoft.com/office/drawing/2014/main" id="{230B7620-7468-FD69-5FCC-7660E53B5637}"/>
              </a:ext>
            </a:extLst>
          </p:cNvPr>
          <p:cNvSpPr txBox="1"/>
          <p:nvPr/>
        </p:nvSpPr>
        <p:spPr>
          <a:xfrm>
            <a:off x="226262" y="1579293"/>
            <a:ext cx="987592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A02828"/>
              </a:buClr>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"Personally, I would say my mentor would be </a:t>
            </a:r>
            <a:r>
              <a:rPr kumimoji="0" lang="en-US" sz="2800" b="1" i="0" u="none" strike="noStrike" kern="1200" cap="none" spc="0" normalizeH="0" baseline="0" noProof="0">
                <a:ln>
                  <a:noFill/>
                </a:ln>
                <a:solidFill>
                  <a:prstClr val="black"/>
                </a:solidFill>
                <a:effectLst/>
                <a:uLnTx/>
                <a:uFillTx/>
                <a:latin typeface="Univers"/>
                <a:ea typeface="+mn-lt"/>
                <a:cs typeface="Calibri" panose="020F0502020204030204"/>
              </a:rPr>
              <a:t>my parents</a:t>
            </a: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 they are the only people with whom I discuss, and I come up with the </a:t>
            </a:r>
            <a:r>
              <a:rPr kumimoji="0" lang="en-US" sz="2800" b="1" i="0" u="none" strike="noStrike" kern="1200" cap="none" spc="0" normalizeH="0" baseline="0" noProof="0">
                <a:ln>
                  <a:noFill/>
                </a:ln>
                <a:solidFill>
                  <a:prstClr val="black"/>
                </a:solidFill>
                <a:effectLst/>
                <a:uLnTx/>
                <a:uFillTx/>
                <a:latin typeface="Univers"/>
                <a:ea typeface="+mn-lt"/>
                <a:cs typeface="Calibri" panose="020F0502020204030204"/>
              </a:rPr>
              <a:t>final decision</a:t>
            </a: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 that whether I should go for this or not."</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(Graduate Student 11)</a:t>
            </a:r>
            <a:endParaRPr kumimoji="0" lang="en-US" sz="2000" b="1" i="0" u="none" strike="noStrike" kern="1200" cap="none" spc="0" normalizeH="0" baseline="0" noProof="0">
              <a:ln>
                <a:noFill/>
              </a:ln>
              <a:solidFill>
                <a:prstClr val="black"/>
              </a:solidFill>
              <a:effectLst/>
              <a:uLnTx/>
              <a:uFillTx/>
              <a:latin typeface="Univers"/>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Univers"/>
                <a:ea typeface="+mn-lt"/>
                <a:cs typeface="Calibri" panose="020F0502020204030204"/>
              </a:rPr>
              <a:t>"[Also,] </a:t>
            </a:r>
            <a:r>
              <a:rPr kumimoji="0" lang="en-US" sz="2800" b="1" i="0" u="none" strike="noStrike" kern="1200" cap="none" spc="0" normalizeH="0" baseline="0" noProof="0">
                <a:ln>
                  <a:noFill/>
                </a:ln>
                <a:solidFill>
                  <a:srgbClr val="333333"/>
                </a:solidFill>
                <a:effectLst/>
                <a:uLnTx/>
                <a:uFillTx/>
                <a:latin typeface="Univers"/>
                <a:ea typeface="+mn-lt"/>
                <a:cs typeface="Calibri" panose="020F0502020204030204"/>
              </a:rPr>
              <a:t>my professor</a:t>
            </a:r>
            <a:r>
              <a:rPr kumimoji="0" lang="en-US" sz="2800" b="0" i="0" u="none" strike="noStrike" kern="1200" cap="none" spc="0" normalizeH="0" baseline="0" noProof="0">
                <a:ln>
                  <a:noFill/>
                </a:ln>
                <a:solidFill>
                  <a:srgbClr val="333333"/>
                </a:solidFill>
                <a:effectLst/>
                <a:uLnTx/>
                <a:uFillTx/>
                <a:latin typeface="Univers"/>
                <a:ea typeface="+mn-lt"/>
                <a:cs typeface="Calibri" panose="020F0502020204030204"/>
              </a:rPr>
              <a:t> was </a:t>
            </a:r>
            <a:r>
              <a:rPr kumimoji="0" lang="en-US" sz="2800" b="1" i="0" u="none" strike="noStrike" kern="1200" cap="none" spc="0" normalizeH="0" baseline="0" noProof="0">
                <a:ln>
                  <a:noFill/>
                </a:ln>
                <a:solidFill>
                  <a:srgbClr val="333333"/>
                </a:solidFill>
                <a:effectLst/>
                <a:uLnTx/>
                <a:uFillTx/>
                <a:latin typeface="Univers"/>
                <a:ea typeface="+mn-lt"/>
                <a:cs typeface="Calibri" panose="020F0502020204030204"/>
              </a:rPr>
              <a:t>very supportive </a:t>
            </a:r>
            <a:r>
              <a:rPr kumimoji="0" lang="en-US" sz="2800" b="0" i="0" u="none" strike="noStrike" kern="1200" cap="none" spc="0" normalizeH="0" baseline="0" noProof="0">
                <a:ln>
                  <a:noFill/>
                </a:ln>
                <a:solidFill>
                  <a:srgbClr val="333333"/>
                </a:solidFill>
                <a:effectLst/>
                <a:uLnTx/>
                <a:uFillTx/>
                <a:latin typeface="Univers"/>
                <a:ea typeface="+mn-lt"/>
                <a:cs typeface="Calibri" panose="020F0502020204030204"/>
              </a:rPr>
              <a:t>regarding </a:t>
            </a:r>
            <a:r>
              <a:rPr kumimoji="0" lang="en-US" sz="2800" b="1" i="0" u="none" strike="noStrike" kern="1200" cap="none" spc="0" normalizeH="0" baseline="0" noProof="0">
                <a:ln>
                  <a:noFill/>
                </a:ln>
                <a:solidFill>
                  <a:srgbClr val="333333"/>
                </a:solidFill>
                <a:effectLst/>
                <a:uLnTx/>
                <a:uFillTx/>
                <a:latin typeface="Univers"/>
                <a:ea typeface="+mn-lt"/>
                <a:cs typeface="Calibri" panose="020F0502020204030204"/>
              </a:rPr>
              <a:t>my work</a:t>
            </a:r>
            <a:r>
              <a:rPr kumimoji="0" lang="en-US" sz="2800" b="0" i="0" u="none" strike="noStrike" kern="1200" cap="none" spc="0" normalizeH="0" baseline="0" noProof="0">
                <a:ln>
                  <a:noFill/>
                </a:ln>
                <a:solidFill>
                  <a:srgbClr val="333333"/>
                </a:solidFill>
                <a:effectLst/>
                <a:uLnTx/>
                <a:uFillTx/>
                <a:latin typeface="Univers"/>
                <a:ea typeface="+mn-lt"/>
                <a:cs typeface="Calibri" panose="020F0502020204030204"/>
              </a:rPr>
              <a:t>...and he really helped me with interviews."</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(Graduate Student 11)</a:t>
            </a:r>
            <a:endParaRPr kumimoji="0" lang="en-US" sz="2000" b="0" i="0" u="none" strike="noStrike" kern="1200" cap="none" spc="0" normalizeH="0" baseline="0" noProof="0">
              <a:ln>
                <a:noFill/>
              </a:ln>
              <a:solidFill>
                <a:prstClr val="black"/>
              </a:solidFill>
              <a:effectLst/>
              <a:uLnTx/>
              <a:uFillTx/>
              <a:latin typeface="Univers"/>
              <a:ea typeface="+mn-ea"/>
              <a:cs typeface="+mn-cs"/>
            </a:endParaRPr>
          </a:p>
        </p:txBody>
      </p:sp>
    </p:spTree>
    <p:extLst>
      <p:ext uri="{BB962C8B-B14F-4D97-AF65-F5344CB8AC3E}">
        <p14:creationId xmlns:p14="http://schemas.microsoft.com/office/powerpoint/2010/main" val="16469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6E1D7A5C-C82F-85DC-1B8E-07D31874D5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13C2CC-5D0F-147E-DBF7-0E5E91CC4276}"/>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graphicFrame>
        <p:nvGraphicFramePr>
          <p:cNvPr id="6" name="Table 5">
            <a:extLst>
              <a:ext uri="{FF2B5EF4-FFF2-40B4-BE49-F238E27FC236}">
                <a16:creationId xmlns:a16="http://schemas.microsoft.com/office/drawing/2014/main" id="{E079955F-6D52-17EC-7422-3E807FD9BD02}"/>
              </a:ext>
            </a:extLst>
          </p:cNvPr>
          <p:cNvGraphicFramePr>
            <a:graphicFrameLocks noGrp="1"/>
          </p:cNvGraphicFramePr>
          <p:nvPr/>
        </p:nvGraphicFramePr>
        <p:xfrm>
          <a:off x="914400" y="1698171"/>
          <a:ext cx="9013371" cy="3298373"/>
        </p:xfrm>
        <a:graphic>
          <a:graphicData uri="http://schemas.openxmlformats.org/drawingml/2006/table">
            <a:tbl>
              <a:tblPr bandRow="1">
                <a:tableStyleId>{5C22544A-7EE6-4342-B048-85BDC9FD1C3A}</a:tableStyleId>
              </a:tblPr>
              <a:tblGrid>
                <a:gridCol w="2323931">
                  <a:extLst>
                    <a:ext uri="{9D8B030D-6E8A-4147-A177-3AD203B41FA5}">
                      <a16:colId xmlns:a16="http://schemas.microsoft.com/office/drawing/2014/main" val="1951753648"/>
                    </a:ext>
                  </a:extLst>
                </a:gridCol>
                <a:gridCol w="1672360">
                  <a:extLst>
                    <a:ext uri="{9D8B030D-6E8A-4147-A177-3AD203B41FA5}">
                      <a16:colId xmlns:a16="http://schemas.microsoft.com/office/drawing/2014/main" val="2894950197"/>
                    </a:ext>
                  </a:extLst>
                </a:gridCol>
                <a:gridCol w="1672360">
                  <a:extLst>
                    <a:ext uri="{9D8B030D-6E8A-4147-A177-3AD203B41FA5}">
                      <a16:colId xmlns:a16="http://schemas.microsoft.com/office/drawing/2014/main" val="2491306309"/>
                    </a:ext>
                  </a:extLst>
                </a:gridCol>
                <a:gridCol w="1672360">
                  <a:extLst>
                    <a:ext uri="{9D8B030D-6E8A-4147-A177-3AD203B41FA5}">
                      <a16:colId xmlns:a16="http://schemas.microsoft.com/office/drawing/2014/main" val="3945393567"/>
                    </a:ext>
                  </a:extLst>
                </a:gridCol>
                <a:gridCol w="1672360">
                  <a:extLst>
                    <a:ext uri="{9D8B030D-6E8A-4147-A177-3AD203B41FA5}">
                      <a16:colId xmlns:a16="http://schemas.microsoft.com/office/drawing/2014/main" val="4170565313"/>
                    </a:ext>
                  </a:extLst>
                </a:gridCol>
              </a:tblGrid>
              <a:tr h="1160715">
                <a:tc>
                  <a:txBody>
                    <a:bodyPr/>
                    <a:lstStyle/>
                    <a:p>
                      <a:pPr algn="ctr" fontAlgn="ctr"/>
                      <a:r>
                        <a:rPr lang="en-US" sz="2400" b="1" i="0" u="none" strike="noStrike">
                          <a:solidFill>
                            <a:srgbClr val="0D0D0D"/>
                          </a:solidFill>
                          <a:effectLst/>
                          <a:highlight>
                            <a:srgbClr val="E97132"/>
                          </a:highlight>
                          <a:latin typeface="Aptos Narrow"/>
                        </a:rPr>
                        <a:t>Graduate Student</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Faculty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Friendships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Family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Other</a:t>
                      </a: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E97132"/>
                    </a:solidFill>
                  </a:tcPr>
                </a:tc>
                <a:extLst>
                  <a:ext uri="{0D108BD9-81ED-4DB2-BD59-A6C34878D82A}">
                    <a16:rowId xmlns:a16="http://schemas.microsoft.com/office/drawing/2014/main" val="3480680202"/>
                  </a:ext>
                </a:extLst>
              </a:tr>
              <a:tr h="787002">
                <a:tc>
                  <a:txBody>
                    <a:bodyPr/>
                    <a:lstStyle/>
                    <a:p>
                      <a:pPr algn="ctr" fontAlgn="b"/>
                      <a:r>
                        <a:rPr lang="en-US" sz="4000" b="1" i="0" u="none" strike="noStrike">
                          <a:solidFill>
                            <a:srgbClr val="000000"/>
                          </a:solidFill>
                          <a:effectLst/>
                          <a:highlight>
                            <a:srgbClr val="FBE2D5"/>
                          </a:highlight>
                          <a:latin typeface="Aptos Narrow"/>
                        </a:rPr>
                        <a:t>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en-US" sz="4400" b="1"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400" b="1"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400" b="1"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3000" b="1"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1883255800"/>
                  </a:ext>
                </a:extLst>
              </a:tr>
              <a:tr h="675328">
                <a:tc>
                  <a:txBody>
                    <a:bodyPr/>
                    <a:lstStyle/>
                    <a:p>
                      <a:pPr algn="ctr" fontAlgn="b"/>
                      <a:r>
                        <a:rPr lang="en-US" sz="3000" b="0" i="0" u="none" strike="noStrike">
                          <a:solidFill>
                            <a:srgbClr val="000000"/>
                          </a:solidFill>
                          <a:effectLst/>
                          <a:highlight>
                            <a:srgbClr val="F7C7AC"/>
                          </a:highlight>
                          <a:latin typeface="Aptos Narrow"/>
                        </a:rPr>
                        <a:t>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2380147532"/>
                  </a:ext>
                </a:extLst>
              </a:tr>
              <a:tr h="675328">
                <a:tc>
                  <a:txBody>
                    <a:bodyPr/>
                    <a:lstStyle/>
                    <a:p>
                      <a:pPr algn="ctr" fontAlgn="b"/>
                      <a:r>
                        <a:rPr lang="en-US" sz="3000" b="0" i="0" u="none" strike="noStrike">
                          <a:solidFill>
                            <a:srgbClr val="000000"/>
                          </a:solidFill>
                          <a:effectLst/>
                          <a:highlight>
                            <a:srgbClr val="FBE2D5"/>
                          </a:highlight>
                          <a:latin typeface="Aptos Narrow"/>
                        </a:rPr>
                        <a:t>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3329554491"/>
                  </a:ext>
                </a:extLst>
              </a:tr>
            </a:tbl>
          </a:graphicData>
        </a:graphic>
      </p:graphicFrame>
    </p:spTree>
    <p:extLst>
      <p:ext uri="{BB962C8B-B14F-4D97-AF65-F5344CB8AC3E}">
        <p14:creationId xmlns:p14="http://schemas.microsoft.com/office/powerpoint/2010/main" val="2729719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B70BA296-27B0-9283-F3FC-1030DB2897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2276FA-C37E-251E-B436-5E12AA94BF69}"/>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sp>
        <p:nvSpPr>
          <p:cNvPr id="7" name="TextBox 6">
            <a:extLst>
              <a:ext uri="{FF2B5EF4-FFF2-40B4-BE49-F238E27FC236}">
                <a16:creationId xmlns:a16="http://schemas.microsoft.com/office/drawing/2014/main" id="{A62FB1DE-EA64-B10A-1CC3-51348FDB421D}"/>
              </a:ext>
            </a:extLst>
          </p:cNvPr>
          <p:cNvSpPr txBox="1"/>
          <p:nvPr/>
        </p:nvSpPr>
        <p:spPr>
          <a:xfrm>
            <a:off x="301625" y="1559794"/>
            <a:ext cx="10376807" cy="29854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mn-ea"/>
                <a:cs typeface="Calibri"/>
              </a:rPr>
              <a:t>“Just having </a:t>
            </a:r>
            <a:r>
              <a:rPr kumimoji="0" lang="en-US" sz="2800" b="1" i="0" u="none" strike="noStrike" kern="1200" cap="none" spc="0" normalizeH="0" baseline="0" noProof="0">
                <a:ln>
                  <a:noFill/>
                </a:ln>
                <a:solidFill>
                  <a:prstClr val="black"/>
                </a:solidFill>
                <a:effectLst/>
                <a:uLnTx/>
                <a:uFillTx/>
                <a:latin typeface="Univers"/>
                <a:ea typeface="+mn-ea"/>
                <a:cs typeface="Calibri"/>
              </a:rPr>
              <a:t>different perspectives </a:t>
            </a:r>
            <a:r>
              <a:rPr kumimoji="0" lang="en-US" sz="2800" b="0" i="0" u="none" strike="noStrike" kern="1200" cap="none" spc="0" normalizeH="0" baseline="0" noProof="0">
                <a:ln>
                  <a:noFill/>
                </a:ln>
                <a:solidFill>
                  <a:prstClr val="black"/>
                </a:solidFill>
                <a:effectLst/>
                <a:uLnTx/>
                <a:uFillTx/>
                <a:latin typeface="Univers"/>
                <a:ea typeface="+mn-ea"/>
                <a:cs typeface="Calibri"/>
              </a:rPr>
              <a:t>and hearing people speak about their experiences is something that was </a:t>
            </a:r>
            <a:r>
              <a:rPr kumimoji="0" lang="en-US" sz="2800" b="1" i="0" u="none" strike="noStrike" kern="1200" cap="none" spc="0" normalizeH="0" baseline="0" noProof="0">
                <a:ln>
                  <a:noFill/>
                </a:ln>
                <a:solidFill>
                  <a:prstClr val="black"/>
                </a:solidFill>
                <a:effectLst/>
                <a:uLnTx/>
                <a:uFillTx/>
                <a:latin typeface="Univers"/>
                <a:ea typeface="+mn-ea"/>
                <a:cs typeface="Calibri"/>
              </a:rPr>
              <a:t>beneficial</a:t>
            </a:r>
            <a:r>
              <a:rPr kumimoji="0" lang="en-US" sz="2800" b="0" i="0" u="none" strike="noStrike" kern="1200" cap="none" spc="0" normalizeH="0" baseline="0" noProof="0">
                <a:ln>
                  <a:noFill/>
                </a:ln>
                <a:solidFill>
                  <a:prstClr val="black"/>
                </a:solidFill>
                <a:effectLst/>
                <a:uLnTx/>
                <a:uFillTx/>
                <a:latin typeface="Univers"/>
                <a:ea typeface="+mn-ea"/>
                <a:cs typeface="Calibri"/>
              </a:rPr>
              <a:t> to me. Also, having </a:t>
            </a:r>
            <a:r>
              <a:rPr kumimoji="0" lang="en-US" sz="2800" b="1" i="0" u="none" strike="noStrike" kern="1200" cap="none" spc="0" normalizeH="0" baseline="0" noProof="0">
                <a:ln>
                  <a:noFill/>
                </a:ln>
                <a:solidFill>
                  <a:prstClr val="black"/>
                </a:solidFill>
                <a:effectLst/>
                <a:uLnTx/>
                <a:uFillTx/>
                <a:latin typeface="Univers"/>
                <a:ea typeface="+mn-ea"/>
                <a:cs typeface="Calibri"/>
              </a:rPr>
              <a:t>multiple mentors </a:t>
            </a:r>
            <a:r>
              <a:rPr kumimoji="0" lang="en-US" sz="2800" b="0" i="0" u="none" strike="noStrike" kern="1200" cap="none" spc="0" normalizeH="0" baseline="0" noProof="0">
                <a:ln>
                  <a:noFill/>
                </a:ln>
                <a:solidFill>
                  <a:prstClr val="black"/>
                </a:solidFill>
                <a:effectLst/>
                <a:uLnTx/>
                <a:uFillTx/>
                <a:latin typeface="Univers"/>
                <a:ea typeface="+mn-ea"/>
                <a:cs typeface="Calibri"/>
              </a:rPr>
              <a:t>means that they can attach in </a:t>
            </a:r>
            <a:r>
              <a:rPr kumimoji="0" lang="en-US" sz="2800" b="1" i="0" u="none" strike="noStrike" kern="1200" cap="none" spc="0" normalizeH="0" baseline="0" noProof="0">
                <a:ln>
                  <a:noFill/>
                </a:ln>
                <a:solidFill>
                  <a:prstClr val="black"/>
                </a:solidFill>
                <a:effectLst/>
                <a:uLnTx/>
                <a:uFillTx/>
                <a:latin typeface="Univers"/>
                <a:ea typeface="+mn-ea"/>
                <a:cs typeface="Calibri"/>
              </a:rPr>
              <a:t>different areas </a:t>
            </a:r>
            <a:r>
              <a:rPr kumimoji="0" lang="en-US" sz="2800" b="0" i="0" u="none" strike="noStrike" kern="1200" cap="none" spc="0" normalizeH="0" baseline="0" noProof="0">
                <a:ln>
                  <a:noFill/>
                </a:ln>
                <a:solidFill>
                  <a:prstClr val="black"/>
                </a:solidFill>
                <a:effectLst/>
                <a:uLnTx/>
                <a:uFillTx/>
                <a:latin typeface="Univers"/>
                <a:ea typeface="+mn-ea"/>
                <a:cs typeface="Calibri"/>
              </a:rPr>
              <a:t>of </a:t>
            </a:r>
            <a:r>
              <a:rPr kumimoji="0" lang="en-US" sz="2800" b="1" i="0" u="none" strike="noStrike" kern="1200" cap="none" spc="0" normalizeH="0" baseline="0" noProof="0">
                <a:ln>
                  <a:noFill/>
                </a:ln>
                <a:solidFill>
                  <a:prstClr val="black"/>
                </a:solidFill>
                <a:effectLst/>
                <a:uLnTx/>
                <a:uFillTx/>
                <a:latin typeface="Univers"/>
                <a:ea typeface="+mn-ea"/>
                <a:cs typeface="Calibri"/>
              </a:rPr>
              <a:t>your life</a:t>
            </a:r>
            <a:r>
              <a:rPr kumimoji="0" lang="en-US" sz="2800" b="0" i="0" u="none" strike="noStrike" kern="1200" cap="none" spc="0" normalizeH="0" baseline="0" noProof="0">
                <a:ln>
                  <a:noFill/>
                </a:ln>
                <a:solidFill>
                  <a:prstClr val="black"/>
                </a:solidFill>
                <a:effectLst/>
                <a:uLnTx/>
                <a:uFillTx/>
                <a:latin typeface="Univers"/>
                <a:ea typeface="+mn-ea"/>
                <a:cs typeface="Calibri"/>
              </a:rPr>
              <a:t>.” </a:t>
            </a:r>
            <a:r>
              <a:rPr kumimoji="0" lang="en-US" sz="2000" b="0" i="0" u="none" strike="noStrike" kern="1200" cap="none" spc="0" normalizeH="0" baseline="0" noProof="0">
                <a:ln>
                  <a:noFill/>
                </a:ln>
                <a:solidFill>
                  <a:prstClr val="black"/>
                </a:solidFill>
                <a:effectLst/>
                <a:uLnTx/>
                <a:uFillTx/>
                <a:latin typeface="Univers"/>
                <a:ea typeface="+mn-ea"/>
                <a:cs typeface="Calibri"/>
              </a:rPr>
              <a:t>(Graduate Student 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niver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nivers"/>
              <a:ea typeface="+mn-ea"/>
              <a:cs typeface="Calibri"/>
            </a:endParaRPr>
          </a:p>
        </p:txBody>
      </p:sp>
      <p:sp>
        <p:nvSpPr>
          <p:cNvPr id="4" name="TextBox 3">
            <a:extLst>
              <a:ext uri="{FF2B5EF4-FFF2-40B4-BE49-F238E27FC236}">
                <a16:creationId xmlns:a16="http://schemas.microsoft.com/office/drawing/2014/main" id="{B778C584-6AC6-6E20-0254-9DCD1DDF9319}"/>
              </a:ext>
            </a:extLst>
          </p:cNvPr>
          <p:cNvSpPr txBox="1"/>
          <p:nvPr/>
        </p:nvSpPr>
        <p:spPr>
          <a:xfrm>
            <a:off x="301625" y="3851006"/>
            <a:ext cx="983207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mn-ea"/>
                <a:cs typeface="Calibri"/>
              </a:rPr>
              <a:t>“There are things I can be more </a:t>
            </a:r>
            <a:r>
              <a:rPr kumimoji="0" lang="en-US" sz="2800" b="1" i="0" u="none" strike="noStrike" kern="1200" cap="none" spc="0" normalizeH="0" baseline="0" noProof="0">
                <a:ln>
                  <a:noFill/>
                </a:ln>
                <a:solidFill>
                  <a:prstClr val="black"/>
                </a:solidFill>
                <a:effectLst/>
                <a:uLnTx/>
                <a:uFillTx/>
                <a:latin typeface="Univers"/>
                <a:ea typeface="+mn-ea"/>
                <a:cs typeface="Calibri"/>
              </a:rPr>
              <a:t>comfortable</a:t>
            </a:r>
            <a:r>
              <a:rPr kumimoji="0" lang="en-US" sz="2800" b="0" i="0" u="none" strike="noStrike" kern="1200" cap="none" spc="0" normalizeH="0" baseline="0" noProof="0">
                <a:ln>
                  <a:noFill/>
                </a:ln>
                <a:solidFill>
                  <a:prstClr val="black"/>
                </a:solidFill>
                <a:effectLst/>
                <a:uLnTx/>
                <a:uFillTx/>
                <a:latin typeface="Univers"/>
                <a:ea typeface="+mn-ea"/>
                <a:cs typeface="Calibri"/>
              </a:rPr>
              <a:t> talking to a </a:t>
            </a:r>
            <a:r>
              <a:rPr kumimoji="0" lang="en-US" sz="2800" b="1" i="0" u="none" strike="noStrike" kern="1200" cap="none" spc="0" normalizeH="0" baseline="0" noProof="0">
                <a:ln>
                  <a:noFill/>
                </a:ln>
                <a:solidFill>
                  <a:prstClr val="black"/>
                </a:solidFill>
                <a:effectLst/>
                <a:uLnTx/>
                <a:uFillTx/>
                <a:latin typeface="Univers"/>
                <a:ea typeface="+mn-ea"/>
                <a:cs typeface="Calibri"/>
              </a:rPr>
              <a:t>graduate student mentor</a:t>
            </a:r>
            <a:r>
              <a:rPr kumimoji="0" lang="en-US" sz="2800" b="0" i="0" u="none" strike="noStrike" kern="1200" cap="none" spc="0" normalizeH="0" baseline="0" noProof="0">
                <a:ln>
                  <a:noFill/>
                </a:ln>
                <a:solidFill>
                  <a:prstClr val="black"/>
                </a:solidFill>
                <a:effectLst/>
                <a:uLnTx/>
                <a:uFillTx/>
                <a:latin typeface="Univers"/>
                <a:ea typeface="+mn-ea"/>
                <a:cs typeface="Calibri"/>
              </a:rPr>
              <a:t>, but I would feel </a:t>
            </a:r>
            <a:r>
              <a:rPr kumimoji="0" lang="en-US" sz="2800" b="1" i="0" u="none" strike="noStrike" kern="1200" cap="none" spc="0" normalizeH="0" baseline="0" noProof="0">
                <a:ln>
                  <a:noFill/>
                </a:ln>
                <a:solidFill>
                  <a:prstClr val="black"/>
                </a:solidFill>
                <a:effectLst/>
                <a:uLnTx/>
                <a:uFillTx/>
                <a:latin typeface="Univers"/>
                <a:ea typeface="+mn-ea"/>
                <a:cs typeface="Calibri"/>
              </a:rPr>
              <a:t>uncomfortable</a:t>
            </a:r>
            <a:r>
              <a:rPr kumimoji="0" lang="en-US" sz="2800" b="0" i="0" u="none" strike="noStrike" kern="1200" cap="none" spc="0" normalizeH="0" baseline="0" noProof="0">
                <a:ln>
                  <a:noFill/>
                </a:ln>
                <a:solidFill>
                  <a:prstClr val="black"/>
                </a:solidFill>
                <a:effectLst/>
                <a:uLnTx/>
                <a:uFillTx/>
                <a:latin typeface="Univers"/>
                <a:ea typeface="+mn-ea"/>
                <a:cs typeface="Calibri"/>
              </a:rPr>
              <a:t> talking to my </a:t>
            </a:r>
            <a:r>
              <a:rPr kumimoji="0" lang="en-US" sz="2800" b="1" i="0" u="none" strike="noStrike" kern="1200" cap="none" spc="0" normalizeH="0" baseline="0" noProof="0">
                <a:ln>
                  <a:noFill/>
                </a:ln>
                <a:solidFill>
                  <a:prstClr val="black"/>
                </a:solidFill>
                <a:effectLst/>
                <a:uLnTx/>
                <a:uFillTx/>
                <a:latin typeface="Univers"/>
                <a:ea typeface="+mn-ea"/>
                <a:cs typeface="Calibri"/>
              </a:rPr>
              <a:t>professor</a:t>
            </a:r>
            <a:r>
              <a:rPr kumimoji="0" lang="en-US" sz="2800" b="0" i="0" u="none" strike="noStrike" kern="1200" cap="none" spc="0" normalizeH="0" baseline="0" noProof="0">
                <a:ln>
                  <a:noFill/>
                </a:ln>
                <a:solidFill>
                  <a:prstClr val="black"/>
                </a:solidFill>
                <a:effectLst/>
                <a:uLnTx/>
                <a:uFillTx/>
                <a:latin typeface="Univers"/>
                <a:ea typeface="+mn-ea"/>
                <a:cs typeface="Calibri"/>
              </a:rPr>
              <a:t>… and there are things I can be more comfortable talking to my </a:t>
            </a:r>
            <a:r>
              <a:rPr kumimoji="0" lang="en-US" sz="2800" b="1" i="0" u="none" strike="noStrike" kern="1200" cap="none" spc="0" normalizeH="0" baseline="0" noProof="0">
                <a:ln>
                  <a:noFill/>
                </a:ln>
                <a:solidFill>
                  <a:prstClr val="black"/>
                </a:solidFill>
                <a:effectLst/>
                <a:uLnTx/>
                <a:uFillTx/>
                <a:latin typeface="Univers"/>
                <a:ea typeface="+mn-ea"/>
                <a:cs typeface="Calibri"/>
              </a:rPr>
              <a:t>family</a:t>
            </a:r>
            <a:r>
              <a:rPr kumimoji="0" lang="en-US" sz="2800" b="0" i="0" u="none" strike="noStrike" kern="1200" cap="none" spc="0" normalizeH="0" baseline="0" noProof="0">
                <a:ln>
                  <a:noFill/>
                </a:ln>
                <a:solidFill>
                  <a:prstClr val="black"/>
                </a:solidFill>
                <a:effectLst/>
                <a:uLnTx/>
                <a:uFillTx/>
                <a:latin typeface="Univers"/>
                <a:ea typeface="+mn-ea"/>
                <a:cs typeface="Calibri"/>
              </a:rPr>
              <a:t>, for example, my </a:t>
            </a:r>
            <a:r>
              <a:rPr kumimoji="0" lang="en-US" sz="2800" b="1" i="0" u="none" strike="noStrike" kern="1200" cap="none" spc="0" normalizeH="0" baseline="0" noProof="0">
                <a:ln>
                  <a:noFill/>
                </a:ln>
                <a:solidFill>
                  <a:prstClr val="black"/>
                </a:solidFill>
                <a:effectLst/>
                <a:uLnTx/>
                <a:uFillTx/>
                <a:latin typeface="Univers"/>
                <a:ea typeface="+mn-ea"/>
                <a:cs typeface="Calibri"/>
              </a:rPr>
              <a:t>dad</a:t>
            </a:r>
            <a:r>
              <a:rPr kumimoji="0" lang="en-US" sz="2800" b="0" i="0" u="none" strike="noStrike" kern="1200" cap="none" spc="0" normalizeH="0" baseline="0" noProof="0">
                <a:ln>
                  <a:noFill/>
                </a:ln>
                <a:solidFill>
                  <a:prstClr val="black"/>
                </a:solidFill>
                <a:effectLst/>
                <a:uLnTx/>
                <a:uFillTx/>
                <a:latin typeface="Univers"/>
                <a:ea typeface="+mn-ea"/>
                <a:cs typeface="Calibri"/>
              </a:rPr>
              <a:t>.” </a:t>
            </a:r>
            <a:r>
              <a:rPr kumimoji="0" lang="en-US" sz="2000" b="0" i="0" u="none" strike="noStrike" kern="1200" cap="none" spc="0" normalizeH="0" baseline="0" noProof="0">
                <a:ln>
                  <a:noFill/>
                </a:ln>
                <a:solidFill>
                  <a:prstClr val="black"/>
                </a:solidFill>
                <a:effectLst/>
                <a:uLnTx/>
                <a:uFillTx/>
                <a:latin typeface="Univers"/>
                <a:ea typeface="+mn-ea"/>
                <a:cs typeface="Calibri"/>
              </a:rPr>
              <a:t>(Graduate Student 6)</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9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BDB91CE-24DA-88E7-F2FC-C04D80D53E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B7A416-2373-A7F4-7EA2-2CAFD70195F3}"/>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graphicFrame>
        <p:nvGraphicFramePr>
          <p:cNvPr id="5" name="Table 4">
            <a:extLst>
              <a:ext uri="{FF2B5EF4-FFF2-40B4-BE49-F238E27FC236}">
                <a16:creationId xmlns:a16="http://schemas.microsoft.com/office/drawing/2014/main" id="{04ADBD3E-2219-7D73-3664-114113718C10}"/>
              </a:ext>
            </a:extLst>
          </p:cNvPr>
          <p:cNvGraphicFramePr>
            <a:graphicFrameLocks noGrp="1"/>
          </p:cNvGraphicFramePr>
          <p:nvPr/>
        </p:nvGraphicFramePr>
        <p:xfrm>
          <a:off x="1061357" y="1822109"/>
          <a:ext cx="9173504" cy="3508349"/>
        </p:xfrm>
        <a:graphic>
          <a:graphicData uri="http://schemas.openxmlformats.org/drawingml/2006/table">
            <a:tbl>
              <a:tblPr bandRow="1">
                <a:tableStyleId>{5C22544A-7EE6-4342-B048-85BDC9FD1C3A}</a:tableStyleId>
              </a:tblPr>
              <a:tblGrid>
                <a:gridCol w="2348259">
                  <a:extLst>
                    <a:ext uri="{9D8B030D-6E8A-4147-A177-3AD203B41FA5}">
                      <a16:colId xmlns:a16="http://schemas.microsoft.com/office/drawing/2014/main" val="1951753648"/>
                    </a:ext>
                  </a:extLst>
                </a:gridCol>
                <a:gridCol w="1689867">
                  <a:extLst>
                    <a:ext uri="{9D8B030D-6E8A-4147-A177-3AD203B41FA5}">
                      <a16:colId xmlns:a16="http://schemas.microsoft.com/office/drawing/2014/main" val="2894950197"/>
                    </a:ext>
                  </a:extLst>
                </a:gridCol>
                <a:gridCol w="1689867">
                  <a:extLst>
                    <a:ext uri="{9D8B030D-6E8A-4147-A177-3AD203B41FA5}">
                      <a16:colId xmlns:a16="http://schemas.microsoft.com/office/drawing/2014/main" val="2491306309"/>
                    </a:ext>
                  </a:extLst>
                </a:gridCol>
                <a:gridCol w="1689867">
                  <a:extLst>
                    <a:ext uri="{9D8B030D-6E8A-4147-A177-3AD203B41FA5}">
                      <a16:colId xmlns:a16="http://schemas.microsoft.com/office/drawing/2014/main" val="3945393567"/>
                    </a:ext>
                  </a:extLst>
                </a:gridCol>
                <a:gridCol w="1755644">
                  <a:extLst>
                    <a:ext uri="{9D8B030D-6E8A-4147-A177-3AD203B41FA5}">
                      <a16:colId xmlns:a16="http://schemas.microsoft.com/office/drawing/2014/main" val="4170565313"/>
                    </a:ext>
                  </a:extLst>
                </a:gridCol>
              </a:tblGrid>
              <a:tr h="1103957">
                <a:tc>
                  <a:txBody>
                    <a:bodyPr/>
                    <a:lstStyle/>
                    <a:p>
                      <a:pPr algn="ctr" fontAlgn="ctr"/>
                      <a:r>
                        <a:rPr lang="en-US" sz="2400" b="1" i="0" u="none" strike="noStrike">
                          <a:solidFill>
                            <a:srgbClr val="0D0D0D"/>
                          </a:solidFill>
                          <a:effectLst/>
                          <a:highlight>
                            <a:srgbClr val="E97132"/>
                          </a:highlight>
                          <a:latin typeface="Aptos Narrow"/>
                        </a:rPr>
                        <a:t>Graduate Student</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Faculty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Friendships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Family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ctr"/>
                      <a:r>
                        <a:rPr lang="en-US" sz="2400" b="1" i="0" u="none" strike="noStrike">
                          <a:solidFill>
                            <a:srgbClr val="0D0D0D"/>
                          </a:solidFill>
                          <a:effectLst/>
                          <a:highlight>
                            <a:srgbClr val="E97132"/>
                          </a:highlight>
                          <a:latin typeface="Aptos Narrow"/>
                        </a:rPr>
                        <a:t>Other</a:t>
                      </a: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E97132"/>
                    </a:solidFill>
                  </a:tcPr>
                </a:tc>
                <a:extLst>
                  <a:ext uri="{0D108BD9-81ED-4DB2-BD59-A6C34878D82A}">
                    <a16:rowId xmlns:a16="http://schemas.microsoft.com/office/drawing/2014/main" val="3480680202"/>
                  </a:ext>
                </a:extLst>
              </a:tr>
              <a:tr h="574769">
                <a:tc>
                  <a:txBody>
                    <a:bodyPr/>
                    <a:lstStyle/>
                    <a:p>
                      <a:pPr algn="ctr" fontAlgn="b"/>
                      <a:r>
                        <a:rPr lang="en-US" sz="4400" b="1" i="0" u="none" strike="noStrike">
                          <a:solidFill>
                            <a:srgbClr val="000000"/>
                          </a:solidFill>
                          <a:effectLst/>
                          <a:highlight>
                            <a:srgbClr val="F7C7AC"/>
                          </a:highlight>
                          <a:latin typeface="Aptos Narrow"/>
                        </a:rPr>
                        <a:t>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1"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000" b="1"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4000" b="1"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000" b="1"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3255750619"/>
                  </a:ext>
                </a:extLst>
              </a:tr>
              <a:tr h="574769">
                <a:tc>
                  <a:txBody>
                    <a:bodyPr/>
                    <a:lstStyle/>
                    <a:p>
                      <a:pPr algn="ctr" fontAlgn="b"/>
                      <a:r>
                        <a:rPr lang="en-US" sz="3000" b="0" i="0" u="none" strike="noStrike">
                          <a:solidFill>
                            <a:srgbClr val="000000"/>
                          </a:solidFill>
                          <a:effectLst/>
                          <a:highlight>
                            <a:srgbClr val="FBE2D5"/>
                          </a:highlight>
                          <a:latin typeface="Aptos Narrow"/>
                        </a:rPr>
                        <a:t>10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1883255800"/>
                  </a:ext>
                </a:extLst>
              </a:tr>
              <a:tr h="574769">
                <a:tc>
                  <a:txBody>
                    <a:bodyPr/>
                    <a:lstStyle/>
                    <a:p>
                      <a:pPr algn="ctr" fontAlgn="b"/>
                      <a:r>
                        <a:rPr lang="en-US" sz="3000" b="0" i="0" u="none" strike="noStrike">
                          <a:solidFill>
                            <a:srgbClr val="000000"/>
                          </a:solidFill>
                          <a:effectLst/>
                          <a:highlight>
                            <a:srgbClr val="F7C7AC"/>
                          </a:highlight>
                          <a:latin typeface="Aptos Narrow"/>
                        </a:rPr>
                        <a:t>11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3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en-US" sz="3000" b="0" i="0" u="none" strike="noStrike">
                          <a:solidFill>
                            <a:srgbClr val="000000"/>
                          </a:solidFill>
                          <a:effectLst/>
                          <a:highlight>
                            <a:srgbClr val="F7C7AC"/>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endParaRPr lang="en-US" sz="3000" b="0" i="0" u="none" strike="noStrike">
                        <a:solidFill>
                          <a:srgbClr val="000000"/>
                        </a:solidFill>
                        <a:effectLst/>
                        <a:highlight>
                          <a:srgbClr val="F7C7AC"/>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2380147532"/>
                  </a:ext>
                </a:extLst>
              </a:tr>
              <a:tr h="574769">
                <a:tc>
                  <a:txBody>
                    <a:bodyPr/>
                    <a:lstStyle/>
                    <a:p>
                      <a:pPr algn="ctr" fontAlgn="b"/>
                      <a:r>
                        <a:rPr lang="en-US" sz="3000" b="0" i="0" u="none" strike="noStrike">
                          <a:solidFill>
                            <a:srgbClr val="000000"/>
                          </a:solidFill>
                          <a:effectLst/>
                          <a:highlight>
                            <a:srgbClr val="FBE2D5"/>
                          </a:highlight>
                          <a:latin typeface="Aptos Narrow"/>
                        </a:rPr>
                        <a:t>12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endParaRPr lang="en-US" sz="3000" b="0" i="0" u="none" strike="noStrike">
                        <a:solidFill>
                          <a:srgbClr val="000000"/>
                        </a:solidFill>
                        <a:effectLst/>
                        <a:highlight>
                          <a:srgbClr val="FBE2D5"/>
                        </a:highlight>
                        <a:latin typeface="Aptos Narrow"/>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BE2D5"/>
                    </a:solidFill>
                  </a:tcPr>
                </a:tc>
                <a:tc>
                  <a:txBody>
                    <a:bodyPr/>
                    <a:lstStyle/>
                    <a:p>
                      <a:pPr algn="ctr" fontAlgn="b"/>
                      <a:r>
                        <a:rPr lang="en-US" sz="3000" b="0" i="0" u="none" strike="noStrike">
                          <a:solidFill>
                            <a:srgbClr val="000000"/>
                          </a:solidFill>
                          <a:effectLst/>
                          <a:highlight>
                            <a:srgbClr val="FBE2D5"/>
                          </a:highlight>
                          <a:latin typeface="Aptos Narrow"/>
                        </a:rPr>
                        <a:t>✓</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3329554491"/>
                  </a:ext>
                </a:extLst>
              </a:tr>
            </a:tbl>
          </a:graphicData>
        </a:graphic>
      </p:graphicFrame>
    </p:spTree>
    <p:extLst>
      <p:ext uri="{BB962C8B-B14F-4D97-AF65-F5344CB8AC3E}">
        <p14:creationId xmlns:p14="http://schemas.microsoft.com/office/powerpoint/2010/main" val="3397328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4DEC50A-D115-A102-A0B9-1A05D3947A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9E2207-5672-5414-9B3E-BBA8ACF0BA3E}"/>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Results</a:t>
            </a:r>
          </a:p>
        </p:txBody>
      </p:sp>
      <p:sp>
        <p:nvSpPr>
          <p:cNvPr id="7" name="TextBox 6">
            <a:extLst>
              <a:ext uri="{FF2B5EF4-FFF2-40B4-BE49-F238E27FC236}">
                <a16:creationId xmlns:a16="http://schemas.microsoft.com/office/drawing/2014/main" id="{0253DCC5-71A6-F78D-E2B7-B4538C6DACA5}"/>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
        <p:nvSpPr>
          <p:cNvPr id="4" name="TextBox 3">
            <a:extLst>
              <a:ext uri="{FF2B5EF4-FFF2-40B4-BE49-F238E27FC236}">
                <a16:creationId xmlns:a16="http://schemas.microsoft.com/office/drawing/2014/main" id="{A2BC0E41-0A41-23C2-2ABD-78DC0B6021BB}"/>
              </a:ext>
            </a:extLst>
          </p:cNvPr>
          <p:cNvSpPr txBox="1"/>
          <p:nvPr/>
        </p:nvSpPr>
        <p:spPr>
          <a:xfrm>
            <a:off x="301750" y="1529052"/>
            <a:ext cx="935220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A02828"/>
              </a:buClr>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“You might get </a:t>
            </a:r>
            <a:r>
              <a:rPr kumimoji="0" lang="en-US" sz="2800" b="1" i="0" u="none" strike="noStrike" kern="1200" cap="none" spc="0" normalizeH="0" baseline="0" noProof="0">
                <a:ln>
                  <a:noFill/>
                </a:ln>
                <a:solidFill>
                  <a:prstClr val="black"/>
                </a:solidFill>
                <a:effectLst/>
                <a:uLnTx/>
                <a:uFillTx/>
                <a:latin typeface="Univers"/>
                <a:ea typeface="Calibri"/>
                <a:cs typeface="Calibri"/>
              </a:rPr>
              <a:t>professors</a:t>
            </a:r>
            <a:r>
              <a:rPr kumimoji="0" lang="en-US" sz="2800" b="0" i="0" u="none" strike="noStrike" kern="1200" cap="none" spc="0" normalizeH="0" baseline="0" noProof="0">
                <a:ln>
                  <a:noFill/>
                </a:ln>
                <a:solidFill>
                  <a:prstClr val="black"/>
                </a:solidFill>
                <a:effectLst/>
                <a:uLnTx/>
                <a:uFillTx/>
                <a:latin typeface="Univers"/>
                <a:ea typeface="Calibri"/>
                <a:cs typeface="Calibri"/>
              </a:rPr>
              <a:t> and </a:t>
            </a:r>
            <a:r>
              <a:rPr kumimoji="0" lang="en-US" sz="2800" b="1" i="0" u="none" strike="noStrike" kern="1200" cap="none" spc="0" normalizeH="0" baseline="0" noProof="0">
                <a:ln>
                  <a:noFill/>
                </a:ln>
                <a:solidFill>
                  <a:prstClr val="black"/>
                </a:solidFill>
                <a:effectLst/>
                <a:uLnTx/>
                <a:uFillTx/>
                <a:latin typeface="Univers"/>
                <a:ea typeface="Calibri"/>
                <a:cs typeface="Calibri"/>
              </a:rPr>
              <a:t>different mentors </a:t>
            </a:r>
            <a:r>
              <a:rPr kumimoji="0" lang="en-US" sz="2800" b="0" i="0" u="none" strike="noStrike" kern="1200" cap="none" spc="0" normalizeH="0" baseline="0" noProof="0">
                <a:ln>
                  <a:noFill/>
                </a:ln>
                <a:solidFill>
                  <a:prstClr val="black"/>
                </a:solidFill>
                <a:effectLst/>
                <a:uLnTx/>
                <a:uFillTx/>
                <a:latin typeface="Univers"/>
                <a:ea typeface="Calibri"/>
                <a:cs typeface="Calibri"/>
              </a:rPr>
              <a:t>who might be from a </a:t>
            </a:r>
            <a:r>
              <a:rPr kumimoji="0" lang="en-US" sz="2800" b="1" i="0" u="none" strike="noStrike" kern="1200" cap="none" spc="0" normalizeH="0" baseline="0" noProof="0">
                <a:ln>
                  <a:noFill/>
                </a:ln>
                <a:solidFill>
                  <a:prstClr val="black"/>
                </a:solidFill>
                <a:effectLst/>
                <a:uLnTx/>
                <a:uFillTx/>
                <a:latin typeface="Univers"/>
                <a:ea typeface="Calibri"/>
                <a:cs typeface="Calibri"/>
              </a:rPr>
              <a:t>different background</a:t>
            </a:r>
            <a:r>
              <a:rPr kumimoji="0" lang="en-US" sz="2800" b="0" i="0" u="none" strike="noStrike" kern="1200" cap="none" spc="0" normalizeH="0" baseline="0" noProof="0">
                <a:ln>
                  <a:noFill/>
                </a:ln>
                <a:solidFill>
                  <a:prstClr val="black"/>
                </a:solidFill>
                <a:effectLst/>
                <a:uLnTx/>
                <a:uFillTx/>
                <a:latin typeface="Univers"/>
                <a:ea typeface="Calibri"/>
                <a:cs typeface="Calibri"/>
              </a:rPr>
              <a:t>, so you might get someone [with] a </a:t>
            </a:r>
            <a:r>
              <a:rPr kumimoji="0" lang="en-US" sz="2800" b="1" i="0" u="none" strike="noStrike" kern="1200" cap="none" spc="0" normalizeH="0" baseline="0" noProof="0">
                <a:ln>
                  <a:noFill/>
                </a:ln>
                <a:solidFill>
                  <a:prstClr val="black"/>
                </a:solidFill>
                <a:effectLst/>
                <a:uLnTx/>
                <a:uFillTx/>
                <a:latin typeface="Univers"/>
                <a:ea typeface="Calibri"/>
                <a:cs typeface="Calibri"/>
              </a:rPr>
              <a:t>different perspective </a:t>
            </a:r>
            <a:r>
              <a:rPr kumimoji="0" lang="en-US" sz="2800" b="0" i="0" u="none" strike="noStrike" kern="1200" cap="none" spc="0" normalizeH="0" baseline="0" noProof="0">
                <a:ln>
                  <a:noFill/>
                </a:ln>
                <a:solidFill>
                  <a:prstClr val="black"/>
                </a:solidFill>
                <a:effectLst/>
                <a:uLnTx/>
                <a:uFillTx/>
                <a:latin typeface="Univers"/>
                <a:ea typeface="Calibri"/>
                <a:cs typeface="Calibri"/>
              </a:rPr>
              <a:t>or </a:t>
            </a:r>
            <a:r>
              <a:rPr kumimoji="0" lang="en-US" sz="2800" b="1" i="0" u="none" strike="noStrike" kern="1200" cap="none" spc="0" normalizeH="0" baseline="0" noProof="0">
                <a:ln>
                  <a:noFill/>
                </a:ln>
                <a:solidFill>
                  <a:prstClr val="black"/>
                </a:solidFill>
                <a:effectLst/>
                <a:uLnTx/>
                <a:uFillTx/>
                <a:latin typeface="Univers"/>
                <a:ea typeface="Calibri"/>
                <a:cs typeface="Calibri"/>
              </a:rPr>
              <a:t>cultural</a:t>
            </a:r>
            <a:r>
              <a:rPr kumimoji="0" lang="en-US" sz="2800" b="0" i="0" u="none" strike="noStrike" kern="1200" cap="none" spc="0" normalizeH="0" baseline="0" noProof="0">
                <a:ln>
                  <a:noFill/>
                </a:ln>
                <a:solidFill>
                  <a:prstClr val="black"/>
                </a:solidFill>
                <a:effectLst/>
                <a:uLnTx/>
                <a:uFillTx/>
                <a:latin typeface="Univers"/>
                <a:ea typeface="Calibri"/>
                <a:cs typeface="Calibri"/>
              </a:rPr>
              <a:t> </a:t>
            </a:r>
            <a:r>
              <a:rPr kumimoji="0" lang="en-US" sz="2800" b="1" i="0" u="none" strike="noStrike" kern="1200" cap="none" spc="0" normalizeH="0" baseline="0" noProof="0">
                <a:ln>
                  <a:noFill/>
                </a:ln>
                <a:solidFill>
                  <a:prstClr val="black"/>
                </a:solidFill>
                <a:effectLst/>
                <a:uLnTx/>
                <a:uFillTx/>
                <a:latin typeface="Univers"/>
                <a:ea typeface="Calibri"/>
                <a:cs typeface="Calibri"/>
              </a:rPr>
              <a:t>background</a:t>
            </a:r>
            <a:r>
              <a:rPr kumimoji="0" lang="en-US" sz="2800" b="0" i="0" u="none" strike="noStrike" kern="1200" cap="none" spc="0" normalizeH="0" baseline="0" noProof="0">
                <a:ln>
                  <a:noFill/>
                </a:ln>
                <a:solidFill>
                  <a:prstClr val="black"/>
                </a:solidFill>
                <a:effectLst/>
                <a:uLnTx/>
                <a:uFillTx/>
                <a:latin typeface="Univers"/>
                <a:ea typeface="Calibri"/>
                <a:cs typeface="Calibri"/>
              </a:rPr>
              <a:t>.” </a:t>
            </a:r>
            <a:r>
              <a:rPr kumimoji="0" lang="en-US" sz="2000" b="0" i="0" u="none" strike="noStrike" kern="1200" cap="none" spc="0" normalizeH="0" baseline="0" noProof="0">
                <a:ln>
                  <a:noFill/>
                </a:ln>
                <a:solidFill>
                  <a:prstClr val="black"/>
                </a:solidFill>
                <a:effectLst/>
                <a:uLnTx/>
                <a:uFillTx/>
                <a:latin typeface="Univers"/>
                <a:ea typeface="Calibri"/>
                <a:cs typeface="Calibri"/>
              </a:rPr>
              <a:t>(Graduate Student 9)</a:t>
            </a:r>
          </a:p>
          <a:p>
            <a:pPr marL="0" marR="0" lvl="0" indent="0" algn="l" defTabSz="914400" rtl="0" eaLnBrk="1" fontAlgn="auto" latinLnBrk="0" hangingPunct="1">
              <a:lnSpc>
                <a:spcPct val="100000"/>
              </a:lnSpc>
              <a:spcBef>
                <a:spcPts val="0"/>
              </a:spcBef>
              <a:spcAft>
                <a:spcPts val="0"/>
              </a:spcAft>
              <a:buClr>
                <a:srgbClr val="A02828"/>
              </a:buClr>
              <a:buSzTx/>
              <a:buFontTx/>
              <a:buNone/>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 </a:t>
            </a:r>
          </a:p>
        </p:txBody>
      </p:sp>
      <p:sp>
        <p:nvSpPr>
          <p:cNvPr id="2" name="TextBox 1">
            <a:extLst>
              <a:ext uri="{FF2B5EF4-FFF2-40B4-BE49-F238E27FC236}">
                <a16:creationId xmlns:a16="http://schemas.microsoft.com/office/drawing/2014/main" id="{40358AA9-ADE2-61BB-C551-C3590666F4D7}"/>
              </a:ext>
            </a:extLst>
          </p:cNvPr>
          <p:cNvSpPr txBox="1"/>
          <p:nvPr/>
        </p:nvSpPr>
        <p:spPr>
          <a:xfrm>
            <a:off x="301625" y="3883543"/>
            <a:ext cx="935220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“I think that having </a:t>
            </a:r>
            <a:r>
              <a:rPr kumimoji="0" lang="en-US" sz="28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multiple mentors </a:t>
            </a:r>
            <a:r>
              <a:rPr kumimoji="0" lang="en-US" sz="2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is </a:t>
            </a:r>
            <a:r>
              <a:rPr kumimoji="0" lang="en-US" sz="28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necessary</a:t>
            </a:r>
            <a:r>
              <a:rPr kumimoji="0" lang="en-US" sz="2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 in that, it can build a </a:t>
            </a:r>
            <a:r>
              <a:rPr kumimoji="0" lang="en-US" sz="28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stronger foundation </a:t>
            </a:r>
            <a:r>
              <a:rPr kumimoji="0" lang="en-US" sz="2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than just having one person kind of serve as a mentor.” </a:t>
            </a:r>
            <a:r>
              <a:rPr kumimoji="0" lang="en-US" sz="20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(Graduate Student 9)</a:t>
            </a:r>
          </a:p>
        </p:txBody>
      </p:sp>
    </p:spTree>
    <p:extLst>
      <p:ext uri="{BB962C8B-B14F-4D97-AF65-F5344CB8AC3E}">
        <p14:creationId xmlns:p14="http://schemas.microsoft.com/office/powerpoint/2010/main" val="45505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Future Research</a:t>
            </a:r>
          </a:p>
        </p:txBody>
      </p:sp>
      <p:sp>
        <p:nvSpPr>
          <p:cNvPr id="2" name="TextBox 1">
            <a:extLst>
              <a:ext uri="{FF2B5EF4-FFF2-40B4-BE49-F238E27FC236}">
                <a16:creationId xmlns:a16="http://schemas.microsoft.com/office/drawing/2014/main" id="{2832DABA-D0A7-074C-A5DF-54EDD1D44849}"/>
              </a:ext>
            </a:extLst>
          </p:cNvPr>
          <p:cNvSpPr txBox="1"/>
          <p:nvPr/>
        </p:nvSpPr>
        <p:spPr>
          <a:xfrm>
            <a:off x="301625" y="1511801"/>
            <a:ext cx="965826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
                <a:srgbClr val="A02828"/>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Further investigation into the nuanced dynamics of mentorship roles and strategies to resolve conflicts among multiple mentors</a:t>
            </a:r>
          </a:p>
          <a:p>
            <a:pPr marL="0" marR="0" lvl="0" indent="0" algn="l" defTabSz="914400" rtl="0" eaLnBrk="1" fontAlgn="auto" latinLnBrk="0" hangingPunct="1">
              <a:lnSpc>
                <a:spcPct val="100000"/>
              </a:lnSpc>
              <a:spcBef>
                <a:spcPts val="0"/>
              </a:spcBef>
              <a:spcAft>
                <a:spcPts val="0"/>
              </a:spcAft>
              <a:buClr>
                <a:srgbClr val="A02828"/>
              </a:buClr>
              <a:buSzTx/>
              <a:buFontTx/>
              <a:buNone/>
              <a:tabLst/>
              <a:defRPr/>
            </a:pPr>
            <a:endParaRPr kumimoji="0" lang="en-US" sz="2800" b="0" i="0" u="none" strike="noStrike" kern="1200" cap="none" spc="0" normalizeH="0" baseline="0" noProof="0">
              <a:ln>
                <a:noFill/>
              </a:ln>
              <a:solidFill>
                <a:prstClr val="black"/>
              </a:solidFill>
              <a:effectLst/>
              <a:uLnTx/>
              <a:uFillTx/>
              <a:latin typeface="Univers"/>
              <a:ea typeface="Calibri"/>
              <a:cs typeface="Calibri"/>
            </a:endParaRPr>
          </a:p>
          <a:p>
            <a:pPr marL="342900" marR="0" lvl="0" indent="-342900" algn="l" defTabSz="914400" rtl="0" eaLnBrk="1" fontAlgn="auto" latinLnBrk="0" hangingPunct="1">
              <a:lnSpc>
                <a:spcPct val="100000"/>
              </a:lnSpc>
              <a:spcBef>
                <a:spcPts val="0"/>
              </a:spcBef>
              <a:spcAft>
                <a:spcPts val="0"/>
              </a:spcAft>
              <a:buClr>
                <a:srgbClr val="A02828"/>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Developing inclusive mentoring programs targeting underrepresented and minority students to alleviate disparities</a:t>
            </a:r>
          </a:p>
        </p:txBody>
      </p:sp>
    </p:spTree>
    <p:extLst>
      <p:ext uri="{BB962C8B-B14F-4D97-AF65-F5344CB8AC3E}">
        <p14:creationId xmlns:p14="http://schemas.microsoft.com/office/powerpoint/2010/main" val="131620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latin typeface="Univers"/>
                <a:cs typeface="Calibri"/>
              </a:rPr>
              <a:t>McNair Scholars Program</a:t>
            </a:r>
            <a:endParaRPr lang="en-US" dirty="0"/>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latin typeface="Univers"/>
                <a:cs typeface="Calibri"/>
              </a:rPr>
              <a:t>The McNair Scholars Program prepares qualified undergraduates for graduate school entry with the primary goal of increasing the attainment of a Ph.D.</a:t>
            </a:r>
          </a:p>
          <a:p>
            <a:pPr algn="l"/>
            <a:endParaRPr lang="en-US" sz="2400" dirty="0">
              <a:latin typeface="Univers"/>
              <a:cs typeface="Calibri"/>
            </a:endParaRPr>
          </a:p>
          <a:p>
            <a:pPr algn="l"/>
            <a:endParaRPr lang="en-US" sz="2400" dirty="0">
              <a:latin typeface="Univers"/>
              <a:cs typeface="Calibri"/>
            </a:endParaRPr>
          </a:p>
          <a:p>
            <a:pPr algn="l"/>
            <a:endParaRPr lang="en-US" sz="2000" dirty="0">
              <a:latin typeface="Univers"/>
            </a:endParaRPr>
          </a:p>
        </p:txBody>
      </p:sp>
      <p:graphicFrame>
        <p:nvGraphicFramePr>
          <p:cNvPr id="2" name="Diagram 1">
            <a:extLst>
              <a:ext uri="{FF2B5EF4-FFF2-40B4-BE49-F238E27FC236}">
                <a16:creationId xmlns:a16="http://schemas.microsoft.com/office/drawing/2014/main" id="{42CD30B8-AEED-17E8-025B-2A716F202FF2}"/>
              </a:ext>
            </a:extLst>
          </p:cNvPr>
          <p:cNvGraphicFramePr/>
          <p:nvPr>
            <p:extLst>
              <p:ext uri="{D42A27DB-BD31-4B8C-83A1-F6EECF244321}">
                <p14:modId xmlns:p14="http://schemas.microsoft.com/office/powerpoint/2010/main" val="415324542"/>
              </p:ext>
            </p:extLst>
          </p:nvPr>
        </p:nvGraphicFramePr>
        <p:xfrm>
          <a:off x="496930" y="2890982"/>
          <a:ext cx="5599070" cy="3103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45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1095CFFC-7205-29B2-F4BE-428A9EA88E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84BD27-C5D2-AFE6-CE80-8A367427AAEE}"/>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Limitations</a:t>
            </a:r>
          </a:p>
        </p:txBody>
      </p:sp>
      <p:sp>
        <p:nvSpPr>
          <p:cNvPr id="2" name="TextBox 1">
            <a:extLst>
              <a:ext uri="{FF2B5EF4-FFF2-40B4-BE49-F238E27FC236}">
                <a16:creationId xmlns:a16="http://schemas.microsoft.com/office/drawing/2014/main" id="{254CFBCE-C550-47C6-BC13-FC029D6F82EF}"/>
              </a:ext>
            </a:extLst>
          </p:cNvPr>
          <p:cNvSpPr txBox="1"/>
          <p:nvPr/>
        </p:nvSpPr>
        <p:spPr>
          <a:xfrm>
            <a:off x="301625" y="1182231"/>
            <a:ext cx="951845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a:ea typeface="Calibri"/>
                <a:cs typeface="Calibri"/>
              </a:rPr>
              <a:t> </a:t>
            </a:r>
          </a:p>
          <a:p>
            <a:pPr marL="457200" marR="0" lvl="0" indent="-4572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Interview question sets were shared across cohort </a:t>
            </a:r>
          </a:p>
          <a:p>
            <a:pPr marL="457200" marR="0" lvl="0" indent="-4572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endParaRPr kumimoji="0" lang="en-US" sz="2800" b="0" i="0" u="none" strike="noStrike" kern="1200" cap="none" spc="0" normalizeH="0" baseline="0" noProof="0">
              <a:ln>
                <a:noFill/>
              </a:ln>
              <a:solidFill>
                <a:prstClr val="black"/>
              </a:solidFill>
              <a:effectLst/>
              <a:uLnTx/>
              <a:uFillTx/>
              <a:latin typeface="Univers"/>
              <a:ea typeface="Calibri"/>
              <a:cs typeface="Calibri"/>
            </a:endParaRPr>
          </a:p>
          <a:p>
            <a:pPr marL="457200" marR="0" lvl="0" indent="-4572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Calibri"/>
                <a:cs typeface="Calibri"/>
              </a:rPr>
              <a:t>Limiting detailed information and responses regarding our research question </a:t>
            </a:r>
          </a:p>
        </p:txBody>
      </p:sp>
    </p:spTree>
    <p:extLst>
      <p:ext uri="{BB962C8B-B14F-4D97-AF65-F5344CB8AC3E}">
        <p14:creationId xmlns:p14="http://schemas.microsoft.com/office/powerpoint/2010/main" val="1574883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Conclusion</a:t>
            </a:r>
          </a:p>
        </p:txBody>
      </p:sp>
      <p:sp>
        <p:nvSpPr>
          <p:cNvPr id="7" name="TextBox 6">
            <a:extLst>
              <a:ext uri="{FF2B5EF4-FFF2-40B4-BE49-F238E27FC236}">
                <a16:creationId xmlns:a16="http://schemas.microsoft.com/office/drawing/2014/main" id="{365790E7-9642-FBFE-7D0B-6837ADB71C1A}"/>
              </a:ext>
            </a:extLst>
          </p:cNvPr>
          <p:cNvSpPr txBox="1"/>
          <p:nvPr/>
        </p:nvSpPr>
        <p:spPr>
          <a:xfrm>
            <a:off x="301625" y="1112341"/>
            <a:ext cx="8943987" cy="47151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Univers"/>
              <a:ea typeface="+mn-ea"/>
              <a:cs typeface="Calibri"/>
            </a:endParaRPr>
          </a:p>
          <a:p>
            <a:pPr marL="285750" marR="0" lvl="0" indent="-285750" algn="l" defTabSz="914400" rtl="0" eaLnBrk="1" fontAlgn="auto" latinLnBrk="0" hangingPunct="1">
              <a:lnSpc>
                <a:spcPct val="100000"/>
              </a:lnSpc>
              <a:spcBef>
                <a:spcPct val="20000"/>
              </a:spcBef>
              <a:spcAft>
                <a:spcPct val="0"/>
              </a:spcAft>
              <a:buClr>
                <a:srgbClr val="A02828"/>
              </a:buClr>
              <a:buSzTx/>
              <a:buFont typeface="Courier New,monospace"/>
              <a:buChar char="o"/>
              <a:tabLst/>
              <a:defRPr/>
            </a:pPr>
            <a:r>
              <a:rPr kumimoji="0" lang="en-US" sz="2800" b="0" i="0" u="none" strike="noStrike" kern="1200" cap="none" spc="0" normalizeH="0" baseline="0" noProof="0" dirty="0">
                <a:ln>
                  <a:noFill/>
                </a:ln>
                <a:solidFill>
                  <a:srgbClr val="000000"/>
                </a:solidFill>
                <a:effectLst/>
                <a:uLnTx/>
                <a:uFillTx/>
                <a:latin typeface="Univers"/>
                <a:ea typeface="+mn-ea"/>
                <a:cs typeface="Calibri"/>
              </a:rPr>
              <a:t>Our results suggest that multiple mentorships were viewed as favorable</a:t>
            </a:r>
            <a:endParaRPr kumimoji="0" lang="en-US" sz="2800" b="0" i="0" u="none" strike="noStrike" kern="1200" cap="none" spc="0" normalizeH="0" baseline="0" noProof="0" dirty="0">
              <a:ln>
                <a:noFill/>
              </a:ln>
              <a:solidFill>
                <a:srgbClr val="808080"/>
              </a:solidFill>
              <a:effectLst/>
              <a:uLnTx/>
              <a:uFillTx/>
              <a:latin typeface="Univers"/>
              <a:ea typeface="+mn-ea"/>
              <a:cs typeface="Calibri"/>
            </a:endParaRPr>
          </a:p>
          <a:p>
            <a:pPr marL="0" marR="0" lvl="0" indent="0" algn="l" defTabSz="914400" rtl="0" eaLnBrk="1" fontAlgn="auto" latinLnBrk="0" hangingPunct="1">
              <a:lnSpc>
                <a:spcPct val="100000"/>
              </a:lnSpc>
              <a:spcBef>
                <a:spcPct val="20000"/>
              </a:spcBef>
              <a:spcAft>
                <a:spcPct val="0"/>
              </a:spcAft>
              <a:buClr>
                <a:srgbClr val="A02828"/>
              </a:buClr>
              <a:buSzTx/>
              <a:buFontTx/>
              <a:buNone/>
              <a:tabLst/>
              <a:defRPr/>
            </a:pPr>
            <a:endParaRPr kumimoji="0" lang="en-US" sz="2800" b="0" i="0" u="none" strike="noStrike" kern="1200" cap="none" spc="0" normalizeH="0" baseline="0" noProof="0" dirty="0">
              <a:ln>
                <a:noFill/>
              </a:ln>
              <a:solidFill>
                <a:prstClr val="black"/>
              </a:solidFill>
              <a:effectLst/>
              <a:uLnTx/>
              <a:uFillTx/>
              <a:latin typeface="Univers"/>
              <a:ea typeface="+mn-ea"/>
              <a:cs typeface="Calibri"/>
            </a:endParaRPr>
          </a:p>
          <a:p>
            <a:pPr marL="285750" marR="0" lvl="0" indent="-285750" algn="l" defTabSz="914400" rtl="0" eaLnBrk="1" fontAlgn="auto" latinLnBrk="0" hangingPunct="1">
              <a:lnSpc>
                <a:spcPct val="100000"/>
              </a:lnSpc>
              <a:spcBef>
                <a:spcPct val="20000"/>
              </a:spcBef>
              <a:spcAft>
                <a:spcPct val="0"/>
              </a:spcAft>
              <a:buClr>
                <a:srgbClr val="A02828"/>
              </a:buClr>
              <a:buSzTx/>
              <a:buFont typeface="Courier New,monospace"/>
              <a:buChar char="o"/>
              <a:tabLst/>
              <a:defRPr/>
            </a:pPr>
            <a:r>
              <a:rPr kumimoji="0" lang="en-US" sz="2800" b="0" i="0" u="none" strike="noStrike" kern="1200" cap="none" spc="0" normalizeH="0" baseline="0" noProof="0" dirty="0">
                <a:ln>
                  <a:noFill/>
                </a:ln>
                <a:solidFill>
                  <a:prstClr val="black"/>
                </a:solidFill>
                <a:effectLst/>
                <a:uLnTx/>
                <a:uFillTx/>
                <a:latin typeface="Univers"/>
                <a:ea typeface="+mn-ea"/>
                <a:cs typeface="Calibri"/>
              </a:rPr>
              <a:t>Mentors were found to include different roles</a:t>
            </a:r>
            <a:endParaRPr kumimoji="0" lang="en-US" sz="2800" b="0" i="0" u="none" strike="noStrike" kern="1200" cap="none" spc="0" normalizeH="0" baseline="0" noProof="0" dirty="0">
              <a:ln>
                <a:noFill/>
              </a:ln>
              <a:solidFill>
                <a:srgbClr val="000000"/>
              </a:solidFill>
              <a:effectLst/>
              <a:uLnTx/>
              <a:uFillTx/>
              <a:latin typeface="Univers"/>
              <a:ea typeface="+mn-ea"/>
              <a:cs typeface="Calibri"/>
            </a:endParaRPr>
          </a:p>
          <a:p>
            <a:pPr marL="800100" marR="0" lvl="1" indent="-285750" algn="l" defTabSz="914400" rtl="0" eaLnBrk="1" fontAlgn="auto" latinLnBrk="0" hangingPunct="1">
              <a:lnSpc>
                <a:spcPct val="100000"/>
              </a:lnSpc>
              <a:spcBef>
                <a:spcPct val="20000"/>
              </a:spcBef>
              <a:spcAft>
                <a:spcPct val="0"/>
              </a:spcAft>
              <a:buClr>
                <a:srgbClr val="A02828"/>
              </a:buClr>
              <a:buSzTx/>
              <a:buFont typeface="Arial,Sans-Serif"/>
              <a:buChar char="•"/>
              <a:tabLst/>
              <a:defRPr/>
            </a:pPr>
            <a:r>
              <a:rPr kumimoji="0" lang="en-US" sz="2800" b="0" i="0" u="none" strike="noStrike" kern="1200" cap="none" spc="0" normalizeH="0" baseline="0" noProof="0" dirty="0">
                <a:ln>
                  <a:noFill/>
                </a:ln>
                <a:solidFill>
                  <a:srgbClr val="000000"/>
                </a:solidFill>
                <a:effectLst/>
                <a:uLnTx/>
                <a:uFillTx/>
                <a:latin typeface="Univers"/>
                <a:ea typeface="+mn-lt"/>
                <a:cs typeface="Calibri" panose="020F0502020204030204"/>
              </a:rPr>
              <a:t>Graduate students often attribute guidance to multiple individuals, mainly family, faculty, and </a:t>
            </a:r>
            <a:r>
              <a:rPr lang="en-US" sz="2800" dirty="0">
                <a:solidFill>
                  <a:srgbClr val="000000"/>
                </a:solidFill>
                <a:latin typeface="Univers"/>
                <a:ea typeface="+mn-lt"/>
                <a:cs typeface="Calibri" panose="020F0502020204030204"/>
              </a:rPr>
              <a:t>friends</a:t>
            </a:r>
            <a:endParaRPr kumimoji="0" lang="en-US" sz="2800" b="0" i="0" u="none" strike="noStrike" kern="1200" cap="none" spc="0" normalizeH="0" baseline="0" noProof="0" dirty="0">
              <a:ln>
                <a:noFill/>
              </a:ln>
              <a:solidFill>
                <a:srgbClr val="000000"/>
              </a:solidFill>
              <a:effectLst/>
              <a:uLnTx/>
              <a:uFillTx/>
              <a:latin typeface="Univers"/>
              <a:ea typeface="+mn-ea"/>
              <a:cs typeface="Calibri"/>
            </a:endParaRPr>
          </a:p>
          <a:p>
            <a:pPr marL="285750" marR="0" lvl="0" indent="-285750" algn="l" defTabSz="914400" rtl="0" eaLnBrk="1" fontAlgn="auto" latinLnBrk="0" hangingPunct="1">
              <a:lnSpc>
                <a:spcPct val="100000"/>
              </a:lnSpc>
              <a:spcBef>
                <a:spcPct val="20000"/>
              </a:spcBef>
              <a:spcAft>
                <a:spcPct val="0"/>
              </a:spcAft>
              <a:buClrTx/>
              <a:buSzTx/>
              <a:buFont typeface="Courier New,monospace"/>
              <a:buChar char="o"/>
              <a:tabLst/>
              <a:defRPr/>
            </a:pPr>
            <a:endParaRPr kumimoji="0" lang="en-US" sz="3000" b="0" i="0" u="none" strike="noStrike" kern="1200" cap="none" spc="0" normalizeH="0" baseline="0" noProof="0" dirty="0">
              <a:ln>
                <a:noFill/>
              </a:ln>
              <a:solidFill>
                <a:srgbClr val="808080"/>
              </a:solidFill>
              <a:effectLst/>
              <a:uLnTx/>
              <a:uFillTx/>
              <a:latin typeface="Garamon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a:ea typeface="+mn-ea"/>
              <a:cs typeface="Calibri"/>
            </a:endParaRPr>
          </a:p>
        </p:txBody>
      </p:sp>
    </p:spTree>
    <p:extLst>
      <p:ext uri="{BB962C8B-B14F-4D97-AF65-F5344CB8AC3E}">
        <p14:creationId xmlns:p14="http://schemas.microsoft.com/office/powerpoint/2010/main" val="90376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1539875" y="1983357"/>
            <a:ext cx="9108440" cy="1769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50" b="0" i="0" u="none" strike="noStrike" kern="1200" cap="none" spc="0" normalizeH="0" baseline="0" noProof="0">
                <a:ln>
                  <a:noFill/>
                </a:ln>
                <a:solidFill>
                  <a:srgbClr val="C8102E"/>
                </a:solidFill>
                <a:effectLst/>
                <a:uLnTx/>
                <a:uFillTx/>
                <a:latin typeface="Univers"/>
                <a:ea typeface="+mn-lt"/>
                <a:cs typeface="Calibri" panose="020F0502020204030204"/>
              </a:rPr>
              <a:t>Disciplinary Influence on Mentorship Experiences</a:t>
            </a:r>
            <a:endParaRPr kumimoji="0" lang="en-US" sz="5450" b="0" i="0" u="none" strike="noStrike" kern="1200" cap="none" spc="0" normalizeH="0" baseline="0" noProof="0">
              <a:ln>
                <a:noFill/>
              </a:ln>
              <a:solidFill>
                <a:prstClr val="black"/>
              </a:solidFill>
              <a:effectLst/>
              <a:uLnTx/>
              <a:uFillTx/>
              <a:latin typeface="Univers"/>
              <a:ea typeface="+mn-ea"/>
              <a:cs typeface="Arial"/>
            </a:endParaRPr>
          </a:p>
        </p:txBody>
      </p:sp>
      <p:sp>
        <p:nvSpPr>
          <p:cNvPr id="3" name="TextBox 2">
            <a:extLst>
              <a:ext uri="{FF2B5EF4-FFF2-40B4-BE49-F238E27FC236}">
                <a16:creationId xmlns:a16="http://schemas.microsoft.com/office/drawing/2014/main" id="{DB6821F2-DBF3-FCB5-F95C-DAA631BB7BCA}"/>
              </a:ext>
            </a:extLst>
          </p:cNvPr>
          <p:cNvSpPr txBox="1"/>
          <p:nvPr/>
        </p:nvSpPr>
        <p:spPr>
          <a:xfrm>
            <a:off x="2556013" y="3852793"/>
            <a:ext cx="74433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8102E"/>
                </a:solidFill>
                <a:effectLst/>
                <a:uLnTx/>
                <a:uFillTx/>
                <a:latin typeface="Univers"/>
                <a:ea typeface="Calibri"/>
                <a:cs typeface="Calibri"/>
              </a:rPr>
              <a:t> Derek Correa, </a:t>
            </a:r>
            <a:r>
              <a:rPr kumimoji="0" lang="en-US" sz="3200" b="0" i="0" u="none" strike="noStrike" kern="1200" cap="none" spc="0" normalizeH="0" baseline="0" noProof="0">
                <a:ln>
                  <a:noFill/>
                </a:ln>
                <a:solidFill>
                  <a:srgbClr val="C8102E"/>
                </a:solidFill>
                <a:effectLst/>
                <a:uLnTx/>
                <a:uFillTx/>
                <a:latin typeface="Univers"/>
                <a:ea typeface="+mn-lt"/>
                <a:cs typeface="Calibri" panose="020F0502020204030204"/>
              </a:rPr>
              <a:t>Catalina Villalpando, Eduardo</a:t>
            </a:r>
            <a:r>
              <a:rPr kumimoji="0" lang="en-US" sz="3200" b="0" i="0" u="none" strike="noStrike" kern="1200" cap="none" spc="0" normalizeH="0" baseline="0" noProof="0">
                <a:ln>
                  <a:noFill/>
                </a:ln>
                <a:solidFill>
                  <a:srgbClr val="C8102E"/>
                </a:solidFill>
                <a:effectLst/>
                <a:uLnTx/>
                <a:uFillTx/>
                <a:latin typeface="Univers"/>
                <a:ea typeface="Calibri"/>
                <a:cs typeface="Calibri"/>
              </a:rPr>
              <a:t> </a:t>
            </a:r>
            <a:r>
              <a:rPr kumimoji="0" lang="en-US" sz="3200" b="0" i="0" u="none" strike="noStrike" kern="1200" cap="none" spc="0" normalizeH="0" baseline="0" noProof="0" err="1">
                <a:ln>
                  <a:noFill/>
                </a:ln>
                <a:solidFill>
                  <a:srgbClr val="C8102E"/>
                </a:solidFill>
                <a:effectLst/>
                <a:uLnTx/>
                <a:uFillTx/>
                <a:latin typeface="Univers"/>
                <a:ea typeface="Calibri"/>
                <a:cs typeface="Calibri"/>
              </a:rPr>
              <a:t>Milach</a:t>
            </a:r>
            <a:r>
              <a:rPr kumimoji="0" lang="en-US" sz="3200" b="0" i="0" u="none" strike="noStrike" kern="1200" cap="none" spc="0" normalizeH="0" baseline="0" noProof="0">
                <a:ln>
                  <a:noFill/>
                </a:ln>
                <a:solidFill>
                  <a:srgbClr val="C8102E"/>
                </a:solidFill>
                <a:effectLst/>
                <a:uLnTx/>
                <a:uFillTx/>
                <a:latin typeface="Univers"/>
                <a:ea typeface="Calibri"/>
                <a:cs typeface="Calibri"/>
              </a:rPr>
              <a:t> Teixeira</a:t>
            </a:r>
            <a:endParaRPr kumimoji="0" lang="en-US" sz="3200" b="0" i="0" u="none" strike="noStrike" kern="1200" cap="none" spc="0" normalizeH="0" baseline="0" noProof="0">
              <a:ln>
                <a:noFill/>
              </a:ln>
              <a:solidFill>
                <a:srgbClr val="C8102E"/>
              </a:solidFill>
              <a:effectLst/>
              <a:uLnTx/>
              <a:uFillTx/>
              <a:latin typeface="Calibri"/>
              <a:ea typeface="Calibri"/>
              <a:cs typeface="Calibri"/>
            </a:endParaRPr>
          </a:p>
        </p:txBody>
      </p:sp>
    </p:spTree>
    <p:extLst>
      <p:ext uri="{BB962C8B-B14F-4D97-AF65-F5344CB8AC3E}">
        <p14:creationId xmlns:p14="http://schemas.microsoft.com/office/powerpoint/2010/main" val="51245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Introduction</a:t>
            </a:r>
          </a:p>
        </p:txBody>
      </p:sp>
      <p:sp>
        <p:nvSpPr>
          <p:cNvPr id="2" name="TextBox 1">
            <a:extLst>
              <a:ext uri="{FF2B5EF4-FFF2-40B4-BE49-F238E27FC236}">
                <a16:creationId xmlns:a16="http://schemas.microsoft.com/office/drawing/2014/main" id="{59E96DA7-BDB3-5103-B0BD-F55E28E22E29}"/>
              </a:ext>
            </a:extLst>
          </p:cNvPr>
          <p:cNvSpPr txBox="1"/>
          <p:nvPr/>
        </p:nvSpPr>
        <p:spPr>
          <a:xfrm>
            <a:off x="537553" y="1478272"/>
            <a:ext cx="10975051" cy="4503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a:ea typeface="+mn-ea"/>
                <a:cs typeface="+mn-cs"/>
              </a:rPr>
              <a:t>How discipline effects mentorship experiences is widely unexplored in the field of mentorship experiences </a:t>
            </a:r>
          </a:p>
          <a:p>
            <a:pPr marL="285750" marR="0" lvl="0" indent="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 </a:t>
            </a:r>
            <a:r>
              <a:rPr kumimoji="0" lang="en-US" sz="2000" b="0" i="0" u="none" strike="noStrike" kern="1200" cap="none" spc="0" normalizeH="0" baseline="0" noProof="0" dirty="0" err="1">
                <a:ln>
                  <a:noFill/>
                </a:ln>
                <a:solidFill>
                  <a:prstClr val="black"/>
                </a:solidFill>
                <a:effectLst/>
                <a:uLnTx/>
                <a:uFillTx/>
                <a:latin typeface="Univers"/>
                <a:ea typeface="+mn-lt"/>
                <a:cs typeface="Calibri" panose="020F0502020204030204"/>
              </a:rPr>
              <a:t>Paolucci</a:t>
            </a: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 et al. (2021)</a:t>
            </a:r>
          </a:p>
          <a:p>
            <a:pPr marL="102870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Explored relationship between graduate student well-being and peer mentorship across four different disciplines</a:t>
            </a:r>
          </a:p>
          <a:p>
            <a:pPr marL="102870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Compared</a:t>
            </a:r>
            <a:r>
              <a:rPr kumimoji="0" lang="en-US" sz="2000" b="0" i="0" u="none" strike="noStrike" kern="1200" cap="none" spc="0" normalizeH="0" baseline="0" noProof="0" dirty="0">
                <a:ln>
                  <a:noFill/>
                </a:ln>
                <a:solidFill>
                  <a:prstClr val="black"/>
                </a:solidFill>
                <a:effectLst/>
                <a:uLnTx/>
                <a:uFillTx/>
                <a:latin typeface="Univers"/>
                <a:ea typeface="Calibri"/>
                <a:cs typeface="Calibri"/>
              </a:rPr>
              <a:t> disciplines through demographics but not in mentorship differences</a:t>
            </a:r>
          </a:p>
          <a:p>
            <a:pPr marL="285750" marR="0" lvl="0" indent="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 </a:t>
            </a:r>
            <a:r>
              <a:rPr kumimoji="0" lang="en-US" sz="2000" b="0" i="0" u="none" strike="noStrike" kern="1200" cap="none" spc="0" normalizeH="0" baseline="0" noProof="0" dirty="0">
                <a:ln>
                  <a:noFill/>
                </a:ln>
                <a:solidFill>
                  <a:prstClr val="black">
                    <a:lumMod val="95000"/>
                    <a:lumOff val="5000"/>
                  </a:prstClr>
                </a:solidFill>
                <a:effectLst/>
                <a:uLnTx/>
                <a:uFillTx/>
                <a:latin typeface="Univers"/>
                <a:ea typeface="+mn-lt"/>
                <a:cs typeface="Calibri" panose="020F0502020204030204"/>
              </a:rPr>
              <a:t>Salter &amp; Gannon (2015)</a:t>
            </a:r>
            <a:endParaRPr kumimoji="0" lang="en-US" sz="2000" b="0" i="0" u="none" strike="noStrike" kern="1200" cap="none" spc="0" normalizeH="0" baseline="0" noProof="0" dirty="0">
              <a:ln>
                <a:noFill/>
              </a:ln>
              <a:solidFill>
                <a:prstClr val="black">
                  <a:lumMod val="95000"/>
                  <a:lumOff val="5000"/>
                </a:prstClr>
              </a:solidFill>
              <a:effectLst/>
              <a:uLnTx/>
              <a:uFillTx/>
              <a:latin typeface="Univers"/>
              <a:ea typeface="Calibri"/>
              <a:cs typeface="Times New Roman"/>
            </a:endParaRPr>
          </a:p>
          <a:p>
            <a:pPr marL="102870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Examines where and how coaching and mentoring disciplines overlap or differ in approach</a:t>
            </a:r>
            <a:endPar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a:p>
            <a:pPr marL="285750" marR="0" lvl="0" indent="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Calibri"/>
                <a:cs typeface="Times New Roman"/>
              </a:rPr>
              <a:t> Ma et al. (2020)</a:t>
            </a:r>
            <a:endParaRPr kumimoji="0" lang="en-US" sz="2000" b="0" i="0" u="none" strike="noStrike" kern="1200" cap="none" spc="0" normalizeH="0" baseline="0" noProof="0" dirty="0">
              <a:ln>
                <a:noFill/>
              </a:ln>
              <a:solidFill>
                <a:prstClr val="black"/>
              </a:solidFill>
              <a:effectLst/>
              <a:uLnTx/>
              <a:uFillTx/>
              <a:latin typeface="Univers"/>
              <a:ea typeface="Calibri"/>
              <a:cs typeface="Calibri"/>
            </a:endParaRPr>
          </a:p>
          <a:p>
            <a:pPr marL="102870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Calibri"/>
                <a:cs typeface="Times New Roman"/>
              </a:rPr>
              <a:t>Used a massive survey of 37,517 mentors in STEM fields to find the correlation between a mentor’s expertise and their mentee's success in the future</a:t>
            </a:r>
          </a:p>
          <a:p>
            <a:pPr marL="457200" marR="0" lvl="1" indent="0" algn="l" defTabSz="914400" rtl="0" eaLnBrk="1" fontAlgn="auto" latinLnBrk="0" hangingPunct="1">
              <a:lnSpc>
                <a:spcPct val="100000"/>
              </a:lnSpc>
              <a:spcBef>
                <a:spcPts val="0"/>
              </a:spcBef>
              <a:spcAft>
                <a:spcPts val="4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nivers"/>
              <a:ea typeface="Calibri"/>
              <a:cs typeface="Times New Roman"/>
            </a:endParaRPr>
          </a:p>
        </p:txBody>
      </p:sp>
    </p:spTree>
    <p:extLst>
      <p:ext uri="{BB962C8B-B14F-4D97-AF65-F5344CB8AC3E}">
        <p14:creationId xmlns:p14="http://schemas.microsoft.com/office/powerpoint/2010/main" val="222565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Research Study</a:t>
            </a:r>
            <a:endParaRPr kumimoji="0" lang="en-US" sz="1800" b="0" i="0" u="none" strike="noStrike" kern="1200" cap="none" spc="0" normalizeH="0" baseline="0" noProof="0">
              <a:ln>
                <a:noFill/>
              </a:ln>
              <a:solidFill>
                <a:srgbClr val="C8102E"/>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6881132" cy="35958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Univers"/>
                <a:ea typeface="+mn-lt"/>
                <a:cs typeface="Calibri" panose="020F0502020204030204"/>
              </a:rPr>
              <a:t>Objective:</a:t>
            </a:r>
            <a:endParaRPr kumimoji="0" lang="en-US" sz="2300" b="0" i="0" u="none" strike="noStrike" kern="1200" cap="none" spc="0" normalizeH="0" baseline="0" noProof="0" dirty="0">
              <a:ln>
                <a:noFill/>
              </a:ln>
              <a:solidFill>
                <a:prstClr val="black"/>
              </a:solidFill>
              <a:effectLst/>
              <a:uLnTx/>
              <a:uFillTx/>
              <a:latin typeface="Univers"/>
              <a:ea typeface="+mn-lt"/>
              <a:cs typeface="Calibri" panose="020F0502020204030204"/>
            </a:endParaRPr>
          </a:p>
          <a:p>
            <a:pPr marL="457200" marR="0" lvl="1"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To understand and analyze mentor-mentee relationships among graduate students and faculty mentors at Iowa State University across various major disciplines and areas of expertise</a:t>
            </a:r>
            <a:endPar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a:p>
            <a:pPr marL="457200" marR="0" lvl="1" indent="0" algn="l" defTabSz="914400" rtl="0" eaLnBrk="1" fontAlgn="auto" latinLnBrk="0" hangingPunct="1">
              <a:lnSpc>
                <a:spcPct val="100000"/>
              </a:lnSpc>
              <a:spcBef>
                <a:spcPts val="0"/>
              </a:spcBef>
              <a:spcAft>
                <a:spcPts val="4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rPr>
              <a:t>Research Question:</a:t>
            </a:r>
            <a:r>
              <a:rPr kumimoji="0" lang="en-US" sz="23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rPr>
              <a:t> </a:t>
            </a:r>
          </a:p>
          <a:p>
            <a:pPr marL="457200" marR="0" lvl="1"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rPr>
              <a:t>How do mentor-mentee relationships differ across various STEM and social-science disciplines?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5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p:txBody>
      </p:sp>
    </p:spTree>
    <p:extLst>
      <p:ext uri="{BB962C8B-B14F-4D97-AF65-F5344CB8AC3E}">
        <p14:creationId xmlns:p14="http://schemas.microsoft.com/office/powerpoint/2010/main" val="28161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Methods</a:t>
            </a:r>
            <a:endParaRPr kumimoji="0" lang="en-US" sz="1800" b="0" i="0" u="none" strike="noStrike" kern="1200" cap="none" spc="0" normalizeH="0" baseline="0" noProof="0">
              <a:ln>
                <a:noFill/>
              </a:ln>
              <a:solidFill>
                <a:srgbClr val="C8102E"/>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BE0CE2D4-01C0-8484-5647-B4009E59A8EF}"/>
              </a:ext>
            </a:extLst>
          </p:cNvPr>
          <p:cNvSpPr txBox="1"/>
          <p:nvPr/>
        </p:nvSpPr>
        <p:spPr>
          <a:xfrm>
            <a:off x="329972" y="1099127"/>
            <a:ext cx="4638847" cy="5068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1" i="0" u="none" strike="noStrike" kern="1200" cap="none" spc="0" normalizeH="0" baseline="0" noProof="0">
                <a:ln>
                  <a:noFill/>
                </a:ln>
                <a:solidFill>
                  <a:prstClr val="black"/>
                </a:solidFill>
                <a:effectLst/>
                <a:uLnTx/>
                <a:uFillTx/>
                <a:latin typeface="Univers"/>
                <a:ea typeface="+mn-ea"/>
                <a:cs typeface="Calibri"/>
              </a:rPr>
              <a:t>Participants</a:t>
            </a:r>
            <a:endParaRPr kumimoji="0" lang="en-US" sz="2000" b="0" i="0" u="none" strike="noStrike" kern="1200" cap="none" spc="0" normalizeH="0" baseline="0" noProof="0">
              <a:ln>
                <a:noFill/>
              </a:ln>
              <a:solidFill>
                <a:prstClr val="black"/>
              </a:solidFill>
              <a:effectLst/>
              <a:uLnTx/>
              <a:uFillTx/>
              <a:latin typeface="Univers"/>
              <a:ea typeface="+mn-ea"/>
              <a:cs typeface="+mn-cs"/>
            </a:endParaRPr>
          </a:p>
          <a:p>
            <a:pPr marL="74295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A total of 26 graduate students and faculty at Iowa State University</a:t>
            </a:r>
          </a:p>
          <a:p>
            <a:pPr marL="285750" marR="0" lvl="0"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1" i="0" u="none" strike="noStrike" kern="1200" cap="none" spc="0" normalizeH="0" baseline="0" noProof="0">
                <a:ln>
                  <a:noFill/>
                </a:ln>
                <a:solidFill>
                  <a:prstClr val="black"/>
                </a:solidFill>
                <a:effectLst/>
                <a:uLnTx/>
                <a:uFillTx/>
                <a:latin typeface="Univers"/>
                <a:ea typeface="+mn-ea"/>
                <a:cs typeface="Calibri"/>
              </a:rPr>
              <a:t>Design</a:t>
            </a:r>
          </a:p>
          <a:p>
            <a:pPr marL="74295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Recorded interviews conducted in person or online</a:t>
            </a:r>
          </a:p>
          <a:p>
            <a:pPr marL="285750" marR="0" lvl="0"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1" i="0" u="none" strike="noStrike" kern="1200" cap="none" spc="0" normalizeH="0" baseline="0" noProof="0">
                <a:ln>
                  <a:noFill/>
                </a:ln>
                <a:solidFill>
                  <a:prstClr val="black"/>
                </a:solidFill>
                <a:effectLst/>
                <a:uLnTx/>
                <a:uFillTx/>
                <a:latin typeface="Univers"/>
                <a:ea typeface="+mn-ea"/>
                <a:cs typeface="Calibri"/>
              </a:rPr>
              <a:t>Analysis</a:t>
            </a:r>
          </a:p>
          <a:p>
            <a:pPr marL="74295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Interview transcripts were sorted and coded using Excel</a:t>
            </a:r>
          </a:p>
          <a:p>
            <a:pPr marL="742950" marR="0" lvl="1" indent="-28575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Emergent themes that were influenced, or not influenced by discipline were identified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prstClr val="black"/>
              </a:solidFill>
              <a:effectLst/>
              <a:uLnTx/>
              <a:uFillTx/>
              <a:latin typeface="Univers"/>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Univers"/>
              <a:ea typeface="+mn-ea"/>
              <a:cs typeface="Calibri"/>
            </a:endParaRPr>
          </a:p>
        </p:txBody>
      </p:sp>
      <p:graphicFrame>
        <p:nvGraphicFramePr>
          <p:cNvPr id="5" name="Table 4">
            <a:extLst>
              <a:ext uri="{FF2B5EF4-FFF2-40B4-BE49-F238E27FC236}">
                <a16:creationId xmlns:a16="http://schemas.microsoft.com/office/drawing/2014/main" id="{E13C6249-6B60-E529-7F19-696046F6A51F}"/>
              </a:ext>
            </a:extLst>
          </p:cNvPr>
          <p:cNvGraphicFramePr>
            <a:graphicFrameLocks noGrp="1"/>
          </p:cNvGraphicFramePr>
          <p:nvPr/>
        </p:nvGraphicFramePr>
        <p:xfrm>
          <a:off x="5471105" y="537058"/>
          <a:ext cx="4339957" cy="3836034"/>
        </p:xfrm>
        <a:graphic>
          <a:graphicData uri="http://schemas.openxmlformats.org/drawingml/2006/table">
            <a:tbl>
              <a:tblPr bandRow="1">
                <a:tableStyleId>{5C22544A-7EE6-4342-B048-85BDC9FD1C3A}</a:tableStyleId>
              </a:tblPr>
              <a:tblGrid>
                <a:gridCol w="2809034">
                  <a:extLst>
                    <a:ext uri="{9D8B030D-6E8A-4147-A177-3AD203B41FA5}">
                      <a16:colId xmlns:a16="http://schemas.microsoft.com/office/drawing/2014/main" val="868618929"/>
                    </a:ext>
                  </a:extLst>
                </a:gridCol>
                <a:gridCol w="1530923">
                  <a:extLst>
                    <a:ext uri="{9D8B030D-6E8A-4147-A177-3AD203B41FA5}">
                      <a16:colId xmlns:a16="http://schemas.microsoft.com/office/drawing/2014/main" val="710538006"/>
                    </a:ext>
                  </a:extLst>
                </a:gridCol>
              </a:tblGrid>
              <a:tr h="257122">
                <a:tc>
                  <a:txBody>
                    <a:bodyPr/>
                    <a:lstStyle/>
                    <a:p>
                      <a:pPr algn="l" fontAlgn="b"/>
                      <a:r>
                        <a:rPr lang="en-US" sz="1200" b="1" i="0" u="none" strike="noStrike">
                          <a:solidFill>
                            <a:srgbClr val="FFFFFF"/>
                          </a:solidFill>
                          <a:effectLst/>
                          <a:latin typeface="Univers"/>
                        </a:rPr>
                        <a:t>Social-Science Disciplines</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12700">
                      <a:solidFill>
                        <a:schemeClr val="tx1"/>
                      </a:solidFill>
                    </a:lnT>
                    <a:lnB w="6350" cap="flat" cmpd="sng" algn="ctr">
                      <a:solidFill>
                        <a:srgbClr val="FFFFFF"/>
                      </a:solidFill>
                      <a:prstDash val="solid"/>
                      <a:round/>
                      <a:headEnd type="none" w="med" len="med"/>
                      <a:tailEnd type="none" w="med" len="med"/>
                    </a:lnB>
                    <a:solidFill>
                      <a:srgbClr val="C00000"/>
                    </a:solidFill>
                  </a:tcPr>
                </a:tc>
                <a:tc>
                  <a:txBody>
                    <a:bodyPr/>
                    <a:lstStyle/>
                    <a:p>
                      <a:pPr algn="l" fontAlgn="b"/>
                      <a:r>
                        <a:rPr lang="en-US" sz="1200" b="1" i="0" u="none" strike="noStrike">
                          <a:solidFill>
                            <a:srgbClr val="FFFFFF"/>
                          </a:solidFill>
                          <a:effectLst/>
                          <a:latin typeface="Univers"/>
                        </a:rPr>
                        <a:t># of Representatives</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12700">
                      <a:solidFill>
                        <a:schemeClr val="tx1"/>
                      </a:solidFill>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876553715"/>
                  </a:ext>
                </a:extLst>
              </a:tr>
              <a:tr h="257122">
                <a:tc>
                  <a:txBody>
                    <a:bodyPr/>
                    <a:lstStyle/>
                    <a:p>
                      <a:pPr algn="r" fontAlgn="b"/>
                      <a:r>
                        <a:rPr lang="en-US" sz="1200" b="0" i="0" u="none" strike="noStrike">
                          <a:solidFill>
                            <a:srgbClr val="000000"/>
                          </a:solidFill>
                          <a:effectLst/>
                          <a:latin typeface="Univers"/>
                        </a:rPr>
                        <a:t>Psychology</a:t>
                      </a:r>
                      <a:endParaRPr lang="en-US" sz="1200" b="0" i="0" u="none" strike="noStrike" err="1">
                        <a:solidFill>
                          <a:srgbClr val="000000"/>
                        </a:solidFill>
                        <a:effectLst/>
                        <a:latin typeface="Univers"/>
                      </a:endParaRP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7</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039356661"/>
                  </a:ext>
                </a:extLst>
              </a:tr>
              <a:tr h="257121">
                <a:tc>
                  <a:txBody>
                    <a:bodyPr/>
                    <a:lstStyle/>
                    <a:p>
                      <a:pPr algn="r" fontAlgn="b"/>
                      <a:r>
                        <a:rPr lang="en-US" sz="1200" b="0" i="0" u="none" strike="noStrike">
                          <a:solidFill>
                            <a:srgbClr val="000000"/>
                          </a:solidFill>
                          <a:effectLst/>
                          <a:latin typeface="Univers"/>
                        </a:rPr>
                        <a:t>Human Developmental and Family Studies</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69114339"/>
                  </a:ext>
                </a:extLst>
              </a:tr>
              <a:tr h="257122">
                <a:tc>
                  <a:txBody>
                    <a:bodyPr/>
                    <a:lstStyle/>
                    <a:p>
                      <a:pPr algn="r" fontAlgn="b"/>
                      <a:r>
                        <a:rPr lang="en-US" sz="1200" b="0" i="0" u="none" strike="noStrike">
                          <a:solidFill>
                            <a:srgbClr val="000000"/>
                          </a:solidFill>
                          <a:effectLst/>
                          <a:latin typeface="Univers"/>
                        </a:rPr>
                        <a:t>Community and Regional Planning</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D9D9"/>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93447335"/>
                  </a:ext>
                </a:extLst>
              </a:tr>
              <a:tr h="257122">
                <a:tc>
                  <a:txBody>
                    <a:bodyPr/>
                    <a:lstStyle/>
                    <a:p>
                      <a:pPr algn="l" fontAlgn="b"/>
                      <a:r>
                        <a:rPr lang="en-US" sz="1200" b="1" i="0" u="none" strike="noStrike">
                          <a:solidFill>
                            <a:srgbClr val="FFFFFF"/>
                          </a:solidFill>
                          <a:effectLst/>
                          <a:latin typeface="Univers"/>
                        </a:rPr>
                        <a:t>STEM Disciplines</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C00000"/>
                    </a:solidFill>
                  </a:tcPr>
                </a:tc>
                <a:tc>
                  <a:txBody>
                    <a:bodyPr/>
                    <a:lstStyle/>
                    <a:p>
                      <a:pPr algn="l" fontAlgn="b"/>
                      <a:r>
                        <a:rPr lang="en-US" sz="1200" b="1" i="0" u="none" strike="noStrike">
                          <a:solidFill>
                            <a:srgbClr val="FFFFFF"/>
                          </a:solidFill>
                          <a:effectLst/>
                          <a:latin typeface="Univers"/>
                        </a:rPr>
                        <a:t># of Representatives</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a:noFill/>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073883443"/>
                  </a:ext>
                </a:extLst>
              </a:tr>
              <a:tr h="257122">
                <a:tc>
                  <a:txBody>
                    <a:bodyPr/>
                    <a:lstStyle/>
                    <a:p>
                      <a:pPr algn="r" fontAlgn="b"/>
                      <a:r>
                        <a:rPr lang="en-US" sz="1200" b="0" i="0" u="none" strike="noStrike">
                          <a:solidFill>
                            <a:srgbClr val="000000"/>
                          </a:solidFill>
                          <a:effectLst/>
                          <a:latin typeface="Univers"/>
                        </a:rPr>
                        <a:t>Computer Science</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5</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07316060"/>
                  </a:ext>
                </a:extLst>
              </a:tr>
              <a:tr h="257122">
                <a:tc>
                  <a:txBody>
                    <a:bodyPr/>
                    <a:lstStyle/>
                    <a:p>
                      <a:pPr algn="r" fontAlgn="b"/>
                      <a:r>
                        <a:rPr lang="en-US" sz="1200" b="0" i="0" u="none" strike="noStrike">
                          <a:solidFill>
                            <a:srgbClr val="000000"/>
                          </a:solidFill>
                          <a:effectLst/>
                          <a:latin typeface="Univers"/>
                        </a:rPr>
                        <a:t>Natural Resource Ecology and Management</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Univers"/>
                        </a:rPr>
                        <a:t>3</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55044998"/>
                  </a:ext>
                </a:extLst>
              </a:tr>
              <a:tr h="257122">
                <a:tc>
                  <a:txBody>
                    <a:bodyPr/>
                    <a:lstStyle/>
                    <a:p>
                      <a:pPr algn="r" fontAlgn="b"/>
                      <a:r>
                        <a:rPr lang="en-US" sz="1200" b="0" i="0" u="none" strike="noStrike">
                          <a:solidFill>
                            <a:srgbClr val="000000"/>
                          </a:solidFill>
                          <a:effectLst/>
                          <a:latin typeface="Univers"/>
                        </a:rPr>
                        <a:t>Genetics and Genomics</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2</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227964172"/>
                  </a:ext>
                </a:extLst>
              </a:tr>
              <a:tr h="257122">
                <a:tc>
                  <a:txBody>
                    <a:bodyPr/>
                    <a:lstStyle/>
                    <a:p>
                      <a:pPr algn="r" fontAlgn="b"/>
                      <a:r>
                        <a:rPr lang="en-US" sz="1200" b="0" i="0" u="none" strike="noStrike">
                          <a:solidFill>
                            <a:srgbClr val="000000"/>
                          </a:solidFill>
                          <a:effectLst/>
                          <a:latin typeface="Univers"/>
                        </a:rPr>
                        <a:t>Physics</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Univers"/>
                        </a:rPr>
                        <a:t>2</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38542805"/>
                  </a:ext>
                </a:extLst>
              </a:tr>
              <a:tr h="257122">
                <a:tc>
                  <a:txBody>
                    <a:bodyPr/>
                    <a:lstStyle/>
                    <a:p>
                      <a:pPr algn="r" fontAlgn="b"/>
                      <a:r>
                        <a:rPr lang="en-US" sz="1200" b="0" i="0" u="none" strike="noStrike">
                          <a:solidFill>
                            <a:srgbClr val="000000"/>
                          </a:solidFill>
                          <a:effectLst/>
                          <a:latin typeface="Univers"/>
                        </a:rPr>
                        <a:t>Environmental Engineering</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70039266"/>
                  </a:ext>
                </a:extLst>
              </a:tr>
              <a:tr h="257122">
                <a:tc>
                  <a:txBody>
                    <a:bodyPr/>
                    <a:lstStyle/>
                    <a:p>
                      <a:pPr algn="r" fontAlgn="b"/>
                      <a:r>
                        <a:rPr lang="en-US" sz="1200" b="0" i="0" u="none" strike="noStrike">
                          <a:solidFill>
                            <a:srgbClr val="000000"/>
                          </a:solidFill>
                          <a:effectLst/>
                          <a:latin typeface="Univers"/>
                        </a:rPr>
                        <a:t>Environmental Science</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473979343"/>
                  </a:ext>
                </a:extLst>
              </a:tr>
              <a:tr h="257122">
                <a:tc>
                  <a:txBody>
                    <a:bodyPr/>
                    <a:lstStyle/>
                    <a:p>
                      <a:pPr algn="r" fontAlgn="b"/>
                      <a:r>
                        <a:rPr lang="en-US" sz="1200" b="0" i="0" u="none" strike="noStrike">
                          <a:solidFill>
                            <a:srgbClr val="000000"/>
                          </a:solidFill>
                          <a:effectLst/>
                          <a:latin typeface="Univers"/>
                        </a:rPr>
                        <a:t>Microbiology</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058855227"/>
                  </a:ext>
                </a:extLst>
              </a:tr>
              <a:tr h="257122">
                <a:tc>
                  <a:txBody>
                    <a:bodyPr/>
                    <a:lstStyle/>
                    <a:p>
                      <a:pPr algn="r" fontAlgn="b"/>
                      <a:r>
                        <a:rPr lang="en-US" sz="1200" b="0" i="0" u="none" strike="noStrike">
                          <a:solidFill>
                            <a:srgbClr val="000000"/>
                          </a:solidFill>
                          <a:effectLst/>
                          <a:latin typeface="Univers"/>
                        </a:rPr>
                        <a:t>Chemistry</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97309624"/>
                  </a:ext>
                </a:extLst>
              </a:tr>
              <a:tr h="257122">
                <a:tc>
                  <a:txBody>
                    <a:bodyPr/>
                    <a:lstStyle/>
                    <a:p>
                      <a:pPr algn="r" fontAlgn="b"/>
                      <a:r>
                        <a:rPr lang="en-US" sz="1200" b="0" i="0" u="none" strike="noStrike">
                          <a:solidFill>
                            <a:srgbClr val="000000"/>
                          </a:solidFill>
                          <a:effectLst/>
                          <a:latin typeface="Univers"/>
                        </a:rPr>
                        <a:t>Materials Science and Engineering</a:t>
                      </a:r>
                    </a:p>
                  </a:txBody>
                  <a:tcPr marL="9525" marR="9525" marT="9525" marB="0" anchor="b">
                    <a:lnL w="12700">
                      <a:solidFill>
                        <a:schemeClr val="tx1"/>
                      </a:solid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FFFFFF"/>
                      </a:solidFill>
                      <a:prstDash val="solid"/>
                      <a:round/>
                      <a:headEnd type="none" w="med" len="med"/>
                      <a:tailEnd type="none" w="med" len="med"/>
                    </a:lnL>
                    <a:lnR w="12700">
                      <a:solidFill>
                        <a:schemeClr val="tx1"/>
                      </a:solid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78741074"/>
                  </a:ext>
                </a:extLst>
              </a:tr>
            </a:tbl>
          </a:graphicData>
        </a:graphic>
      </p:graphicFrame>
      <p:graphicFrame>
        <p:nvGraphicFramePr>
          <p:cNvPr id="4" name="Table 3">
            <a:extLst>
              <a:ext uri="{FF2B5EF4-FFF2-40B4-BE49-F238E27FC236}">
                <a16:creationId xmlns:a16="http://schemas.microsoft.com/office/drawing/2014/main" id="{C6729F19-A6CB-9C45-29B8-F6D2869E1C7E}"/>
              </a:ext>
            </a:extLst>
          </p:cNvPr>
          <p:cNvGraphicFramePr>
            <a:graphicFrameLocks noGrp="1"/>
          </p:cNvGraphicFramePr>
          <p:nvPr/>
        </p:nvGraphicFramePr>
        <p:xfrm>
          <a:off x="4813457" y="4558176"/>
          <a:ext cx="5754228" cy="1179207"/>
        </p:xfrm>
        <a:graphic>
          <a:graphicData uri="http://schemas.openxmlformats.org/drawingml/2006/table">
            <a:tbl>
              <a:tblPr bandRow="1">
                <a:tableStyleId>{5C22544A-7EE6-4342-B048-85BDC9FD1C3A}</a:tableStyleId>
              </a:tblPr>
              <a:tblGrid>
                <a:gridCol w="1736483">
                  <a:extLst>
                    <a:ext uri="{9D8B030D-6E8A-4147-A177-3AD203B41FA5}">
                      <a16:colId xmlns:a16="http://schemas.microsoft.com/office/drawing/2014/main" val="126948450"/>
                    </a:ext>
                  </a:extLst>
                </a:gridCol>
                <a:gridCol w="1940775">
                  <a:extLst>
                    <a:ext uri="{9D8B030D-6E8A-4147-A177-3AD203B41FA5}">
                      <a16:colId xmlns:a16="http://schemas.microsoft.com/office/drawing/2014/main" val="448637153"/>
                    </a:ext>
                  </a:extLst>
                </a:gridCol>
                <a:gridCol w="2076970">
                  <a:extLst>
                    <a:ext uri="{9D8B030D-6E8A-4147-A177-3AD203B41FA5}">
                      <a16:colId xmlns:a16="http://schemas.microsoft.com/office/drawing/2014/main" val="3138997163"/>
                    </a:ext>
                  </a:extLst>
                </a:gridCol>
              </a:tblGrid>
              <a:tr h="380975">
                <a:tc>
                  <a:txBody>
                    <a:bodyPr/>
                    <a:lstStyle/>
                    <a:p>
                      <a:pPr algn="l" fontAlgn="b"/>
                      <a:r>
                        <a:rPr lang="en-US" sz="1200" b="1" i="0" u="none" strike="noStrike">
                          <a:solidFill>
                            <a:srgbClr val="FFFFFF"/>
                          </a:solidFill>
                          <a:effectLst/>
                          <a:latin typeface="Univers"/>
                        </a:rPr>
                        <a:t>Ethnicities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fontAlgn="b"/>
                      <a:r>
                        <a:rPr lang="en-US" sz="1200" b="1" i="0" u="none" strike="noStrike">
                          <a:solidFill>
                            <a:srgbClr val="FFFFFF"/>
                          </a:solidFill>
                          <a:effectLst/>
                          <a:latin typeface="Univers"/>
                        </a:rPr>
                        <a:t>Graduate Students</a:t>
                      </a:r>
                    </a:p>
                  </a:txBody>
                  <a:tcPr marL="9525" marR="9525" marT="9525"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en-US" sz="1200" b="1" i="0" u="none" strike="noStrike" dirty="0">
                          <a:solidFill>
                            <a:srgbClr val="FFFFFF"/>
                          </a:solidFill>
                          <a:effectLst/>
                          <a:latin typeface="Univers"/>
                        </a:rPr>
                        <a:t>Faculty Mentors</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49063701"/>
                  </a:ext>
                </a:extLst>
              </a:tr>
              <a:tr h="199558">
                <a:tc>
                  <a:txBody>
                    <a:bodyPr/>
                    <a:lstStyle/>
                    <a:p>
                      <a:pPr algn="l" fontAlgn="b"/>
                      <a:r>
                        <a:rPr lang="en-US" sz="1200" b="1" i="0" u="none" strike="noStrike">
                          <a:solidFill>
                            <a:srgbClr val="FFFFFF"/>
                          </a:solidFill>
                          <a:effectLst/>
                          <a:latin typeface="Univers"/>
                        </a:rPr>
                        <a:t>White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90202"/>
                    </a:solidFill>
                  </a:tcPr>
                </a:tc>
                <a:tc>
                  <a:txBody>
                    <a:bodyPr/>
                    <a:lstStyle/>
                    <a:p>
                      <a:pPr algn="ctr" fontAlgn="b"/>
                      <a:r>
                        <a:rPr lang="en-US" sz="1200" b="0" i="0" u="none" strike="noStrike">
                          <a:solidFill>
                            <a:srgbClr val="000000"/>
                          </a:solidFill>
                          <a:effectLst/>
                          <a:latin typeface="Univers"/>
                        </a:rPr>
                        <a:t>6</a:t>
                      </a:r>
                    </a:p>
                  </a:txBody>
                  <a:tcPr marL="9525" marR="9525" marT="9525"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200" b="0" i="0" u="none" strike="noStrike" dirty="0">
                          <a:solidFill>
                            <a:srgbClr val="000000"/>
                          </a:solidFill>
                          <a:effectLst/>
                          <a:latin typeface="Univers"/>
                        </a:rPr>
                        <a:t>6</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69849844"/>
                  </a:ext>
                </a:extLst>
              </a:tr>
              <a:tr h="199558">
                <a:tc>
                  <a:txBody>
                    <a:bodyPr/>
                    <a:lstStyle/>
                    <a:p>
                      <a:pPr algn="l" fontAlgn="b"/>
                      <a:r>
                        <a:rPr lang="en-US" sz="1200" b="1" i="0" u="none" strike="noStrike">
                          <a:solidFill>
                            <a:srgbClr val="FFFFFF"/>
                          </a:solidFill>
                          <a:effectLst/>
                          <a:latin typeface="Univers"/>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30000"/>
                    </a:solidFill>
                  </a:tcPr>
                </a:tc>
                <a:tc>
                  <a:txBody>
                    <a:bodyPr/>
                    <a:lstStyle/>
                    <a:p>
                      <a:pPr algn="ctr" fontAlgn="b"/>
                      <a:r>
                        <a:rPr lang="en-US" sz="1200" b="0" i="0" u="none" strike="noStrike">
                          <a:solidFill>
                            <a:srgbClr val="000000"/>
                          </a:solidFill>
                          <a:effectLst/>
                          <a:latin typeface="Univers"/>
                        </a:rPr>
                        <a:t>1</a:t>
                      </a:r>
                    </a:p>
                  </a:txBody>
                  <a:tcPr marL="9525" marR="9525" marT="9525"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a:noFill/>
                    </a:lnB>
                    <a:noFill/>
                  </a:tcPr>
                </a:tc>
                <a:tc>
                  <a:txBody>
                    <a:bodyPr/>
                    <a:lstStyle/>
                    <a:p>
                      <a:pPr algn="ctr" fontAlgn="b"/>
                      <a:r>
                        <a:rPr lang="en-US" sz="1200" b="0" i="0" u="none" strike="noStrike" dirty="0">
                          <a:solidFill>
                            <a:srgbClr val="000000"/>
                          </a:solidFill>
                          <a:effectLst/>
                          <a:latin typeface="Univers"/>
                        </a:rPr>
                        <a:t>0</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5696352"/>
                  </a:ext>
                </a:extLst>
              </a:tr>
              <a:tr h="199558">
                <a:tc>
                  <a:txBody>
                    <a:bodyPr/>
                    <a:lstStyle/>
                    <a:p>
                      <a:pPr algn="l" fontAlgn="b"/>
                      <a:r>
                        <a:rPr lang="en-US" sz="1200" b="1" i="0" u="none" strike="noStrike" err="1">
                          <a:solidFill>
                            <a:srgbClr val="FFFFFF"/>
                          </a:solidFill>
                          <a:effectLst/>
                          <a:latin typeface="Univers"/>
                        </a:rPr>
                        <a:t>LatinX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00000"/>
                    </a:solidFill>
                  </a:tcPr>
                </a:tc>
                <a:tc>
                  <a:txBody>
                    <a:bodyPr/>
                    <a:lstStyle/>
                    <a:p>
                      <a:pPr algn="ctr" fontAlgn="b"/>
                      <a:r>
                        <a:rPr lang="en-US" sz="1200" b="0" i="0" u="none" strike="noStrike">
                          <a:solidFill>
                            <a:srgbClr val="000000"/>
                          </a:solidFill>
                          <a:effectLst/>
                          <a:latin typeface="Univers"/>
                        </a:rPr>
                        <a:t>3</a:t>
                      </a:r>
                    </a:p>
                  </a:txBody>
                  <a:tcPr marL="9525" marR="9525" marT="9525"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D9D9D9"/>
                    </a:solidFill>
                  </a:tcPr>
                </a:tc>
                <a:tc>
                  <a:txBody>
                    <a:bodyPr/>
                    <a:lstStyle/>
                    <a:p>
                      <a:pPr algn="ctr" fontAlgn="b"/>
                      <a:r>
                        <a:rPr lang="en-US" sz="1200" b="0" i="0" u="none" strike="noStrike" dirty="0">
                          <a:solidFill>
                            <a:srgbClr val="000000"/>
                          </a:solidFill>
                          <a:effectLst/>
                          <a:latin typeface="Univers"/>
                        </a:rPr>
                        <a:t>1</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45309248"/>
                  </a:ext>
                </a:extLst>
              </a:tr>
              <a:tr h="199558">
                <a:tc>
                  <a:txBody>
                    <a:bodyPr/>
                    <a:lstStyle/>
                    <a:p>
                      <a:pPr algn="l" fontAlgn="b"/>
                      <a:r>
                        <a:rPr lang="en-US" sz="1200" b="1" i="0" u="none" strike="noStrike">
                          <a:solidFill>
                            <a:srgbClr val="FFFFFF"/>
                          </a:solidFill>
                          <a:effectLst/>
                          <a:latin typeface="Univers"/>
                        </a:rPr>
                        <a:t>Asian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30000"/>
                    </a:solidFill>
                  </a:tcPr>
                </a:tc>
                <a:tc>
                  <a:txBody>
                    <a:bodyPr/>
                    <a:lstStyle/>
                    <a:p>
                      <a:pPr algn="ctr" fontAlgn="b"/>
                      <a:r>
                        <a:rPr lang="en-US" sz="1200" b="0" i="0" u="none" strike="noStrike">
                          <a:solidFill>
                            <a:srgbClr val="000000"/>
                          </a:solidFill>
                          <a:effectLst/>
                          <a:latin typeface="Univers"/>
                        </a:rPr>
                        <a:t>5</a:t>
                      </a:r>
                    </a:p>
                  </a:txBody>
                  <a:tcPr marL="9525" marR="9525" marT="9525" marB="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Univers"/>
                        </a:rPr>
                        <a:t>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1003493"/>
                  </a:ext>
                </a:extLst>
              </a:tr>
            </a:tbl>
          </a:graphicData>
        </a:graphic>
      </p:graphicFrame>
    </p:spTree>
    <p:extLst>
      <p:ext uri="{BB962C8B-B14F-4D97-AF65-F5344CB8AC3E}">
        <p14:creationId xmlns:p14="http://schemas.microsoft.com/office/powerpoint/2010/main" val="250011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Evidence for Influenced</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34861"/>
            <a:ext cx="7881967" cy="52732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Segoe UI"/>
              </a:rPr>
              <a:t>All psychology faculty mentors (four out of four) mentioned they valued interpersonal relationships compared to one out of seven STEM faculty mentors</a:t>
            </a:r>
            <a:endPar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Segoe UI"/>
              </a:rPr>
              <a:t>Psychology faculty mentors use psychological theory</a:t>
            </a:r>
          </a:p>
          <a:p>
            <a:pPr marL="800100" marR="0" lvl="1" indent="-34290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Segoe UI"/>
              </a:rPr>
              <a:t>“[Giving] the student autonomy, or choice and responsibility, that's a psychology theory […] </a:t>
            </a:r>
            <a:r>
              <a:rPr kumimoji="0" lang="en-US" sz="2000" b="1" i="0" u="none" strike="noStrike" kern="1200" cap="none" spc="0" normalizeH="0" baseline="0" noProof="0" dirty="0">
                <a:ln>
                  <a:noFill/>
                </a:ln>
                <a:solidFill>
                  <a:prstClr val="black"/>
                </a:solidFill>
                <a:effectLst/>
                <a:uLnTx/>
                <a:uFillTx/>
                <a:latin typeface="Univers"/>
                <a:ea typeface="+mn-ea"/>
                <a:cs typeface="Segoe UI"/>
              </a:rPr>
              <a:t>So my approach is completely informed by psychological theory</a:t>
            </a:r>
            <a:r>
              <a:rPr kumimoji="0" lang="en-US" sz="2000" b="0" i="0" u="none" strike="noStrike" kern="1200" cap="none" spc="0" normalizeH="0" baseline="0" noProof="0" dirty="0">
                <a:ln>
                  <a:noFill/>
                </a:ln>
                <a:solidFill>
                  <a:prstClr val="black"/>
                </a:solidFill>
                <a:effectLst/>
                <a:uLnTx/>
                <a:uFillTx/>
                <a:latin typeface="Univers"/>
                <a:ea typeface="+mn-ea"/>
                <a:cs typeface="Segoe UI"/>
              </a:rPr>
              <a:t>”(</a:t>
            </a:r>
            <a:r>
              <a:rPr kumimoji="0" lang="en-US" sz="2000" b="0" i="0" u="none" strike="noStrike" kern="1200" cap="none" spc="0" normalizeH="0" baseline="0" noProof="0" dirty="0">
                <a:ln>
                  <a:noFill/>
                </a:ln>
                <a:solidFill>
                  <a:srgbClr val="0E101A"/>
                </a:solidFill>
                <a:effectLst/>
                <a:uLnTx/>
                <a:uFillTx/>
                <a:latin typeface="Univers"/>
                <a:ea typeface="+mn-lt"/>
                <a:cs typeface="Calibri" panose="020F0502020204030204"/>
              </a:rPr>
              <a:t>Faculty Mentor,</a:t>
            </a:r>
            <a:r>
              <a:rPr kumimoji="0" lang="en-US" sz="2000" b="0" i="0" u="none" strike="noStrike" kern="1200" cap="none" spc="0" normalizeH="0" baseline="0" noProof="0" dirty="0">
                <a:ln>
                  <a:noFill/>
                </a:ln>
                <a:solidFill>
                  <a:prstClr val="black"/>
                </a:solidFill>
                <a:effectLst/>
                <a:uLnTx/>
                <a:uFillTx/>
                <a:latin typeface="Univers"/>
                <a:ea typeface="+mn-ea"/>
                <a:cs typeface="Segoe UI"/>
              </a:rPr>
              <a:t> Psychology)</a:t>
            </a:r>
            <a:endParaRPr kumimoji="0" lang="en-US" sz="2000" b="0" i="0" u="none" strike="noStrike" kern="1200" cap="none" spc="0" normalizeH="0" baseline="0" noProof="0" dirty="0">
              <a:ln>
                <a:noFill/>
              </a:ln>
              <a:solidFill>
                <a:prstClr val="black"/>
              </a:solidFill>
              <a:effectLst/>
              <a:uLnTx/>
              <a:uFillTx/>
              <a:latin typeface="Univers"/>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Environmental Engineering mentors expressed about</a:t>
            </a:r>
            <a:r>
              <a:rPr kumimoji="0" lang="en-US" sz="2000" b="0" i="0" u="none" strike="noStrike" kern="1200" cap="none" spc="0" normalizeH="0" baseline="0" noProof="0" dirty="0">
                <a:ln>
                  <a:noFill/>
                </a:ln>
                <a:solidFill>
                  <a:srgbClr val="000000"/>
                </a:solidFill>
                <a:effectLst/>
                <a:uLnTx/>
                <a:uFillTx/>
                <a:latin typeface="Univers"/>
                <a:ea typeface="+mn-ea"/>
                <a:cs typeface="Times New Roman"/>
              </a:rPr>
              <a:t> shared values</a:t>
            </a:r>
            <a:endParaRPr kumimoji="0" lang="en-US" sz="2000" b="0" i="0" u="none" strike="noStrike" kern="1200" cap="none" spc="0" normalizeH="0" baseline="0" noProof="0" dirty="0">
              <a:ln>
                <a:noFill/>
              </a:ln>
              <a:solidFill>
                <a:srgbClr val="000000"/>
              </a:solidFill>
              <a:effectLst/>
              <a:highlight>
                <a:srgbClr val="FFFF00"/>
              </a:highlight>
              <a:uLnTx/>
              <a:uFillTx/>
              <a:latin typeface="Univers"/>
              <a:ea typeface="+mn-ea"/>
              <a:cs typeface="Times New Roman"/>
            </a:endParaRPr>
          </a:p>
          <a:p>
            <a:pPr marL="800100" marR="0" lvl="1" indent="-342900" algn="l" defTabSz="914400" rtl="0" eaLnBrk="1" fontAlgn="auto" latinLnBrk="0" hangingPunct="1">
              <a:lnSpc>
                <a:spcPct val="100000"/>
              </a:lnSpc>
              <a:spcBef>
                <a:spcPts val="0"/>
              </a:spcBef>
              <a:spcAft>
                <a:spcPts val="400"/>
              </a:spcAft>
              <a:buClrTx/>
              <a:buSzTx/>
              <a:buFont typeface="Arial"/>
              <a:buChar char="•"/>
              <a:tabLst/>
              <a:defRPr/>
            </a:pPr>
            <a:r>
              <a:rPr kumimoji="0" lang="en-US" sz="2000" b="0" i="0" u="none" strike="noStrike" kern="1200" cap="none" spc="0" normalizeH="0" baseline="0" noProof="0" dirty="0">
                <a:ln>
                  <a:noFill/>
                </a:ln>
                <a:solidFill>
                  <a:srgbClr val="0E101A"/>
                </a:solidFill>
                <a:effectLst/>
                <a:uLnTx/>
                <a:uFillTx/>
                <a:latin typeface="Univers"/>
                <a:ea typeface="+mn-ea"/>
                <a:cs typeface="Times New Roman"/>
              </a:rPr>
              <a:t>"We [environmental engineers] have the same core values oftentimes […] and so </a:t>
            </a:r>
            <a:r>
              <a:rPr kumimoji="0" lang="en-US" sz="2000" b="1" i="0" u="none" strike="noStrike" kern="1200" cap="none" spc="0" normalizeH="0" baseline="0" noProof="0" dirty="0">
                <a:ln>
                  <a:noFill/>
                </a:ln>
                <a:solidFill>
                  <a:srgbClr val="0E101A"/>
                </a:solidFill>
                <a:effectLst/>
                <a:uLnTx/>
                <a:uFillTx/>
                <a:latin typeface="Univers"/>
                <a:ea typeface="+mn-ea"/>
                <a:cs typeface="Times New Roman"/>
              </a:rPr>
              <a:t>starting from that common foundation, oftentimes gives us a- a shared value set and a shared emotion</a:t>
            </a:r>
            <a:r>
              <a:rPr kumimoji="0" lang="en-US" sz="2000" b="0" i="0" u="none" strike="noStrike" kern="1200" cap="none" spc="0" normalizeH="0" baseline="0" noProof="0" dirty="0">
                <a:ln>
                  <a:noFill/>
                </a:ln>
                <a:solidFill>
                  <a:srgbClr val="0E101A"/>
                </a:solidFill>
                <a:effectLst/>
                <a:uLnTx/>
                <a:uFillTx/>
                <a:latin typeface="Univers"/>
                <a:ea typeface="+mn-ea"/>
                <a:cs typeface="Times New Roman"/>
              </a:rPr>
              <a:t>" (Faculty Mentor, Environmental Engineering)</a:t>
            </a:r>
            <a:endParaRPr kumimoji="0" lang="en-US" sz="2000" b="0" i="0" u="none" strike="noStrike" kern="1200" cap="none" spc="0" normalizeH="0" baseline="0" noProof="0" dirty="0">
              <a:ln>
                <a:noFill/>
              </a:ln>
              <a:solidFill>
                <a:srgbClr val="000000"/>
              </a:solidFill>
              <a:effectLst/>
              <a:highlight>
                <a:srgbClr val="FFFF00"/>
              </a:highlight>
              <a:uLnTx/>
              <a:uFillTx/>
              <a:latin typeface="Univers"/>
              <a:ea typeface="+mn-ea"/>
              <a:cs typeface="Times New Roman"/>
            </a:endParaRPr>
          </a:p>
          <a:p>
            <a:pPr marL="285750" marR="0" lvl="0" indent="-285750" algn="l" defTabSz="914400" rtl="0" eaLnBrk="1" fontAlgn="auto" latinLnBrk="0" hangingPunct="1">
              <a:lnSpc>
                <a:spcPct val="100000"/>
              </a:lnSpc>
              <a:spcBef>
                <a:spcPts val="0"/>
              </a:spcBef>
              <a:spcAft>
                <a:spcPts val="40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Univers"/>
              <a:ea typeface="+mn-ea"/>
              <a:cs typeface="Times New Roman"/>
            </a:endParaRPr>
          </a:p>
        </p:txBody>
      </p:sp>
    </p:spTree>
    <p:extLst>
      <p:ext uri="{BB962C8B-B14F-4D97-AF65-F5344CB8AC3E}">
        <p14:creationId xmlns:p14="http://schemas.microsoft.com/office/powerpoint/2010/main" val="24893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Evidence for Non-Influenced</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7555256"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marR="0" lvl="1" indent="-34290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Arial"/>
              </a:rPr>
              <a:t>Across almost all disciplines, 9 out of 11 faculty mentors expressed value with mentoring moments when mentees achieved success</a:t>
            </a:r>
            <a:endParaRPr kumimoji="0" lang="en-US" sz="2000" b="0" i="0" u="none" strike="noStrike" kern="1200" cap="none" spc="0" normalizeH="0" baseline="0" noProof="0">
              <a:ln>
                <a:noFill/>
              </a:ln>
              <a:solidFill>
                <a:prstClr val="black"/>
              </a:solidFill>
              <a:effectLst/>
              <a:uLnTx/>
              <a:uFillTx/>
              <a:latin typeface="Univers"/>
              <a:ea typeface="Calibri"/>
              <a:cs typeface="Calibri" panose="020F0502020204030204"/>
            </a:endParaRPr>
          </a:p>
          <a:p>
            <a:pPr marL="1314450" marR="0" lvl="2" indent="-34290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Arial"/>
              </a:rPr>
              <a:t>“It really brought home to me how meaningful it was to the student […] </a:t>
            </a:r>
            <a:r>
              <a:rPr kumimoji="0" lang="en-US" sz="2000" b="1" i="0" u="none" strike="noStrike" kern="1200" cap="none" spc="0" normalizeH="0" baseline="0" noProof="0">
                <a:ln>
                  <a:noFill/>
                </a:ln>
                <a:solidFill>
                  <a:prstClr val="black"/>
                </a:solidFill>
                <a:effectLst/>
                <a:uLnTx/>
                <a:uFillTx/>
                <a:latin typeface="Univers"/>
                <a:ea typeface="+mn-ea"/>
                <a:cs typeface="Arial"/>
              </a:rPr>
              <a:t>seeing how important it was to her really highlighted that for me</a:t>
            </a:r>
            <a:r>
              <a:rPr kumimoji="0" lang="en-US" sz="2000" b="0" i="0" u="none" strike="noStrike" kern="1200" cap="none" spc="0" normalizeH="0" baseline="0" noProof="0">
                <a:ln>
                  <a:noFill/>
                </a:ln>
                <a:solidFill>
                  <a:prstClr val="black"/>
                </a:solidFill>
                <a:effectLst/>
                <a:uLnTx/>
                <a:uFillTx/>
                <a:latin typeface="Univers"/>
                <a:ea typeface="+mn-ea"/>
                <a:cs typeface="Arial"/>
              </a:rPr>
              <a:t>”(</a:t>
            </a:r>
            <a:r>
              <a:rPr kumimoji="0" lang="en-US" sz="2000" b="0" i="0" u="none" strike="noStrike" kern="1200" cap="none" spc="0" normalizeH="0" baseline="0" noProof="0">
                <a:ln>
                  <a:noFill/>
                </a:ln>
                <a:solidFill>
                  <a:srgbClr val="0E101A"/>
                </a:solidFill>
                <a:effectLst/>
                <a:uLnTx/>
                <a:uFillTx/>
                <a:latin typeface="Univers"/>
                <a:ea typeface="+mn-lt"/>
                <a:cs typeface="Calibri" panose="020F0502020204030204"/>
              </a:rPr>
              <a:t>Faculty Mentor,</a:t>
            </a:r>
            <a:r>
              <a:rPr kumimoji="0" lang="en-US" sz="2000" b="0" i="0" u="none" strike="noStrike" kern="1200" cap="none" spc="0" normalizeH="0" baseline="0" noProof="0">
                <a:ln>
                  <a:noFill/>
                </a:ln>
                <a:solidFill>
                  <a:prstClr val="black"/>
                </a:solidFill>
                <a:effectLst/>
                <a:uLnTx/>
                <a:uFillTx/>
                <a:latin typeface="Univers"/>
                <a:ea typeface="+mn-ea"/>
                <a:cs typeface="Arial"/>
              </a:rPr>
              <a:t> Psychology)</a:t>
            </a:r>
          </a:p>
          <a:p>
            <a:pPr marL="1314450" marR="0" lvl="2" indent="-34290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a:t>
            </a:r>
            <a:r>
              <a:rPr kumimoji="0" lang="en-US" sz="2000" b="1" i="0" u="none" strike="noStrike" kern="1200" cap="none" spc="0" normalizeH="0" baseline="0" noProof="0">
                <a:ln>
                  <a:noFill/>
                </a:ln>
                <a:solidFill>
                  <a:prstClr val="black"/>
                </a:solidFill>
                <a:effectLst/>
                <a:uLnTx/>
                <a:uFillTx/>
                <a:latin typeface="Univers"/>
                <a:ea typeface="+mn-lt"/>
                <a:cs typeface="Calibri" panose="020F0502020204030204"/>
              </a:rPr>
              <a:t>I get to live vicariously through them</a:t>
            </a: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 a little bit. </a:t>
            </a:r>
            <a:r>
              <a:rPr kumimoji="0" lang="en-US" sz="2000" b="1" i="0" u="none" strike="noStrike" kern="1200" cap="none" spc="0" normalizeH="0" baseline="0" noProof="0">
                <a:ln>
                  <a:noFill/>
                </a:ln>
                <a:solidFill>
                  <a:prstClr val="black"/>
                </a:solidFill>
                <a:effectLst/>
                <a:uLnTx/>
                <a:uFillTx/>
                <a:latin typeface="Univers"/>
                <a:ea typeface="+mn-lt"/>
                <a:cs typeface="Calibri" panose="020F0502020204030204"/>
              </a:rPr>
              <a:t>Have a share in their success</a:t>
            </a: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 (</a:t>
            </a:r>
            <a:r>
              <a:rPr kumimoji="0" lang="en-US" sz="2000" b="0" i="0" u="none" strike="noStrike" kern="1200" cap="none" spc="0" normalizeH="0" baseline="0" noProof="0">
                <a:ln>
                  <a:noFill/>
                </a:ln>
                <a:solidFill>
                  <a:srgbClr val="0E101A"/>
                </a:solidFill>
                <a:effectLst/>
                <a:uLnTx/>
                <a:uFillTx/>
                <a:latin typeface="Univers"/>
                <a:ea typeface="+mn-lt"/>
                <a:cs typeface="Calibri" panose="020F0502020204030204"/>
              </a:rPr>
              <a:t>Faculty Mentor,</a:t>
            </a: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 Environmental Engineering)</a:t>
            </a:r>
            <a:endParaRPr kumimoji="0" lang="en-US" sz="2000" b="0" i="0" u="none" strike="noStrike" kern="1200" cap="none" spc="0" normalizeH="0" baseline="0" noProof="0">
              <a:ln>
                <a:noFill/>
              </a:ln>
              <a:solidFill>
                <a:prstClr val="black"/>
              </a:solidFill>
              <a:effectLst/>
              <a:uLnTx/>
              <a:uFillTx/>
              <a:latin typeface="Univers"/>
              <a:ea typeface="Calibri" panose="020F0502020204030204"/>
              <a:cs typeface="Calibri" panose="020F0502020204030204"/>
            </a:endParaRPr>
          </a:p>
          <a:p>
            <a:pPr marL="685800" marR="0" lvl="2" indent="0" algn="l" defTabSz="914400" rtl="0" eaLnBrk="1" fontAlgn="auto" latinLnBrk="0" hangingPunct="1">
              <a:lnSpc>
                <a:spcPct val="100000"/>
              </a:lnSpc>
              <a:spcBef>
                <a:spcPts val="400"/>
              </a:spcBef>
              <a:spcAft>
                <a:spcPts val="4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Univers"/>
              <a:ea typeface="+mn-ea"/>
              <a:cs typeface="Arial"/>
            </a:endParaRPr>
          </a:p>
        </p:txBody>
      </p:sp>
    </p:spTree>
    <p:extLst>
      <p:ext uri="{BB962C8B-B14F-4D97-AF65-F5344CB8AC3E}">
        <p14:creationId xmlns:p14="http://schemas.microsoft.com/office/powerpoint/2010/main" val="41142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Evidence for Non-Influenced</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6" y="1344386"/>
            <a:ext cx="7733987" cy="51193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Perspectives on having multiple mentors by graduate students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Benefits: eleven out of thirteen shared the same sentiment </a:t>
            </a:r>
          </a:p>
          <a:p>
            <a:pPr marL="1200150" marR="0" lvl="2" indent="-285750" algn="l" defTabSz="914400" rtl="0" eaLnBrk="1" fontAlgn="auto" latinLnBrk="0" hangingPunct="1">
              <a:lnSpc>
                <a:spcPct val="100000"/>
              </a:lnSpc>
              <a:spcBef>
                <a:spcPts val="400"/>
              </a:spcBef>
              <a:spcAft>
                <a:spcPts val="4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a:t>
            </a:r>
            <a:r>
              <a:rPr kumimoji="0" lang="en-US" sz="2000" b="1" i="0" u="none" strike="noStrike" kern="1200" cap="none" spc="0" normalizeH="0" baseline="0" noProof="0" dirty="0">
                <a:ln>
                  <a:noFill/>
                </a:ln>
                <a:solidFill>
                  <a:prstClr val="black"/>
                </a:solidFill>
                <a:effectLst/>
                <a:uLnTx/>
                <a:uFillTx/>
                <a:latin typeface="Univers"/>
                <a:ea typeface="+mn-ea"/>
                <a:cs typeface="Times New Roman"/>
              </a:rPr>
              <a:t>Having multiple mentors provides a range of perspectives. </a:t>
            </a: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Each mentor offers unique insights into what's best for me, whether it's regarding my academic, professional, or personal life" (</a:t>
            </a:r>
            <a:r>
              <a:rPr kumimoji="0" lang="en-US" sz="2000" b="0" i="0" u="none" strike="noStrike" kern="1200" cap="none" spc="0" normalizeH="0" baseline="0" noProof="0" dirty="0">
                <a:ln>
                  <a:noFill/>
                </a:ln>
                <a:solidFill>
                  <a:srgbClr val="0E101A"/>
                </a:solidFill>
                <a:effectLst/>
                <a:uLnTx/>
                <a:uFillTx/>
                <a:latin typeface="Univers"/>
                <a:ea typeface="+mn-lt"/>
                <a:cs typeface="Calibri" panose="020F0502020204030204"/>
              </a:rPr>
              <a:t>Graduate Student Mentor,</a:t>
            </a: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 Ecology)</a:t>
            </a:r>
          </a:p>
          <a:p>
            <a:pPr marL="742950" marR="0" lvl="1" indent="-285750" algn="l" defTabSz="914400" rtl="0" eaLnBrk="1" fontAlgn="auto" latinLnBrk="0" hangingPunct="1">
              <a:lnSpc>
                <a:spcPct val="100000"/>
              </a:lnSpc>
              <a:spcBef>
                <a:spcPts val="400"/>
              </a:spcBef>
              <a:spcAft>
                <a:spcPts val="400"/>
              </a:spcAft>
              <a:buClrTx/>
              <a:buSzTx/>
              <a:buFont typeface="Times,Times New Roman,Serif"/>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Drawbacks: more varied, but shared a common idea</a:t>
            </a:r>
          </a:p>
          <a:p>
            <a:pPr marL="1200150" marR="0" lvl="2" indent="-285750" algn="l" defTabSz="914400" rtl="0" eaLnBrk="1" fontAlgn="auto" latinLnBrk="0" hangingPunct="1">
              <a:lnSpc>
                <a:spcPct val="100000"/>
              </a:lnSpc>
              <a:spcBef>
                <a:spcPts val="400"/>
              </a:spcBef>
              <a:spcAft>
                <a:spcPts val="400"/>
              </a:spcAft>
              <a:buClrTx/>
              <a:buSzTx/>
              <a:buFont typeface="Times,Times New Roman,Serif"/>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“A potential disadvantage would be if you're </a:t>
            </a:r>
            <a:r>
              <a:rPr kumimoji="0" lang="en-US" sz="2000" b="1" i="0" u="none" strike="noStrike" kern="1200" cap="none" spc="0" normalizeH="0" baseline="0" noProof="0" dirty="0">
                <a:ln>
                  <a:noFill/>
                </a:ln>
                <a:solidFill>
                  <a:prstClr val="black"/>
                </a:solidFill>
                <a:effectLst/>
                <a:uLnTx/>
                <a:uFillTx/>
                <a:latin typeface="Univers"/>
                <a:ea typeface="+mn-ea"/>
                <a:cs typeface="Times New Roman"/>
              </a:rPr>
              <a:t>getting so many sources of input that it ends up being ineffective</a:t>
            </a: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 […] you don't want to lose your voice in the process” (</a:t>
            </a:r>
            <a:r>
              <a:rPr kumimoji="0" lang="en-US" sz="2000" b="0" i="0" u="none" strike="noStrike" kern="1200" cap="none" spc="0" normalizeH="0" baseline="0" noProof="0" dirty="0">
                <a:ln>
                  <a:noFill/>
                </a:ln>
                <a:solidFill>
                  <a:srgbClr val="0E101A"/>
                </a:solidFill>
                <a:effectLst/>
                <a:uLnTx/>
                <a:uFillTx/>
                <a:latin typeface="Univers"/>
                <a:ea typeface="+mn-lt"/>
                <a:cs typeface="Calibri" panose="020F0502020204030204"/>
              </a:rPr>
              <a:t>Graduate Student Mentor,</a:t>
            </a:r>
            <a:r>
              <a:rPr kumimoji="0" lang="en-US" sz="2000" b="0" i="0" u="none" strike="noStrike" kern="1200" cap="none" spc="0" normalizeH="0" baseline="0" noProof="0" dirty="0">
                <a:ln>
                  <a:noFill/>
                </a:ln>
                <a:solidFill>
                  <a:srgbClr val="0E101A"/>
                </a:solidFill>
                <a:effectLst/>
                <a:uLnTx/>
                <a:uFillTx/>
                <a:latin typeface="Univers"/>
                <a:ea typeface="Calibri"/>
                <a:cs typeface="Calibri"/>
              </a:rPr>
              <a:t> </a:t>
            </a: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Psychology)</a:t>
            </a:r>
            <a:endParaRPr kumimoji="0" lang="en-US" sz="2000" b="0" i="0" u="none" strike="noStrike" kern="1200" cap="none" spc="0" normalizeH="0" baseline="0" noProof="0" dirty="0">
              <a:ln>
                <a:noFill/>
              </a:ln>
              <a:solidFill>
                <a:prstClr val="black"/>
              </a:solidFill>
              <a:effectLst/>
              <a:uLnTx/>
              <a:uFillTx/>
              <a:latin typeface="Univers"/>
              <a:ea typeface="+mn-ea"/>
              <a:cs typeface="+mn-cs"/>
            </a:endParaRPr>
          </a:p>
        </p:txBody>
      </p:sp>
    </p:spTree>
    <p:extLst>
      <p:ext uri="{BB962C8B-B14F-4D97-AF65-F5344CB8AC3E}">
        <p14:creationId xmlns:p14="http://schemas.microsoft.com/office/powerpoint/2010/main" val="86077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Discussion</a:t>
            </a:r>
          </a:p>
        </p:txBody>
      </p:sp>
      <p:sp>
        <p:nvSpPr>
          <p:cNvPr id="6" name="TextBox 5">
            <a:extLst>
              <a:ext uri="{FF2B5EF4-FFF2-40B4-BE49-F238E27FC236}">
                <a16:creationId xmlns:a16="http://schemas.microsoft.com/office/drawing/2014/main" id="{BE0CE2D4-01C0-8484-5647-B4009E59A8EF}"/>
              </a:ext>
            </a:extLst>
          </p:cNvPr>
          <p:cNvSpPr txBox="1"/>
          <p:nvPr/>
        </p:nvSpPr>
        <p:spPr>
          <a:xfrm>
            <a:off x="329972" y="1709287"/>
            <a:ext cx="9657669" cy="30162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71550" marR="0" lvl="0" indent="-342900" algn="l" defTabSz="914400" rtl="0" eaLnBrk="1" fontAlgn="auto" latinLnBrk="0" hangingPunct="1">
              <a:lnSpc>
                <a:spcPct val="100000"/>
              </a:lnSpc>
              <a:spcBef>
                <a:spcPts val="400"/>
              </a:spcBef>
              <a:spcAft>
                <a:spcPts val="1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Mentors often focus on their mentees' experiences rather than their own moments of success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0" indent="-342900" algn="l" defTabSz="914400" rtl="0" eaLnBrk="1" fontAlgn="auto" latinLnBrk="0" hangingPunct="1">
              <a:lnSpc>
                <a:spcPct val="100000"/>
              </a:lnSpc>
              <a:spcBef>
                <a:spcPts val="400"/>
              </a:spcBef>
              <a:spcAft>
                <a:spcPts val="1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Regardless of discipline, having multiple mentors has similar benefits and downsides</a:t>
            </a:r>
          </a:p>
          <a:p>
            <a:pPr marL="971550" marR="0" lvl="0" indent="-342900" algn="l" defTabSz="914400" rtl="0" eaLnBrk="1" fontAlgn="auto" latinLnBrk="0" hangingPunct="1">
              <a:lnSpc>
                <a:spcPct val="100000"/>
              </a:lnSpc>
              <a:spcBef>
                <a:spcPts val="400"/>
              </a:spcBef>
              <a:spcAft>
                <a:spcPts val="1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ea"/>
                <a:cs typeface="Times New Roman"/>
              </a:rPr>
              <a:t>There are differences, especially when looking at the value of interpersonal relationships and shared values in different disciplines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400"/>
              </a:spcBef>
              <a:spcAft>
                <a:spcPts val="1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nivers"/>
              <a:ea typeface="+mn-ea"/>
              <a:cs typeface="Calibri"/>
            </a:endParaRPr>
          </a:p>
        </p:txBody>
      </p:sp>
    </p:spTree>
    <p:extLst>
      <p:ext uri="{BB962C8B-B14F-4D97-AF65-F5344CB8AC3E}">
        <p14:creationId xmlns:p14="http://schemas.microsoft.com/office/powerpoint/2010/main" val="15949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E645CE6E-8C60-D8F0-273E-564FC4BE2E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FC24E6-E6BD-6775-5D1E-2EB4EED8DF65}"/>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latin typeface="Univers"/>
                <a:cs typeface="Calibri"/>
              </a:rPr>
              <a:t>McNair Scholars Program</a:t>
            </a:r>
            <a:endParaRPr lang="en-US" dirty="0"/>
          </a:p>
        </p:txBody>
      </p:sp>
      <p:sp>
        <p:nvSpPr>
          <p:cNvPr id="7" name="TextBox 6">
            <a:extLst>
              <a:ext uri="{FF2B5EF4-FFF2-40B4-BE49-F238E27FC236}">
                <a16:creationId xmlns:a16="http://schemas.microsoft.com/office/drawing/2014/main" id="{8828695C-C091-9C5A-9D95-DA8ED17776D5}"/>
              </a:ext>
            </a:extLst>
          </p:cNvPr>
          <p:cNvSpPr txBox="1"/>
          <p:nvPr/>
        </p:nvSpPr>
        <p:spPr>
          <a:xfrm>
            <a:off x="329972" y="1344386"/>
            <a:ext cx="10376807" cy="11387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400" dirty="0">
              <a:latin typeface="Univers"/>
              <a:cs typeface="Calibri"/>
            </a:endParaRPr>
          </a:p>
          <a:p>
            <a:pPr algn="l"/>
            <a:endParaRPr lang="en-US" sz="2400" dirty="0">
              <a:latin typeface="Univers"/>
              <a:cs typeface="Calibri"/>
            </a:endParaRPr>
          </a:p>
          <a:p>
            <a:pPr algn="l"/>
            <a:endParaRPr lang="en-US" sz="2000" dirty="0">
              <a:latin typeface="Univers"/>
            </a:endParaRPr>
          </a:p>
        </p:txBody>
      </p:sp>
      <p:graphicFrame>
        <p:nvGraphicFramePr>
          <p:cNvPr id="4" name="Diagram 4">
            <a:extLst>
              <a:ext uri="{FF2B5EF4-FFF2-40B4-BE49-F238E27FC236}">
                <a16:creationId xmlns:a16="http://schemas.microsoft.com/office/drawing/2014/main" id="{FC1326A6-284E-E2E8-4680-7006F8270B57}"/>
              </a:ext>
            </a:extLst>
          </p:cNvPr>
          <p:cNvGraphicFramePr/>
          <p:nvPr>
            <p:extLst>
              <p:ext uri="{D42A27DB-BD31-4B8C-83A1-F6EECF244321}">
                <p14:modId xmlns:p14="http://schemas.microsoft.com/office/powerpoint/2010/main" val="3126743495"/>
              </p:ext>
            </p:extLst>
          </p:nvPr>
        </p:nvGraphicFramePr>
        <p:xfrm>
          <a:off x="-10194" y="2084117"/>
          <a:ext cx="12201423" cy="4712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Rounded Corners 4">
            <a:extLst>
              <a:ext uri="{FF2B5EF4-FFF2-40B4-BE49-F238E27FC236}">
                <a16:creationId xmlns:a16="http://schemas.microsoft.com/office/drawing/2014/main" id="{DB6F2F25-C86B-76B9-2283-7CDDD63A223B}"/>
              </a:ext>
            </a:extLst>
          </p:cNvPr>
          <p:cNvSpPr/>
          <p:nvPr/>
        </p:nvSpPr>
        <p:spPr>
          <a:xfrm>
            <a:off x="329972" y="2789382"/>
            <a:ext cx="2718028" cy="535709"/>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83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Conclusion</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6881132" cy="3247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To answer the question: How do mentor-mentee relationships differ across various STEM and social-science disciplines?</a:t>
            </a:r>
            <a:endParaRPr kumimoji="0" lang="en-US" sz="2000" b="0" i="0" u="none" strike="noStrike" kern="1200" cap="none" spc="0" normalizeH="0" baseline="0" noProof="0" dirty="0">
              <a:ln>
                <a:noFill/>
              </a:ln>
              <a:solidFill>
                <a:prstClr val="black"/>
              </a:solidFill>
              <a:effectLst/>
              <a:highlight>
                <a:srgbClr val="FFFF00"/>
              </a:highlight>
              <a:uLnTx/>
              <a:uFillTx/>
              <a:latin typeface="Univers"/>
              <a:ea typeface="+mn-lt"/>
              <a:cs typeface="Calibri" panose="020F0502020204030204"/>
            </a:endParaRPr>
          </a:p>
          <a:p>
            <a:pPr marL="285750" marR="0" lvl="0" indent="-285750" algn="l" defTabSz="914400" rtl="0" eaLnBrk="1" fontAlgn="auto" latinLnBrk="0" hangingPunct="1">
              <a:lnSpc>
                <a:spcPct val="100000"/>
              </a:lnSpc>
              <a:spcBef>
                <a:spcPts val="0"/>
              </a:spcBef>
              <a:spcAft>
                <a:spcPts val="10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Most aspects of mentorship experiences were not influenced by discipline</a:t>
            </a:r>
            <a:endParaRPr kumimoji="0" lang="en-US" sz="2000" b="0" i="0" u="none" strike="noStrike" kern="1200" cap="none" spc="0" normalizeH="0" baseline="0" noProof="0" dirty="0">
              <a:ln>
                <a:noFill/>
              </a:ln>
              <a:solidFill>
                <a:prstClr val="black"/>
              </a:solidFill>
              <a:effectLst/>
              <a:highlight>
                <a:srgbClr val="FFFF00"/>
              </a:highlight>
              <a:uLnTx/>
              <a:uFillTx/>
              <a:latin typeface="Univers"/>
              <a:ea typeface="+mn-lt"/>
              <a:cs typeface="Calibri" panose="020F0502020204030204"/>
            </a:endParaRPr>
          </a:p>
          <a:p>
            <a:pPr marL="285750" marR="0" lvl="0" indent="-285750" algn="l" defTabSz="914400" rtl="0" eaLnBrk="1" fontAlgn="auto" latinLnBrk="0" hangingPunct="1">
              <a:lnSpc>
                <a:spcPct val="100000"/>
              </a:lnSpc>
              <a:spcBef>
                <a:spcPts val="0"/>
              </a:spcBef>
              <a:spcAft>
                <a:spcPts val="10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Some differences were found in mentorship across disciplines. Should be explored further. </a:t>
            </a:r>
          </a:p>
          <a:p>
            <a:pPr marL="285750" marR="0" lvl="0" indent="-285750" algn="l" defTabSz="914400" rtl="0" eaLnBrk="1" fontAlgn="auto" latinLnBrk="0" hangingPunct="1">
              <a:lnSpc>
                <a:spcPct val="100000"/>
              </a:lnSpc>
              <a:spcBef>
                <a:spcPts val="0"/>
              </a:spcBef>
              <a:spcAft>
                <a:spcPts val="10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Univers"/>
                <a:ea typeface="+mn-lt"/>
                <a:cs typeface="Calibri" panose="020F0502020204030204"/>
              </a:rPr>
              <a:t>Meaningful because it allows the mentorship field to apply solutions with less distinction of discipline</a:t>
            </a:r>
            <a:endParaRPr kumimoji="0" lang="en-US" sz="2000" b="0" i="0" u="none" strike="noStrike" kern="1200" cap="none" spc="0" normalizeH="0" baseline="0" noProof="0" dirty="0">
              <a:ln>
                <a:noFill/>
              </a:ln>
              <a:solidFill>
                <a:prstClr val="black"/>
              </a:solidFill>
              <a:effectLst/>
              <a:uLnTx/>
              <a:uFillTx/>
              <a:latin typeface="Univers"/>
              <a:ea typeface="Calibri"/>
              <a:cs typeface="Calibri"/>
            </a:endParaRPr>
          </a:p>
        </p:txBody>
      </p:sp>
    </p:spTree>
    <p:extLst>
      <p:ext uri="{BB962C8B-B14F-4D97-AF65-F5344CB8AC3E}">
        <p14:creationId xmlns:p14="http://schemas.microsoft.com/office/powerpoint/2010/main" val="2533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Limitations</a:t>
            </a:r>
            <a:endParaRPr kumimoji="0" lang="en-US" sz="1800" b="0" i="0" u="none" strike="noStrike" kern="1200" cap="none" spc="0" normalizeH="0" baseline="0" noProof="0">
              <a:ln>
                <a:noFill/>
              </a:ln>
              <a:solidFill>
                <a:srgbClr val="C8102E"/>
              </a:solidFill>
              <a:effectLst/>
              <a:uLnTx/>
              <a:uFillTx/>
              <a:latin typeface="Calibri" panose="020F0502020204030204"/>
              <a:ea typeface="+mn-ea"/>
              <a:cs typeface="Calibri"/>
            </a:endParaRPr>
          </a:p>
        </p:txBody>
      </p:sp>
      <p:sp>
        <p:nvSpPr>
          <p:cNvPr id="10" name="TextBox 5">
            <a:extLst>
              <a:ext uri="{FF2B5EF4-FFF2-40B4-BE49-F238E27FC236}">
                <a16:creationId xmlns:a16="http://schemas.microsoft.com/office/drawing/2014/main" id="{BD1E8472-1E20-51DD-50FA-C45807C8FC97}"/>
              </a:ext>
            </a:extLst>
          </p:cNvPr>
          <p:cNvSpPr txBox="1"/>
          <p:nvPr/>
        </p:nvSpPr>
        <p:spPr>
          <a:xfrm>
            <a:off x="2292122" y="1639661"/>
            <a:ext cx="7911680" cy="19902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There was a lack of </a:t>
            </a: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representation </a:t>
            </a:r>
            <a:r>
              <a:rPr kumimoji="0" lang="en-US" sz="2000" b="0" i="0" u="none" strike="noStrike" kern="1200" cap="none" spc="0" normalizeH="0" baseline="0" noProof="0">
                <a:ln>
                  <a:noFill/>
                </a:ln>
                <a:solidFill>
                  <a:prstClr val="black"/>
                </a:solidFill>
                <a:effectLst/>
                <a:uLnTx/>
                <a:uFillTx/>
                <a:latin typeface="Univers"/>
                <a:ea typeface="+mn-ea"/>
                <a:cs typeface="Calibri"/>
              </a:rPr>
              <a:t>for discipline within the sample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1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ea"/>
                <a:cs typeface="Calibri"/>
              </a:rPr>
              <a:t>There was a lack of demographic representation because the</a:t>
            </a: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 sample size was predominantly </a:t>
            </a:r>
            <a:r>
              <a:rPr kumimoji="0" lang="en-US" sz="2000" b="0" i="0" u="none" strike="noStrike" kern="1200" cap="none" spc="0" normalizeH="0" baseline="0" noProof="0">
                <a:ln>
                  <a:noFill/>
                </a:ln>
                <a:solidFill>
                  <a:prstClr val="black"/>
                </a:solidFill>
                <a:effectLst/>
                <a:uLnTx/>
                <a:uFillTx/>
                <a:latin typeface="Univers"/>
                <a:ea typeface="+mn-ea"/>
                <a:cs typeface="Calibri"/>
              </a:rPr>
              <a:t>white.</a:t>
            </a:r>
          </a:p>
          <a:p>
            <a:pPr marL="285750" marR="0" lvl="0" indent="-285750" algn="l" defTabSz="914400" rtl="0" eaLnBrk="1" fontAlgn="auto" latinLnBrk="0" hangingPunct="1">
              <a:lnSpc>
                <a:spcPct val="100000"/>
              </a:lnSpc>
              <a:spcBef>
                <a:spcPts val="0"/>
              </a:spcBef>
              <a:spcAft>
                <a:spcPts val="140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Univers"/>
                <a:ea typeface="+mn-lt"/>
                <a:cs typeface="Calibri" panose="020F0502020204030204"/>
              </a:rPr>
              <a:t>Each interview was conducted by different people.</a:t>
            </a:r>
          </a:p>
        </p:txBody>
      </p:sp>
    </p:spTree>
    <p:extLst>
      <p:ext uri="{BB962C8B-B14F-4D97-AF65-F5344CB8AC3E}">
        <p14:creationId xmlns:p14="http://schemas.microsoft.com/office/powerpoint/2010/main" val="1747711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Future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Univers"/>
              <a:ea typeface="+mn-ea"/>
              <a:cs typeface="Calibri"/>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297775" y="1548301"/>
            <a:ext cx="10376807" cy="25160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285750" algn="l" defTabSz="914400" rtl="0" eaLnBrk="1" fontAlgn="auto" latinLnBrk="0" hangingPunct="1">
              <a:lnSpc>
                <a:spcPct val="100000"/>
              </a:lnSpc>
              <a:spcBef>
                <a:spcPts val="0"/>
              </a:spcBef>
              <a:spcAft>
                <a:spcPts val="1500"/>
              </a:spcAft>
              <a:buClrTx/>
              <a:buSzTx/>
              <a:buFont typeface="Arial"/>
              <a:buChar char="•"/>
              <a:tabLst/>
              <a:defRPr/>
            </a:pPr>
            <a:r>
              <a:rPr kumimoji="0" lang="en-US" sz="2000" b="0" i="0" u="none" strike="noStrike" kern="1200" cap="none" spc="0" normalizeH="0" baseline="0" noProof="0">
                <a:ln>
                  <a:noFill/>
                </a:ln>
                <a:solidFill>
                  <a:srgbClr val="1F1F1F"/>
                </a:solidFill>
                <a:effectLst/>
                <a:uLnTx/>
                <a:uFillTx/>
                <a:latin typeface="Univers"/>
                <a:ea typeface="+mn-lt"/>
                <a:cs typeface="Calibri" panose="020F0502020204030204"/>
              </a:rPr>
              <a:t>Explore Psychology mentor's use of psychological theory to see if it may be of benefit to mentorship.</a:t>
            </a:r>
            <a:endParaRPr kumimoji="0" lang="en-US" sz="2000" b="0" i="0" u="none" strike="noStrike" kern="1200" cap="none" spc="0" normalizeH="0" baseline="0" noProof="0">
              <a:ln>
                <a:noFill/>
              </a:ln>
              <a:solidFill>
                <a:srgbClr val="000000"/>
              </a:solidFill>
              <a:effectLst/>
              <a:uLnTx/>
              <a:uFillTx/>
              <a:latin typeface="Univers"/>
              <a:ea typeface="+mn-lt"/>
              <a:cs typeface="Calibri" panose="020F0502020204030204"/>
            </a:endParaRPr>
          </a:p>
          <a:p>
            <a:pPr marL="571500" marR="0" lvl="0" indent="-285750" algn="l" defTabSz="914400" rtl="0" eaLnBrk="1" fontAlgn="auto" latinLnBrk="0" hangingPunct="1">
              <a:lnSpc>
                <a:spcPct val="100000"/>
              </a:lnSpc>
              <a:spcBef>
                <a:spcPts val="0"/>
              </a:spcBef>
              <a:spcAft>
                <a:spcPts val="1500"/>
              </a:spcAft>
              <a:buClrTx/>
              <a:buSzTx/>
              <a:buFont typeface="Arial"/>
              <a:buChar char="•"/>
              <a:tabLst/>
              <a:defRPr/>
            </a:pPr>
            <a:r>
              <a:rPr kumimoji="0" lang="en-US" sz="2000" b="0" i="0" u="none" strike="noStrike" kern="1200" cap="none" spc="0" normalizeH="0" baseline="0" noProof="0">
                <a:ln>
                  <a:noFill/>
                </a:ln>
                <a:solidFill>
                  <a:srgbClr val="1F1F1F"/>
                </a:solidFill>
                <a:effectLst/>
                <a:uLnTx/>
                <a:uFillTx/>
                <a:latin typeface="Univers"/>
                <a:ea typeface="+mn-lt"/>
                <a:cs typeface="Calibri" panose="020F0502020204030204"/>
              </a:rPr>
              <a:t>Examine how Environmental Engineering expressed that shared core values can lead to easier relationship forming and mentorship experiences.</a:t>
            </a:r>
            <a:endParaRPr kumimoji="0" lang="en-US" sz="2000" b="0" i="0" u="none" strike="noStrike" kern="1200" cap="none" spc="0" normalizeH="0" baseline="0" noProof="0">
              <a:ln>
                <a:noFill/>
              </a:ln>
              <a:solidFill>
                <a:srgbClr val="000000"/>
              </a:solidFill>
              <a:effectLst/>
              <a:uLnTx/>
              <a:uFillTx/>
              <a:latin typeface="Univers"/>
              <a:ea typeface="+mn-lt"/>
              <a:cs typeface="Calibri" panose="020F0502020204030204"/>
            </a:endParaRPr>
          </a:p>
          <a:p>
            <a:pPr marL="571500" marR="0" lvl="0" indent="-285750" algn="l" defTabSz="914400" rtl="0" eaLnBrk="1" fontAlgn="auto" latinLnBrk="0" hangingPunct="1">
              <a:lnSpc>
                <a:spcPct val="100000"/>
              </a:lnSpc>
              <a:spcBef>
                <a:spcPts val="0"/>
              </a:spcBef>
              <a:spcAft>
                <a:spcPts val="1500"/>
              </a:spcAft>
              <a:buClrTx/>
              <a:buSzTx/>
              <a:buFont typeface="Arial"/>
              <a:buChar char="•"/>
              <a:tabLst/>
              <a:defRPr/>
            </a:pPr>
            <a:r>
              <a:rPr kumimoji="0" lang="en-US" sz="2000" b="0" i="0" u="none" strike="noStrike" kern="1200" cap="none" spc="0" normalizeH="0" baseline="0" noProof="0">
                <a:ln>
                  <a:noFill/>
                </a:ln>
                <a:solidFill>
                  <a:srgbClr val="1F1F1F"/>
                </a:solidFill>
                <a:effectLst/>
                <a:uLnTx/>
                <a:uFillTx/>
                <a:latin typeface="Univers"/>
                <a:ea typeface="+mn-lt"/>
                <a:cs typeface="Calibri" panose="020F0502020204030204"/>
              </a:rPr>
              <a:t>Need to include more disciplines within the sample space. </a:t>
            </a:r>
            <a:endParaRPr kumimoji="0" lang="en-US" sz="2000" b="0" i="0" u="none" strike="noStrike" kern="1200" cap="none" spc="0" normalizeH="0" baseline="0" noProof="0">
              <a:ln>
                <a:noFill/>
              </a:ln>
              <a:solidFill>
                <a:srgbClr val="000000"/>
              </a:solidFill>
              <a:effectLst/>
              <a:uLnTx/>
              <a:uFillTx/>
              <a:latin typeface="Univers"/>
              <a:ea typeface="+mn-lt"/>
              <a:cs typeface="Calibri" panose="020F0502020204030204"/>
            </a:endParaRPr>
          </a:p>
          <a:p>
            <a:pPr marL="0" marR="0" lvl="0" indent="0" algn="l" defTabSz="914400" rtl="0" eaLnBrk="1" fontAlgn="auto" latinLnBrk="0" hangingPunct="1">
              <a:lnSpc>
                <a:spcPct val="100000"/>
              </a:lnSpc>
              <a:spcBef>
                <a:spcPts val="0"/>
              </a:spcBef>
              <a:spcAft>
                <a:spcPts val="15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Univers"/>
              <a:ea typeface="Calibri" panose="020F0502020204030204"/>
              <a:cs typeface="Calibri" panose="020F0502020204030204"/>
            </a:endParaRPr>
          </a:p>
        </p:txBody>
      </p:sp>
    </p:spTree>
    <p:extLst>
      <p:ext uri="{BB962C8B-B14F-4D97-AF65-F5344CB8AC3E}">
        <p14:creationId xmlns:p14="http://schemas.microsoft.com/office/powerpoint/2010/main" val="70885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Google Shape;129;p25">
            <a:extLst>
              <a:ext uri="{FF2B5EF4-FFF2-40B4-BE49-F238E27FC236}">
                <a16:creationId xmlns:a16="http://schemas.microsoft.com/office/drawing/2014/main" id="{B6B5247E-64B1-1B35-085C-AED7DAA22432}"/>
              </a:ext>
            </a:extLst>
          </p:cNvPr>
          <p:cNvSpPr txBox="1">
            <a:spLocks noChangeArrowheads="1"/>
          </p:cNvSpPr>
          <p:nvPr/>
        </p:nvSpPr>
        <p:spPr bwMode="auto">
          <a:xfrm>
            <a:off x="1938867" y="2095501"/>
            <a:ext cx="8553451" cy="224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1219170" fontAlgn="base">
              <a:spcBef>
                <a:spcPct val="0"/>
              </a:spcBef>
              <a:spcAft>
                <a:spcPct val="0"/>
              </a:spcAft>
            </a:pPr>
            <a:r>
              <a:rPr lang="en-US" altLang="en-US" sz="4667" b="1">
                <a:solidFill>
                  <a:srgbClr val="CE1126"/>
                </a:solidFill>
                <a:latin typeface="Open Sans" panose="020B0606030504020204" pitchFamily="34" charset="0"/>
                <a:cs typeface="Open Sans" panose="020B0606030504020204" pitchFamily="34" charset="0"/>
                <a:sym typeface="Open Sans" panose="020B0606030504020204" pitchFamily="34" charset="0"/>
              </a:rPr>
              <a:t>Understanding Faculty Perspectives on Mentorship at Iowa State University</a:t>
            </a:r>
          </a:p>
        </p:txBody>
      </p:sp>
      <p:sp>
        <p:nvSpPr>
          <p:cNvPr id="3075" name="Google Shape;130;p25">
            <a:extLst>
              <a:ext uri="{FF2B5EF4-FFF2-40B4-BE49-F238E27FC236}">
                <a16:creationId xmlns:a16="http://schemas.microsoft.com/office/drawing/2014/main" id="{138CA39F-7706-886C-795D-82DA1BEEE5AB}"/>
              </a:ext>
            </a:extLst>
          </p:cNvPr>
          <p:cNvSpPr txBox="1">
            <a:spLocks noChangeArrowheads="1"/>
          </p:cNvSpPr>
          <p:nvPr/>
        </p:nvSpPr>
        <p:spPr bwMode="auto">
          <a:xfrm>
            <a:off x="1748367" y="4343400"/>
            <a:ext cx="10223500" cy="49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1600">
                <a:solidFill>
                  <a:srgbClr val="CE1126"/>
                </a:solidFill>
                <a:latin typeface="Open Sans" panose="020B0606030504020204" pitchFamily="34" charset="0"/>
                <a:cs typeface="Open Sans" panose="020B0606030504020204" pitchFamily="34" charset="0"/>
                <a:sym typeface="Open Sans" panose="020B0606030504020204" pitchFamily="34" charset="0"/>
              </a:rPr>
              <a:t>Lauren McDonald, Mohammad Abdalgader, Liya Mooradian, Antara Shah, Diego Arevalo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Google Shape;135;p26">
            <a:extLst>
              <a:ext uri="{FF2B5EF4-FFF2-40B4-BE49-F238E27FC236}">
                <a16:creationId xmlns:a16="http://schemas.microsoft.com/office/drawing/2014/main" id="{F685B481-80DF-79F0-F966-2C46176CA0A1}"/>
              </a:ext>
            </a:extLst>
          </p:cNvPr>
          <p:cNvSpPr txBox="1">
            <a:spLocks noChangeArrowheads="1"/>
          </p:cNvSpPr>
          <p:nvPr/>
        </p:nvSpPr>
        <p:spPr bwMode="auto">
          <a:xfrm>
            <a:off x="433917" y="342900"/>
            <a:ext cx="7965016"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Introduction</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136" name="Google Shape;136;p26">
            <a:extLst>
              <a:ext uri="{FF2B5EF4-FFF2-40B4-BE49-F238E27FC236}">
                <a16:creationId xmlns:a16="http://schemas.microsoft.com/office/drawing/2014/main" id="{7E9F60C6-E168-524D-A40D-89426518B132}"/>
              </a:ext>
            </a:extLst>
          </p:cNvPr>
          <p:cNvSpPr txBox="1"/>
          <p:nvPr/>
        </p:nvSpPr>
        <p:spPr>
          <a:xfrm>
            <a:off x="330201" y="1113367"/>
            <a:ext cx="9658351" cy="2965323"/>
          </a:xfrm>
          <a:prstGeom prst="rect">
            <a:avLst/>
          </a:prstGeom>
          <a:noFill/>
          <a:ln>
            <a:noFill/>
          </a:ln>
        </p:spPr>
        <p:txBody>
          <a:bodyPr spcFirstLastPara="1" lIns="91433" tIns="45700" rIns="91433" bIns="45700">
            <a:spAutoFit/>
          </a:bodyPr>
          <a:lstStyle/>
          <a:p>
            <a:pPr marL="457189" indent="-457189" defTabSz="1219170">
              <a:buClr>
                <a:srgbClr val="000000"/>
              </a:buClr>
              <a:buFont typeface="Arial" panose="020B0604020202020204" pitchFamily="34" charset="0"/>
              <a:buChar char="•"/>
              <a:defRPr/>
            </a:pPr>
            <a:r>
              <a:rPr lang="en-US" sz="2667" kern="0" dirty="0">
                <a:solidFill>
                  <a:srgbClr val="000000"/>
                </a:solidFill>
                <a:latin typeface="Open Sans"/>
                <a:ea typeface="Open Sans"/>
                <a:cs typeface="Open Sans"/>
                <a:sym typeface="Open Sans"/>
              </a:rPr>
              <a:t>Research indicates that mentorship is continuously and successfully used to prepare students for higher education and their careers</a:t>
            </a:r>
          </a:p>
          <a:p>
            <a:pPr defTabSz="1219170">
              <a:buClr>
                <a:srgbClr val="000000"/>
              </a:buClr>
              <a:defRPr/>
            </a:pPr>
            <a:endParaRPr lang="en-US" sz="2667" kern="0" dirty="0">
              <a:solidFill>
                <a:srgbClr val="000000"/>
              </a:solidFill>
              <a:latin typeface="Open Sans"/>
              <a:ea typeface="Open Sans"/>
              <a:cs typeface="Open Sans"/>
              <a:sym typeface="Open Sans"/>
            </a:endParaRPr>
          </a:p>
          <a:p>
            <a:pPr marL="457189" indent="-457189" defTabSz="1219170">
              <a:buClr>
                <a:srgbClr val="000000"/>
              </a:buClr>
              <a:buFont typeface="Arial" panose="020B0604020202020204" pitchFamily="34" charset="0"/>
              <a:buChar char="•"/>
              <a:defRPr/>
            </a:pPr>
            <a:r>
              <a:rPr lang="en-US" sz="2667" kern="0" dirty="0">
                <a:solidFill>
                  <a:srgbClr val="000000"/>
                </a:solidFill>
                <a:latin typeface="Open Sans"/>
                <a:ea typeface="Open Sans"/>
                <a:cs typeface="Open Sans"/>
                <a:sym typeface="Open Sans"/>
              </a:rPr>
              <a:t>There is little known about the science of mentorship and the information about how mentors describe mentorship</a:t>
            </a:r>
            <a:endParaRPr sz="1867" kern="0" dirty="0">
              <a:solidFill>
                <a:srgbClr val="000000"/>
              </a:solidFill>
              <a:latin typeface="Open Sans"/>
              <a:ea typeface="Open Sans"/>
              <a:cs typeface="Open Sans"/>
              <a:sym typeface="Open Sans"/>
            </a:endParaRPr>
          </a:p>
        </p:txBody>
      </p:sp>
      <p:sp>
        <p:nvSpPr>
          <p:cNvPr id="5124" name="TextBox 2">
            <a:extLst>
              <a:ext uri="{FF2B5EF4-FFF2-40B4-BE49-F238E27FC236}">
                <a16:creationId xmlns:a16="http://schemas.microsoft.com/office/drawing/2014/main" id="{E1C7C478-102B-272C-3B13-A4A9DE8DC359}"/>
              </a:ext>
            </a:extLst>
          </p:cNvPr>
          <p:cNvSpPr txBox="1">
            <a:spLocks noChangeArrowheads="1"/>
          </p:cNvSpPr>
          <p:nvPr/>
        </p:nvSpPr>
        <p:spPr bwMode="auto">
          <a:xfrm>
            <a:off x="3619501" y="5647267"/>
            <a:ext cx="789728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1867">
                <a:latin typeface="Open Sans" panose="020B0606030504020204" pitchFamily="34" charset="0"/>
                <a:cs typeface="Open Sans" panose="020B0606030504020204" pitchFamily="34" charset="0"/>
                <a:sym typeface="Open Sans" panose="020B0606030504020204" pitchFamily="34" charset="0"/>
              </a:rPr>
              <a:t>(Murray et al., 2022; Borders et al., 2012; Baltrinic et al.,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Google Shape;135;p26">
            <a:extLst>
              <a:ext uri="{FF2B5EF4-FFF2-40B4-BE49-F238E27FC236}">
                <a16:creationId xmlns:a16="http://schemas.microsoft.com/office/drawing/2014/main" id="{6E735988-BE32-DD6F-33E8-636310E539FE}"/>
              </a:ext>
            </a:extLst>
          </p:cNvPr>
          <p:cNvSpPr txBox="1">
            <a:spLocks noChangeArrowheads="1"/>
          </p:cNvSpPr>
          <p:nvPr/>
        </p:nvSpPr>
        <p:spPr bwMode="auto">
          <a:xfrm>
            <a:off x="416985" y="353484"/>
            <a:ext cx="10071100"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Introduction</a:t>
            </a:r>
            <a:endParaRPr lang="en-US" altLang="en-US" sz="4400">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136" name="Google Shape;136;p26">
            <a:extLst>
              <a:ext uri="{FF2B5EF4-FFF2-40B4-BE49-F238E27FC236}">
                <a16:creationId xmlns:a16="http://schemas.microsoft.com/office/drawing/2014/main" id="{2973156E-F3AD-0FBA-0551-CAA236BF3FF2}"/>
              </a:ext>
            </a:extLst>
          </p:cNvPr>
          <p:cNvSpPr txBox="1"/>
          <p:nvPr/>
        </p:nvSpPr>
        <p:spPr>
          <a:xfrm>
            <a:off x="416984" y="1062567"/>
            <a:ext cx="9658349" cy="4771266"/>
          </a:xfrm>
          <a:prstGeom prst="rect">
            <a:avLst/>
          </a:prstGeom>
          <a:noFill/>
          <a:ln>
            <a:noFill/>
          </a:ln>
        </p:spPr>
        <p:txBody>
          <a:bodyPr spcFirstLastPara="1" lIns="91433" tIns="45700" rIns="91433" bIns="45700">
            <a:spAutoFit/>
          </a:bodyPr>
          <a:lstStyle/>
          <a:p>
            <a:pPr defTabSz="1219170">
              <a:buClr>
                <a:srgbClr val="000000"/>
              </a:buClr>
              <a:defRPr/>
            </a:pPr>
            <a:r>
              <a:rPr lang="en-US" sz="2667" kern="0" dirty="0">
                <a:solidFill>
                  <a:srgbClr val="000000"/>
                </a:solidFill>
                <a:latin typeface="Open Sans"/>
                <a:ea typeface="Open Sans"/>
                <a:cs typeface="Open Sans"/>
                <a:sym typeface="Open Sans"/>
              </a:rPr>
              <a:t>Research Question</a:t>
            </a:r>
          </a:p>
          <a:p>
            <a:pPr marL="457189" indent="-457189" defTabSz="1219170">
              <a:buClr>
                <a:srgbClr val="000000"/>
              </a:buClr>
              <a:buFont typeface="Arial" panose="020B0604020202020204" pitchFamily="34" charset="0"/>
              <a:buChar char="•"/>
              <a:defRPr/>
            </a:pPr>
            <a:r>
              <a:rPr lang="en-US" sz="2667" kern="0" dirty="0">
                <a:solidFill>
                  <a:srgbClr val="000000"/>
                </a:solidFill>
                <a:latin typeface="Open Sans"/>
                <a:ea typeface="Open Sans"/>
                <a:cs typeface="Open Sans"/>
                <a:sym typeface="Open Sans"/>
              </a:rPr>
              <a:t>What are the perspectives of Iowa State University faculty mentors on mentorship?</a:t>
            </a:r>
          </a:p>
          <a:p>
            <a:pPr defTabSz="1219170">
              <a:buClr>
                <a:srgbClr val="000000"/>
              </a:buClr>
              <a:defRPr/>
            </a:pPr>
            <a:endParaRPr lang="en" sz="2667" kern="0" dirty="0">
              <a:solidFill>
                <a:srgbClr val="000000"/>
              </a:solidFill>
              <a:latin typeface="Open Sans"/>
              <a:ea typeface="Open Sans"/>
              <a:cs typeface="Open Sans"/>
              <a:sym typeface="Open Sans"/>
            </a:endParaRPr>
          </a:p>
          <a:p>
            <a:pPr defTabSz="1219170">
              <a:buClr>
                <a:srgbClr val="000000"/>
              </a:buClr>
              <a:defRPr/>
            </a:pPr>
            <a:r>
              <a:rPr lang="en" sz="2667" kern="0" dirty="0">
                <a:solidFill>
                  <a:srgbClr val="000000"/>
                </a:solidFill>
                <a:latin typeface="Open Sans"/>
                <a:ea typeface="Open Sans"/>
                <a:cs typeface="Open Sans"/>
                <a:sym typeface="Open Sans"/>
              </a:rPr>
              <a:t>Purpose of Study</a:t>
            </a:r>
          </a:p>
          <a:p>
            <a:pPr marL="457189" indent="-457189" defTabSz="1219170">
              <a:buClr>
                <a:srgbClr val="000000"/>
              </a:buClr>
              <a:buFont typeface="Arial" panose="020B0604020202020204" pitchFamily="34" charset="0"/>
              <a:buChar char="•"/>
              <a:defRPr/>
            </a:pPr>
            <a:r>
              <a:rPr lang="en" sz="2667" kern="0" dirty="0">
                <a:solidFill>
                  <a:srgbClr val="000000"/>
                </a:solidFill>
                <a:latin typeface="Open Sans"/>
                <a:ea typeface="Open Sans"/>
                <a:cs typeface="Open Sans"/>
                <a:sym typeface="Open Sans"/>
              </a:rPr>
              <a:t>To Investigate how faculty mentors at ISU describe mentorship by conducting interviews on various descriptions regarding mentorship.</a:t>
            </a:r>
          </a:p>
          <a:p>
            <a:pPr defTabSz="1219170">
              <a:buClr>
                <a:srgbClr val="000000"/>
              </a:buClr>
              <a:defRPr/>
            </a:pPr>
            <a:endParaRPr sz="2667" kern="0" dirty="0">
              <a:solidFill>
                <a:srgbClr val="000000"/>
              </a:solidFill>
              <a:latin typeface="Open Sans"/>
              <a:ea typeface="Open Sans"/>
              <a:cs typeface="Open Sans"/>
              <a:sym typeface="Open Sans"/>
            </a:endParaRPr>
          </a:p>
          <a:p>
            <a:pPr defTabSz="1219170">
              <a:buClr>
                <a:srgbClr val="000000"/>
              </a:buClr>
              <a:defRPr/>
            </a:pPr>
            <a:endParaRPr lang="en-US" sz="2667" kern="0" dirty="0">
              <a:solidFill>
                <a:srgbClr val="000000"/>
              </a:solidFill>
              <a:latin typeface="Open Sans"/>
              <a:ea typeface="Open Sans"/>
              <a:cs typeface="Open Sans"/>
              <a:sym typeface="Open Sans"/>
            </a:endParaRPr>
          </a:p>
          <a:p>
            <a:pPr defTabSz="1219170">
              <a:buClr>
                <a:srgbClr val="000000"/>
              </a:buClr>
              <a:defRPr/>
            </a:pPr>
            <a:endParaRPr sz="1867" kern="0" dirty="0">
              <a:solidFill>
                <a:srgbClr val="000000"/>
              </a:solidFill>
              <a:latin typeface="Open Sans"/>
              <a:ea typeface="Open Sans"/>
              <a:cs typeface="Open Sans"/>
              <a:sym typeface="Open Sans"/>
            </a:endParaRPr>
          </a:p>
          <a:p>
            <a:pPr defTabSz="1219170">
              <a:buClr>
                <a:srgbClr val="000000"/>
              </a:buClr>
              <a:defRPr/>
            </a:pPr>
            <a:endParaRPr sz="1867" kern="0" dirty="0">
              <a:solidFill>
                <a:srgbClr val="000000"/>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Google Shape;141;p27">
            <a:extLst>
              <a:ext uri="{FF2B5EF4-FFF2-40B4-BE49-F238E27FC236}">
                <a16:creationId xmlns:a16="http://schemas.microsoft.com/office/drawing/2014/main" id="{9A3055CC-E3FC-3A6D-6C55-10A37D101D07}"/>
              </a:ext>
            </a:extLst>
          </p:cNvPr>
          <p:cNvSpPr txBox="1">
            <a:spLocks noChangeArrowheads="1"/>
          </p:cNvSpPr>
          <p:nvPr/>
        </p:nvSpPr>
        <p:spPr bwMode="auto">
          <a:xfrm>
            <a:off x="226484" y="342900"/>
            <a:ext cx="7967133"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dirty="0">
                <a:solidFill>
                  <a:srgbClr val="C8102E"/>
                </a:solidFill>
                <a:latin typeface="Open Sans" panose="020B0606030504020204" pitchFamily="34" charset="0"/>
                <a:cs typeface="Open Sans" panose="020B0606030504020204" pitchFamily="34" charset="0"/>
                <a:sym typeface="Open Sans" panose="020B0606030504020204" pitchFamily="34" charset="0"/>
              </a:rPr>
              <a:t>Participants</a:t>
            </a:r>
            <a:endParaRPr lang="en-US" altLang="en-US" sz="1867" dirty="0">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pic>
        <p:nvPicPr>
          <p:cNvPr id="9219" name="Picture 1" descr="A table of black and white text&#10;&#10;Description automatically generated">
            <a:extLst>
              <a:ext uri="{FF2B5EF4-FFF2-40B4-BE49-F238E27FC236}">
                <a16:creationId xmlns:a16="http://schemas.microsoft.com/office/drawing/2014/main" id="{B6B34BC9-FA15-3EBB-95F1-C53AEBCAF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537"/>
          <a:stretch>
            <a:fillRect/>
          </a:stretch>
        </p:blipFill>
        <p:spPr bwMode="auto">
          <a:xfrm>
            <a:off x="330201" y="1113367"/>
            <a:ext cx="9218084"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Google Shape;148;p28">
            <a:extLst>
              <a:ext uri="{FF2B5EF4-FFF2-40B4-BE49-F238E27FC236}">
                <a16:creationId xmlns:a16="http://schemas.microsoft.com/office/drawing/2014/main" id="{4035E4ED-3B1F-EFE5-AAAE-B99A036ABF72}"/>
              </a:ext>
            </a:extLst>
          </p:cNvPr>
          <p:cNvSpPr txBox="1">
            <a:spLocks noChangeArrowheads="1"/>
          </p:cNvSpPr>
          <p:nvPr/>
        </p:nvSpPr>
        <p:spPr bwMode="auto">
          <a:xfrm>
            <a:off x="330201" y="381000"/>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dirty="0">
                <a:solidFill>
                  <a:srgbClr val="C8102E"/>
                </a:solidFill>
                <a:latin typeface="Open Sans" panose="020B0606030504020204" pitchFamily="34" charset="0"/>
                <a:cs typeface="Open Sans" panose="020B0606030504020204" pitchFamily="34" charset="0"/>
                <a:sym typeface="Open Sans" panose="020B0606030504020204" pitchFamily="34" charset="0"/>
              </a:rPr>
              <a:t>Procedure</a:t>
            </a:r>
            <a:endParaRPr lang="en-US" altLang="en-US" sz="1867" b="1" dirty="0">
              <a:cs typeface="Open Sans" panose="020B0606030504020204" pitchFamily="34" charset="0"/>
            </a:endParaRPr>
          </a:p>
        </p:txBody>
      </p:sp>
      <p:sp>
        <p:nvSpPr>
          <p:cNvPr id="149" name="Google Shape;149;p28">
            <a:extLst>
              <a:ext uri="{FF2B5EF4-FFF2-40B4-BE49-F238E27FC236}">
                <a16:creationId xmlns:a16="http://schemas.microsoft.com/office/drawing/2014/main" id="{5B918879-BCBD-170C-BE9E-BD44AF8CC3BB}"/>
              </a:ext>
            </a:extLst>
          </p:cNvPr>
          <p:cNvSpPr txBox="1"/>
          <p:nvPr/>
        </p:nvSpPr>
        <p:spPr>
          <a:xfrm>
            <a:off x="330200" y="1344085"/>
            <a:ext cx="9919712" cy="4606670"/>
          </a:xfrm>
          <a:prstGeom prst="rect">
            <a:avLst/>
          </a:prstGeom>
          <a:noFill/>
          <a:ln>
            <a:noFill/>
          </a:ln>
        </p:spPr>
        <p:txBody>
          <a:bodyPr spcFirstLastPara="1" wrap="square" lIns="91433" tIns="45700" rIns="91433" bIns="45700">
            <a:spAutoFit/>
          </a:bodyPr>
          <a:lstStyle/>
          <a:p>
            <a:pPr marL="575719" indent="-457189" defTabSz="1219170">
              <a:buClr>
                <a:srgbClr val="000000"/>
              </a:buClr>
              <a:buSzPts val="2200"/>
              <a:buFont typeface="Arial" panose="020B0604020202020204" pitchFamily="34" charset="0"/>
              <a:buChar char="•"/>
              <a:defRPr/>
            </a:pPr>
            <a:r>
              <a:rPr lang="en" sz="2667" kern="0" dirty="0">
                <a:solidFill>
                  <a:srgbClr val="000000"/>
                </a:solidFill>
                <a:latin typeface="Open Sans"/>
                <a:ea typeface="Open Sans"/>
                <a:cs typeface="Open Sans"/>
                <a:sym typeface="Open Sans"/>
              </a:rPr>
              <a:t>Semi-structured interviews were conducted during Fall 2023</a:t>
            </a:r>
            <a:endParaRPr lang="en-US" sz="2667" kern="0" dirty="0">
              <a:solidFill>
                <a:srgbClr val="000000"/>
              </a:solidFill>
              <a:latin typeface="Open Sans"/>
              <a:ea typeface="Open Sans"/>
              <a:cs typeface="Open Sans"/>
              <a:sym typeface="Arial"/>
            </a:endParaRPr>
          </a:p>
          <a:p>
            <a:pPr marL="575719" indent="-457189" defTabSz="1219170">
              <a:buClr>
                <a:srgbClr val="000000"/>
              </a:buClr>
              <a:buSzPts val="2200"/>
              <a:buFont typeface="Arial" panose="020B0604020202020204" pitchFamily="34" charset="0"/>
              <a:buChar char="•"/>
              <a:defRPr/>
            </a:pPr>
            <a:endParaRPr lang="en" sz="2667" kern="0" dirty="0">
              <a:solidFill>
                <a:srgbClr val="000000"/>
              </a:solidFill>
              <a:latin typeface="Open Sans"/>
              <a:ea typeface="Open Sans"/>
              <a:cs typeface="Open Sans"/>
              <a:sym typeface="Open Sans"/>
            </a:endParaRPr>
          </a:p>
          <a:p>
            <a:pPr marL="575719" indent="-457189" defTabSz="1219170">
              <a:buClr>
                <a:srgbClr val="000000"/>
              </a:buClr>
              <a:buSzPts val="2200"/>
              <a:buFont typeface="Arial" panose="020B0604020202020204" pitchFamily="34" charset="0"/>
              <a:buChar char="•"/>
              <a:defRPr/>
            </a:pPr>
            <a:r>
              <a:rPr lang="en" sz="2667" kern="0" dirty="0">
                <a:solidFill>
                  <a:srgbClr val="000000"/>
                </a:solidFill>
                <a:latin typeface="Open Sans"/>
                <a:ea typeface="Open Sans"/>
                <a:cs typeface="Open Sans"/>
                <a:sym typeface="Open Sans"/>
              </a:rPr>
              <a:t>The interviews averaged around 45 minutes were held via Webex</a:t>
            </a:r>
            <a:r>
              <a:rPr lang="en-US" sz="2667" kern="0" dirty="0">
                <a:solidFill>
                  <a:srgbClr val="000000"/>
                </a:solidFill>
                <a:latin typeface="Open Sans"/>
                <a:ea typeface="Open Sans"/>
                <a:cs typeface="Open Sans"/>
                <a:sym typeface="Open Sans"/>
              </a:rPr>
              <a:t> or in-person</a:t>
            </a:r>
            <a:endParaRPr lang="en-US" sz="2667" kern="0" dirty="0">
              <a:solidFill>
                <a:srgbClr val="000000"/>
              </a:solidFill>
              <a:latin typeface="Open Sans"/>
              <a:ea typeface="Open Sans"/>
              <a:cs typeface="Open Sans"/>
              <a:sym typeface="Arial"/>
            </a:endParaRPr>
          </a:p>
          <a:p>
            <a:pPr marL="575719" indent="-457189" defTabSz="1219170">
              <a:buClr>
                <a:srgbClr val="000000"/>
              </a:buClr>
              <a:buSzPts val="2200"/>
              <a:buFont typeface="Arial" panose="020B0604020202020204" pitchFamily="34" charset="0"/>
              <a:buChar char="•"/>
              <a:defRPr/>
            </a:pPr>
            <a:endParaRPr lang="en" sz="2667" kern="0" dirty="0">
              <a:solidFill>
                <a:srgbClr val="000000"/>
              </a:solidFill>
              <a:latin typeface="Open Sans"/>
              <a:ea typeface="Open Sans"/>
              <a:cs typeface="Open Sans"/>
              <a:sym typeface="Open Sans"/>
            </a:endParaRPr>
          </a:p>
          <a:p>
            <a:pPr marL="575719" indent="-457189" defTabSz="1219170">
              <a:buClr>
                <a:srgbClr val="000000"/>
              </a:buClr>
              <a:buSzPts val="2200"/>
              <a:buFont typeface="Arial" panose="020B0604020202020204" pitchFamily="34" charset="0"/>
              <a:buChar char="•"/>
              <a:defRPr/>
            </a:pPr>
            <a:r>
              <a:rPr lang="en" sz="2667" kern="0" dirty="0">
                <a:solidFill>
                  <a:srgbClr val="000000"/>
                </a:solidFill>
                <a:latin typeface="Open Sans"/>
                <a:ea typeface="Open Sans"/>
                <a:cs typeface="Open Sans"/>
                <a:sym typeface="Open Sans"/>
              </a:rPr>
              <a:t>All interviews were recorded and transcribed</a:t>
            </a:r>
            <a:endParaRPr lang="en-US" sz="2667" kern="0" dirty="0">
              <a:solidFill>
                <a:srgbClr val="000000"/>
              </a:solidFill>
              <a:latin typeface="Open Sans"/>
              <a:ea typeface="Open Sans"/>
              <a:cs typeface="Open Sans"/>
              <a:sym typeface="Open Sans"/>
            </a:endParaRPr>
          </a:p>
          <a:p>
            <a:pPr marL="609585" indent="-491054" defTabSz="1219170">
              <a:buClr>
                <a:srgbClr val="000000"/>
              </a:buClr>
              <a:buSzPts val="2200"/>
              <a:buFont typeface="Open Sans"/>
              <a:buChar char="●"/>
              <a:defRPr/>
            </a:pPr>
            <a:endParaRPr sz="2933" kern="0" dirty="0">
              <a:solidFill>
                <a:srgbClr val="000000"/>
              </a:solidFill>
              <a:latin typeface="Open Sans"/>
              <a:ea typeface="Open Sans"/>
              <a:cs typeface="Open Sans"/>
              <a:sym typeface="Open Sans"/>
            </a:endParaRPr>
          </a:p>
          <a:p>
            <a:pPr defTabSz="1219170">
              <a:buClr>
                <a:srgbClr val="000000"/>
              </a:buClr>
              <a:defRPr/>
            </a:pPr>
            <a:endParaRPr sz="2933" kern="0" dirty="0">
              <a:solidFill>
                <a:srgbClr val="000000"/>
              </a:solidFill>
              <a:latin typeface="Open Sans"/>
              <a:ea typeface="Open Sans"/>
              <a:cs typeface="Open Sans"/>
              <a:sym typeface="Open Sans"/>
            </a:endParaRPr>
          </a:p>
          <a:p>
            <a:pPr defTabSz="1219170">
              <a:buClr>
                <a:srgbClr val="000000"/>
              </a:buClr>
              <a:defRPr/>
            </a:pPr>
            <a:endParaRPr sz="2933" kern="0" dirty="0">
              <a:solidFill>
                <a:srgbClr val="000000"/>
              </a:solidFill>
              <a:latin typeface="Open Sans"/>
              <a:ea typeface="Open Sans"/>
              <a:cs typeface="Open Sans"/>
              <a:sym typeface="Open Sans"/>
            </a:endParaRPr>
          </a:p>
          <a:p>
            <a:pPr defTabSz="1219170">
              <a:buClr>
                <a:srgbClr val="000000"/>
              </a:buClr>
              <a:defRPr/>
            </a:pPr>
            <a:endParaRPr sz="1867" kern="0" dirty="0">
              <a:solidFill>
                <a:srgbClr val="000000"/>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Google Shape;148;p28">
            <a:extLst>
              <a:ext uri="{FF2B5EF4-FFF2-40B4-BE49-F238E27FC236}">
                <a16:creationId xmlns:a16="http://schemas.microsoft.com/office/drawing/2014/main" id="{54387128-8334-3339-52B7-76D748979537}"/>
              </a:ext>
            </a:extLst>
          </p:cNvPr>
          <p:cNvSpPr txBox="1">
            <a:spLocks noChangeArrowheads="1"/>
          </p:cNvSpPr>
          <p:nvPr/>
        </p:nvSpPr>
        <p:spPr bwMode="auto">
          <a:xfrm>
            <a:off x="330201" y="381000"/>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dirty="0">
                <a:solidFill>
                  <a:srgbClr val="C8102E"/>
                </a:solidFill>
                <a:latin typeface="Open Sans" panose="020B0606030504020204" pitchFamily="34" charset="0"/>
                <a:cs typeface="Open Sans" panose="020B0606030504020204" pitchFamily="34" charset="0"/>
                <a:sym typeface="Open Sans" panose="020B0606030504020204" pitchFamily="34" charset="0"/>
              </a:rPr>
              <a:t>Analysis</a:t>
            </a:r>
            <a:endParaRPr lang="en-US" altLang="en-US" sz="1867" dirty="0">
              <a:solidFill>
                <a:srgbClr val="C8102E"/>
              </a:solidFill>
              <a:latin typeface="Calibri" panose="020F0502020204030204" pitchFamily="34" charset="0"/>
              <a:cs typeface="Calibri" panose="020F0502020204030204" pitchFamily="34" charset="0"/>
            </a:endParaRPr>
          </a:p>
        </p:txBody>
      </p:sp>
      <p:sp>
        <p:nvSpPr>
          <p:cNvPr id="149" name="Google Shape;149;p28">
            <a:extLst>
              <a:ext uri="{FF2B5EF4-FFF2-40B4-BE49-F238E27FC236}">
                <a16:creationId xmlns:a16="http://schemas.microsoft.com/office/drawing/2014/main" id="{974088E8-7AA5-2D89-34DD-BDFE7E83A65A}"/>
              </a:ext>
            </a:extLst>
          </p:cNvPr>
          <p:cNvSpPr txBox="1"/>
          <p:nvPr/>
        </p:nvSpPr>
        <p:spPr>
          <a:xfrm>
            <a:off x="330200" y="1344084"/>
            <a:ext cx="10219267" cy="3293554"/>
          </a:xfrm>
          <a:prstGeom prst="rect">
            <a:avLst/>
          </a:prstGeom>
          <a:noFill/>
          <a:ln>
            <a:noFill/>
          </a:ln>
        </p:spPr>
        <p:txBody>
          <a:bodyPr spcFirstLastPara="1" lIns="91433" tIns="45700" rIns="91433" bIns="45700">
            <a:spAutoFit/>
          </a:bodyPr>
          <a:lstStyle/>
          <a:p>
            <a:pPr marL="457189" indent="-457189" defTabSz="1219170">
              <a:buClr>
                <a:srgbClr val="000000"/>
              </a:buClr>
              <a:buFont typeface="Arial" panose="020B0604020202020204" pitchFamily="34" charset="0"/>
              <a:buChar char="•"/>
              <a:defRPr/>
            </a:pPr>
            <a:r>
              <a:rPr lang="en" sz="2667" kern="0" dirty="0">
                <a:solidFill>
                  <a:srgbClr val="000000"/>
                </a:solidFill>
                <a:latin typeface="Open Sans"/>
                <a:ea typeface="Open Sans"/>
                <a:cs typeface="Open Sans"/>
                <a:sym typeface="Arial"/>
              </a:rPr>
              <a:t>Thematic analysis approach</a:t>
            </a:r>
            <a:endParaRPr lang="en-US" sz="1867" kern="0" dirty="0">
              <a:solidFill>
                <a:srgbClr val="000000"/>
              </a:solidFill>
              <a:latin typeface="Arial"/>
              <a:ea typeface="Arial"/>
              <a:cs typeface="Arial"/>
              <a:sym typeface="Arial"/>
            </a:endParaRPr>
          </a:p>
          <a:p>
            <a:pPr marL="457189" indent="-457189" defTabSz="1219170">
              <a:buClr>
                <a:srgbClr val="000000"/>
              </a:buClr>
              <a:buFont typeface="Arial"/>
              <a:buChar char="•"/>
              <a:defRPr/>
            </a:pPr>
            <a:r>
              <a:rPr lang="en" sz="2667" kern="0" dirty="0">
                <a:solidFill>
                  <a:srgbClr val="000000"/>
                </a:solidFill>
                <a:latin typeface="Open Sans"/>
                <a:ea typeface="Open Sans"/>
                <a:cs typeface="Open Sans"/>
                <a:sym typeface="Arial"/>
              </a:rPr>
              <a:t>Systematic coding</a:t>
            </a:r>
          </a:p>
          <a:p>
            <a:pPr marL="457189" indent="-457189" defTabSz="1219170">
              <a:buClr>
                <a:srgbClr val="000000"/>
              </a:buClr>
              <a:buFont typeface="Arial"/>
              <a:buChar char="•"/>
              <a:defRPr/>
            </a:pPr>
            <a:r>
              <a:rPr lang="en" sz="2667" kern="0" dirty="0">
                <a:solidFill>
                  <a:srgbClr val="000000"/>
                </a:solidFill>
                <a:latin typeface="Open Sans"/>
                <a:ea typeface="Open Sans"/>
                <a:cs typeface="Open Sans"/>
                <a:sym typeface="Arial"/>
              </a:rPr>
              <a:t>Continuous review of transcripts</a:t>
            </a:r>
          </a:p>
          <a:p>
            <a:pPr marL="457189" indent="-457189" defTabSz="1219170">
              <a:buClr>
                <a:srgbClr val="000000"/>
              </a:buClr>
              <a:buFont typeface="Arial"/>
              <a:buChar char="•"/>
              <a:defRPr/>
            </a:pPr>
            <a:r>
              <a:rPr lang="en" sz="2667" kern="0" dirty="0">
                <a:solidFill>
                  <a:srgbClr val="000000"/>
                </a:solidFill>
                <a:latin typeface="Open Sans"/>
                <a:ea typeface="Open Sans"/>
                <a:cs typeface="Open Sans"/>
                <a:sym typeface="Arial"/>
              </a:rPr>
              <a:t>All to ensure that the methodical approach supports the transparency and replicability of the analysis.</a:t>
            </a:r>
          </a:p>
          <a:p>
            <a:pPr defTabSz="1219170">
              <a:buClr>
                <a:srgbClr val="000000"/>
              </a:buClr>
              <a:defRPr/>
            </a:pPr>
            <a:endParaRPr lang="en" sz="2667" b="1" kern="0" dirty="0">
              <a:solidFill>
                <a:srgbClr val="000000"/>
              </a:solidFill>
              <a:latin typeface="Open Sans"/>
              <a:ea typeface="Open Sans"/>
              <a:cs typeface="Open Sans"/>
              <a:sym typeface="Arial"/>
            </a:endParaRPr>
          </a:p>
          <a:p>
            <a:pPr defTabSz="1219170">
              <a:buClr>
                <a:srgbClr val="000000"/>
              </a:buClr>
              <a:defRPr/>
            </a:pPr>
            <a:endParaRPr lang="en" sz="2933" kern="0" dirty="0">
              <a:solidFill>
                <a:srgbClr val="000000"/>
              </a:solidFill>
              <a:latin typeface="Open Sans"/>
              <a:ea typeface="Open Sans"/>
              <a:cs typeface="Open Sans"/>
              <a:sym typeface="Arial"/>
            </a:endParaRPr>
          </a:p>
          <a:p>
            <a:pPr defTabSz="1219170">
              <a:buClr>
                <a:srgbClr val="000000"/>
              </a:buClr>
              <a:defRPr/>
            </a:pPr>
            <a:endParaRPr lang="en-US" sz="1867" kern="0" dirty="0">
              <a:solidFill>
                <a:srgbClr val="000000"/>
              </a:solidFill>
              <a:latin typeface="Open Sans"/>
              <a:ea typeface="Open Sans"/>
              <a:cs typeface="Open Sans"/>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Google Shape;184;p34">
            <a:extLst>
              <a:ext uri="{FF2B5EF4-FFF2-40B4-BE49-F238E27FC236}">
                <a16:creationId xmlns:a16="http://schemas.microsoft.com/office/drawing/2014/main" id="{31CB3C63-7F71-3E30-5B6B-CD49BAF00BF5}"/>
              </a:ext>
            </a:extLst>
          </p:cNvPr>
          <p:cNvSpPr txBox="1">
            <a:spLocks noChangeArrowheads="1"/>
          </p:cNvSpPr>
          <p:nvPr/>
        </p:nvSpPr>
        <p:spPr bwMode="auto">
          <a:xfrm>
            <a:off x="330201" y="342900"/>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Results </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15363" name="Google Shape;185;p34">
            <a:extLst>
              <a:ext uri="{FF2B5EF4-FFF2-40B4-BE49-F238E27FC236}">
                <a16:creationId xmlns:a16="http://schemas.microsoft.com/office/drawing/2014/main" id="{E2665938-39C8-4AA0-5A9A-94F6DE280076}"/>
              </a:ext>
            </a:extLst>
          </p:cNvPr>
          <p:cNvSpPr txBox="1">
            <a:spLocks noChangeArrowheads="1"/>
          </p:cNvSpPr>
          <p:nvPr/>
        </p:nvSpPr>
        <p:spPr bwMode="auto">
          <a:xfrm>
            <a:off x="330201" y="1113367"/>
            <a:ext cx="9658351" cy="489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2667" dirty="0">
                <a:latin typeface="Open Sans" panose="020B0606030504020204" pitchFamily="34" charset="0"/>
              </a:rPr>
              <a:t>The thematic analysis revealed consistent pattern among mentors:</a:t>
            </a:r>
            <a:endParaRPr lang="en-US" altLang="en-US" sz="1867" dirty="0"/>
          </a:p>
          <a:p>
            <a:pPr marL="990575" lvl="1" indent="-380990" defTabSz="1219170" fontAlgn="base">
              <a:spcBef>
                <a:spcPct val="0"/>
              </a:spcBef>
              <a:spcAft>
                <a:spcPct val="0"/>
              </a:spcAft>
              <a:buFont typeface="Arial" panose="020B0604020202020204" pitchFamily="34" charset="0"/>
              <a:buChar char="•"/>
            </a:pPr>
            <a:r>
              <a:rPr lang="en-US" altLang="en-US" sz="2667" b="1" dirty="0">
                <a:latin typeface="Open Sans" panose="020B0606030504020204" pitchFamily="34" charset="0"/>
              </a:rPr>
              <a:t>Individualization</a:t>
            </a:r>
          </a:p>
          <a:p>
            <a:pPr marL="990575" lvl="1" indent="-380990" defTabSz="1219170" fontAlgn="base">
              <a:spcBef>
                <a:spcPct val="0"/>
              </a:spcBef>
              <a:spcAft>
                <a:spcPct val="0"/>
              </a:spcAft>
              <a:buFont typeface="Arial" panose="020B0604020202020204" pitchFamily="34" charset="0"/>
              <a:buChar char="•"/>
            </a:pPr>
            <a:r>
              <a:rPr lang="en-US" altLang="en-US" sz="2667" b="1" dirty="0">
                <a:latin typeface="Open Sans" panose="020B0606030504020204" pitchFamily="34" charset="0"/>
              </a:rPr>
              <a:t>Flexibility</a:t>
            </a:r>
          </a:p>
          <a:p>
            <a:pPr marL="990575" lvl="1" indent="-380990" defTabSz="1219170" fontAlgn="base">
              <a:spcBef>
                <a:spcPct val="0"/>
              </a:spcBef>
              <a:spcAft>
                <a:spcPct val="0"/>
              </a:spcAft>
              <a:buFont typeface="Arial" panose="020B0604020202020204" pitchFamily="34" charset="0"/>
              <a:buChar char="•"/>
            </a:pPr>
            <a:r>
              <a:rPr lang="en-US" altLang="en-US" sz="2667" b="1" dirty="0">
                <a:latin typeface="Open Sans" panose="020B0606030504020204" pitchFamily="34" charset="0"/>
              </a:rPr>
              <a:t>Student goal-oriented focus </a:t>
            </a:r>
          </a:p>
          <a:p>
            <a:pPr defTabSz="1219170" fontAlgn="base">
              <a:spcBef>
                <a:spcPct val="0"/>
              </a:spcBef>
              <a:spcAft>
                <a:spcPct val="0"/>
              </a:spcAft>
            </a:pPr>
            <a:endParaRPr lang="en-US" altLang="en-US" sz="2667" dirty="0">
              <a:latin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rPr>
              <a:t>Many mentors aim to recognize interests and ambitions to create a personalized and supportive atmosphere</a:t>
            </a:r>
          </a:p>
          <a:p>
            <a:pPr defTabSz="1219170" fontAlgn="base">
              <a:spcBef>
                <a:spcPct val="0"/>
              </a:spcBef>
              <a:spcAft>
                <a:spcPct val="0"/>
              </a:spcAft>
            </a:pPr>
            <a:endParaRPr lang="en-US" altLang="en-US" sz="2667" dirty="0">
              <a:latin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rPr>
              <a:t>Our results also highlights the collaborative and adaptable nature of mentorship in academia</a:t>
            </a:r>
          </a:p>
          <a:p>
            <a:pPr defTabSz="1219170" fontAlgn="base">
              <a:spcBef>
                <a:spcPct val="0"/>
              </a:spcBef>
              <a:spcAft>
                <a:spcPct val="0"/>
              </a:spcAft>
            </a:pPr>
            <a:endParaRPr lang="en-US" altLang="en-US" sz="1867" dirty="0">
              <a:latin typeface="Open Sans" panose="020B0606030504020204" pitchFamily="34" charset="0"/>
              <a:cs typeface="Open Sans" panose="020B0606030504020204" pitchFamily="34" charset="0"/>
              <a:sym typeface="Open Sans" panose="020B0606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EF2AA922-30A8-CD82-EAC8-C8BFB849B5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C7B594-3348-F2F7-E244-69F5CAA48D26}"/>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latin typeface="Univers"/>
                <a:cs typeface="Calibri"/>
              </a:rPr>
              <a:t>Mentorship Research</a:t>
            </a:r>
            <a:endParaRPr lang="en-US" dirty="0"/>
          </a:p>
        </p:txBody>
      </p:sp>
      <p:sp>
        <p:nvSpPr>
          <p:cNvPr id="7" name="TextBox 6">
            <a:extLst>
              <a:ext uri="{FF2B5EF4-FFF2-40B4-BE49-F238E27FC236}">
                <a16:creationId xmlns:a16="http://schemas.microsoft.com/office/drawing/2014/main" id="{688EBF52-76EC-428E-A636-6367FEA39F66}"/>
              </a:ext>
            </a:extLst>
          </p:cNvPr>
          <p:cNvSpPr txBox="1"/>
          <p:nvPr/>
        </p:nvSpPr>
        <p:spPr>
          <a:xfrm>
            <a:off x="329972" y="1344386"/>
            <a:ext cx="10376807" cy="11387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400" dirty="0">
              <a:latin typeface="Univers"/>
              <a:cs typeface="Calibri"/>
            </a:endParaRPr>
          </a:p>
          <a:p>
            <a:pPr algn="l"/>
            <a:endParaRPr lang="en-US" sz="2400" dirty="0">
              <a:latin typeface="Univers"/>
              <a:cs typeface="Calibri"/>
            </a:endParaRPr>
          </a:p>
          <a:p>
            <a:pPr algn="l"/>
            <a:endParaRPr lang="en-US" sz="2000" dirty="0">
              <a:latin typeface="Univers"/>
            </a:endParaRPr>
          </a:p>
        </p:txBody>
      </p:sp>
      <p:graphicFrame>
        <p:nvGraphicFramePr>
          <p:cNvPr id="4" name="Diagram 3">
            <a:extLst>
              <a:ext uri="{FF2B5EF4-FFF2-40B4-BE49-F238E27FC236}">
                <a16:creationId xmlns:a16="http://schemas.microsoft.com/office/drawing/2014/main" id="{C9625166-6A62-9F38-C725-15482D5EC2BB}"/>
              </a:ext>
            </a:extLst>
          </p:cNvPr>
          <p:cNvGraphicFramePr/>
          <p:nvPr>
            <p:extLst>
              <p:ext uri="{D42A27DB-BD31-4B8C-83A1-F6EECF244321}">
                <p14:modId xmlns:p14="http://schemas.microsoft.com/office/powerpoint/2010/main" val="3083206277"/>
              </p:ext>
            </p:extLst>
          </p:nvPr>
        </p:nvGraphicFramePr>
        <p:xfrm>
          <a:off x="329972" y="1913772"/>
          <a:ext cx="8711553" cy="3103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99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Google Shape;166;p31">
            <a:extLst>
              <a:ext uri="{FF2B5EF4-FFF2-40B4-BE49-F238E27FC236}">
                <a16:creationId xmlns:a16="http://schemas.microsoft.com/office/drawing/2014/main" id="{10FFEB8C-CB2D-1635-0F88-86FAF3E80AB2}"/>
              </a:ext>
            </a:extLst>
          </p:cNvPr>
          <p:cNvSpPr txBox="1">
            <a:spLocks noChangeArrowheads="1"/>
          </p:cNvSpPr>
          <p:nvPr/>
        </p:nvSpPr>
        <p:spPr bwMode="auto">
          <a:xfrm>
            <a:off x="196851" y="429684"/>
            <a:ext cx="7965016"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Individualization</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17411" name="Google Shape;167;p31">
            <a:extLst>
              <a:ext uri="{FF2B5EF4-FFF2-40B4-BE49-F238E27FC236}">
                <a16:creationId xmlns:a16="http://schemas.microsoft.com/office/drawing/2014/main" id="{63C22A9B-7EF2-7A61-FFAC-A4CD52031879}"/>
              </a:ext>
            </a:extLst>
          </p:cNvPr>
          <p:cNvSpPr txBox="1">
            <a:spLocks noChangeArrowheads="1"/>
          </p:cNvSpPr>
          <p:nvPr/>
        </p:nvSpPr>
        <p:spPr bwMode="auto">
          <a:xfrm>
            <a:off x="196851" y="1517651"/>
            <a:ext cx="10318749" cy="509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sym typeface="Open Sans" panose="020B0606030504020204" pitchFamily="34" charset="0"/>
              </a:rPr>
              <a:t>"</a:t>
            </a:r>
            <a:r>
              <a:rPr lang="en-US" altLang="en-US" sz="2667" b="1" dirty="0">
                <a:latin typeface="Open Sans" panose="020B0606030504020204" pitchFamily="34" charset="0"/>
                <a:cs typeface="Open Sans" panose="020B0606030504020204" pitchFamily="34" charset="0"/>
                <a:sym typeface="Open Sans" panose="020B0606030504020204" pitchFamily="34" charset="0"/>
              </a:rPr>
              <a:t>I do not like a blanket approach to mentoring</a:t>
            </a:r>
            <a:r>
              <a:rPr lang="en-US" altLang="en-US" sz="2667" dirty="0">
                <a:latin typeface="Open Sans" panose="020B0606030504020204" pitchFamily="34" charset="0"/>
                <a:cs typeface="Open Sans" panose="020B0606030504020204" pitchFamily="34" charset="0"/>
                <a:sym typeface="Open Sans" panose="020B0606030504020204" pitchFamily="34" charset="0"/>
              </a:rPr>
              <a:t> because I truly believe that </a:t>
            </a:r>
            <a:r>
              <a:rPr lang="en-US" altLang="en-US" sz="2667" b="1" dirty="0">
                <a:latin typeface="Open Sans" panose="020B0606030504020204" pitchFamily="34" charset="0"/>
                <a:cs typeface="Open Sans" panose="020B0606030504020204" pitchFamily="34" charset="0"/>
                <a:sym typeface="Open Sans" panose="020B0606030504020204" pitchFamily="34" charset="0"/>
              </a:rPr>
              <a:t>each student is so different</a:t>
            </a:r>
            <a:r>
              <a:rPr lang="en-US" altLang="en-US" sz="2667" dirty="0">
                <a:latin typeface="Open Sans" panose="020B0606030504020204" pitchFamily="34" charset="0"/>
                <a:cs typeface="Open Sans" panose="020B0606030504020204" pitchFamily="34" charset="0"/>
                <a:sym typeface="Open Sans" panose="020B0606030504020204" pitchFamily="34" charset="0"/>
              </a:rPr>
              <a:t>." </a:t>
            </a:r>
            <a:br>
              <a:rPr lang="en-US" altLang="en-US" sz="2667" dirty="0">
                <a:latin typeface="Open Sans" panose="020B0606030504020204" pitchFamily="34" charset="0"/>
                <a:cs typeface="Open Sans" panose="020B0606030504020204" pitchFamily="34" charset="0"/>
                <a:sym typeface="Open Sans" panose="020B0606030504020204" pitchFamily="34" charset="0"/>
              </a:rPr>
            </a:br>
            <a:r>
              <a:rPr lang="en-US" altLang="en-US" sz="2667" dirty="0">
                <a:latin typeface="Open Sans" panose="020B0606030504020204" pitchFamily="34" charset="0"/>
                <a:cs typeface="Open Sans" panose="020B0606030504020204" pitchFamily="34" charset="0"/>
                <a:sym typeface="Open Sans" panose="020B0606030504020204" pitchFamily="34" charset="0"/>
              </a:rPr>
              <a:t>-Faculty Mentor 2</a:t>
            </a: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a:t>
            </a:r>
            <a:r>
              <a:rPr lang="en-US" altLang="en-US" sz="2667" b="1" dirty="0">
                <a:latin typeface="Open Sans" panose="020B0606030504020204" pitchFamily="34" charset="0"/>
                <a:cs typeface="Open Sans" panose="020B0606030504020204" pitchFamily="34" charset="0"/>
              </a:rPr>
              <a:t>I am seeing them as an individual and trying to understand what they need specifically</a:t>
            </a:r>
            <a:r>
              <a:rPr lang="en-US" altLang="en-US" sz="2667" dirty="0">
                <a:latin typeface="Open Sans" panose="020B0606030504020204" pitchFamily="34" charset="0"/>
                <a:cs typeface="Open Sans" panose="020B0606030504020204" pitchFamily="34" charset="0"/>
              </a:rPr>
              <a:t> in terms of like what their career goals are or what, you know, they are trying to work on.”</a:t>
            </a: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 Faculty Mentor 10</a:t>
            </a: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a:p>
            <a:pPr defTabSz="1219170" fontAlgn="base">
              <a:spcBef>
                <a:spcPts val="633"/>
              </a:spcBef>
              <a:spcAft>
                <a:spcPct val="0"/>
              </a:spcAft>
              <a:buSzPts val="1100"/>
            </a:pP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Google Shape;172;p32">
            <a:extLst>
              <a:ext uri="{FF2B5EF4-FFF2-40B4-BE49-F238E27FC236}">
                <a16:creationId xmlns:a16="http://schemas.microsoft.com/office/drawing/2014/main" id="{0579B30D-4EDD-13C9-121D-0173481509A9}"/>
              </a:ext>
            </a:extLst>
          </p:cNvPr>
          <p:cNvSpPr txBox="1">
            <a:spLocks noChangeArrowheads="1"/>
          </p:cNvSpPr>
          <p:nvPr/>
        </p:nvSpPr>
        <p:spPr bwMode="auto">
          <a:xfrm>
            <a:off x="198967" y="325967"/>
            <a:ext cx="7967133"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Flexibility</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19459" name="Google Shape;173;p32">
            <a:extLst>
              <a:ext uri="{FF2B5EF4-FFF2-40B4-BE49-F238E27FC236}">
                <a16:creationId xmlns:a16="http://schemas.microsoft.com/office/drawing/2014/main" id="{575A5981-0329-34C5-E4CA-A3938F875E41}"/>
              </a:ext>
            </a:extLst>
          </p:cNvPr>
          <p:cNvSpPr txBox="1">
            <a:spLocks noChangeArrowheads="1"/>
          </p:cNvSpPr>
          <p:nvPr/>
        </p:nvSpPr>
        <p:spPr bwMode="auto">
          <a:xfrm>
            <a:off x="198967" y="1035051"/>
            <a:ext cx="10267951" cy="540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ts val="633"/>
              </a:spcBef>
              <a:spcAft>
                <a:spcPct val="0"/>
              </a:spcAft>
            </a:pPr>
            <a:endParaRPr lang="en-US" altLang="en-US" sz="2667" i="1" dirty="0">
              <a:latin typeface="Open Sans" panose="020B0606030504020204" pitchFamily="34" charset="0"/>
              <a:cs typeface="Open Sans" panose="020B0606030504020204" pitchFamily="34" charset="0"/>
              <a:sym typeface="Open Sans" panose="020B0606030504020204" pitchFamily="34" charset="0"/>
            </a:endParaRPr>
          </a:p>
          <a:p>
            <a:pPr defTabSz="1219170" fontAlgn="base">
              <a:spcBef>
                <a:spcPts val="633"/>
              </a:spcBef>
              <a:spcAft>
                <a:spcPct val="0"/>
              </a:spcAft>
            </a:pPr>
            <a:r>
              <a:rPr lang="en-US" altLang="en-US" sz="2667" dirty="0">
                <a:latin typeface="Open Sans" panose="020B0606030504020204" pitchFamily="34" charset="0"/>
                <a:cs typeface="Open Sans" panose="020B0606030504020204" pitchFamily="34" charset="0"/>
                <a:sym typeface="Open Sans" panose="020B0606030504020204" pitchFamily="34" charset="0"/>
              </a:rPr>
              <a:t>“So, </a:t>
            </a:r>
            <a:r>
              <a:rPr lang="en-US" altLang="en-US" sz="2667" b="1" dirty="0">
                <a:latin typeface="Open Sans" panose="020B0606030504020204" pitchFamily="34" charset="0"/>
                <a:cs typeface="Open Sans" panose="020B0606030504020204" pitchFamily="34" charset="0"/>
                <a:sym typeface="Open Sans" panose="020B0606030504020204" pitchFamily="34" charset="0"/>
              </a:rPr>
              <a:t>I try to be helpful in letting students dictate what they want to get out of the experience </a:t>
            </a:r>
            <a:r>
              <a:rPr lang="en-US" altLang="en-US" sz="2667" dirty="0">
                <a:latin typeface="Open Sans" panose="020B0606030504020204" pitchFamily="34" charset="0"/>
                <a:cs typeface="Open Sans" panose="020B0606030504020204" pitchFamily="34" charset="0"/>
                <a:sym typeface="Open Sans" panose="020B0606030504020204" pitchFamily="34" charset="0"/>
              </a:rPr>
              <a:t>and I then try to adapt to that.”</a:t>
            </a:r>
            <a:endParaRPr lang="en-US" altLang="en-US" sz="2667" i="1" dirty="0">
              <a:latin typeface="Open Sans" panose="020B0606030504020204" pitchFamily="34" charset="0"/>
              <a:cs typeface="Open Sans" panose="020B0606030504020204" pitchFamily="34" charset="0"/>
            </a:endParaRPr>
          </a:p>
          <a:p>
            <a:pPr defTabSz="1219170" fontAlgn="base">
              <a:spcBef>
                <a:spcPts val="633"/>
              </a:spcBef>
              <a:spcAft>
                <a:spcPct val="0"/>
              </a:spcAft>
            </a:pPr>
            <a:r>
              <a:rPr lang="en-US" altLang="en-US" sz="2667" dirty="0">
                <a:latin typeface="Open Sans" panose="020B0606030504020204" pitchFamily="34" charset="0"/>
                <a:cs typeface="Open Sans" panose="020B0606030504020204" pitchFamily="34" charset="0"/>
                <a:sym typeface="Open Sans" panose="020B0606030504020204" pitchFamily="34" charset="0"/>
              </a:rPr>
              <a:t>- Faculty Mentor 15</a:t>
            </a: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 </a:t>
            </a:r>
            <a:r>
              <a:rPr lang="en-US" altLang="en-US" sz="2667" b="1" dirty="0">
                <a:latin typeface="Open Sans" panose="020B0606030504020204" pitchFamily="34" charset="0"/>
                <a:cs typeface="Open Sans" panose="020B0606030504020204" pitchFamily="34" charset="0"/>
              </a:rPr>
              <a:t>I</a:t>
            </a:r>
            <a:r>
              <a:rPr lang="en-US" altLang="en-US" sz="2667" dirty="0">
                <a:latin typeface="Open Sans" panose="020B0606030504020204" pitchFamily="34" charset="0"/>
                <a:cs typeface="Open Sans" panose="020B0606030504020204" pitchFamily="34" charset="0"/>
              </a:rPr>
              <a:t> </a:t>
            </a:r>
            <a:r>
              <a:rPr lang="en-US" altLang="en-US" sz="2667" b="1" dirty="0">
                <a:latin typeface="Open Sans" panose="020B0606030504020204" pitchFamily="34" charset="0"/>
                <a:cs typeface="Open Sans" panose="020B0606030504020204" pitchFamily="34" charset="0"/>
              </a:rPr>
              <a:t>tried to be flexible</a:t>
            </a:r>
            <a:r>
              <a:rPr lang="en-US" altLang="en-US" sz="2667" dirty="0">
                <a:latin typeface="Open Sans" panose="020B0606030504020204" pitchFamily="34" charset="0"/>
                <a:cs typeface="Open Sans" panose="020B0606030504020204" pitchFamily="34" charset="0"/>
              </a:rPr>
              <a:t> </a:t>
            </a:r>
            <a:r>
              <a:rPr lang="en-US" altLang="en-US" sz="2667" b="1" dirty="0">
                <a:latin typeface="Open Sans" panose="020B0606030504020204" pitchFamily="34" charset="0"/>
                <a:cs typeface="Open Sans" panose="020B0606030504020204" pitchFamily="34" charset="0"/>
              </a:rPr>
              <a:t>and adjust depending on what the student needs</a:t>
            </a:r>
            <a:r>
              <a:rPr lang="en-US" altLang="en-US" sz="2667" dirty="0">
                <a:latin typeface="Open Sans" panose="020B0606030504020204" pitchFamily="34" charset="0"/>
                <a:cs typeface="Open Sans" panose="020B0606030504020204" pitchFamily="34" charset="0"/>
              </a:rPr>
              <a:t> and where they're at and what their interests are. I mean, </a:t>
            </a:r>
            <a:r>
              <a:rPr lang="en-US" altLang="en-US" sz="2667" b="1" dirty="0">
                <a:latin typeface="Open Sans" panose="020B0606030504020204" pitchFamily="34" charset="0"/>
                <a:cs typeface="Open Sans" panose="020B0606030504020204" pitchFamily="34" charset="0"/>
              </a:rPr>
              <a:t>every single student I've worked with is so</a:t>
            </a:r>
            <a:r>
              <a:rPr lang="en-US" altLang="en-US" sz="2667" dirty="0">
                <a:latin typeface="Open Sans" panose="020B0606030504020204" pitchFamily="34" charset="0"/>
                <a:cs typeface="Open Sans" panose="020B0606030504020204" pitchFamily="34" charset="0"/>
              </a:rPr>
              <a:t> </a:t>
            </a:r>
            <a:r>
              <a:rPr lang="en-US" altLang="en-US" sz="2667" b="1" dirty="0">
                <a:latin typeface="Open Sans" panose="020B0606030504020204" pitchFamily="34" charset="0"/>
                <a:cs typeface="Open Sans" panose="020B0606030504020204" pitchFamily="34" charset="0"/>
              </a:rPr>
              <a:t>different.”</a:t>
            </a:r>
            <a:endParaRPr lang="en-US" altLang="en-US" sz="2667" b="1" dirty="0">
              <a:cs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 Faculty Mentor 2</a:t>
            </a:r>
          </a:p>
          <a:p>
            <a:pPr defTabSz="1219170" fontAlgn="base">
              <a:spcBef>
                <a:spcPts val="633"/>
              </a:spcBef>
              <a:spcAft>
                <a:spcPct val="0"/>
              </a:spcAft>
            </a:pPr>
            <a:endParaRPr lang="en-US" altLang="en-US" sz="2667" i="1" dirty="0">
              <a:latin typeface="Open Sans" panose="020B0606030504020204" pitchFamily="34" charset="0"/>
              <a:cs typeface="Open Sans" panose="020B0606030504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Google Shape;178;p33">
            <a:extLst>
              <a:ext uri="{FF2B5EF4-FFF2-40B4-BE49-F238E27FC236}">
                <a16:creationId xmlns:a16="http://schemas.microsoft.com/office/drawing/2014/main" id="{FB8CB905-AF90-4071-B274-66B1388842E5}"/>
              </a:ext>
            </a:extLst>
          </p:cNvPr>
          <p:cNvSpPr txBox="1">
            <a:spLocks noChangeArrowheads="1"/>
          </p:cNvSpPr>
          <p:nvPr/>
        </p:nvSpPr>
        <p:spPr bwMode="auto">
          <a:xfrm>
            <a:off x="207434" y="347133"/>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Student Goal Oriented</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21507" name="Google Shape;179;p33">
            <a:extLst>
              <a:ext uri="{FF2B5EF4-FFF2-40B4-BE49-F238E27FC236}">
                <a16:creationId xmlns:a16="http://schemas.microsoft.com/office/drawing/2014/main" id="{65E01726-047F-3D76-5F55-880A02529083}"/>
              </a:ext>
            </a:extLst>
          </p:cNvPr>
          <p:cNvSpPr txBox="1">
            <a:spLocks noChangeArrowheads="1"/>
          </p:cNvSpPr>
          <p:nvPr/>
        </p:nvSpPr>
        <p:spPr bwMode="auto">
          <a:xfrm>
            <a:off x="338667" y="1322917"/>
            <a:ext cx="10018184" cy="427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ts val="633"/>
              </a:spcBef>
              <a:spcAft>
                <a:spcPct val="0"/>
              </a:spcAft>
            </a:pPr>
            <a:r>
              <a:rPr lang="en-US" altLang="en-US" sz="2533" dirty="0">
                <a:latin typeface="Open Sans" panose="020B0606030504020204" pitchFamily="34" charset="0"/>
                <a:cs typeface="Open Sans" panose="020B0606030504020204" pitchFamily="34" charset="0"/>
              </a:rPr>
              <a:t>"</a:t>
            </a:r>
            <a:r>
              <a:rPr lang="en-US" altLang="en-US" sz="2667" b="1" dirty="0">
                <a:latin typeface="Open Sans" panose="020B0606030504020204" pitchFamily="34" charset="0"/>
                <a:cs typeface="Open Sans" panose="020B0606030504020204" pitchFamily="34" charset="0"/>
              </a:rPr>
              <a:t>I think a lot of being a good mentor</a:t>
            </a:r>
            <a:r>
              <a:rPr lang="en-US" altLang="en-US" sz="2667" dirty="0">
                <a:latin typeface="Open Sans" panose="020B0606030504020204" pitchFamily="34" charset="0"/>
                <a:cs typeface="Open Sans" panose="020B0606030504020204" pitchFamily="34" charset="0"/>
              </a:rPr>
              <a:t> (for the students), especially in academia is letting you know the mentee, they're not alone."</a:t>
            </a:r>
            <a:endParaRPr lang="en-US" altLang="en-US" sz="1867" dirty="0"/>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-Faculty Mentor 3</a:t>
            </a:r>
          </a:p>
          <a:p>
            <a:pPr defTabSz="1219170" fontAlgn="base">
              <a:spcBef>
                <a:spcPct val="0"/>
              </a:spcBef>
              <a:spcAft>
                <a:spcPct val="0"/>
              </a:spcAft>
            </a:pPr>
            <a:endParaRPr lang="en-US" altLang="en-US" sz="2667" dirty="0">
              <a:latin typeface="Open Sans" panose="020B0606030504020204" pitchFamily="34" charset="0"/>
              <a:cs typeface="Open Sans" panose="020B0606030504020204" pitchFamily="34" charset="0"/>
            </a:endParaRP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“But really couldn't convince her to go to grad school. She got a job. I think she's done really well. </a:t>
            </a:r>
            <a:r>
              <a:rPr lang="en-US" altLang="en-US" sz="2667" b="1" dirty="0">
                <a:latin typeface="Open Sans" panose="020B0606030504020204" pitchFamily="34" charset="0"/>
                <a:cs typeface="Open Sans" panose="020B0606030504020204" pitchFamily="34" charset="0"/>
              </a:rPr>
              <a:t>I think she ended up very happy with the research program.”</a:t>
            </a:r>
          </a:p>
          <a:p>
            <a:pPr defTabSz="1219170" fontAlgn="base">
              <a:spcBef>
                <a:spcPct val="0"/>
              </a:spcBef>
              <a:spcAft>
                <a:spcPct val="0"/>
              </a:spcAft>
            </a:pPr>
            <a:r>
              <a:rPr lang="en-US" altLang="en-US" sz="2667" dirty="0">
                <a:latin typeface="Open Sans" panose="020B0606030504020204" pitchFamily="34" charset="0"/>
                <a:cs typeface="Open Sans" panose="020B0606030504020204" pitchFamily="34" charset="0"/>
              </a:rPr>
              <a:t>- Faculty Mentor 17</a:t>
            </a:r>
          </a:p>
          <a:p>
            <a:pPr defTabSz="1219170" fontAlgn="base">
              <a:spcBef>
                <a:spcPts val="633"/>
              </a:spcBef>
              <a:spcAft>
                <a:spcPct val="0"/>
              </a:spcAft>
              <a:buSzPts val="1100"/>
            </a:pPr>
            <a:endParaRPr lang="en-US" altLang="en-US" sz="2667" dirty="0">
              <a:latin typeface="Open Sans" panose="020B0606030504020204" pitchFamily="34" charset="0"/>
              <a:cs typeface="Open Sans" panose="020B0606030504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Google Shape;190;p35">
            <a:extLst>
              <a:ext uri="{FF2B5EF4-FFF2-40B4-BE49-F238E27FC236}">
                <a16:creationId xmlns:a16="http://schemas.microsoft.com/office/drawing/2014/main" id="{30F9DB67-A45D-4BB3-2D95-FB89CB88A3E6}"/>
              </a:ext>
            </a:extLst>
          </p:cNvPr>
          <p:cNvSpPr txBox="1">
            <a:spLocks noChangeArrowheads="1"/>
          </p:cNvSpPr>
          <p:nvPr/>
        </p:nvSpPr>
        <p:spPr bwMode="auto">
          <a:xfrm>
            <a:off x="330201" y="342900"/>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Discussion</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23555" name="Google Shape;191;p35">
            <a:extLst>
              <a:ext uri="{FF2B5EF4-FFF2-40B4-BE49-F238E27FC236}">
                <a16:creationId xmlns:a16="http://schemas.microsoft.com/office/drawing/2014/main" id="{B526F7B9-6188-11FB-55E1-7B6F6C63A4B9}"/>
              </a:ext>
            </a:extLst>
          </p:cNvPr>
          <p:cNvSpPr txBox="1">
            <a:spLocks noChangeArrowheads="1"/>
          </p:cNvSpPr>
          <p:nvPr/>
        </p:nvSpPr>
        <p:spPr bwMode="auto">
          <a:xfrm>
            <a:off x="330201" y="1344084"/>
            <a:ext cx="9658351" cy="37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endParaRPr lang="en-US" altLang="en-US" sz="1867">
              <a:latin typeface="Open Sans" panose="020B0606030504020204" pitchFamily="34" charset="0"/>
              <a:cs typeface="Open Sans" panose="020B0606030504020204" pitchFamily="34" charset="0"/>
              <a:sym typeface="Open Sans" panose="020B0606030504020204" pitchFamily="34" charset="0"/>
            </a:endParaRPr>
          </a:p>
        </p:txBody>
      </p:sp>
      <p:sp>
        <p:nvSpPr>
          <p:cNvPr id="23556" name="Google Shape;192;p35">
            <a:extLst>
              <a:ext uri="{FF2B5EF4-FFF2-40B4-BE49-F238E27FC236}">
                <a16:creationId xmlns:a16="http://schemas.microsoft.com/office/drawing/2014/main" id="{889F97AD-6C11-A490-BA0F-D269162C5286}"/>
              </a:ext>
            </a:extLst>
          </p:cNvPr>
          <p:cNvSpPr txBox="1">
            <a:spLocks noChangeArrowheads="1"/>
          </p:cNvSpPr>
          <p:nvPr/>
        </p:nvSpPr>
        <p:spPr bwMode="auto">
          <a:xfrm>
            <a:off x="330201" y="1344084"/>
            <a:ext cx="9658351" cy="37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endParaRPr lang="en-US" altLang="en-US" sz="1867">
              <a:latin typeface="Open Sans" panose="020B0606030504020204" pitchFamily="34" charset="0"/>
              <a:cs typeface="Open Sans" panose="020B0606030504020204" pitchFamily="34" charset="0"/>
              <a:sym typeface="Open Sans" panose="020B0606030504020204" pitchFamily="34" charset="0"/>
            </a:endParaRPr>
          </a:p>
        </p:txBody>
      </p:sp>
      <p:sp>
        <p:nvSpPr>
          <p:cNvPr id="193" name="Google Shape;193;p35">
            <a:extLst>
              <a:ext uri="{FF2B5EF4-FFF2-40B4-BE49-F238E27FC236}">
                <a16:creationId xmlns:a16="http://schemas.microsoft.com/office/drawing/2014/main" id="{287BB2F4-6E6C-E45B-91E2-A7702F602BBA}"/>
              </a:ext>
            </a:extLst>
          </p:cNvPr>
          <p:cNvSpPr txBox="1"/>
          <p:nvPr/>
        </p:nvSpPr>
        <p:spPr>
          <a:xfrm>
            <a:off x="131234" y="808567"/>
            <a:ext cx="9656233" cy="3786189"/>
          </a:xfrm>
          <a:prstGeom prst="rect">
            <a:avLst/>
          </a:prstGeom>
          <a:noFill/>
          <a:ln>
            <a:noFill/>
          </a:ln>
        </p:spPr>
        <p:txBody>
          <a:bodyPr spcFirstLastPara="1" lIns="91433" tIns="45700" rIns="91433" bIns="45700">
            <a:spAutoFit/>
          </a:bodyPr>
          <a:lstStyle/>
          <a:p>
            <a:pPr marL="135463" defTabSz="1219170">
              <a:buClr>
                <a:srgbClr val="000000"/>
              </a:buClr>
              <a:buSzPts val="2000"/>
              <a:defRPr/>
            </a:pPr>
            <a:endParaRPr lang="en-US" sz="2667" kern="0" dirty="0">
              <a:solidFill>
                <a:srgbClr val="000000"/>
              </a:solidFill>
              <a:latin typeface="Open Sans"/>
              <a:ea typeface="Open Sans"/>
              <a:cs typeface="Open Sans"/>
              <a:sym typeface="Open Sans"/>
            </a:endParaRPr>
          </a:p>
          <a:p>
            <a:pPr marL="745048" indent="-609585" defTabSz="1219170">
              <a:buClr>
                <a:srgbClr val="000000"/>
              </a:buClr>
              <a:buSzPts val="2000"/>
              <a:buFont typeface="Arial" panose="020B0604020202020204" pitchFamily="34" charset="0"/>
              <a:buChar char="•"/>
              <a:defRPr/>
            </a:pPr>
            <a:r>
              <a:rPr lang="en" sz="2667" kern="0" dirty="0">
                <a:solidFill>
                  <a:srgbClr val="000000"/>
                </a:solidFill>
                <a:latin typeface="Open Sans"/>
                <a:ea typeface="Open Sans"/>
                <a:cs typeface="Open Sans"/>
                <a:sym typeface="Open Sans"/>
              </a:rPr>
              <a:t>Limitations</a:t>
            </a:r>
            <a:endParaRPr sz="2667" kern="0" dirty="0">
              <a:solidFill>
                <a:srgbClr val="000000"/>
              </a:solidFill>
              <a:latin typeface="Open Sans"/>
              <a:ea typeface="Open Sans"/>
              <a:cs typeface="Open Sans"/>
              <a:sym typeface="Open Sans"/>
            </a:endParaRPr>
          </a:p>
          <a:p>
            <a:pPr marL="1219170" lvl="1" indent="-474121" defTabSz="1219170">
              <a:buClr>
                <a:srgbClr val="000000"/>
              </a:buClr>
              <a:buSzPts val="2000"/>
              <a:buFont typeface="Open Sans"/>
              <a:buChar char="○"/>
              <a:defRPr/>
            </a:pPr>
            <a:r>
              <a:rPr lang="en" sz="2667" kern="0" dirty="0">
                <a:solidFill>
                  <a:srgbClr val="000000"/>
                </a:solidFill>
                <a:latin typeface="Open Sans"/>
                <a:ea typeface="Open Sans"/>
                <a:cs typeface="Open Sans"/>
                <a:sym typeface="Open Sans"/>
              </a:rPr>
              <a:t>Exclusive focus on Iowa State University faculty members</a:t>
            </a:r>
          </a:p>
          <a:p>
            <a:pPr marL="745048" lvl="1" defTabSz="1219170">
              <a:buClr>
                <a:srgbClr val="000000"/>
              </a:buClr>
              <a:buSzPts val="2000"/>
              <a:defRPr/>
            </a:pPr>
            <a:endParaRPr lang="en" sz="2667" kern="0" dirty="0">
              <a:solidFill>
                <a:srgbClr val="000000"/>
              </a:solidFill>
              <a:latin typeface="Open Sans"/>
              <a:ea typeface="Open Sans"/>
              <a:cs typeface="Open Sans"/>
              <a:sym typeface="Open Sans"/>
            </a:endParaRPr>
          </a:p>
          <a:p>
            <a:pPr marL="745048" indent="-609585" defTabSz="1219170">
              <a:buClr>
                <a:srgbClr val="000000"/>
              </a:buClr>
              <a:buSzPts val="2000"/>
              <a:buFont typeface="Arial" panose="020B0604020202020204" pitchFamily="34" charset="0"/>
              <a:buChar char="•"/>
              <a:defRPr/>
            </a:pPr>
            <a:r>
              <a:rPr lang="en" sz="2667" kern="0" dirty="0">
                <a:solidFill>
                  <a:srgbClr val="000000"/>
                </a:solidFill>
                <a:latin typeface="Open Sans"/>
                <a:ea typeface="Open Sans"/>
                <a:cs typeface="Open Sans"/>
                <a:sym typeface="Open Sans"/>
              </a:rPr>
              <a:t>Future Direction</a:t>
            </a:r>
            <a:endParaRPr sz="2667" kern="0" dirty="0">
              <a:solidFill>
                <a:srgbClr val="000000"/>
              </a:solidFill>
              <a:latin typeface="Open Sans"/>
              <a:ea typeface="Open Sans"/>
              <a:cs typeface="Open Sans"/>
              <a:sym typeface="Open Sans"/>
            </a:endParaRPr>
          </a:p>
          <a:p>
            <a:pPr marL="1219170" lvl="1" indent="-474121" defTabSz="1219170">
              <a:buClr>
                <a:srgbClr val="000000"/>
              </a:buClr>
              <a:buSzPts val="2000"/>
              <a:buFont typeface="Open Sans"/>
              <a:buChar char="○"/>
              <a:defRPr/>
            </a:pPr>
            <a:r>
              <a:rPr lang="en" sz="2667" kern="0" dirty="0">
                <a:solidFill>
                  <a:srgbClr val="000000"/>
                </a:solidFill>
                <a:latin typeface="Open Sans"/>
                <a:ea typeface="Open Sans"/>
                <a:cs typeface="Open Sans"/>
                <a:sym typeface="Open Sans"/>
              </a:rPr>
              <a:t>Long-term studies of mentoring relationships shed light on how to develop and continue to impact people's professional development</a:t>
            </a:r>
            <a:endParaRPr sz="2667" kern="0" dirty="0">
              <a:solidFill>
                <a:srgbClr val="000000"/>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Google Shape;198;p36">
            <a:extLst>
              <a:ext uri="{FF2B5EF4-FFF2-40B4-BE49-F238E27FC236}">
                <a16:creationId xmlns:a16="http://schemas.microsoft.com/office/drawing/2014/main" id="{01ECE0A4-F1E9-A1D9-B0CE-1DF7027D4A78}"/>
              </a:ext>
            </a:extLst>
          </p:cNvPr>
          <p:cNvSpPr txBox="1">
            <a:spLocks noChangeArrowheads="1"/>
          </p:cNvSpPr>
          <p:nvPr/>
        </p:nvSpPr>
        <p:spPr bwMode="auto">
          <a:xfrm>
            <a:off x="330201" y="342900"/>
            <a:ext cx="7965017" cy="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r>
              <a:rPr lang="en-US" altLang="en-US" sz="4400" b="1">
                <a:solidFill>
                  <a:srgbClr val="C8102E"/>
                </a:solidFill>
                <a:latin typeface="Open Sans" panose="020B0606030504020204" pitchFamily="34" charset="0"/>
                <a:cs typeface="Open Sans" panose="020B0606030504020204" pitchFamily="34" charset="0"/>
                <a:sym typeface="Open Sans" panose="020B0606030504020204" pitchFamily="34" charset="0"/>
              </a:rPr>
              <a:t>Conclusion</a:t>
            </a:r>
            <a:endParaRPr lang="en-US" altLang="en-US" sz="1867">
              <a:solidFill>
                <a:srgbClr val="C8102E"/>
              </a:solidFill>
              <a:latin typeface="Calibri" panose="020F0502020204030204" pitchFamily="34" charset="0"/>
              <a:cs typeface="Calibri" panose="020F0502020204030204" pitchFamily="34" charset="0"/>
              <a:sym typeface="Calibri" panose="020F0502020204030204" pitchFamily="34" charset="0"/>
            </a:endParaRPr>
          </a:p>
        </p:txBody>
      </p:sp>
      <p:sp>
        <p:nvSpPr>
          <p:cNvPr id="25603" name="Google Shape;199;p36">
            <a:extLst>
              <a:ext uri="{FF2B5EF4-FFF2-40B4-BE49-F238E27FC236}">
                <a16:creationId xmlns:a16="http://schemas.microsoft.com/office/drawing/2014/main" id="{7F8C9E5D-9CEE-AB4A-7978-71856FB1E35D}"/>
              </a:ext>
            </a:extLst>
          </p:cNvPr>
          <p:cNvSpPr txBox="1">
            <a:spLocks noChangeArrowheads="1"/>
          </p:cNvSpPr>
          <p:nvPr/>
        </p:nvSpPr>
        <p:spPr bwMode="auto">
          <a:xfrm>
            <a:off x="330201" y="1344085"/>
            <a:ext cx="9658351" cy="419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spAutoFit/>
          </a:bodyPr>
          <a:lstStyle>
            <a:lvl1pPr marL="5588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55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745048" indent="-609585" defTabSz="1219170" fontAlgn="base">
              <a:spcBef>
                <a:spcPct val="0"/>
              </a:spcBef>
              <a:spcAft>
                <a:spcPct val="0"/>
              </a:spcAft>
              <a:buSzPts val="2000"/>
              <a:buFont typeface="Arial" panose="020B0604020202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Notable Commonalities</a:t>
            </a:r>
          </a:p>
          <a:p>
            <a:pPr marL="1219170" lvl="1" indent="-474121" defTabSz="1219170" fontAlgn="base">
              <a:spcBef>
                <a:spcPct val="0"/>
              </a:spcBef>
              <a:spcAft>
                <a:spcPct val="0"/>
              </a:spcAft>
              <a:buSzPts val="2000"/>
              <a:buFont typeface="Open Sans" panose="020B0606030504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Found characteristics of individualization, flexibility, and a student goal-oriented</a:t>
            </a:r>
          </a:p>
          <a:p>
            <a:pPr marL="745048" indent="-609585" defTabSz="1219170" fontAlgn="base">
              <a:spcBef>
                <a:spcPct val="0"/>
              </a:spcBef>
              <a:spcAft>
                <a:spcPct val="0"/>
              </a:spcAft>
              <a:buSzPts val="2000"/>
              <a:buFont typeface="Arial" panose="020B0604020202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New Insights</a:t>
            </a:r>
          </a:p>
          <a:p>
            <a:pPr marL="1219170" lvl="1" indent="-474121" defTabSz="1219170" fontAlgn="base">
              <a:spcBef>
                <a:spcPct val="0"/>
              </a:spcBef>
              <a:spcAft>
                <a:spcPct val="0"/>
              </a:spcAft>
              <a:buSzPts val="2000"/>
              <a:buFont typeface="Open Sans" panose="020B0606030504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How Iowa State University community mentors view and value mentorship</a:t>
            </a:r>
          </a:p>
          <a:p>
            <a:pPr marL="745048" indent="-609585" defTabSz="1219170" fontAlgn="base">
              <a:spcBef>
                <a:spcPct val="0"/>
              </a:spcBef>
              <a:spcAft>
                <a:spcPct val="0"/>
              </a:spcAft>
              <a:buSzPts val="2000"/>
              <a:buFont typeface="Arial" panose="020B0604020202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Implications</a:t>
            </a:r>
          </a:p>
          <a:p>
            <a:pPr marL="1219170" lvl="1" indent="-474121" defTabSz="1219170" fontAlgn="base">
              <a:spcBef>
                <a:spcPct val="0"/>
              </a:spcBef>
              <a:spcAft>
                <a:spcPct val="0"/>
              </a:spcAft>
              <a:buSzPts val="2000"/>
              <a:buFont typeface="Open Sans" panose="020B0606030504020204" pitchFamily="34" charset="0"/>
              <a:buChar char="○"/>
            </a:pPr>
            <a:r>
              <a:rPr lang="en-US" altLang="en-US" sz="2667" dirty="0">
                <a:latin typeface="Open Sans" panose="020B0606030504020204" pitchFamily="34" charset="0"/>
                <a:cs typeface="Open Sans" panose="020B0606030504020204" pitchFamily="34" charset="0"/>
                <a:sym typeface="Open Sans" panose="020B0606030504020204" pitchFamily="34" charset="0"/>
              </a:rPr>
              <a:t>Guide future practical &amp; provide foundation for future research aimed at refining and expanding effective mentorship practices</a:t>
            </a:r>
            <a:endParaRPr lang="en-US" altLang="en-US" sz="1867" dirty="0">
              <a:latin typeface="Open Sans" panose="020B0606030504020204" pitchFamily="34" charset="0"/>
              <a:cs typeface="Open Sans" panose="020B0606030504020204" pitchFamily="34" charset="0"/>
              <a:sym typeface="Open Sans" panose="020B0606030504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1172012" y="2458431"/>
            <a:ext cx="98488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8102E"/>
                </a:solidFill>
                <a:effectLst/>
                <a:uLnTx/>
                <a:uFillTx/>
                <a:latin typeface="Univers"/>
                <a:ea typeface="+mn-ea"/>
                <a:cs typeface="Calibri"/>
              </a:rPr>
              <a:t>The Effects of Mentoring on ISU Faculty</a:t>
            </a:r>
          </a:p>
        </p:txBody>
      </p:sp>
      <p:sp>
        <p:nvSpPr>
          <p:cNvPr id="3" name="TextBox 2">
            <a:extLst>
              <a:ext uri="{FF2B5EF4-FFF2-40B4-BE49-F238E27FC236}">
                <a16:creationId xmlns:a16="http://schemas.microsoft.com/office/drawing/2014/main" id="{23F3BEE4-32C3-42DE-DD93-D8A6980DF510}"/>
              </a:ext>
            </a:extLst>
          </p:cNvPr>
          <p:cNvSpPr txBox="1"/>
          <p:nvPr/>
        </p:nvSpPr>
        <p:spPr>
          <a:xfrm>
            <a:off x="267209" y="5973268"/>
            <a:ext cx="8312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Pro"/>
                <a:ea typeface="Calibri"/>
                <a:cs typeface="Calibri"/>
              </a:rPr>
              <a:t>Stephanie Diaz – Andrew Hokanson – Allyson Smithson</a:t>
            </a:r>
            <a:endParaRPr kumimoji="0" lang="en-US" sz="1800" b="1" i="0" u="none" strike="noStrike" kern="1200" cap="none" spc="0" normalizeH="0" baseline="0" noProof="0">
              <a:ln>
                <a:noFill/>
              </a:ln>
              <a:solidFill>
                <a:prstClr val="black"/>
              </a:solidFill>
              <a:effectLst/>
              <a:uLnTx/>
              <a:uFillTx/>
              <a:latin typeface="Verdana Pro"/>
              <a:ea typeface="+mn-ea"/>
              <a:cs typeface="+mn-cs"/>
            </a:endParaRPr>
          </a:p>
        </p:txBody>
      </p:sp>
    </p:spTree>
    <p:extLst>
      <p:ext uri="{BB962C8B-B14F-4D97-AF65-F5344CB8AC3E}">
        <p14:creationId xmlns:p14="http://schemas.microsoft.com/office/powerpoint/2010/main" val="2136731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Univers"/>
                <a:ea typeface="+mn-ea"/>
                <a:cs typeface="Calibri"/>
              </a:rPr>
              <a:t>Introduction</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0" name="TextBox 5">
            <a:extLst>
              <a:ext uri="{FF2B5EF4-FFF2-40B4-BE49-F238E27FC236}">
                <a16:creationId xmlns:a16="http://schemas.microsoft.com/office/drawing/2014/main" id="{BD1E8472-1E20-51DD-50FA-C45807C8FC97}"/>
              </a:ext>
            </a:extLst>
          </p:cNvPr>
          <p:cNvSpPr txBox="1"/>
          <p:nvPr/>
        </p:nvSpPr>
        <p:spPr>
          <a:xfrm>
            <a:off x="2234612" y="1265849"/>
            <a:ext cx="8087213" cy="38933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Majority of research on the benefits of academic mentorship is focused on how the relationship positively impacts the students, not the faculty members. </a:t>
            </a:r>
          </a:p>
          <a:p>
            <a:pPr marL="800100" marR="0" lvl="1" indent="-342900" algn="l" defTabSz="914400" rtl="0" eaLnBrk="1" fontAlgn="auto" latinLnBrk="0" hangingPunct="1">
              <a:lnSpc>
                <a:spcPct val="100000"/>
              </a:lnSpc>
              <a:spcBef>
                <a:spcPts val="0"/>
              </a:spcBef>
              <a:spcAft>
                <a:spcPts val="60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The benefits faculty members gain from these relationships are largely unstudied and unknown</a:t>
            </a:r>
          </a:p>
          <a:p>
            <a:pPr marL="342900" marR="0" lvl="0" indent="-342900" algn="l" defTabSz="914400" rtl="0" eaLnBrk="1" fontAlgn="auto" latinLnBrk="0" hangingPunct="1">
              <a:lnSpc>
                <a:spcPct val="100000"/>
              </a:lnSpc>
              <a:spcBef>
                <a:spcPts val="0"/>
              </a:spcBef>
              <a:spcAft>
                <a:spcPts val="600"/>
              </a:spcAft>
              <a:buClrTx/>
              <a:buSzTx/>
              <a:buFont typeface="Arial,Sans-Serif"/>
              <a:buChar char="•"/>
              <a:tabLst/>
              <a:defRPr/>
            </a:pPr>
            <a:endPar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endParaRPr>
          </a:p>
          <a:p>
            <a:pPr marL="1257300" marR="0" lvl="2" indent="-342900" algn="l" defTabSz="914400" rtl="0" eaLnBrk="1" fontAlgn="auto" latinLnBrk="0" hangingPunct="1">
              <a:lnSpc>
                <a:spcPct val="100000"/>
              </a:lnSpc>
              <a:spcBef>
                <a:spcPts val="0"/>
              </a:spcBef>
              <a:spcAft>
                <a:spcPts val="600"/>
              </a:spcAft>
              <a:buClrTx/>
              <a:buSzTx/>
              <a:buFontTx/>
              <a:buAutoNum type="arabicParenR"/>
              <a:tabLst/>
              <a:defRPr/>
            </a:pPr>
            <a:endParaRPr kumimoji="0" lang="en-US" sz="2400" b="1" i="0" u="none" strike="noStrike" kern="1200" cap="none" spc="0" normalizeH="0" baseline="0" noProof="0">
              <a:ln>
                <a:noFill/>
              </a:ln>
              <a:solidFill>
                <a:srgbClr val="C00000"/>
              </a:solidFill>
              <a:effectLst/>
              <a:uLnTx/>
              <a:uFillTx/>
              <a:latin typeface="Univers" panose="020B0503020202020204" pitchFamily="34" charset="0"/>
              <a:ea typeface="Cambria"/>
              <a:cs typeface="Calibri"/>
            </a:endParaRPr>
          </a:p>
        </p:txBody>
      </p:sp>
      <p:sp>
        <p:nvSpPr>
          <p:cNvPr id="2" name="TextBox 1">
            <a:extLst>
              <a:ext uri="{FF2B5EF4-FFF2-40B4-BE49-F238E27FC236}">
                <a16:creationId xmlns:a16="http://schemas.microsoft.com/office/drawing/2014/main" id="{395D8A49-82DF-0B76-706A-DC422D11CDD6}"/>
              </a:ext>
            </a:extLst>
          </p:cNvPr>
          <p:cNvSpPr txBox="1"/>
          <p:nvPr/>
        </p:nvSpPr>
        <p:spPr>
          <a:xfrm>
            <a:off x="2234779" y="4234571"/>
            <a:ext cx="859597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Arial"/>
                <a:cs typeface="Arial"/>
              </a:rPr>
              <a:t>We examined the benefits faculty gain using three major categories:​</a:t>
            </a:r>
          </a:p>
          <a:p>
            <a:pPr marL="1257300" marR="0" lvl="2" indent="-342900" algn="l" defTabSz="914400" rtl="0" eaLnBrk="1" fontAlgn="auto" latinLnBrk="0" hangingPunct="1">
              <a:lnSpc>
                <a:spcPct val="100000"/>
              </a:lnSpc>
              <a:spcBef>
                <a:spcPts val="0"/>
              </a:spcBef>
              <a:spcAft>
                <a:spcPts val="0"/>
              </a:spcAft>
              <a:buClrTx/>
              <a:buSzTx/>
              <a:buFont typeface=""/>
              <a:buAutoNum type="arabicParen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Arial"/>
                <a:cs typeface="Arial"/>
              </a:rPr>
              <a:t>Skills faculty learn from their students​</a:t>
            </a:r>
          </a:p>
          <a:p>
            <a:pPr marL="1257300" marR="0" lvl="2" indent="-342900" algn="l" defTabSz="914400" rtl="0" eaLnBrk="1" fontAlgn="auto" latinLnBrk="0" hangingPunct="1">
              <a:lnSpc>
                <a:spcPct val="100000"/>
              </a:lnSpc>
              <a:spcBef>
                <a:spcPts val="0"/>
              </a:spcBef>
              <a:spcAft>
                <a:spcPts val="0"/>
              </a:spcAft>
              <a:buClrTx/>
              <a:buSzTx/>
              <a:buFont typeface=""/>
              <a:buAutoNum type="arabicParen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Arial"/>
                <a:cs typeface="Arial"/>
              </a:rPr>
              <a:t>Mentee impacts on research efforts​</a:t>
            </a:r>
          </a:p>
          <a:p>
            <a:pPr marL="1257300" marR="0" lvl="2" indent="-342900" algn="l" defTabSz="914400" rtl="0" eaLnBrk="1" fontAlgn="auto" latinLnBrk="0" hangingPunct="1">
              <a:lnSpc>
                <a:spcPct val="100000"/>
              </a:lnSpc>
              <a:spcBef>
                <a:spcPts val="0"/>
              </a:spcBef>
              <a:spcAft>
                <a:spcPts val="0"/>
              </a:spcAft>
              <a:buClrTx/>
              <a:buSzTx/>
              <a:buFont typeface=""/>
              <a:buAutoNum type="arabicParen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Arial"/>
                <a:cs typeface="Arial"/>
              </a:rPr>
              <a:t>Career fulfillment and motivation</a:t>
            </a:r>
            <a:endPar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p:txBody>
      </p:sp>
    </p:spTree>
    <p:extLst>
      <p:ext uri="{BB962C8B-B14F-4D97-AF65-F5344CB8AC3E}">
        <p14:creationId xmlns:p14="http://schemas.microsoft.com/office/powerpoint/2010/main" val="2730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Univers"/>
                <a:ea typeface="+mn-ea"/>
                <a:cs typeface="Calibri"/>
              </a:rPr>
              <a:t>Research Question</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6" name="TextBox 5">
            <a:extLst>
              <a:ext uri="{FF2B5EF4-FFF2-40B4-BE49-F238E27FC236}">
                <a16:creationId xmlns:a16="http://schemas.microsoft.com/office/drawing/2014/main" id="{BE0CE2D4-01C0-8484-5647-B4009E59A8EF}"/>
              </a:ext>
            </a:extLst>
          </p:cNvPr>
          <p:cNvSpPr txBox="1"/>
          <p:nvPr/>
        </p:nvSpPr>
        <p:spPr>
          <a:xfrm>
            <a:off x="502500" y="2422688"/>
            <a:ext cx="9657669"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What impact does the experience of mentoring students have on faculty at Iowa State University?</a:t>
            </a:r>
            <a:endParaRPr kumimoji="0" lang="en-US" sz="4000" b="0" i="0" u="none" strike="noStrike" kern="1200" cap="none" spc="0" normalizeH="0" baseline="0" noProof="0">
              <a:ln>
                <a:noFill/>
              </a:ln>
              <a:solidFill>
                <a:prstClr val="black"/>
              </a:solidFill>
              <a:effectLst/>
              <a:uLnTx/>
              <a:uFillTx/>
              <a:latin typeface="Univers" panose="020B0503020202020204" pitchFamily="34" charset="0"/>
              <a:ea typeface="Cambria"/>
              <a:cs typeface="+mn-cs"/>
            </a:endParaRPr>
          </a:p>
        </p:txBody>
      </p:sp>
    </p:spTree>
    <p:extLst>
      <p:ext uri="{BB962C8B-B14F-4D97-AF65-F5344CB8AC3E}">
        <p14:creationId xmlns:p14="http://schemas.microsoft.com/office/powerpoint/2010/main" val="329583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prstClr val="black"/>
                </a:solidFill>
                <a:effectLst/>
                <a:uLnTx/>
                <a:uFillTx/>
                <a:latin typeface="Univers"/>
                <a:ea typeface="+mn-lt"/>
                <a:cs typeface="Calibri" panose="020F0502020204030204"/>
              </a:rPr>
              <a:t>Methodology</a:t>
            </a:r>
            <a:endParaRPr kumimoji="0" lang="en-US" sz="4100" b="0" i="0" u="none" strike="noStrike" kern="1200" cap="none" spc="0" normalizeH="0" baseline="0" noProof="0" err="1">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C00000"/>
              </a:solidFill>
              <a:effectLst/>
              <a:uLnTx/>
              <a:uFillTx/>
              <a:latin typeface="Univers"/>
              <a:ea typeface="+mn-ea"/>
              <a:cs typeface="Calibri"/>
            </a:endParaRPr>
          </a:p>
        </p:txBody>
      </p:sp>
      <p:sp>
        <p:nvSpPr>
          <p:cNvPr id="2" name="TextBox 1">
            <a:extLst>
              <a:ext uri="{FF2B5EF4-FFF2-40B4-BE49-F238E27FC236}">
                <a16:creationId xmlns:a16="http://schemas.microsoft.com/office/drawing/2014/main" id="{8A5D336B-861C-2C4E-CD3B-4229B1F9F3CA}"/>
              </a:ext>
            </a:extLst>
          </p:cNvPr>
          <p:cNvSpPr txBox="1"/>
          <p:nvPr/>
        </p:nvSpPr>
        <p:spPr>
          <a:xfrm>
            <a:off x="90564" y="918837"/>
            <a:ext cx="10260225" cy="3695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Univers" panose="020B0503020202020204" pitchFamily="34" charset="0"/>
              <a:ea typeface="Calibri"/>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Procedure</a:t>
            </a:r>
          </a:p>
          <a:p>
            <a:pPr marL="742950" marR="0" lvl="1"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Semi-structed interviews conducted in-person and virtually</a:t>
            </a:r>
          </a:p>
          <a:p>
            <a:pPr marL="742950" marR="0" lvl="1"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Audio recorded and transcribed using Webex and otter.ai</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Arial"/>
              </a:rPr>
              <a:t>Participants</a:t>
            </a:r>
          </a:p>
          <a:p>
            <a:pPr marL="742950" marR="0" lvl="1" indent="-28575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Arial"/>
              </a:rPr>
              <a:t>10 male and 5 female faculty mentors</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panose="020B0503020202020204" pitchFamily="34" charset="0"/>
                <a:ea typeface="+mn-ea"/>
                <a:cs typeface="Arial"/>
              </a:rPr>
              <a:t>  </a:t>
            </a:r>
            <a:endParaRPr kumimoji="0" lang="en-US" sz="2000" b="0" i="0" u="none" strike="noStrike" kern="1200" cap="none" spc="0" normalizeH="0" baseline="0" noProof="0">
              <a:ln>
                <a:noFill/>
              </a:ln>
              <a:solidFill>
                <a:prstClr val="black"/>
              </a:solidFill>
              <a:effectLst/>
              <a:uLnTx/>
              <a:uFillTx/>
              <a:latin typeface="Univers" panose="020B0503020202020204" pitchFamily="34" charset="0"/>
              <a:ea typeface="Calibri"/>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a:ln>
                <a:noFill/>
              </a:ln>
              <a:solidFill>
                <a:prstClr val="black"/>
              </a:solidFill>
              <a:effectLst/>
              <a:uLnTx/>
              <a:uFillTx/>
              <a:latin typeface="Univers" panose="020B0503020202020204" pitchFamily="34" charset="0"/>
              <a:ea typeface="Calibri"/>
              <a:cs typeface="Arial"/>
            </a:endParaRPr>
          </a:p>
        </p:txBody>
      </p:sp>
      <p:graphicFrame>
        <p:nvGraphicFramePr>
          <p:cNvPr id="5" name="Table 4">
            <a:extLst>
              <a:ext uri="{FF2B5EF4-FFF2-40B4-BE49-F238E27FC236}">
                <a16:creationId xmlns:a16="http://schemas.microsoft.com/office/drawing/2014/main" id="{6816FFDF-5DA2-CAF3-5E24-DA21D25F75B5}"/>
              </a:ext>
            </a:extLst>
          </p:cNvPr>
          <p:cNvGraphicFramePr>
            <a:graphicFrameLocks noGrp="1"/>
          </p:cNvGraphicFramePr>
          <p:nvPr>
            <p:extLst>
              <p:ext uri="{D42A27DB-BD31-4B8C-83A1-F6EECF244321}">
                <p14:modId xmlns:p14="http://schemas.microsoft.com/office/powerpoint/2010/main" val="3707859140"/>
              </p:ext>
            </p:extLst>
          </p:nvPr>
        </p:nvGraphicFramePr>
        <p:xfrm>
          <a:off x="344889" y="3985017"/>
          <a:ext cx="6331334" cy="1857432"/>
        </p:xfrm>
        <a:graphic>
          <a:graphicData uri="http://schemas.openxmlformats.org/drawingml/2006/table">
            <a:tbl>
              <a:tblPr firstRow="1" bandRow="1">
                <a:tableStyleId>{7DF18680-E054-41AD-8BC1-D1AEF772440D}</a:tableStyleId>
              </a:tblPr>
              <a:tblGrid>
                <a:gridCol w="3165667">
                  <a:extLst>
                    <a:ext uri="{9D8B030D-6E8A-4147-A177-3AD203B41FA5}">
                      <a16:colId xmlns:a16="http://schemas.microsoft.com/office/drawing/2014/main" val="1069535271"/>
                    </a:ext>
                  </a:extLst>
                </a:gridCol>
                <a:gridCol w="3165667">
                  <a:extLst>
                    <a:ext uri="{9D8B030D-6E8A-4147-A177-3AD203B41FA5}">
                      <a16:colId xmlns:a16="http://schemas.microsoft.com/office/drawing/2014/main" val="3596044864"/>
                    </a:ext>
                  </a:extLst>
                </a:gridCol>
              </a:tblGrid>
              <a:tr h="374072">
                <a:tc>
                  <a:txBody>
                    <a:bodyPr/>
                    <a:lstStyle/>
                    <a:p>
                      <a:pPr algn="ctr"/>
                      <a:r>
                        <a:rPr lang="en-US">
                          <a:latin typeface="Univers" panose="020B0503020202020204" pitchFamily="34" charset="0"/>
                        </a:rPr>
                        <a:t>Race/Ethnicity</a:t>
                      </a:r>
                    </a:p>
                  </a:txBody>
                  <a:tcPr>
                    <a:solidFill>
                      <a:srgbClr val="C00000"/>
                    </a:solidFill>
                  </a:tcPr>
                </a:tc>
                <a:tc>
                  <a:txBody>
                    <a:bodyPr/>
                    <a:lstStyle/>
                    <a:p>
                      <a:pPr algn="ctr"/>
                      <a:r>
                        <a:rPr lang="en-US">
                          <a:latin typeface="Univers" panose="020B0503020202020204" pitchFamily="34" charset="0"/>
                        </a:rPr>
                        <a:t>Number of participants</a:t>
                      </a:r>
                    </a:p>
                  </a:txBody>
                  <a:tcPr>
                    <a:solidFill>
                      <a:srgbClr val="C00000"/>
                    </a:solidFill>
                  </a:tcPr>
                </a:tc>
                <a:extLst>
                  <a:ext uri="{0D108BD9-81ED-4DB2-BD59-A6C34878D82A}">
                    <a16:rowId xmlns:a16="http://schemas.microsoft.com/office/drawing/2014/main" val="537482775"/>
                  </a:ext>
                </a:extLst>
              </a:tr>
              <a:tr h="370840">
                <a:tc>
                  <a:txBody>
                    <a:bodyPr/>
                    <a:lstStyle/>
                    <a:p>
                      <a:pPr algn="ctr"/>
                      <a:r>
                        <a:rPr lang="en-US">
                          <a:latin typeface="Univers" panose="020B0503020202020204" pitchFamily="34" charset="0"/>
                        </a:rPr>
                        <a:t>White</a:t>
                      </a:r>
                    </a:p>
                  </a:txBody>
                  <a:tcPr>
                    <a:solidFill>
                      <a:schemeClr val="accent4">
                        <a:lumMod val="40000"/>
                        <a:lumOff val="60000"/>
                      </a:schemeClr>
                    </a:solidFill>
                  </a:tcPr>
                </a:tc>
                <a:tc>
                  <a:txBody>
                    <a:bodyPr/>
                    <a:lstStyle/>
                    <a:p>
                      <a:pPr algn="ctr"/>
                      <a:r>
                        <a:rPr lang="en-US">
                          <a:latin typeface="Univers" panose="020B0503020202020204" pitchFamily="34" charset="0"/>
                        </a:rPr>
                        <a:t>9</a:t>
                      </a:r>
                    </a:p>
                  </a:txBody>
                  <a:tcPr>
                    <a:solidFill>
                      <a:schemeClr val="accent4">
                        <a:lumMod val="40000"/>
                        <a:lumOff val="60000"/>
                      </a:schemeClr>
                    </a:solidFill>
                  </a:tcPr>
                </a:tc>
                <a:extLst>
                  <a:ext uri="{0D108BD9-81ED-4DB2-BD59-A6C34878D82A}">
                    <a16:rowId xmlns:a16="http://schemas.microsoft.com/office/drawing/2014/main" val="3956383084"/>
                  </a:ext>
                </a:extLst>
              </a:tr>
              <a:tr h="370840">
                <a:tc>
                  <a:txBody>
                    <a:bodyPr/>
                    <a:lstStyle/>
                    <a:p>
                      <a:pPr algn="ctr"/>
                      <a:r>
                        <a:rPr lang="en-US">
                          <a:latin typeface="Univers" panose="020B0503020202020204" pitchFamily="34" charset="0"/>
                        </a:rPr>
                        <a:t>Asian</a:t>
                      </a:r>
                    </a:p>
                  </a:txBody>
                  <a:tcPr>
                    <a:solidFill>
                      <a:schemeClr val="accent4">
                        <a:lumMod val="20000"/>
                        <a:lumOff val="80000"/>
                      </a:schemeClr>
                    </a:solidFill>
                  </a:tcPr>
                </a:tc>
                <a:tc>
                  <a:txBody>
                    <a:bodyPr/>
                    <a:lstStyle/>
                    <a:p>
                      <a:pPr algn="ctr"/>
                      <a:r>
                        <a:rPr lang="en-US">
                          <a:latin typeface="Univers" panose="020B0503020202020204" pitchFamily="34" charset="0"/>
                        </a:rPr>
                        <a:t>4</a:t>
                      </a:r>
                    </a:p>
                  </a:txBody>
                  <a:tcPr>
                    <a:solidFill>
                      <a:schemeClr val="accent4">
                        <a:lumMod val="20000"/>
                        <a:lumOff val="80000"/>
                      </a:schemeClr>
                    </a:solidFill>
                  </a:tcPr>
                </a:tc>
                <a:extLst>
                  <a:ext uri="{0D108BD9-81ED-4DB2-BD59-A6C34878D82A}">
                    <a16:rowId xmlns:a16="http://schemas.microsoft.com/office/drawing/2014/main" val="3046083609"/>
                  </a:ext>
                </a:extLst>
              </a:tr>
              <a:tr h="370840">
                <a:tc>
                  <a:txBody>
                    <a:bodyPr/>
                    <a:lstStyle/>
                    <a:p>
                      <a:pPr algn="ctr"/>
                      <a:r>
                        <a:rPr lang="en-US">
                          <a:latin typeface="Univers" panose="020B0503020202020204" pitchFamily="34" charset="0"/>
                        </a:rPr>
                        <a:t>Black</a:t>
                      </a:r>
                    </a:p>
                  </a:txBody>
                  <a:tcPr>
                    <a:solidFill>
                      <a:schemeClr val="accent4">
                        <a:lumMod val="40000"/>
                        <a:lumOff val="60000"/>
                      </a:schemeClr>
                    </a:solidFill>
                  </a:tcPr>
                </a:tc>
                <a:tc>
                  <a:txBody>
                    <a:bodyPr/>
                    <a:lstStyle/>
                    <a:p>
                      <a:pPr algn="ctr"/>
                      <a:r>
                        <a:rPr lang="en-US">
                          <a:latin typeface="Univers" panose="020B0503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341300908"/>
                  </a:ext>
                </a:extLst>
              </a:tr>
              <a:tr h="370840">
                <a:tc>
                  <a:txBody>
                    <a:bodyPr/>
                    <a:lstStyle/>
                    <a:p>
                      <a:pPr algn="ctr"/>
                      <a:r>
                        <a:rPr lang="en-US">
                          <a:latin typeface="Univers" panose="020B0503020202020204" pitchFamily="34" charset="0"/>
                        </a:rPr>
                        <a:t>Hispanic/Latino</a:t>
                      </a:r>
                    </a:p>
                  </a:txBody>
                  <a:tcPr>
                    <a:solidFill>
                      <a:schemeClr val="accent4">
                        <a:lumMod val="20000"/>
                        <a:lumOff val="80000"/>
                      </a:schemeClr>
                    </a:solidFill>
                  </a:tcPr>
                </a:tc>
                <a:tc>
                  <a:txBody>
                    <a:bodyPr/>
                    <a:lstStyle/>
                    <a:p>
                      <a:pPr algn="ctr"/>
                      <a:r>
                        <a:rPr lang="en-US" dirty="0">
                          <a:latin typeface="Univers" panose="020B0503020202020204" pitchFamily="34" charset="0"/>
                        </a:rPr>
                        <a:t>1</a:t>
                      </a:r>
                    </a:p>
                  </a:txBody>
                  <a:tcPr>
                    <a:solidFill>
                      <a:schemeClr val="accent4">
                        <a:lumMod val="20000"/>
                        <a:lumOff val="80000"/>
                      </a:schemeClr>
                    </a:solidFill>
                  </a:tcPr>
                </a:tc>
                <a:extLst>
                  <a:ext uri="{0D108BD9-81ED-4DB2-BD59-A6C34878D82A}">
                    <a16:rowId xmlns:a16="http://schemas.microsoft.com/office/drawing/2014/main" val="2967572862"/>
                  </a:ext>
                </a:extLst>
              </a:tr>
            </a:tbl>
          </a:graphicData>
        </a:graphic>
      </p:graphicFrame>
    </p:spTree>
    <p:extLst>
      <p:ext uri="{BB962C8B-B14F-4D97-AF65-F5344CB8AC3E}">
        <p14:creationId xmlns:p14="http://schemas.microsoft.com/office/powerpoint/2010/main" val="2440961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prstClr val="black"/>
                </a:solidFill>
                <a:effectLst/>
                <a:uLnTx/>
                <a:uFillTx/>
                <a:latin typeface="Univers"/>
                <a:ea typeface="+mn-lt"/>
                <a:cs typeface="Calibri" panose="020F0502020204030204"/>
              </a:rPr>
              <a:t>Defining</a:t>
            </a:r>
            <a:r>
              <a:rPr kumimoji="0" lang="en-US" sz="4100" b="1" i="0" u="none" strike="noStrike" kern="1200" cap="none" spc="0" normalizeH="0" baseline="0" noProof="0">
                <a:ln>
                  <a:noFill/>
                </a:ln>
                <a:solidFill>
                  <a:srgbClr val="C00000"/>
                </a:solidFill>
                <a:effectLst/>
                <a:uLnTx/>
                <a:uFillTx/>
                <a:latin typeface="Univers"/>
                <a:ea typeface="+mn-lt"/>
                <a:cs typeface="Calibri" panose="020F0502020204030204"/>
              </a:rPr>
              <a:t> </a:t>
            </a:r>
            <a:r>
              <a:rPr kumimoji="0" lang="en-US" sz="4100" b="1" i="0" u="none" strike="noStrike" kern="1200" cap="none" spc="0" normalizeH="0" baseline="0" noProof="0">
                <a:ln>
                  <a:noFill/>
                </a:ln>
                <a:solidFill>
                  <a:prstClr val="black"/>
                </a:solidFill>
                <a:effectLst/>
                <a:uLnTx/>
                <a:uFillTx/>
                <a:latin typeface="Univers"/>
                <a:ea typeface="+mn-lt"/>
                <a:cs typeface="Calibri" panose="020F0502020204030204"/>
              </a:rPr>
              <a:t>Themes</a:t>
            </a:r>
            <a:endParaRPr kumimoji="0" lang="en-US" sz="4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C00000"/>
              </a:solidFill>
              <a:effectLst/>
              <a:uLnTx/>
              <a:uFillTx/>
              <a:latin typeface="Univers"/>
              <a:ea typeface="+mn-ea"/>
              <a:cs typeface="Calibri"/>
            </a:endParaRPr>
          </a:p>
        </p:txBody>
      </p:sp>
      <p:sp>
        <p:nvSpPr>
          <p:cNvPr id="5" name="TextBox 5">
            <a:extLst>
              <a:ext uri="{FF2B5EF4-FFF2-40B4-BE49-F238E27FC236}">
                <a16:creationId xmlns:a16="http://schemas.microsoft.com/office/drawing/2014/main" id="{BF09744A-A788-FC77-872D-CD6FAF35F1DC}"/>
              </a:ext>
            </a:extLst>
          </p:cNvPr>
          <p:cNvSpPr txBox="1"/>
          <p:nvPr/>
        </p:nvSpPr>
        <p:spPr>
          <a:xfrm>
            <a:off x="336413" y="1294605"/>
            <a:ext cx="7406814" cy="1646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ea"/>
                <a:cs typeface="Calibri"/>
              </a:rPr>
              <a:t>Skill</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 Development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Broadly describes personal skills gained by faculty mentors like active listening, effective communication, etc.</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panose="020F0502020204030204"/>
            </a:endParaRPr>
          </a:p>
        </p:txBody>
      </p:sp>
      <p:sp>
        <p:nvSpPr>
          <p:cNvPr id="7" name="TextBox 6">
            <a:extLst>
              <a:ext uri="{FF2B5EF4-FFF2-40B4-BE49-F238E27FC236}">
                <a16:creationId xmlns:a16="http://schemas.microsoft.com/office/drawing/2014/main" id="{95D10930-BF88-A529-341C-C35CEB66D931}"/>
              </a:ext>
            </a:extLst>
          </p:cNvPr>
          <p:cNvSpPr txBox="1"/>
          <p:nvPr/>
        </p:nvSpPr>
        <p:spPr>
          <a:xfrm>
            <a:off x="330200" y="2959875"/>
            <a:ext cx="7556246" cy="1646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Research Efforts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Broadly describes the meaningful contributions of students towards the faculty mentors' research goals</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p:txBody>
      </p:sp>
      <p:sp>
        <p:nvSpPr>
          <p:cNvPr id="9" name="TextBox 8">
            <a:extLst>
              <a:ext uri="{FF2B5EF4-FFF2-40B4-BE49-F238E27FC236}">
                <a16:creationId xmlns:a16="http://schemas.microsoft.com/office/drawing/2014/main" id="{0BF3F383-3B25-CE1F-2637-83DCD605DA4A}"/>
              </a:ext>
            </a:extLst>
          </p:cNvPr>
          <p:cNvSpPr txBox="1"/>
          <p:nvPr/>
        </p:nvSpPr>
        <p:spPr>
          <a:xfrm>
            <a:off x="330200" y="4625146"/>
            <a:ext cx="88538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Career Motivation</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Broadly describes the factors influencing the faculty mentors' desires to exert effort to progress in their careers</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p:txBody>
      </p:sp>
    </p:spTree>
    <p:extLst>
      <p:ext uri="{BB962C8B-B14F-4D97-AF65-F5344CB8AC3E}">
        <p14:creationId xmlns:p14="http://schemas.microsoft.com/office/powerpoint/2010/main" val="30963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2113280" y="2367171"/>
            <a:ext cx="796544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8102E"/>
                </a:solidFill>
                <a:effectLst/>
                <a:uLnTx/>
                <a:uFillTx/>
                <a:latin typeface="Univers"/>
                <a:ea typeface="+mn-ea"/>
                <a:cs typeface="Calibri"/>
              </a:rPr>
              <a:t>Exploring the Graduate Students’ Experience with Multiple Mentors</a:t>
            </a:r>
            <a:endParaRPr kumimoji="0" lang="en-US" sz="4400" b="1" i="0" u="none" strike="noStrike" kern="1200" cap="none" spc="0" normalizeH="0" baseline="0" noProof="0">
              <a:ln>
                <a:noFill/>
              </a:ln>
              <a:solidFill>
                <a:srgbClr val="C8102E"/>
              </a:solidFill>
              <a:effectLst/>
              <a:uLnTx/>
              <a:uFillTx/>
              <a:latin typeface="Univers"/>
              <a:ea typeface="+mn-ea"/>
              <a:cs typeface="+mn-cs"/>
            </a:endParaRPr>
          </a:p>
        </p:txBody>
      </p:sp>
      <p:sp>
        <p:nvSpPr>
          <p:cNvPr id="3" name="TextBox 2">
            <a:extLst>
              <a:ext uri="{FF2B5EF4-FFF2-40B4-BE49-F238E27FC236}">
                <a16:creationId xmlns:a16="http://schemas.microsoft.com/office/drawing/2014/main" id="{03CC9D5D-0381-5E08-D059-0CFC399EE80A}"/>
              </a:ext>
            </a:extLst>
          </p:cNvPr>
          <p:cNvSpPr txBox="1"/>
          <p:nvPr/>
        </p:nvSpPr>
        <p:spPr>
          <a:xfrm>
            <a:off x="247064" y="5799132"/>
            <a:ext cx="74999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nivers"/>
                <a:ea typeface="+mn-ea"/>
                <a:cs typeface="Calibri"/>
              </a:rPr>
              <a:t>Alba Bon, Laurna Evans Lindsay, Cindy Lara, Edson Lopez, and Charles Taylor</a:t>
            </a:r>
          </a:p>
        </p:txBody>
      </p:sp>
    </p:spTree>
    <p:extLst>
      <p:ext uri="{BB962C8B-B14F-4D97-AF65-F5344CB8AC3E}">
        <p14:creationId xmlns:p14="http://schemas.microsoft.com/office/powerpoint/2010/main" val="1988857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prstClr val="black"/>
                </a:solidFill>
                <a:effectLst/>
                <a:uLnTx/>
                <a:uFillTx/>
                <a:latin typeface="Univers"/>
                <a:ea typeface="+mn-lt"/>
                <a:cs typeface="Calibri" panose="020F0502020204030204"/>
              </a:rPr>
              <a:t>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C00000"/>
              </a:solidFill>
              <a:effectLst/>
              <a:uLnTx/>
              <a:uFillTx/>
              <a:latin typeface="Univers"/>
              <a:ea typeface="+mn-ea"/>
              <a:cs typeface="Calibri"/>
            </a:endParaRPr>
          </a:p>
        </p:txBody>
      </p:sp>
      <p:sp>
        <p:nvSpPr>
          <p:cNvPr id="2" name="TextBox 1">
            <a:extLst>
              <a:ext uri="{FF2B5EF4-FFF2-40B4-BE49-F238E27FC236}">
                <a16:creationId xmlns:a16="http://schemas.microsoft.com/office/drawing/2014/main" id="{8A5D336B-861C-2C4E-CD3B-4229B1F9F3CA}"/>
              </a:ext>
            </a:extLst>
          </p:cNvPr>
          <p:cNvSpPr txBox="1"/>
          <p:nvPr/>
        </p:nvSpPr>
        <p:spPr>
          <a:xfrm>
            <a:off x="328052" y="918837"/>
            <a:ext cx="9837662" cy="3507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mn-lt"/>
                <a:cs typeface="Calibri" panose="020F0502020204030204"/>
              </a:rPr>
              <a:t>Interview review process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mn-lt"/>
                <a:cs typeface="Calibri" panose="020F0502020204030204"/>
              </a:rPr>
              <a:t>Collected quotations mentioning elements associated with predetermined and emergent </a:t>
            </a:r>
            <a:r>
              <a:rPr lang="en-US" sz="2400" noProof="0" dirty="0">
                <a:solidFill>
                  <a:prstClr val="black"/>
                </a:solidFill>
                <a:latin typeface="Univers" panose="020B0503020202020204" pitchFamily="34" charset="0"/>
                <a:ea typeface="+mn-lt"/>
                <a:cs typeface="Calibri" panose="020F0502020204030204"/>
              </a:rPr>
              <a:t>themes</a:t>
            </a:r>
            <a:r>
              <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mn-lt"/>
                <a:cs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Univers" panose="020B0503020202020204" pitchFamily="34" charset="0"/>
              <a:ea typeface="Calibri"/>
              <a:cs typeface="Arial"/>
            </a:endParaRPr>
          </a:p>
        </p:txBody>
      </p:sp>
      <p:sp>
        <p:nvSpPr>
          <p:cNvPr id="4" name="TextBox 3">
            <a:extLst>
              <a:ext uri="{FF2B5EF4-FFF2-40B4-BE49-F238E27FC236}">
                <a16:creationId xmlns:a16="http://schemas.microsoft.com/office/drawing/2014/main" id="{4596BE56-35F7-6DBE-1328-3DFDE58E554C}"/>
              </a:ext>
            </a:extLst>
          </p:cNvPr>
          <p:cNvSpPr txBox="1"/>
          <p:nvPr/>
        </p:nvSpPr>
        <p:spPr>
          <a:xfrm>
            <a:off x="328052" y="2613392"/>
            <a:ext cx="921173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Interpretation</a:t>
            </a: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All faculty mentors indicated that the mentorship experience had a positive impact on their research efforts.</a:t>
            </a: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Obtained a deeper understanding of the relationships concerning the impact of mentoring students on Iowa State University faculty.</a:t>
            </a:r>
            <a:endParaRPr kumimoji="0" lang="en-US" sz="2000" b="0"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p:txBody>
      </p:sp>
    </p:spTree>
    <p:extLst>
      <p:ext uri="{BB962C8B-B14F-4D97-AF65-F5344CB8AC3E}">
        <p14:creationId xmlns:p14="http://schemas.microsoft.com/office/powerpoint/2010/main" val="273403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Skill development</a:t>
            </a:r>
          </a:p>
        </p:txBody>
      </p:sp>
      <p:sp>
        <p:nvSpPr>
          <p:cNvPr id="7" name="TextBox 6">
            <a:extLst>
              <a:ext uri="{FF2B5EF4-FFF2-40B4-BE49-F238E27FC236}">
                <a16:creationId xmlns:a16="http://schemas.microsoft.com/office/drawing/2014/main" id="{365790E7-9642-FBFE-7D0B-6837ADB71C1A}"/>
              </a:ext>
            </a:extLst>
          </p:cNvPr>
          <p:cNvSpPr txBox="1"/>
          <p:nvPr/>
        </p:nvSpPr>
        <p:spPr>
          <a:xfrm>
            <a:off x="291955" y="1474613"/>
            <a:ext cx="5597216"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"I keep to myself, and I had a more</a:t>
            </a:r>
            <a:b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b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gregarious and outgoing graduate student. That was what I thought, very well skilled. You know, things that we take advantage of like small talk and so on. And I think that was very good for me because it’s helped me be better at those kinds of things, rather than, you know, being reserved." </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–Faculty Mentor 15 </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p:txBody>
      </p:sp>
    </p:spTree>
    <p:extLst>
      <p:ext uri="{BB962C8B-B14F-4D97-AF65-F5344CB8AC3E}">
        <p14:creationId xmlns:p14="http://schemas.microsoft.com/office/powerpoint/2010/main" val="277073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Research Efforts</a:t>
            </a:r>
          </a:p>
        </p:txBody>
      </p:sp>
      <p:sp>
        <p:nvSpPr>
          <p:cNvPr id="7" name="TextBox 6">
            <a:extLst>
              <a:ext uri="{FF2B5EF4-FFF2-40B4-BE49-F238E27FC236}">
                <a16:creationId xmlns:a16="http://schemas.microsoft.com/office/drawing/2014/main" id="{365790E7-9642-FBFE-7D0B-6837ADB71C1A}"/>
              </a:ext>
            </a:extLst>
          </p:cNvPr>
          <p:cNvSpPr txBox="1"/>
          <p:nvPr/>
        </p:nvSpPr>
        <p:spPr>
          <a:xfrm>
            <a:off x="293615" y="1473782"/>
            <a:ext cx="4801017"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"...they’ve made so much of my career possible, because I couldn’t really do any of the research that I wanted to do without some assistance and so they’ve made it possible..." </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–Faculty Mentor 8</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libri"/>
              <a:cs typeface="Calibri" panose="020F0502020204030204"/>
            </a:endParaRPr>
          </a:p>
        </p:txBody>
      </p:sp>
      <p:sp>
        <p:nvSpPr>
          <p:cNvPr id="5" name="TextBox 4">
            <a:extLst>
              <a:ext uri="{FF2B5EF4-FFF2-40B4-BE49-F238E27FC236}">
                <a16:creationId xmlns:a16="http://schemas.microsoft.com/office/drawing/2014/main" id="{AF5AE1CA-2F98-997F-8317-7CC3CD2701F3}"/>
              </a:ext>
            </a:extLst>
          </p:cNvPr>
          <p:cNvSpPr txBox="1"/>
          <p:nvPr/>
        </p:nvSpPr>
        <p:spPr>
          <a:xfrm>
            <a:off x="5561080" y="1112341"/>
            <a:ext cx="541196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1" u="none" strike="noStrike" kern="1200" cap="none" spc="0" normalizeH="0" baseline="0" noProof="0">
                <a:ln>
                  <a:noFill/>
                </a:ln>
                <a:solidFill>
                  <a:prstClr val="black"/>
                </a:solidFill>
                <a:effectLst/>
                <a:uLnTx/>
                <a:uFillTx/>
                <a:latin typeface="Univers" panose="020B0503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"My mentees have many good ideas about how we conduct different research tasks...</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 </a:t>
            </a: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how we solve problems we encounter, what approaches we use, what tools we use to solve those problems. Yeah, my students are clever and think about those things."</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 –Faculty Mentor 13</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p:txBody>
      </p:sp>
    </p:spTree>
    <p:extLst>
      <p:ext uri="{BB962C8B-B14F-4D97-AF65-F5344CB8AC3E}">
        <p14:creationId xmlns:p14="http://schemas.microsoft.com/office/powerpoint/2010/main" val="27971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Career Motivation</a:t>
            </a:r>
          </a:p>
        </p:txBody>
      </p:sp>
      <p:sp>
        <p:nvSpPr>
          <p:cNvPr id="7" name="TextBox 6">
            <a:extLst>
              <a:ext uri="{FF2B5EF4-FFF2-40B4-BE49-F238E27FC236}">
                <a16:creationId xmlns:a16="http://schemas.microsoft.com/office/drawing/2014/main" id="{365790E7-9642-FBFE-7D0B-6837ADB71C1A}"/>
              </a:ext>
            </a:extLst>
          </p:cNvPr>
          <p:cNvSpPr txBox="1"/>
          <p:nvPr/>
        </p:nvSpPr>
        <p:spPr>
          <a:xfrm>
            <a:off x="282832" y="1472676"/>
            <a:ext cx="6393390" cy="30469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"When I’m tired or […] my motivation is flagging, it’s wonderful to have students who have fresh energy and fresh eyes, and creative ideas, and it reinvigorates my own self in doing research. So that’s probably the best part in mentoring students, I feel useful.... it’s probably my favorite part of my job." </a:t>
            </a:r>
            <a:r>
              <a:rPr kumimoji="0" lang="en-US" sz="2400" b="1"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–Faculty Mentor 5</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libri"/>
              <a:cs typeface="Calibri" panose="020F0502020204030204"/>
            </a:endParaRPr>
          </a:p>
        </p:txBody>
      </p:sp>
    </p:spTree>
    <p:extLst>
      <p:ext uri="{BB962C8B-B14F-4D97-AF65-F5344CB8AC3E}">
        <p14:creationId xmlns:p14="http://schemas.microsoft.com/office/powerpoint/2010/main" val="14825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Discussion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301218" y="1388454"/>
            <a:ext cx="10405561" cy="55681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Faculty gained skills working with and teaching students with various backgrounds and disciplines</a:t>
            </a:r>
          </a:p>
          <a:p>
            <a:pPr marL="742950" marR="0" lvl="1"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Diverse mentee backgrounds allows for faculty to learn new skills</a:t>
            </a:r>
          </a:p>
          <a:p>
            <a:pPr marL="285750" marR="0" lvl="0" indent="-285750" algn="l" defTabSz="914400" rtl="0" eaLnBrk="1" fontAlgn="auto" latinLnBrk="0" hangingPunct="1">
              <a:lnSpc>
                <a:spcPct val="100000"/>
              </a:lnSpc>
              <a:spcBef>
                <a:spcPts val="1000"/>
              </a:spcBef>
              <a:spcAft>
                <a:spcPts val="0"/>
              </a:spcAft>
              <a:buClrTx/>
              <a:buSzTx/>
              <a:buFont typeface="Arial,Sans-Serif"/>
              <a:buChar char="•"/>
              <a:tabLst/>
              <a:defRPr/>
            </a:pPr>
            <a:endPar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endParaRPr>
          </a:p>
          <a:p>
            <a:pPr marL="285750" marR="0" lvl="0"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mbria"/>
                <a:cs typeface="Calibri"/>
              </a:rPr>
              <a:t>Faculty stated that research projects would progress much slower and would be smaller in scope without student aid</a:t>
            </a:r>
          </a:p>
          <a:p>
            <a:pPr marL="285750" marR="0" lvl="0" indent="-285750" algn="l" defTabSz="914400" rtl="0" eaLnBrk="1" fontAlgn="auto" latinLnBrk="0" hangingPunct="1">
              <a:lnSpc>
                <a:spcPct val="100000"/>
              </a:lnSpc>
              <a:spcBef>
                <a:spcPts val="1000"/>
              </a:spcBef>
              <a:spcAft>
                <a:spcPts val="0"/>
              </a:spcAft>
              <a:buClrTx/>
              <a:buSzTx/>
              <a:buFont typeface="Arial,Sans-Serif"/>
              <a:buChar char="•"/>
              <a:tabLst/>
              <a:defRPr/>
            </a:pPr>
            <a:endPar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a:p>
            <a:pPr marL="285750" marR="0" lvl="0" indent="-285750" algn="l" defTabSz="914400" rtl="0" eaLnBrk="1" fontAlgn="auto" latinLnBrk="0" hangingPunct="1">
              <a:lnSpc>
                <a:spcPct val="100000"/>
              </a:lnSpc>
              <a:spcBef>
                <a:spcPts val="1000"/>
              </a:spcBef>
              <a:spcAft>
                <a:spcPts val="0"/>
              </a:spcAft>
              <a:buClrTx/>
              <a:buSzTx/>
              <a:buFont typeface="Arial,Sans-Serif"/>
              <a:buChar char="•"/>
              <a:tabLst/>
              <a:defRPr/>
            </a:pPr>
            <a:r>
              <a:rPr kumimoji="0" lang="en-US" sz="26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rPr>
              <a:t>Faculty expressed that seeing mentees succeed after graduation was one of the major highlights of their role as a mentor</a:t>
            </a: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mbria"/>
              <a:cs typeface="Calibri"/>
            </a:endParaRPr>
          </a:p>
          <a:p>
            <a:pPr marL="742950" marR="0" lvl="1" indent="-285750" algn="l" defTabSz="914400" rtl="0" eaLnBrk="1" fontAlgn="auto" latinLnBrk="0" hangingPunct="1">
              <a:lnSpc>
                <a:spcPct val="100000"/>
              </a:lnSpc>
              <a:spcBef>
                <a:spcPts val="500"/>
              </a:spcBef>
              <a:spcAft>
                <a:spcPts val="0"/>
              </a:spcAft>
              <a:buClrTx/>
              <a:buSzTx/>
              <a:buFont typeface="Courier New,monospace"/>
              <a:buChar char="o"/>
              <a:tabLst/>
              <a:defRPr/>
            </a:pPr>
            <a:endParaRPr kumimoji="0" lang="en-US" sz="2400" b="1" i="0" u="none" strike="noStrike" kern="1200" cap="none" spc="0" normalizeH="0" baseline="0" noProof="0">
              <a:ln>
                <a:noFill/>
              </a:ln>
              <a:solidFill>
                <a:prstClr val="black"/>
              </a:solidFill>
              <a:effectLst/>
              <a:uLnTx/>
              <a:uFillTx/>
              <a:latin typeface="Univers" panose="020B0503020202020204" pitchFamily="34" charset="0"/>
              <a:ea typeface="Cambria"/>
              <a:cs typeface="Calibri"/>
            </a:endParaRPr>
          </a:p>
        </p:txBody>
      </p:sp>
    </p:spTree>
    <p:extLst>
      <p:ext uri="{BB962C8B-B14F-4D97-AF65-F5344CB8AC3E}">
        <p14:creationId xmlns:p14="http://schemas.microsoft.com/office/powerpoint/2010/main" val="4016603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Future Research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A6E3AE-BEB7-BF85-FB59-E4255C633D46}"/>
              </a:ext>
            </a:extLst>
          </p:cNvPr>
          <p:cNvSpPr txBox="1"/>
          <p:nvPr/>
        </p:nvSpPr>
        <p:spPr>
          <a:xfrm>
            <a:off x="290614" y="1473782"/>
            <a:ext cx="9966090"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Calibri"/>
              </a:rPr>
              <a:t>Explore how working with mentees promotes career motivation and longevity.  </a:t>
            </a: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Calibri"/>
              </a:rPr>
              <a:t>Our results suggest that positive mentorship experiences with undergraduate and graduate researchers may be important drivers for ISU faculty to continue in academia.</a:t>
            </a: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ea"/>
                <a:cs typeface="Calibri"/>
              </a:rPr>
              <a:t>More research into the benefits of having a strong relationships with undergraduate and graduate students could inspire faculty to prioritize building strong relationships with their mentees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Calibri"/>
              <a:cs typeface="Calibri"/>
            </a:endParaRPr>
          </a:p>
        </p:txBody>
      </p:sp>
    </p:spTree>
    <p:extLst>
      <p:ext uri="{BB962C8B-B14F-4D97-AF65-F5344CB8AC3E}">
        <p14:creationId xmlns:p14="http://schemas.microsoft.com/office/powerpoint/2010/main" val="621521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Conclusion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590838" y="1268873"/>
            <a:ext cx="11317291"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Mentoring enhances skill development, research efforts, and career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Interpersonal skills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85% of faculty improved communication through diverse mentorship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Intellectual challenge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Over a third of faculty were intellectually challenged by mentees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Career motivation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rPr>
              <a:t>27% found student success highly motivating to continue in academia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nivers" panose="020B0503020202020204" pitchFamily="34" charset="0"/>
              <a:ea typeface="+mn-lt"/>
              <a:cs typeface="Calibri" panose="020F0502020204030204"/>
            </a:endParaRPr>
          </a:p>
        </p:txBody>
      </p:sp>
    </p:spTree>
    <p:extLst>
      <p:ext uri="{BB962C8B-B14F-4D97-AF65-F5344CB8AC3E}">
        <p14:creationId xmlns:p14="http://schemas.microsoft.com/office/powerpoint/2010/main" val="260155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1579413" y="2934060"/>
            <a:ext cx="902936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8102E"/>
                </a:solidFill>
                <a:effectLst/>
                <a:uLnTx/>
                <a:uFillTx/>
                <a:latin typeface="Univers"/>
                <a:ea typeface="+mn-ea"/>
                <a:cs typeface="Calibri"/>
              </a:rPr>
              <a:t>Questions? </a:t>
            </a:r>
          </a:p>
        </p:txBody>
      </p:sp>
      <p:pic>
        <p:nvPicPr>
          <p:cNvPr id="3" name="Picture 4">
            <a:extLst>
              <a:ext uri="{FF2B5EF4-FFF2-40B4-BE49-F238E27FC236}">
                <a16:creationId xmlns:a16="http://schemas.microsoft.com/office/drawing/2014/main" id="{BEAE62BC-795D-CC4D-FA2C-9484652B5480}"/>
              </a:ext>
            </a:extLst>
          </p:cNvPr>
          <p:cNvPicPr>
            <a:picLocks noChangeAspect="1"/>
          </p:cNvPicPr>
          <p:nvPr/>
        </p:nvPicPr>
        <p:blipFill rotWithShape="1">
          <a:blip r:embed="rId3">
            <a:clrChange>
              <a:clrFrom>
                <a:srgbClr val="FFFFFF"/>
              </a:clrFrom>
              <a:clrTo>
                <a:srgbClr val="FFFFFF">
                  <a:alpha val="0"/>
                </a:srgbClr>
              </a:clrTo>
            </a:clrChange>
            <a:alphaModFix/>
          </a:blip>
          <a:srcRect b="8756"/>
          <a:stretch/>
        </p:blipFill>
        <p:spPr>
          <a:xfrm>
            <a:off x="0" y="4801645"/>
            <a:ext cx="2253673" cy="2056355"/>
          </a:xfrm>
          <a:prstGeom prst="rect">
            <a:avLst/>
          </a:prstGeom>
        </p:spPr>
      </p:pic>
    </p:spTree>
    <p:extLst>
      <p:ext uri="{BB962C8B-B14F-4D97-AF65-F5344CB8AC3E}">
        <p14:creationId xmlns:p14="http://schemas.microsoft.com/office/powerpoint/2010/main" val="2851975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02370-94CA-3269-6A9E-5F3FD8163B52}"/>
              </a:ext>
            </a:extLst>
          </p:cNvPr>
          <p:cNvSpPr txBox="1"/>
          <p:nvPr/>
        </p:nvSpPr>
        <p:spPr>
          <a:xfrm>
            <a:off x="1262742" y="1524000"/>
            <a:ext cx="2238103" cy="1446550"/>
          </a:xfrm>
          <a:prstGeom prst="rect">
            <a:avLst/>
          </a:prstGeom>
          <a:noFill/>
        </p:spPr>
        <p:txBody>
          <a:bodyPr wrap="square" rtlCol="0">
            <a:spAutoFit/>
          </a:bodyPr>
          <a:lstStyle/>
          <a:p>
            <a:pPr algn="ctr"/>
            <a:r>
              <a:rPr lang="en-US" sz="4400" dirty="0"/>
              <a:t>Session 2416</a:t>
            </a:r>
          </a:p>
        </p:txBody>
      </p:sp>
    </p:spTree>
    <p:extLst>
      <p:ext uri="{BB962C8B-B14F-4D97-AF65-F5344CB8AC3E}">
        <p14:creationId xmlns:p14="http://schemas.microsoft.com/office/powerpoint/2010/main" val="344840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C3404979-EC27-2F12-C7C4-CD2DB2B8F2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4D9D31-744B-2DB0-B2E1-1DB730FC6A66}"/>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Relevant Background</a:t>
            </a:r>
          </a:p>
        </p:txBody>
      </p:sp>
      <p:sp>
        <p:nvSpPr>
          <p:cNvPr id="7" name="TextBox 6">
            <a:extLst>
              <a:ext uri="{FF2B5EF4-FFF2-40B4-BE49-F238E27FC236}">
                <a16:creationId xmlns:a16="http://schemas.microsoft.com/office/drawing/2014/main" id="{CCD0883B-0AFC-1601-A969-047401C52AFE}"/>
              </a:ext>
            </a:extLst>
          </p:cNvPr>
          <p:cNvSpPr txBox="1"/>
          <p:nvPr/>
        </p:nvSpPr>
        <p:spPr>
          <a:xfrm>
            <a:off x="301625" y="1487376"/>
            <a:ext cx="10376807" cy="42473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mn-ea"/>
                <a:cs typeface="Arial"/>
              </a:rPr>
              <a:t>Multiple mentors have a positive impact on the mentee </a:t>
            </a:r>
          </a:p>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endParaRPr kumimoji="0" lang="en-US" sz="2800" b="0" i="0" u="none" strike="noStrike" kern="1200" cap="none" spc="0" normalizeH="0" baseline="0" noProof="0">
              <a:ln>
                <a:noFill/>
              </a:ln>
              <a:solidFill>
                <a:prstClr val="black"/>
              </a:solidFill>
              <a:effectLst/>
              <a:uLnTx/>
              <a:uFillTx/>
              <a:latin typeface="Univers"/>
              <a:ea typeface="+mn-ea"/>
              <a:cs typeface="Arial"/>
            </a:endParaRPr>
          </a:p>
          <a:p>
            <a:pPr marL="342900" marR="0" lvl="0" indent="-342900" algn="l" defTabSz="914400" rtl="0" eaLnBrk="1" fontAlgn="auto" latinLnBrk="0" hangingPunct="1">
              <a:lnSpc>
                <a:spcPct val="100000"/>
              </a:lnSpc>
              <a:spcBef>
                <a:spcPts val="0"/>
              </a:spcBef>
              <a:spcAft>
                <a:spcPts val="0"/>
              </a:spcAft>
              <a:buClr>
                <a:srgbClr val="A02828"/>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Univers"/>
                <a:ea typeface="+mn-ea"/>
                <a:cs typeface="Calibri"/>
              </a:rPr>
              <a:t>The multifaceted roles of mentors: influencing personal, academic, and career domains </a:t>
            </a:r>
            <a:endParaRPr kumimoji="0" lang="en-US" sz="2800" b="1" i="0" u="none" strike="noStrike" kern="1200" cap="none" spc="0" normalizeH="0" baseline="0" noProof="0">
              <a:ln>
                <a:noFill/>
              </a:ln>
              <a:solidFill>
                <a:prstClr val="black"/>
              </a:solidFill>
              <a:effectLst/>
              <a:uLnTx/>
              <a:uFillTx/>
              <a:latin typeface="Univers"/>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
                <a:srgbClr val="A02828"/>
              </a:buClr>
              <a:buSzTx/>
              <a:buFontTx/>
              <a:buNone/>
              <a:tabLst/>
              <a:defRPr/>
            </a:pPr>
            <a:endParaRPr kumimoji="0" lang="en-US" sz="2800" b="0" i="0" u="none" strike="noStrike" kern="1200" cap="none" spc="0" normalizeH="0" baseline="0" noProof="0">
              <a:ln>
                <a:noFill/>
              </a:ln>
              <a:solidFill>
                <a:prstClr val="black"/>
              </a:solidFill>
              <a:effectLst/>
              <a:uLnTx/>
              <a:uFillTx/>
              <a:latin typeface="Univers"/>
              <a:ea typeface="+mn-ea"/>
              <a:cs typeface="Calibri"/>
            </a:endParaRPr>
          </a:p>
          <a:p>
            <a:pPr marL="342900" marR="0" lvl="0" indent="-342900" algn="l" defTabSz="914400" rtl="0" eaLnBrk="1" fontAlgn="auto" latinLnBrk="0" hangingPunct="1">
              <a:lnSpc>
                <a:spcPct val="100000"/>
              </a:lnSpc>
              <a:spcBef>
                <a:spcPts val="0"/>
              </a:spcBef>
              <a:spcAft>
                <a:spcPts val="0"/>
              </a:spcAft>
              <a:buClr>
                <a:srgbClr val="A02828"/>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Univers"/>
                <a:ea typeface="+mn-ea"/>
                <a:cs typeface="Calibri"/>
              </a:rPr>
              <a:t>Multiple mentors reduce attrition rates and accommodate diverse needs</a:t>
            </a:r>
          </a:p>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endParaRPr kumimoji="0" lang="en-US" sz="2800" b="0" i="0" u="none" strike="noStrike" kern="1200" cap="none" spc="0" normalizeH="0" baseline="0" noProof="0">
              <a:ln>
                <a:noFill/>
              </a:ln>
              <a:solidFill>
                <a:prstClr val="black"/>
              </a:solidFill>
              <a:effectLst/>
              <a:uLnTx/>
              <a:uFillTx/>
              <a:latin typeface="Univers"/>
              <a:ea typeface="+mn-ea"/>
              <a:cs typeface="Arial"/>
            </a:endParaRPr>
          </a:p>
          <a:p>
            <a:pPr marL="285750" marR="0" lvl="0" indent="-285750" algn="l" defTabSz="914400" rtl="0" eaLnBrk="1" fontAlgn="auto" latinLnBrk="0" hangingPunct="1">
              <a:lnSpc>
                <a:spcPct val="100000"/>
              </a:lnSpc>
              <a:spcBef>
                <a:spcPts val="20"/>
              </a:spcBef>
              <a:spcAft>
                <a:spcPct val="0"/>
              </a:spcAft>
              <a:buClrTx/>
              <a:buSzTx/>
              <a:buFont typeface="Courier New,monospace"/>
              <a:buChar char="o"/>
              <a:tabLst/>
              <a:defRPr/>
            </a:pPr>
            <a:endParaRPr kumimoji="0" lang="en-US" sz="2800" b="0" i="0" u="none" strike="noStrike" kern="1200" cap="none" spc="0" normalizeH="0" baseline="0" noProof="0">
              <a:ln>
                <a:noFill/>
              </a:ln>
              <a:solidFill>
                <a:prstClr val="black"/>
              </a:solidFill>
              <a:effectLst/>
              <a:uLnTx/>
              <a:uFillTx/>
              <a:latin typeface="Univers"/>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Tree>
    <p:extLst>
      <p:ext uri="{BB962C8B-B14F-4D97-AF65-F5344CB8AC3E}">
        <p14:creationId xmlns:p14="http://schemas.microsoft.com/office/powerpoint/2010/main" val="117167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75735150-D73E-D740-C805-C3CB25A30A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D4F37F-9469-EDCE-1CE9-544396BA8E9E}"/>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Gap in the Literature</a:t>
            </a:r>
          </a:p>
        </p:txBody>
      </p:sp>
      <p:sp>
        <p:nvSpPr>
          <p:cNvPr id="7" name="TextBox 6">
            <a:extLst>
              <a:ext uri="{FF2B5EF4-FFF2-40B4-BE49-F238E27FC236}">
                <a16:creationId xmlns:a16="http://schemas.microsoft.com/office/drawing/2014/main" id="{9634A458-876E-7AB2-D3BC-93F7480293D5}"/>
              </a:ext>
            </a:extLst>
          </p:cNvPr>
          <p:cNvSpPr txBox="1"/>
          <p:nvPr/>
        </p:nvSpPr>
        <p:spPr>
          <a:xfrm>
            <a:off x="301625" y="1538633"/>
            <a:ext cx="10376807" cy="29546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How multiple mentors influence decisions in graduate students</a:t>
            </a:r>
          </a:p>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endPar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endParaRPr>
          </a:p>
          <a:p>
            <a:pPr marL="457200" marR="0" lvl="0" indent="-457200" algn="l" defTabSz="914400" rtl="0" eaLnBrk="1" fontAlgn="auto" latinLnBrk="0" hangingPunct="1">
              <a:lnSpc>
                <a:spcPct val="100000"/>
              </a:lnSpc>
              <a:spcBef>
                <a:spcPts val="20"/>
              </a:spcBef>
              <a:spcAft>
                <a:spcPct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The roles of multiple mentorships in the student’s academic journey</a:t>
            </a:r>
          </a:p>
          <a:p>
            <a:pPr marL="457200" marR="0" lvl="0" indent="-457200" algn="l" defTabSz="914400" rtl="0" eaLnBrk="1" fontAlgn="auto" latinLnBrk="0" hangingPunct="1">
              <a:lnSpc>
                <a:spcPct val="100000"/>
              </a:lnSpc>
              <a:spcBef>
                <a:spcPts val="20"/>
              </a:spcBef>
              <a:spcAft>
                <a:spcPct val="0"/>
              </a:spcAft>
              <a:buClr>
                <a:srgbClr val="A02828"/>
              </a:buClr>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Univers"/>
              <a:ea typeface="+mn-lt"/>
              <a:cs typeface="Arial"/>
            </a:endParaRPr>
          </a:p>
          <a:p>
            <a:pPr marL="285750" marR="0" lvl="0" indent="-285750" algn="l" defTabSz="914400" rtl="0" eaLnBrk="1" fontAlgn="auto" latinLnBrk="0" hangingPunct="1">
              <a:lnSpc>
                <a:spcPct val="100000"/>
              </a:lnSpc>
              <a:spcBef>
                <a:spcPts val="20"/>
              </a:spcBef>
              <a:spcAft>
                <a:spcPct val="0"/>
              </a:spcAft>
              <a:buClr>
                <a:srgbClr val="A02828"/>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Tree>
    <p:extLst>
      <p:ext uri="{BB962C8B-B14F-4D97-AF65-F5344CB8AC3E}">
        <p14:creationId xmlns:p14="http://schemas.microsoft.com/office/powerpoint/2010/main" val="347097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8DE5608-93A0-7CCE-FDDC-40B51E056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ADD022-BE6C-A4DB-8017-48ACDA8A3DD0}"/>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Study Purpose</a:t>
            </a:r>
          </a:p>
        </p:txBody>
      </p:sp>
      <p:sp>
        <p:nvSpPr>
          <p:cNvPr id="7" name="TextBox 6">
            <a:extLst>
              <a:ext uri="{FF2B5EF4-FFF2-40B4-BE49-F238E27FC236}">
                <a16:creationId xmlns:a16="http://schemas.microsoft.com/office/drawing/2014/main" id="{A70EF59C-A986-FFDE-158C-42BEE3D3C3D6}"/>
              </a:ext>
            </a:extLst>
          </p:cNvPr>
          <p:cNvSpPr txBox="1"/>
          <p:nvPr/>
        </p:nvSpPr>
        <p:spPr>
          <a:xfrm>
            <a:off x="301625" y="1542538"/>
            <a:ext cx="10376807" cy="33855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a:ea typeface="+mn-lt"/>
                <a:cs typeface="Calibri" panose="020F0502020204030204"/>
              </a:rPr>
              <a:t>Purpose:</a:t>
            </a:r>
            <a:endPar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endParaRPr>
          </a:p>
          <a:p>
            <a:pPr marL="285750" marR="0" lvl="0" indent="-285750" algn="l" defTabSz="914400" rtl="0" eaLnBrk="1" fontAlgn="auto" latinLnBrk="0" hangingPunct="1">
              <a:lnSpc>
                <a:spcPct val="100000"/>
              </a:lnSpc>
              <a:spcBef>
                <a:spcPts val="20"/>
              </a:spcBef>
              <a:spcAft>
                <a:spcPct val="0"/>
              </a:spcAft>
              <a:buClr>
                <a:srgbClr val="A02828"/>
              </a:buClr>
              <a:buSzTx/>
              <a:buFont typeface="Courier New,monospace"/>
              <a:buChar char="o"/>
              <a:tabLst/>
              <a:defRPr/>
            </a:pPr>
            <a:r>
              <a:rPr kumimoji="0" lang="en-US" sz="2800" b="0" i="0" u="none" strike="noStrike" kern="1200" cap="none" spc="0" normalizeH="0" baseline="0" noProof="0">
                <a:ln>
                  <a:noFill/>
                </a:ln>
                <a:solidFill>
                  <a:prstClr val="black"/>
                </a:solidFill>
                <a:effectLst/>
                <a:uLnTx/>
                <a:uFillTx/>
                <a:latin typeface="Univers"/>
                <a:ea typeface="+mn-ea"/>
                <a:cs typeface="Arial"/>
              </a:rPr>
              <a:t> Understand potential benefits</a:t>
            </a:r>
          </a:p>
          <a:p>
            <a:pPr marL="285750" marR="0" lvl="0" indent="-285750" algn="l" defTabSz="914400" rtl="0" eaLnBrk="1" fontAlgn="auto" latinLnBrk="0" hangingPunct="1">
              <a:lnSpc>
                <a:spcPct val="100000"/>
              </a:lnSpc>
              <a:spcBef>
                <a:spcPts val="20"/>
              </a:spcBef>
              <a:spcAft>
                <a:spcPct val="0"/>
              </a:spcAft>
              <a:buClr>
                <a:srgbClr val="A02828"/>
              </a:buClr>
              <a:buSzTx/>
              <a:buFont typeface="Courier New,monospace"/>
              <a:buChar char="o"/>
              <a:tabLst/>
              <a:defRPr/>
            </a:pPr>
            <a:r>
              <a:rPr kumimoji="0" lang="en-US" sz="2800" b="0" i="0" u="none" strike="noStrike" kern="1200" cap="none" spc="0" normalizeH="0" baseline="0" noProof="0">
                <a:ln>
                  <a:noFill/>
                </a:ln>
                <a:solidFill>
                  <a:prstClr val="black"/>
                </a:solidFill>
                <a:effectLst/>
                <a:uLnTx/>
                <a:uFillTx/>
                <a:latin typeface="Univers"/>
                <a:ea typeface="+mn-ea"/>
                <a:cs typeface="Arial"/>
              </a:rPr>
              <a:t> Community and resource expansion</a:t>
            </a:r>
          </a:p>
          <a:p>
            <a:pPr marL="285750" marR="0" lvl="0" indent="-285750" algn="l" defTabSz="914400" rtl="0" eaLnBrk="1" fontAlgn="auto" latinLnBrk="0" hangingPunct="1">
              <a:lnSpc>
                <a:spcPct val="100000"/>
              </a:lnSpc>
              <a:spcBef>
                <a:spcPts val="20"/>
              </a:spcBef>
              <a:spcAft>
                <a:spcPct val="0"/>
              </a:spcAft>
              <a:buClrTx/>
              <a:buSzTx/>
              <a:buFont typeface="Courier New,monospace"/>
              <a:buChar char="o"/>
              <a:tabLst/>
              <a:defRPr/>
            </a:pPr>
            <a:endParaRPr kumimoji="0" lang="en-US" sz="2800" b="0" i="0" u="none" strike="noStrike" kern="1200" cap="none" spc="0" normalizeH="0" baseline="0" noProof="0">
              <a:ln>
                <a:noFill/>
              </a:ln>
              <a:solidFill>
                <a:prstClr val="black"/>
              </a:solidFill>
              <a:effectLst/>
              <a:uLnTx/>
              <a:uFillTx/>
              <a:latin typeface="Univers"/>
              <a:ea typeface="+mn-ea"/>
              <a:cs typeface="Arial"/>
            </a:endParaRPr>
          </a:p>
          <a:p>
            <a:pPr marL="0" marR="0" lvl="0" indent="0" algn="l" defTabSz="914400" rtl="0" eaLnBrk="1" fontAlgn="auto" latinLnBrk="0" hangingPunct="1">
              <a:lnSpc>
                <a:spcPct val="100000"/>
              </a:lnSpc>
              <a:spcBef>
                <a:spcPts val="2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a:ea typeface="+mn-lt"/>
                <a:cs typeface="Calibri" panose="020F0502020204030204"/>
              </a:rPr>
              <a:t>Research Question:</a:t>
            </a:r>
          </a:p>
          <a:p>
            <a:pPr marL="457200" marR="0" lvl="0" indent="-457200" algn="l" defTabSz="914400" rtl="0" eaLnBrk="1" fontAlgn="auto" latinLnBrk="0" hangingPunct="1">
              <a:lnSpc>
                <a:spcPct val="100000"/>
              </a:lnSpc>
              <a:spcBef>
                <a:spcPts val="20"/>
              </a:spcBef>
              <a:spcAft>
                <a:spcPct val="0"/>
              </a:spcAft>
              <a:buClr>
                <a:srgbClr val="A02828"/>
              </a:buClr>
              <a:buSzTx/>
              <a:buFont typeface="Courier New,monospace"/>
              <a:buChar char="o"/>
              <a:tabLst/>
              <a:defRPr/>
            </a:pPr>
            <a:r>
              <a:rPr kumimoji="0" lang="en-US" sz="2800" b="0" i="0" u="none" strike="noStrike" kern="1200" cap="none" spc="0" normalizeH="0" baseline="0" noProof="0">
                <a:ln>
                  <a:noFill/>
                </a:ln>
                <a:solidFill>
                  <a:prstClr val="black"/>
                </a:solidFill>
                <a:effectLst/>
                <a:uLnTx/>
                <a:uFillTx/>
                <a:latin typeface="Univers"/>
                <a:ea typeface="+mn-lt"/>
                <a:cs typeface="Calibri" panose="020F0502020204030204"/>
              </a:rPr>
              <a:t>What are the potential benefits for graduate students when involved in multiple mentorships?</a:t>
            </a:r>
            <a:endParaRPr kumimoji="0" lang="en-US" sz="2800" b="0" i="0" u="none" strike="noStrike" kern="1200" cap="none" spc="0" normalizeH="0" baseline="0" noProof="0">
              <a:ln>
                <a:noFill/>
              </a:ln>
              <a:solidFill>
                <a:prstClr val="black"/>
              </a:solidFill>
              <a:effectLst/>
              <a:uLnTx/>
              <a:uFillTx/>
              <a:latin typeface="Univers"/>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Calibri"/>
            </a:endParaRPr>
          </a:p>
        </p:txBody>
      </p:sp>
    </p:spTree>
    <p:extLst>
      <p:ext uri="{BB962C8B-B14F-4D97-AF65-F5344CB8AC3E}">
        <p14:creationId xmlns:p14="http://schemas.microsoft.com/office/powerpoint/2010/main" val="123721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Univers"/>
                <a:ea typeface="+mn-ea"/>
                <a:cs typeface="Calibri"/>
              </a:rPr>
              <a:t>Participants </a:t>
            </a:r>
          </a:p>
        </p:txBody>
      </p:sp>
      <p:sp>
        <p:nvSpPr>
          <p:cNvPr id="2" name="TextBox 1">
            <a:extLst>
              <a:ext uri="{FF2B5EF4-FFF2-40B4-BE49-F238E27FC236}">
                <a16:creationId xmlns:a16="http://schemas.microsoft.com/office/drawing/2014/main" id="{4D943B0A-74A7-17CB-EFBC-8EDCB5379129}"/>
              </a:ext>
            </a:extLst>
          </p:cNvPr>
          <p:cNvSpPr txBox="1"/>
          <p:nvPr/>
        </p:nvSpPr>
        <p:spPr>
          <a:xfrm>
            <a:off x="301625" y="1565143"/>
            <a:ext cx="9675394"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A02828"/>
              </a:buClr>
              <a:buSzTx/>
              <a:buFontTx/>
              <a:buNone/>
              <a:tabLst/>
              <a:defRPr/>
            </a:pPr>
            <a:r>
              <a:rPr kumimoji="0" lang="en-US" sz="2800" b="1" i="0" u="none" strike="noStrike" kern="1200" cap="none" spc="0" normalizeH="0" baseline="0" noProof="0" dirty="0">
                <a:ln>
                  <a:noFill/>
                </a:ln>
                <a:solidFill>
                  <a:prstClr val="black"/>
                </a:solidFill>
                <a:effectLst/>
                <a:uLnTx/>
                <a:uFillTx/>
                <a:latin typeface="Univers"/>
                <a:ea typeface="+mn-ea"/>
                <a:cs typeface="Arial"/>
              </a:rPr>
              <a:t>Graduate Student Mentors:</a:t>
            </a:r>
          </a:p>
          <a:p>
            <a:pPr marL="1028700" marR="0" lvl="1" indent="-571500" algn="l" defTabSz="914400" rtl="0" eaLnBrk="1" fontAlgn="auto" latinLnBrk="0" hangingPunct="1">
              <a:lnSpc>
                <a:spcPct val="100000"/>
              </a:lnSpc>
              <a:spcBef>
                <a:spcPts val="0"/>
              </a:spcBef>
              <a:spcAft>
                <a:spcPts val="0"/>
              </a:spcAft>
              <a:buClr>
                <a:srgbClr val="A02828"/>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Univers"/>
                <a:ea typeface="+mn-ea"/>
                <a:cs typeface="Arial"/>
              </a:rPr>
              <a:t>11 women &amp; 6 men </a:t>
            </a:r>
          </a:p>
          <a:p>
            <a:pPr marL="457200" marR="0" lvl="1" indent="0" algn="l" defTabSz="914400" rtl="0" eaLnBrk="1" fontAlgn="auto" latinLnBrk="0" hangingPunct="1">
              <a:lnSpc>
                <a:spcPct val="100000"/>
              </a:lnSpc>
              <a:spcBef>
                <a:spcPts val="0"/>
              </a:spcBef>
              <a:spcAft>
                <a:spcPts val="0"/>
              </a:spcAft>
              <a:buClr>
                <a:srgbClr val="A02828"/>
              </a:buClr>
              <a:buSzTx/>
              <a:buFontTx/>
              <a:buNone/>
              <a:tabLst/>
              <a:defRPr/>
            </a:pPr>
            <a:endParaRPr kumimoji="0" lang="en-US" sz="3200" b="0" i="0" u="none" strike="noStrike" kern="1200" cap="none" spc="0" normalizeH="0" baseline="0" noProof="0" dirty="0">
              <a:ln>
                <a:noFill/>
              </a:ln>
              <a:solidFill>
                <a:prstClr val="black"/>
              </a:solidFill>
              <a:effectLst/>
              <a:uLnTx/>
              <a:uFillTx/>
              <a:latin typeface="Univers"/>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graphicFrame>
        <p:nvGraphicFramePr>
          <p:cNvPr id="5" name="Table 4">
            <a:extLst>
              <a:ext uri="{FF2B5EF4-FFF2-40B4-BE49-F238E27FC236}">
                <a16:creationId xmlns:a16="http://schemas.microsoft.com/office/drawing/2014/main" id="{164F09A5-DEC0-316F-8D1B-08C94FD25941}"/>
              </a:ext>
            </a:extLst>
          </p:cNvPr>
          <p:cNvGraphicFramePr>
            <a:graphicFrameLocks noGrp="1"/>
          </p:cNvGraphicFramePr>
          <p:nvPr/>
        </p:nvGraphicFramePr>
        <p:xfrm>
          <a:off x="906067" y="2823992"/>
          <a:ext cx="4743619" cy="3250775"/>
        </p:xfrm>
        <a:graphic>
          <a:graphicData uri="http://schemas.openxmlformats.org/drawingml/2006/table">
            <a:tbl>
              <a:tblPr/>
              <a:tblGrid>
                <a:gridCol w="1766502">
                  <a:extLst>
                    <a:ext uri="{9D8B030D-6E8A-4147-A177-3AD203B41FA5}">
                      <a16:colId xmlns:a16="http://schemas.microsoft.com/office/drawing/2014/main" val="901792965"/>
                    </a:ext>
                  </a:extLst>
                </a:gridCol>
                <a:gridCol w="2977117">
                  <a:extLst>
                    <a:ext uri="{9D8B030D-6E8A-4147-A177-3AD203B41FA5}">
                      <a16:colId xmlns:a16="http://schemas.microsoft.com/office/drawing/2014/main" val="477053754"/>
                    </a:ext>
                  </a:extLst>
                </a:gridCol>
              </a:tblGrid>
              <a:tr h="689820">
                <a:tc>
                  <a:txBody>
                    <a:bodyPr/>
                    <a:lstStyle/>
                    <a:p>
                      <a:pPr algn="ctr" fontAlgn="ctr">
                        <a:spcBef>
                          <a:spcPts val="0"/>
                        </a:spcBef>
                        <a:spcAft>
                          <a:spcPts val="0"/>
                        </a:spcAft>
                      </a:pPr>
                      <a:r>
                        <a:rPr lang="en-US" sz="2400" b="1" i="0" u="none" strike="noStrike" dirty="0">
                          <a:solidFill>
                            <a:srgbClr val="0D0D0D"/>
                          </a:solidFill>
                          <a:effectLst/>
                          <a:highlight>
                            <a:srgbClr val="E97132"/>
                          </a:highlight>
                          <a:latin typeface="Aptos Narrow" panose="020B0004020202020204" pitchFamily="34" charset="0"/>
                        </a:rPr>
                        <a:t>Ethnicities</a:t>
                      </a:r>
                      <a:endParaRPr lang="en-US" sz="2400" b="0" i="0" u="none" strike="noStrike" dirty="0">
                        <a:effectLst/>
                        <a:highlight>
                          <a:srgbClr val="E97132"/>
                        </a:highlight>
                        <a:latin typeface="Arial" panose="020B0604020202020204" pitchFamily="34" charset="0"/>
                      </a:endParaRPr>
                    </a:p>
                  </a:txBody>
                  <a:tcPr marL="22291" marR="22291" marT="22291"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spcBef>
                          <a:spcPts val="0"/>
                        </a:spcBef>
                        <a:spcAft>
                          <a:spcPts val="0"/>
                        </a:spcAft>
                      </a:pPr>
                      <a:r>
                        <a:rPr lang="en-US" sz="2400" b="1" i="0" u="none" strike="noStrike" dirty="0">
                          <a:solidFill>
                            <a:srgbClr val="0D0D0D"/>
                          </a:solidFill>
                          <a:effectLst/>
                          <a:highlight>
                            <a:srgbClr val="E97132"/>
                          </a:highlight>
                          <a:latin typeface="Aptos Narrow" panose="020B0004020202020204" pitchFamily="34" charset="0"/>
                        </a:rPr>
                        <a:t>Number</a:t>
                      </a:r>
                      <a:endParaRPr lang="en-US" sz="2400" b="0" i="0" u="none" strike="noStrike" dirty="0">
                        <a:effectLst/>
                        <a:highlight>
                          <a:srgbClr val="E97132"/>
                        </a:highlight>
                        <a:latin typeface="Arial" panose="020B0604020202020204" pitchFamily="34" charset="0"/>
                      </a:endParaRPr>
                    </a:p>
                  </a:txBody>
                  <a:tcPr marL="22291" marR="22291" marT="22291"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extLst>
                  <a:ext uri="{0D108BD9-81ED-4DB2-BD59-A6C34878D82A}">
                    <a16:rowId xmlns:a16="http://schemas.microsoft.com/office/drawing/2014/main" val="4111205944"/>
                  </a:ext>
                </a:extLst>
              </a:tr>
              <a:tr h="512191">
                <a:tc>
                  <a:txBody>
                    <a:bodyPr/>
                    <a:lstStyle/>
                    <a:p>
                      <a:pPr algn="ctr" fontAlgn="b">
                        <a:spcBef>
                          <a:spcPts val="0"/>
                        </a:spcBef>
                        <a:spcAft>
                          <a:spcPts val="0"/>
                        </a:spcAft>
                      </a:pPr>
                      <a:r>
                        <a:rPr lang="en-US" sz="2000" b="0" i="0" u="none" strike="noStrike" dirty="0">
                          <a:solidFill>
                            <a:srgbClr val="000000"/>
                          </a:solidFill>
                          <a:effectLst/>
                          <a:highlight>
                            <a:srgbClr val="FBE2D5"/>
                          </a:highlight>
                          <a:latin typeface="Aptos Narrow" panose="020B0004020202020204" pitchFamily="34" charset="0"/>
                        </a:rPr>
                        <a:t>White</a:t>
                      </a:r>
                      <a:endParaRPr lang="en-US" sz="3600" b="0" i="0" u="none" strike="noStrike" dirty="0">
                        <a:effectLst/>
                        <a:highlight>
                          <a:srgbClr val="FBE2D5"/>
                        </a:highlight>
                        <a:latin typeface="Arial" panose="020B0604020202020204" pitchFamily="34" charset="0"/>
                      </a:endParaRPr>
                    </a:p>
                  </a:txBody>
                  <a:tcPr marL="22291" marR="22291" marT="22291" marB="0" anchor="b">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b">
                        <a:spcBef>
                          <a:spcPts val="0"/>
                        </a:spcBef>
                        <a:spcAft>
                          <a:spcPts val="0"/>
                        </a:spcAft>
                      </a:pPr>
                      <a:r>
                        <a:rPr lang="en-US" sz="2000" b="0" i="0" u="none" strike="noStrike" dirty="0">
                          <a:solidFill>
                            <a:srgbClr val="000000"/>
                          </a:solidFill>
                          <a:effectLst/>
                          <a:highlight>
                            <a:srgbClr val="FBE2D5"/>
                          </a:highlight>
                          <a:latin typeface="Aptos Narrow" panose="020B0004020202020204" pitchFamily="34" charset="0"/>
                        </a:rPr>
                        <a:t>7</a:t>
                      </a:r>
                      <a:endParaRPr lang="en-US" sz="3600" b="0" i="0" u="none" strike="noStrike" dirty="0">
                        <a:effectLst/>
                        <a:highlight>
                          <a:srgbClr val="FBE2D5"/>
                        </a:highlight>
                        <a:latin typeface="Arial" panose="020B0604020202020204" pitchFamily="34" charset="0"/>
                      </a:endParaRPr>
                    </a:p>
                  </a:txBody>
                  <a:tcPr marL="22291" marR="22291" marT="22291" marB="0" anchor="b">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407704428"/>
                  </a:ext>
                </a:extLst>
              </a:tr>
              <a:tr h="512191">
                <a:tc>
                  <a:txBody>
                    <a:bodyPr/>
                    <a:lstStyle/>
                    <a:p>
                      <a:pPr algn="ctr" fontAlgn="b">
                        <a:spcBef>
                          <a:spcPts val="0"/>
                        </a:spcBef>
                        <a:spcAft>
                          <a:spcPts val="0"/>
                        </a:spcAft>
                      </a:pPr>
                      <a:r>
                        <a:rPr lang="en-US" sz="2000" b="0" i="0" u="none" strike="noStrike" dirty="0">
                          <a:solidFill>
                            <a:srgbClr val="000000"/>
                          </a:solidFill>
                          <a:effectLst/>
                          <a:latin typeface="Aptos Narrow" panose="020B0004020202020204" pitchFamily="34" charset="0"/>
                        </a:rPr>
                        <a:t>Asian</a:t>
                      </a:r>
                      <a:endParaRPr lang="en-US" sz="3600" b="0" i="0" u="none" strike="noStrike" dirty="0">
                        <a:effectLst/>
                        <a:latin typeface="Arial" panose="020B0604020202020204" pitchFamily="34" charset="0"/>
                      </a:endParaRPr>
                    </a:p>
                  </a:txBody>
                  <a:tcPr marL="22291" marR="22291" marT="22291" marB="0" anchor="b">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b">
                        <a:spcBef>
                          <a:spcPts val="0"/>
                        </a:spcBef>
                        <a:spcAft>
                          <a:spcPts val="0"/>
                        </a:spcAft>
                      </a:pPr>
                      <a:r>
                        <a:rPr lang="en-US" sz="2000" b="0" i="0" u="none" strike="noStrike" dirty="0">
                          <a:solidFill>
                            <a:srgbClr val="000000"/>
                          </a:solidFill>
                          <a:effectLst/>
                          <a:latin typeface="Aptos Narrow" panose="020B0004020202020204" pitchFamily="34" charset="0"/>
                        </a:rPr>
                        <a:t>5</a:t>
                      </a:r>
                      <a:endParaRPr lang="en-US" sz="3600" b="0" i="0" u="none" strike="noStrike" dirty="0">
                        <a:effectLst/>
                        <a:latin typeface="Arial" panose="020B0604020202020204" pitchFamily="34" charset="0"/>
                      </a:endParaRPr>
                    </a:p>
                  </a:txBody>
                  <a:tcPr marL="22291" marR="22291" marT="22291" marB="0" anchor="b">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337319821"/>
                  </a:ext>
                </a:extLst>
              </a:tr>
              <a:tr h="512191">
                <a:tc>
                  <a:txBody>
                    <a:bodyPr/>
                    <a:lstStyle/>
                    <a:p>
                      <a:pPr algn="ctr" fontAlgn="b">
                        <a:spcBef>
                          <a:spcPts val="0"/>
                        </a:spcBef>
                        <a:spcAft>
                          <a:spcPts val="0"/>
                        </a:spcAft>
                      </a:pPr>
                      <a:r>
                        <a:rPr lang="en-US" sz="2000" b="0" i="0" u="none" strike="noStrike" dirty="0">
                          <a:solidFill>
                            <a:srgbClr val="000000"/>
                          </a:solidFill>
                          <a:effectLst/>
                          <a:highlight>
                            <a:srgbClr val="FBE2D5"/>
                          </a:highlight>
                          <a:latin typeface="Aptos Narrow" panose="020B0004020202020204" pitchFamily="34" charset="0"/>
                        </a:rPr>
                        <a:t>Hispanic/Latinx</a:t>
                      </a:r>
                      <a:endParaRPr lang="en-US" sz="3600" b="0" i="0" u="none" strike="noStrike" dirty="0">
                        <a:effectLst/>
                        <a:highlight>
                          <a:srgbClr val="FBE2D5"/>
                        </a:highlight>
                        <a:latin typeface="Arial" panose="020B0604020202020204" pitchFamily="34" charset="0"/>
                      </a:endParaRPr>
                    </a:p>
                  </a:txBody>
                  <a:tcPr marL="22291" marR="22291" marT="22291" marB="0" anchor="b">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b">
                        <a:spcBef>
                          <a:spcPts val="0"/>
                        </a:spcBef>
                        <a:spcAft>
                          <a:spcPts val="0"/>
                        </a:spcAft>
                      </a:pPr>
                      <a:r>
                        <a:rPr lang="en-US" sz="2000" b="0" i="0" u="none" strike="noStrike" dirty="0">
                          <a:solidFill>
                            <a:srgbClr val="000000"/>
                          </a:solidFill>
                          <a:effectLst/>
                          <a:highlight>
                            <a:srgbClr val="FBE2D5"/>
                          </a:highlight>
                          <a:latin typeface="Aptos Narrow" panose="020B0004020202020204" pitchFamily="34" charset="0"/>
                        </a:rPr>
                        <a:t>2</a:t>
                      </a:r>
                      <a:endParaRPr lang="en-US" sz="3600" b="0" i="0" u="none" strike="noStrike" dirty="0">
                        <a:effectLst/>
                        <a:highlight>
                          <a:srgbClr val="FBE2D5"/>
                        </a:highlight>
                        <a:latin typeface="Arial" panose="020B0604020202020204" pitchFamily="34" charset="0"/>
                      </a:endParaRPr>
                    </a:p>
                  </a:txBody>
                  <a:tcPr marL="22291" marR="22291" marT="22291" marB="0" anchor="b">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887321425"/>
                  </a:ext>
                </a:extLst>
              </a:tr>
              <a:tr h="512191">
                <a:tc>
                  <a:txBody>
                    <a:bodyPr/>
                    <a:lstStyle/>
                    <a:p>
                      <a:pPr algn="ctr" fontAlgn="b">
                        <a:spcBef>
                          <a:spcPts val="0"/>
                        </a:spcBef>
                        <a:spcAft>
                          <a:spcPts val="0"/>
                        </a:spcAft>
                      </a:pPr>
                      <a:r>
                        <a:rPr lang="en-US" sz="2000" b="0" i="0" u="none" strike="noStrike" dirty="0">
                          <a:solidFill>
                            <a:srgbClr val="000000"/>
                          </a:solidFill>
                          <a:effectLst/>
                          <a:latin typeface="Aptos Narrow" panose="020B0004020202020204" pitchFamily="34" charset="0"/>
                        </a:rPr>
                        <a:t>Black</a:t>
                      </a:r>
                      <a:endParaRPr lang="en-US" sz="3600" b="0" i="0" u="none" strike="noStrike" dirty="0">
                        <a:effectLst/>
                        <a:latin typeface="Arial" panose="020B0604020202020204" pitchFamily="34" charset="0"/>
                      </a:endParaRPr>
                    </a:p>
                  </a:txBody>
                  <a:tcPr marL="22291" marR="22291" marT="22291" marB="0" anchor="b">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b">
                        <a:spcBef>
                          <a:spcPts val="0"/>
                        </a:spcBef>
                        <a:spcAft>
                          <a:spcPts val="0"/>
                        </a:spcAft>
                      </a:pPr>
                      <a:r>
                        <a:rPr lang="en-US" sz="2000" b="0" i="0" u="none" strike="noStrike" dirty="0">
                          <a:solidFill>
                            <a:srgbClr val="000000"/>
                          </a:solidFill>
                          <a:effectLst/>
                          <a:latin typeface="Aptos Narrow" panose="020B0004020202020204" pitchFamily="34" charset="0"/>
                        </a:rPr>
                        <a:t>2</a:t>
                      </a:r>
                      <a:endParaRPr lang="en-US" sz="3600" b="0" i="0" u="none" strike="noStrike" dirty="0">
                        <a:effectLst/>
                        <a:latin typeface="Arial" panose="020B0604020202020204" pitchFamily="34" charset="0"/>
                      </a:endParaRPr>
                    </a:p>
                  </a:txBody>
                  <a:tcPr marL="22291" marR="22291" marT="22291" marB="0" anchor="b">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259336048"/>
                  </a:ext>
                </a:extLst>
              </a:tr>
              <a:tr h="512191">
                <a:tc>
                  <a:txBody>
                    <a:bodyPr/>
                    <a:lstStyle/>
                    <a:p>
                      <a:pPr algn="ctr" fontAlgn="b">
                        <a:spcBef>
                          <a:spcPts val="0"/>
                        </a:spcBef>
                        <a:spcAft>
                          <a:spcPts val="0"/>
                        </a:spcAft>
                      </a:pPr>
                      <a:r>
                        <a:rPr lang="en-US" sz="2000" b="0" i="0" u="none" strike="noStrike">
                          <a:solidFill>
                            <a:srgbClr val="000000"/>
                          </a:solidFill>
                          <a:effectLst/>
                          <a:highlight>
                            <a:srgbClr val="FBE2D5"/>
                          </a:highlight>
                          <a:latin typeface="Aptos Narrow" panose="020B0004020202020204" pitchFamily="34" charset="0"/>
                        </a:rPr>
                        <a:t>Bi/Multi-Racial</a:t>
                      </a:r>
                      <a:endParaRPr lang="en-US" sz="3600" b="0" i="0" u="none" strike="noStrike">
                        <a:effectLst/>
                        <a:highlight>
                          <a:srgbClr val="FBE2D5"/>
                        </a:highlight>
                        <a:latin typeface="Arial" panose="020B0604020202020204" pitchFamily="34" charset="0"/>
                      </a:endParaRPr>
                    </a:p>
                  </a:txBody>
                  <a:tcPr marL="22291" marR="22291" marT="22291" marB="0" anchor="b">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b">
                        <a:spcBef>
                          <a:spcPts val="0"/>
                        </a:spcBef>
                        <a:spcAft>
                          <a:spcPts val="0"/>
                        </a:spcAft>
                      </a:pPr>
                      <a:r>
                        <a:rPr lang="en-US" sz="2000" b="0" i="0" u="none" strike="noStrike" dirty="0">
                          <a:solidFill>
                            <a:srgbClr val="000000"/>
                          </a:solidFill>
                          <a:effectLst/>
                          <a:highlight>
                            <a:srgbClr val="FBE2D5"/>
                          </a:highlight>
                          <a:latin typeface="Aptos Narrow" panose="020B0004020202020204" pitchFamily="34" charset="0"/>
                        </a:rPr>
                        <a:t>1</a:t>
                      </a:r>
                      <a:endParaRPr lang="en-US" sz="3600" b="0" i="0" u="none" strike="noStrike" dirty="0">
                        <a:effectLst/>
                        <a:highlight>
                          <a:srgbClr val="FBE2D5"/>
                        </a:highlight>
                        <a:latin typeface="Arial" panose="020B0604020202020204" pitchFamily="34" charset="0"/>
                      </a:endParaRPr>
                    </a:p>
                  </a:txBody>
                  <a:tcPr marL="22291" marR="22291" marT="22291" marB="0" anchor="b">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1871819332"/>
                  </a:ext>
                </a:extLst>
              </a:tr>
            </a:tbl>
          </a:graphicData>
        </a:graphic>
      </p:graphicFrame>
    </p:spTree>
    <p:extLst>
      <p:ext uri="{BB962C8B-B14F-4D97-AF65-F5344CB8AC3E}">
        <p14:creationId xmlns:p14="http://schemas.microsoft.com/office/powerpoint/2010/main" val="395318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CORE-Jellybeans" id="{A0CD5F9A-4CB1-BF42-A80A-8C88D6DB6C1D}" vid="{5EF37C17-FC02-1F4A-8172-8BA71A754E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2b8d156-ac45-4804-b7c5-f2ecfd737d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DA7C8DA62C0248B8C3A2E1093B84E4" ma:contentTypeVersion="18" ma:contentTypeDescription="Create a new document." ma:contentTypeScope="" ma:versionID="b01ba76bf345c950057d9237caa5de5d">
  <xsd:schema xmlns:xsd="http://www.w3.org/2001/XMLSchema" xmlns:xs="http://www.w3.org/2001/XMLSchema" xmlns:p="http://schemas.microsoft.com/office/2006/metadata/properties" xmlns:ns3="4bf9ddbc-6566-4ce8-ac54-6a0254c16ac1" xmlns:ns4="72b8d156-ac45-4804-b7c5-f2ecfd737d55" targetNamespace="http://schemas.microsoft.com/office/2006/metadata/properties" ma:root="true" ma:fieldsID="b4468f997cf22c8a448410d80ddba4ec" ns3:_="" ns4:_="">
    <xsd:import namespace="4bf9ddbc-6566-4ce8-ac54-6a0254c16ac1"/>
    <xsd:import namespace="72b8d156-ac45-4804-b7c5-f2ecfd737d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LengthInSeconds" minOccurs="0"/>
                <xsd:element ref="ns4:MediaServiceLocation" minOccurs="0"/>
                <xsd:element ref="ns4:MediaServiceSearchProperties" minOccurs="0"/>
                <xsd:element ref="ns4:MediaServiceObjectDetectorVersions" minOccurs="0"/>
                <xsd:element ref="ns4:MediaServiceSystemTag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9ddbc-6566-4ce8-ac54-6a0254c16a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b8d156-ac45-4804-b7c5-f2ecfd737d5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_activity" ma:index="2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A4665D-B33D-47A4-A9C4-F7845620B69A}">
  <ds:schemaRefs>
    <ds:schemaRef ds:uri="http://schemas.microsoft.com/office/2006/documentManagement/types"/>
    <ds:schemaRef ds:uri="http://purl.org/dc/terms/"/>
    <ds:schemaRef ds:uri="4bf9ddbc-6566-4ce8-ac54-6a0254c16ac1"/>
    <ds:schemaRef ds:uri="http://purl.org/dc/dcmitype/"/>
    <ds:schemaRef ds:uri="72b8d156-ac45-4804-b7c5-f2ecfd737d55"/>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298045A-F51B-4F5A-BC8A-4B5D3FF505F7}">
  <ds:schemaRefs>
    <ds:schemaRef ds:uri="http://schemas.microsoft.com/sharepoint/v3/contenttype/forms"/>
  </ds:schemaRefs>
</ds:datastoreItem>
</file>

<file path=customXml/itemProps3.xml><?xml version="1.0" encoding="utf-8"?>
<ds:datastoreItem xmlns:ds="http://schemas.openxmlformats.org/officeDocument/2006/customXml" ds:itemID="{28C09A92-40B7-41A1-9145-2B67B96F4E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9ddbc-6566-4ce8-ac54-6a0254c16ac1"/>
    <ds:schemaRef ds:uri="72b8d156-ac45-4804-b7c5-f2ecfd737d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250</TotalTime>
  <Words>2913</Words>
  <Application>Microsoft Office PowerPoint</Application>
  <PresentationFormat>Widescreen</PresentationFormat>
  <Paragraphs>470</Paragraphs>
  <Slides>58</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58</vt:i4>
      </vt:variant>
    </vt:vector>
  </HeadingPairs>
  <TitlesOfParts>
    <vt:vector size="72" baseType="lpstr">
      <vt:lpstr>Aptos Narrow</vt:lpstr>
      <vt:lpstr>Arial</vt:lpstr>
      <vt:lpstr>Arial,Sans-Serif</vt:lpstr>
      <vt:lpstr>Calibri</vt:lpstr>
      <vt:lpstr>Calibri Light</vt:lpstr>
      <vt:lpstr>Courier New</vt:lpstr>
      <vt:lpstr>Courier New,monospace</vt:lpstr>
      <vt:lpstr>Garamond</vt:lpstr>
      <vt:lpstr>Open Sans</vt:lpstr>
      <vt:lpstr>Times,Times New Roman,Serif</vt:lpstr>
      <vt:lpstr>Univers</vt:lpstr>
      <vt:lpstr>Verdana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Finley, April [NCORE]</dc:creator>
  <cp:lastModifiedBy>Todey, Erin F [G COL]</cp:lastModifiedBy>
  <cp:revision>109</cp:revision>
  <dcterms:created xsi:type="dcterms:W3CDTF">2024-02-09T19:42:54Z</dcterms:created>
  <dcterms:modified xsi:type="dcterms:W3CDTF">2024-02-29T15:37:32Z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0x01010068DA7C8DA62C0248B8C3A2E1093B84E4</vt:lpwstr>
  </property>
</Properties>
</file>