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B_E8C08D96.xml" ContentType="application/vnd.ms-powerpoint.comments+xml"/>
  <Override PartName="/ppt/comments/modernComment_108_B06604D4.xml" ContentType="application/vnd.ms-powerpoint.comments+xml"/>
  <Override PartName="/ppt/comments/modernComment_10A_FD97A141.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56" r:id="rId5"/>
    <p:sldId id="267" r:id="rId6"/>
    <p:sldId id="311" r:id="rId7"/>
    <p:sldId id="310" r:id="rId8"/>
    <p:sldId id="264" r:id="rId9"/>
    <p:sldId id="266" r:id="rId10"/>
    <p:sldId id="268" r:id="rId11"/>
    <p:sldId id="262" r:id="rId12"/>
    <p:sldId id="275" r:id="rId13"/>
    <p:sldId id="258" r:id="rId14"/>
    <p:sldId id="283" r:id="rId15"/>
    <p:sldId id="292" r:id="rId16"/>
    <p:sldId id="293" r:id="rId17"/>
    <p:sldId id="284" r:id="rId18"/>
    <p:sldId id="282" r:id="rId19"/>
    <p:sldId id="274" r:id="rId20"/>
    <p:sldId id="302" r:id="rId21"/>
    <p:sldId id="301" r:id="rId22"/>
    <p:sldId id="305" r:id="rId23"/>
    <p:sldId id="304" r:id="rId24"/>
    <p:sldId id="306" r:id="rId25"/>
    <p:sldId id="263" r:id="rId26"/>
    <p:sldId id="277" r:id="rId27"/>
    <p:sldId id="278" r:id="rId28"/>
    <p:sldId id="279" r:id="rId29"/>
    <p:sldId id="280" r:id="rId30"/>
    <p:sldId id="272" r:id="rId31"/>
    <p:sldId id="287" r:id="rId32"/>
    <p:sldId id="298" r:id="rId33"/>
    <p:sldId id="286" r:id="rId34"/>
    <p:sldId id="299" r:id="rId35"/>
    <p:sldId id="273" r:id="rId36"/>
    <p:sldId id="288" r:id="rId37"/>
    <p:sldId id="289" r:id="rId38"/>
    <p:sldId id="297" r:id="rId39"/>
    <p:sldId id="307" r:id="rId40"/>
    <p:sldId id="308" r:id="rId41"/>
    <p:sldId id="26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468B51-B95D-764E-8E8F-335631D34586}" name="Clemons, Holly N [HS SS]" initials="CS" userId="S::hclemons@iastate.edu::b53a5059-071a-44a2-ad77-a8d558000ab4" providerId="AD"/>
  <p188:author id="{1A7A057E-8BEF-AA04-F539-D75862C4E1E7}" name="Clemons, Holly N [HS SS]" initials="" userId="S::hclemons@IASTATE.EDU::b53a5059-071a-44a2-ad77-a8d558000ab4" providerId="AD"/>
  <p188:author id="{C55BB581-99B0-53CF-E1DE-D0A5F5D9347D}" name="Mejia, Sara C [HS SS]" initials="" userId="S::scmejia@iastate.edu::e3ed1c81-76d4-41ed-a25e-50d811a199e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8102E"/>
    <a:srgbClr val="FFFFFF"/>
    <a:srgbClr val="F1B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D9878-1FF5-3CF7-1C1F-DB84537B118C}" v="1224" dt="2024-02-27T19:28:11.345"/>
    <p1510:client id="{0F1860A6-B163-34D1-500D-9DC75BAD1EAA}" v="2027" dt="2024-02-28T17:56:15.225"/>
    <p1510:client id="{14FD4BEE-C011-F457-AEFD-26BB30718642}" v="328" dt="2024-02-28T02:54:35.306"/>
    <p1510:client id="{21A2DC93-A655-C258-984D-9ED30A19C7F0}" v="1597" dt="2024-02-28T18:38:47.190"/>
    <p1510:client id="{5759EAC0-FA9A-05AE-1029-0681BE3EC35F}" v="4777" dt="2024-02-29T05:21:17.856"/>
    <p1510:client id="{5F02A8BC-93A3-4384-F13D-D99D74C9E78B}" v="1332" dt="2024-02-27T22:39:32.077"/>
    <p1510:client id="{78575884-67D3-6E72-E9F4-A881864B4B5E}" v="7" dt="2024-02-29T16:31:09.110"/>
    <p1510:client id="{9F1CF862-9B24-4C48-B9F6-7084F3400E5D}" v="4959" dt="2024-02-27T21:48:18.960"/>
    <p1510:client id="{E4C717F3-401F-544F-F894-56844957FBD8}" v="448" dt="2024-02-27T17:39:01.354"/>
    <p1510:client id="{EBE65C56-71DF-F791-DCBD-E62E9A3E9234}" v="706" dt="2024-02-28T21:14:02.632"/>
    <p1510:client id="{EECB4122-58AE-EA17-A46A-CDCB3897BA12}" v="19" dt="2024-02-28T21:49:34.698"/>
    <p1510:client id="{EF3B855B-1E44-1742-DDD1-17CCDDCB7633}" v="550" dt="2024-02-28T19:55:14.080"/>
    <p1510:client id="{F383047C-BFD9-4E8E-A106-ACFBFC1A5856}" v="25" dt="2024-02-29T06:23:28.978"/>
    <p1510:client id="{FF3BEED9-4D17-6791-3CBA-1C187361300F}" v="211" dt="2024-02-29T13:39:23.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8_B06604D4.xml><?xml version="1.0" encoding="utf-8"?>
<p188:cmLst xmlns:a="http://schemas.openxmlformats.org/drawingml/2006/main" xmlns:r="http://schemas.openxmlformats.org/officeDocument/2006/relationships" xmlns:p188="http://schemas.microsoft.com/office/powerpoint/2018/8/main">
  <p188:cm id="{22759AEB-B1B5-4D5D-981C-0D97A8F4017F}" authorId="{3F468B51-B95D-764E-8E8F-335631D34586}" status="resolved" created="2024-02-25T18:43:34.007" startDate="2024-02-25T18:43:34.007" dueDate="2024-02-25T18:43:34.007" assignedTo="{C55BB581-99B0-53CF-E1DE-D0A5F5D9347D}" complete="100000" title="@Mejia, Sara C [HS SS] Could you please add the headshots you have of Carmen and yourself, as well as Dr. Nichols if you have one? If not, could you please ask her to send one your way for the presentation? :)">
    <pc:sldMkLst xmlns:pc="http://schemas.microsoft.com/office/powerpoint/2013/main/command">
      <pc:docMk/>
      <pc:sldMk cId="2959475924" sldId="264"/>
    </pc:sldMkLst>
    <p188:txBody>
      <a:bodyPr/>
      <a:lstStyle/>
      <a:p>
        <a:r>
          <a:rPr lang="en-US"/>
          <a:t>[@Mejia, Sara C [HS SS]] Could you please add the headshots you have of Carmen and yourself, as well as Dr. Nichols if you have one? If not, could you please ask her to send one your way for the presentation? :) </a:t>
        </a:r>
      </a:p>
    </p188:txBody>
    <p188:extLst>
      <p:ext xmlns:p="http://schemas.openxmlformats.org/presentationml/2006/main" uri="{5BB2D875-25FF-4072-B9AC-8F64D62656EB}">
        <p228:taskDetails xmlns:p228="http://schemas.microsoft.com/office/powerpoint/2022/08/main">
          <p228:history>
            <p228:event time="2024-02-25T18:43:34.007" id="{C5BD244F-627E-471E-9FE4-64C252230FF5}">
              <p228:atrbtn authorId="{3F468B51-B95D-764E-8E8F-335631D34586}"/>
              <p228:anchr>
                <p228:comment id="{22759AEB-B1B5-4D5D-981C-0D97A8F4017F}"/>
              </p228:anchr>
              <p228:add/>
            </p228:event>
            <p228:event time="2024-02-25T18:43:34.007" id="{AC86C520-1944-447A-B0DC-B0B41CE56D41}">
              <p228:atrbtn authorId="{3F468B51-B95D-764E-8E8F-335631D34586}"/>
              <p228:anchr>
                <p228:comment id="{22759AEB-B1B5-4D5D-981C-0D97A8F4017F}"/>
              </p228:anchr>
              <p228:asgn authorId="{C55BB581-99B0-53CF-E1DE-D0A5F5D9347D}"/>
            </p228:event>
            <p228:event time="2024-02-25T18:43:34.007" id="{F3E94085-F4B1-4787-A752-70290A1FF2EF}">
              <p228:atrbtn authorId="{3F468B51-B95D-764E-8E8F-335631D34586}"/>
              <p228:anchr>
                <p228:comment id="{22759AEB-B1B5-4D5D-981C-0D97A8F4017F}"/>
              </p228:anchr>
              <p228:title val="@Mejia, Sara C [HS SS] Could you please add the headshots you have of Carmen and yourself, as well as Dr. Nichols if you have one? If not, could you please ask her to send one your way for the presentation? :)"/>
            </p228:event>
            <p228:event time="2024-02-25T18:43:34.007" id="{0676141F-03B4-419F-8DA6-880C596D3C7E}">
              <p228:atrbtn authorId="{3F468B51-B95D-764E-8E8F-335631D34586}"/>
              <p228:anchr>
                <p228:comment id="{22759AEB-B1B5-4D5D-981C-0D97A8F4017F}"/>
              </p228:anchr>
              <p228:date stDt="2024-02-25T18:43:34.007" endDt="2024-02-25T18:43:34.007"/>
            </p228:event>
            <p228:event time="2024-02-28T18:52:19.858" id="{B2EDDB03-6C18-483D-B69E-7CF9C15DB7A6}">
              <p228:atrbtn authorId="{C55BB581-99B0-53CF-E1DE-D0A5F5D9347D}"/>
              <p228:anchr>
                <p228:comment id="{00000000-0000-0000-0000-000000000000}"/>
              </p228:anchr>
              <p228:pcntCmplt val="100000"/>
            </p228:event>
          </p228:history>
        </p228:taskDetails>
      </p:ext>
    </p188:extLst>
  </p188:cm>
</p188:cmLst>
</file>

<file path=ppt/comments/modernComment_10A_FD97A141.xml><?xml version="1.0" encoding="utf-8"?>
<p188:cmLst xmlns:a="http://schemas.openxmlformats.org/drawingml/2006/main" xmlns:r="http://schemas.openxmlformats.org/officeDocument/2006/relationships" xmlns:p188="http://schemas.microsoft.com/office/powerpoint/2018/8/main">
  <p188:cm id="{429640B7-C86C-4D34-8547-2AB4409DD49F}" authorId="{3F468B51-B95D-764E-8E8F-335631D34586}" status="resolved" created="2024-02-25T16:25:13.224" complete="100000">
    <ac:deMkLst xmlns:ac="http://schemas.microsoft.com/office/drawing/2013/main/command">
      <pc:docMk xmlns:pc="http://schemas.microsoft.com/office/powerpoint/2013/main/command"/>
      <pc:sldMk xmlns:pc="http://schemas.microsoft.com/office/powerpoint/2013/main/command" cId="4254572865" sldId="266"/>
      <ac:spMk id="5" creationId="{2315AFC5-CD6B-34F3-DA6F-8EE8B8DC239B}"/>
    </ac:deMkLst>
    <p188:txBody>
      <a:bodyPr/>
      <a:lstStyle/>
      <a:p>
        <a:r>
          <a:rPr lang="en-US"/>
          <a:t>[@Flagge, Carmen (she/her) [HS SS]] Would you like me to add "not pictured: Monica Howard, DMSS, College of Veterinary Medicine" to the bottom of this slide? </a:t>
        </a:r>
      </a:p>
    </p188:txBody>
  </p188:cm>
</p188:cmLst>
</file>

<file path=ppt/comments/modernComment_10B_E8C08D96.xml><?xml version="1.0" encoding="utf-8"?>
<p188:cmLst xmlns:a="http://schemas.openxmlformats.org/drawingml/2006/main" xmlns:r="http://schemas.openxmlformats.org/officeDocument/2006/relationships" xmlns:p188="http://schemas.microsoft.com/office/powerpoint/2018/8/main">
  <p188:cm id="{DAFE7939-08FB-4515-9B90-2A42E4C275B3}" authorId="{3F468B51-B95D-764E-8E8F-335631D34586}" status="resolved" created="2024-02-25T18:42:31.677" startDate="2024-02-25T18:42:31.677" dueDate="2024-02-25T18:42:31.677" assignedTo="{1A7A057E-8BEF-AA04-F539-D75862C4E1E7}" complete="100000" title="@Clemons, Holly N [HS SS] Back back and make this look pretty later">
    <pc:sldMkLst xmlns:pc="http://schemas.microsoft.com/office/powerpoint/2013/main/command">
      <pc:docMk/>
      <pc:sldMk cId="3904933270" sldId="267"/>
    </pc:sldMkLst>
    <p188:txBody>
      <a:bodyPr/>
      <a:lstStyle/>
      <a:p>
        <a:r>
          <a:rPr lang="en-US"/>
          <a:t>[@Clemons, Holly N [HS SS]] Back back and make this look pretty later</a:t>
        </a:r>
      </a:p>
    </p188:txBody>
    <p188:extLst>
      <p:ext xmlns:p="http://schemas.openxmlformats.org/presentationml/2006/main" uri="{5BB2D875-25FF-4072-B9AC-8F64D62656EB}">
        <p228:taskDetails xmlns:p228="http://schemas.microsoft.com/office/powerpoint/2022/08/main">
          <p228:history>
            <p228:event time="2024-02-25T18:42:31.677" id="{9589485C-BAAE-44CE-9E9A-445D95027A9C}">
              <p228:atrbtn authorId="{3F468B51-B95D-764E-8E8F-335631D34586}"/>
              <p228:anchr>
                <p228:comment id="{DAFE7939-08FB-4515-9B90-2A42E4C275B3}"/>
              </p228:anchr>
              <p228:add/>
            </p228:event>
            <p228:event time="2024-02-25T18:42:31.677" id="{B902798F-5AE6-4BB8-9FD5-7B2F73754B2F}">
              <p228:atrbtn authorId="{3F468B51-B95D-764E-8E8F-335631D34586}"/>
              <p228:anchr>
                <p228:comment id="{DAFE7939-08FB-4515-9B90-2A42E4C275B3}"/>
              </p228:anchr>
              <p228:asgn authorId="{1A7A057E-8BEF-AA04-F539-D75862C4E1E7}"/>
            </p228:event>
            <p228:event time="2024-02-25T18:42:31.677" id="{CCC6C947-3E73-4496-8C56-FD7C81E2172E}">
              <p228:atrbtn authorId="{3F468B51-B95D-764E-8E8F-335631D34586}"/>
              <p228:anchr>
                <p228:comment id="{DAFE7939-08FB-4515-9B90-2A42E4C275B3}"/>
              </p228:anchr>
              <p228:title val="@Clemons, Holly N [HS SS] Back back and make this look pretty later"/>
            </p228:event>
            <p228:event time="2024-02-25T18:42:31.677" id="{0F91ED70-8812-434A-BA3D-477D188DFE15}">
              <p228:atrbtn authorId="{3F468B51-B95D-764E-8E8F-335631D34586}"/>
              <p228:anchr>
                <p228:comment id="{DAFE7939-08FB-4515-9B90-2A42E4C275B3}"/>
              </p228:anchr>
              <p228:date stDt="2024-02-25T18:42:31.677" endDt="2024-02-25T18:42:31.677"/>
            </p228:event>
            <p228:event time="2024-02-26T00:29:49.261" id="{C8750E8B-3023-4BFE-94B4-5E020606DB6F}">
              <p228:atrbtn authorId="{3F468B51-B95D-764E-8E8F-335631D34586}"/>
              <p228:anchr>
                <p228:comment id="{00000000-0000-0000-0000-000000000000}"/>
              </p228:anchr>
              <p228:pcntCmplt val="100000"/>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BB59A0-5ECC-41BE-9A7B-F670ECAC38EF}" type="doc">
      <dgm:prSet loTypeId="urn:microsoft.com/office/officeart/2005/8/layout/lProcess2" loCatId="list" qsTypeId="urn:microsoft.com/office/officeart/2005/8/quickstyle/simple1" qsCatId="simple" csTypeId="urn:microsoft.com/office/officeart/2005/8/colors/accent4_1" csCatId="accent4" phldr="1"/>
      <dgm:spPr/>
      <dgm:t>
        <a:bodyPr/>
        <a:lstStyle/>
        <a:p>
          <a:endParaRPr lang="en-US"/>
        </a:p>
      </dgm:t>
    </dgm:pt>
    <dgm:pt modelId="{DF872AB6-0E5D-4FB9-B522-9718302E665D}">
      <dgm:prSet phldrT="[Text]" phldr="0"/>
      <dgm:spPr/>
      <dgm:t>
        <a:bodyPr/>
        <a:lstStyle/>
        <a:p>
          <a:pPr rtl="0"/>
          <a:r>
            <a:rPr lang="en-US">
              <a:latin typeface="Univers"/>
            </a:rPr>
            <a:t>Social Presence</a:t>
          </a:r>
        </a:p>
      </dgm:t>
    </dgm:pt>
    <dgm:pt modelId="{8DA975AF-8A98-47B2-8B62-5FA40259DE97}" type="parTrans" cxnId="{BD45287C-4436-4C0F-BEF5-137AC86C9ED1}">
      <dgm:prSet/>
      <dgm:spPr/>
      <dgm:t>
        <a:bodyPr/>
        <a:lstStyle/>
        <a:p>
          <a:endParaRPr lang="en-US"/>
        </a:p>
      </dgm:t>
    </dgm:pt>
    <dgm:pt modelId="{31028646-9800-4BAF-B54B-0B7C731FD021}" type="sibTrans" cxnId="{BD45287C-4436-4C0F-BEF5-137AC86C9ED1}">
      <dgm:prSet/>
      <dgm:spPr/>
      <dgm:t>
        <a:bodyPr/>
        <a:lstStyle/>
        <a:p>
          <a:endParaRPr lang="en-US"/>
        </a:p>
      </dgm:t>
    </dgm:pt>
    <dgm:pt modelId="{E7AB63F9-2AEE-44A3-874D-54734F037B10}">
      <dgm:prSet phldrT="[Text]" phldr="0"/>
      <dgm:spPr/>
      <dgm:t>
        <a:bodyPr/>
        <a:lstStyle/>
        <a:p>
          <a:r>
            <a:rPr lang="en-US">
              <a:latin typeface="Univers"/>
            </a:rPr>
            <a:t>Branding</a:t>
          </a:r>
        </a:p>
      </dgm:t>
    </dgm:pt>
    <dgm:pt modelId="{AB46CC66-B229-4E5C-8AB3-98BBCC5162D2}" type="parTrans" cxnId="{95ABF43C-8F8A-4663-AE32-44B6A6323669}">
      <dgm:prSet/>
      <dgm:spPr/>
      <dgm:t>
        <a:bodyPr/>
        <a:lstStyle/>
        <a:p>
          <a:endParaRPr lang="en-US"/>
        </a:p>
      </dgm:t>
    </dgm:pt>
    <dgm:pt modelId="{A1D33CAD-A56D-4F4C-A5C3-A5B53033BFBA}" type="sibTrans" cxnId="{95ABF43C-8F8A-4663-AE32-44B6A6323669}">
      <dgm:prSet/>
      <dgm:spPr/>
      <dgm:t>
        <a:bodyPr/>
        <a:lstStyle/>
        <a:p>
          <a:endParaRPr lang="en-US"/>
        </a:p>
      </dgm:t>
    </dgm:pt>
    <dgm:pt modelId="{A8E7FD88-CC5E-4AA0-A4D7-CFD82CDF5ADE}">
      <dgm:prSet phldrT="[Text]" phldr="0"/>
      <dgm:spPr/>
      <dgm:t>
        <a:bodyPr/>
        <a:lstStyle/>
        <a:p>
          <a:r>
            <a:rPr lang="en-US">
              <a:latin typeface="Univers"/>
            </a:rPr>
            <a:t>Tech</a:t>
          </a:r>
        </a:p>
      </dgm:t>
    </dgm:pt>
    <dgm:pt modelId="{03A390E8-259A-427B-A958-808FBC5F1A16}" type="parTrans" cxnId="{E42FB4B7-C6FF-465F-BA32-1DB4777BAAF0}">
      <dgm:prSet/>
      <dgm:spPr/>
      <dgm:t>
        <a:bodyPr/>
        <a:lstStyle/>
        <a:p>
          <a:endParaRPr lang="en-US"/>
        </a:p>
      </dgm:t>
    </dgm:pt>
    <dgm:pt modelId="{AC6EB455-A5B2-4350-825B-E60BE1A7BEE9}" type="sibTrans" cxnId="{E42FB4B7-C6FF-465F-BA32-1DB4777BAAF0}">
      <dgm:prSet/>
      <dgm:spPr/>
      <dgm:t>
        <a:bodyPr/>
        <a:lstStyle/>
        <a:p>
          <a:endParaRPr lang="en-US"/>
        </a:p>
      </dgm:t>
    </dgm:pt>
    <dgm:pt modelId="{652A19DC-4925-45C5-B7B9-D3600751749F}">
      <dgm:prSet phldrT="[Text]" phldr="0"/>
      <dgm:spPr/>
      <dgm:t>
        <a:bodyPr/>
        <a:lstStyle/>
        <a:p>
          <a:r>
            <a:rPr lang="en-US">
              <a:latin typeface="Univers"/>
            </a:rPr>
            <a:t>Engagement</a:t>
          </a:r>
        </a:p>
      </dgm:t>
    </dgm:pt>
    <dgm:pt modelId="{75FF9B6B-701C-44DF-A128-16A1DBE18C12}" type="parTrans" cxnId="{9DD3A80C-F7A2-4452-AE35-8470101DFA63}">
      <dgm:prSet/>
      <dgm:spPr/>
      <dgm:t>
        <a:bodyPr/>
        <a:lstStyle/>
        <a:p>
          <a:endParaRPr lang="en-US"/>
        </a:p>
      </dgm:t>
    </dgm:pt>
    <dgm:pt modelId="{0CEA0A10-6568-4A06-840A-9351FB92DD16}" type="sibTrans" cxnId="{9DD3A80C-F7A2-4452-AE35-8470101DFA63}">
      <dgm:prSet/>
      <dgm:spPr/>
      <dgm:t>
        <a:bodyPr/>
        <a:lstStyle/>
        <a:p>
          <a:endParaRPr lang="en-US"/>
        </a:p>
      </dgm:t>
    </dgm:pt>
    <dgm:pt modelId="{A6FCFD84-7E7D-4061-89DE-F01CAD9A50D7}">
      <dgm:prSet phldrT="[Text]" phldr="0"/>
      <dgm:spPr/>
      <dgm:t>
        <a:bodyPr/>
        <a:lstStyle/>
        <a:p>
          <a:pPr rtl="0"/>
          <a:r>
            <a:rPr lang="en-US">
              <a:latin typeface="Univers"/>
            </a:rPr>
            <a:t>Advertise Impact</a:t>
          </a:r>
        </a:p>
      </dgm:t>
    </dgm:pt>
    <dgm:pt modelId="{B7165237-4024-4D1B-8FF2-09218C678DE0}" type="parTrans" cxnId="{4BC3D407-910B-4F87-86B3-6630B12408CA}">
      <dgm:prSet/>
      <dgm:spPr/>
      <dgm:t>
        <a:bodyPr/>
        <a:lstStyle/>
        <a:p>
          <a:endParaRPr lang="en-US"/>
        </a:p>
      </dgm:t>
    </dgm:pt>
    <dgm:pt modelId="{2A55FC3C-110C-41DC-BA1F-89C753076355}" type="sibTrans" cxnId="{4BC3D407-910B-4F87-86B3-6630B12408CA}">
      <dgm:prSet/>
      <dgm:spPr/>
      <dgm:t>
        <a:bodyPr/>
        <a:lstStyle/>
        <a:p>
          <a:endParaRPr lang="en-US"/>
        </a:p>
      </dgm:t>
    </dgm:pt>
    <dgm:pt modelId="{6D62E6CD-CFD8-4570-B0F7-78565A6424F2}">
      <dgm:prSet phldrT="[Text]" phldr="0"/>
      <dgm:spPr/>
      <dgm:t>
        <a:bodyPr/>
        <a:lstStyle/>
        <a:p>
          <a:pPr rtl="0"/>
          <a:r>
            <a:rPr lang="en-US">
              <a:latin typeface="Univers"/>
            </a:rPr>
            <a:t>Analyze Impact</a:t>
          </a:r>
        </a:p>
      </dgm:t>
    </dgm:pt>
    <dgm:pt modelId="{9DBE497D-973A-44A4-9ACE-FD2118172C48}" type="parTrans" cxnId="{23025F59-090D-465E-B050-7C4CAB0709DB}">
      <dgm:prSet/>
      <dgm:spPr/>
      <dgm:t>
        <a:bodyPr/>
        <a:lstStyle/>
        <a:p>
          <a:endParaRPr lang="en-US"/>
        </a:p>
      </dgm:t>
    </dgm:pt>
    <dgm:pt modelId="{5633FA96-5BF1-436B-9D95-3166BF6E9A46}" type="sibTrans" cxnId="{23025F59-090D-465E-B050-7C4CAB0709DB}">
      <dgm:prSet/>
      <dgm:spPr/>
      <dgm:t>
        <a:bodyPr/>
        <a:lstStyle/>
        <a:p>
          <a:endParaRPr lang="en-US"/>
        </a:p>
      </dgm:t>
    </dgm:pt>
    <dgm:pt modelId="{811BCB32-C43D-46B1-9FFA-0B69EC9E07BD}">
      <dgm:prSet phldrT="[Text]" phldr="0"/>
      <dgm:spPr/>
      <dgm:t>
        <a:bodyPr/>
        <a:lstStyle/>
        <a:p>
          <a:pPr rtl="0"/>
          <a:r>
            <a:rPr lang="en-US">
              <a:latin typeface="Univers"/>
            </a:rPr>
            <a:t>Increase Advertising</a:t>
          </a:r>
        </a:p>
      </dgm:t>
    </dgm:pt>
    <dgm:pt modelId="{F2D1E6F7-8A3F-40A2-83CA-ED71FF9DC7B5}" type="parTrans" cxnId="{5C85EBD7-12E5-4BFB-8E38-5D56680C74E1}">
      <dgm:prSet/>
      <dgm:spPr/>
      <dgm:t>
        <a:bodyPr/>
        <a:lstStyle/>
        <a:p>
          <a:endParaRPr lang="en-US"/>
        </a:p>
      </dgm:t>
    </dgm:pt>
    <dgm:pt modelId="{ED03C69F-3B61-40B1-8ADA-B4A62C3747BC}" type="sibTrans" cxnId="{5C85EBD7-12E5-4BFB-8E38-5D56680C74E1}">
      <dgm:prSet/>
      <dgm:spPr/>
      <dgm:t>
        <a:bodyPr/>
        <a:lstStyle/>
        <a:p>
          <a:endParaRPr lang="en-US"/>
        </a:p>
      </dgm:t>
    </dgm:pt>
    <dgm:pt modelId="{E9B642DB-892B-4FB4-9482-6875C1899620}">
      <dgm:prSet phldrT="[Text]" phldr="0"/>
      <dgm:spPr/>
      <dgm:t>
        <a:bodyPr/>
        <a:lstStyle/>
        <a:p>
          <a:pPr rtl="0"/>
          <a:r>
            <a:rPr lang="en-US">
              <a:latin typeface="Univers"/>
            </a:rPr>
            <a:t>Build Partnerships</a:t>
          </a:r>
        </a:p>
      </dgm:t>
    </dgm:pt>
    <dgm:pt modelId="{29B56F1A-7086-4D97-8F38-7C18DC687F1C}" type="parTrans" cxnId="{E880D9FC-3A91-48D4-8A12-B0AA96C10F24}">
      <dgm:prSet/>
      <dgm:spPr/>
      <dgm:t>
        <a:bodyPr/>
        <a:lstStyle/>
        <a:p>
          <a:endParaRPr lang="en-US"/>
        </a:p>
      </dgm:t>
    </dgm:pt>
    <dgm:pt modelId="{9BAAE40A-765E-46D5-9E60-058EA881A55C}" type="sibTrans" cxnId="{E880D9FC-3A91-48D4-8A12-B0AA96C10F24}">
      <dgm:prSet/>
      <dgm:spPr/>
      <dgm:t>
        <a:bodyPr/>
        <a:lstStyle/>
        <a:p>
          <a:endParaRPr lang="en-US"/>
        </a:p>
      </dgm:t>
    </dgm:pt>
    <dgm:pt modelId="{B3C111F0-6797-45A9-9967-24DAA7729DFB}">
      <dgm:prSet phldrT="[Text]" phldr="0"/>
      <dgm:spPr/>
      <dgm:t>
        <a:bodyPr/>
        <a:lstStyle/>
        <a:p>
          <a:pPr rtl="0"/>
          <a:r>
            <a:rPr lang="en-US">
              <a:latin typeface="Univers"/>
            </a:rPr>
            <a:t>Campus Orgs</a:t>
          </a:r>
        </a:p>
      </dgm:t>
    </dgm:pt>
    <dgm:pt modelId="{E4C12B59-0894-4BF2-B490-E3528C2A1F03}" type="parTrans" cxnId="{50D582DC-9D00-4F73-849F-5311CEB2975B}">
      <dgm:prSet/>
      <dgm:spPr/>
      <dgm:t>
        <a:bodyPr/>
        <a:lstStyle/>
        <a:p>
          <a:endParaRPr lang="en-US"/>
        </a:p>
      </dgm:t>
    </dgm:pt>
    <dgm:pt modelId="{2CBB9B66-5CA1-4DBC-9060-DBAD3D9B5C94}" type="sibTrans" cxnId="{50D582DC-9D00-4F73-849F-5311CEB2975B}">
      <dgm:prSet/>
      <dgm:spPr/>
      <dgm:t>
        <a:bodyPr/>
        <a:lstStyle/>
        <a:p>
          <a:endParaRPr lang="en-US"/>
        </a:p>
      </dgm:t>
    </dgm:pt>
    <dgm:pt modelId="{C31FB1C8-2C40-4976-859C-CD60A81B5E6A}">
      <dgm:prSet phldr="0"/>
      <dgm:spPr/>
      <dgm:t>
        <a:bodyPr/>
        <a:lstStyle/>
        <a:p>
          <a:pPr rtl="0"/>
          <a:r>
            <a:rPr lang="en-US">
              <a:latin typeface="Univers"/>
            </a:rPr>
            <a:t>Local Businesses</a:t>
          </a:r>
        </a:p>
      </dgm:t>
    </dgm:pt>
    <dgm:pt modelId="{85E04878-9848-4262-902A-0C77D0F13573}" type="parTrans" cxnId="{4722A7F1-39F8-4888-81DC-0DBC36C271FC}">
      <dgm:prSet/>
      <dgm:spPr/>
    </dgm:pt>
    <dgm:pt modelId="{EB6FAE49-C5E5-4249-BFF1-E43089DCEBF2}" type="sibTrans" cxnId="{4722A7F1-39F8-4888-81DC-0DBC36C271FC}">
      <dgm:prSet/>
      <dgm:spPr/>
    </dgm:pt>
    <dgm:pt modelId="{0AB2ADC5-18AB-49CE-A55F-DF9AEC5D6066}" type="pres">
      <dgm:prSet presAssocID="{CFBB59A0-5ECC-41BE-9A7B-F670ECAC38EF}" presName="theList" presStyleCnt="0">
        <dgm:presLayoutVars>
          <dgm:dir/>
          <dgm:animLvl val="lvl"/>
          <dgm:resizeHandles val="exact"/>
        </dgm:presLayoutVars>
      </dgm:prSet>
      <dgm:spPr/>
    </dgm:pt>
    <dgm:pt modelId="{CFB716EA-8EE9-4976-9708-82FECA2D189B}" type="pres">
      <dgm:prSet presAssocID="{DF872AB6-0E5D-4FB9-B522-9718302E665D}" presName="compNode" presStyleCnt="0"/>
      <dgm:spPr/>
    </dgm:pt>
    <dgm:pt modelId="{721B6AA7-DDB6-4FCD-A3DC-3B6F7107C2AC}" type="pres">
      <dgm:prSet presAssocID="{DF872AB6-0E5D-4FB9-B522-9718302E665D}" presName="aNode" presStyleLbl="bgShp" presStyleIdx="0" presStyleCnt="3"/>
      <dgm:spPr/>
    </dgm:pt>
    <dgm:pt modelId="{53D08CE0-3E4D-4ED1-B86A-3F07C8D3A631}" type="pres">
      <dgm:prSet presAssocID="{DF872AB6-0E5D-4FB9-B522-9718302E665D}" presName="textNode" presStyleLbl="bgShp" presStyleIdx="0" presStyleCnt="3"/>
      <dgm:spPr/>
    </dgm:pt>
    <dgm:pt modelId="{2C5D6879-4FE0-4891-B570-DF9E451EDB69}" type="pres">
      <dgm:prSet presAssocID="{DF872AB6-0E5D-4FB9-B522-9718302E665D}" presName="compChildNode" presStyleCnt="0"/>
      <dgm:spPr/>
    </dgm:pt>
    <dgm:pt modelId="{0A747D29-5DC9-4E32-97AA-42FD7FE9AF9D}" type="pres">
      <dgm:prSet presAssocID="{DF872AB6-0E5D-4FB9-B522-9718302E665D}" presName="theInnerList" presStyleCnt="0"/>
      <dgm:spPr/>
    </dgm:pt>
    <dgm:pt modelId="{3E416CFA-13A4-471C-8AA9-8A41086ACEC2}" type="pres">
      <dgm:prSet presAssocID="{E7AB63F9-2AEE-44A3-874D-54734F037B10}" presName="childNode" presStyleLbl="node1" presStyleIdx="0" presStyleCnt="7">
        <dgm:presLayoutVars>
          <dgm:bulletEnabled val="1"/>
        </dgm:presLayoutVars>
      </dgm:prSet>
      <dgm:spPr/>
    </dgm:pt>
    <dgm:pt modelId="{F14A0E7F-53B5-4155-A3CA-1B977C9A4ED8}" type="pres">
      <dgm:prSet presAssocID="{E7AB63F9-2AEE-44A3-874D-54734F037B10}" presName="aSpace2" presStyleCnt="0"/>
      <dgm:spPr/>
    </dgm:pt>
    <dgm:pt modelId="{CB26188E-CE3B-4B90-B702-157ADBD6E596}" type="pres">
      <dgm:prSet presAssocID="{A8E7FD88-CC5E-4AA0-A4D7-CFD82CDF5ADE}" presName="childNode" presStyleLbl="node1" presStyleIdx="1" presStyleCnt="7">
        <dgm:presLayoutVars>
          <dgm:bulletEnabled val="1"/>
        </dgm:presLayoutVars>
      </dgm:prSet>
      <dgm:spPr/>
    </dgm:pt>
    <dgm:pt modelId="{D03C6FB4-71F3-4714-93B5-865CD0382159}" type="pres">
      <dgm:prSet presAssocID="{A8E7FD88-CC5E-4AA0-A4D7-CFD82CDF5ADE}" presName="aSpace2" presStyleCnt="0"/>
      <dgm:spPr/>
    </dgm:pt>
    <dgm:pt modelId="{A4966B79-0309-455C-B14E-56F50CED0D7B}" type="pres">
      <dgm:prSet presAssocID="{652A19DC-4925-45C5-B7B9-D3600751749F}" presName="childNode" presStyleLbl="node1" presStyleIdx="2" presStyleCnt="7">
        <dgm:presLayoutVars>
          <dgm:bulletEnabled val="1"/>
        </dgm:presLayoutVars>
      </dgm:prSet>
      <dgm:spPr/>
    </dgm:pt>
    <dgm:pt modelId="{3EE6D847-2953-4D9A-8764-E92D887730E3}" type="pres">
      <dgm:prSet presAssocID="{DF872AB6-0E5D-4FB9-B522-9718302E665D}" presName="aSpace" presStyleCnt="0"/>
      <dgm:spPr/>
    </dgm:pt>
    <dgm:pt modelId="{A06E2B71-14A5-48DA-9364-ADF620D990CE}" type="pres">
      <dgm:prSet presAssocID="{A6FCFD84-7E7D-4061-89DE-F01CAD9A50D7}" presName="compNode" presStyleCnt="0"/>
      <dgm:spPr/>
    </dgm:pt>
    <dgm:pt modelId="{978E405D-2122-49A9-B424-91EF2791BF3C}" type="pres">
      <dgm:prSet presAssocID="{A6FCFD84-7E7D-4061-89DE-F01CAD9A50D7}" presName="aNode" presStyleLbl="bgShp" presStyleIdx="1" presStyleCnt="3"/>
      <dgm:spPr/>
    </dgm:pt>
    <dgm:pt modelId="{0B4A3447-B539-4E51-9B99-BAC9EC295018}" type="pres">
      <dgm:prSet presAssocID="{A6FCFD84-7E7D-4061-89DE-F01CAD9A50D7}" presName="textNode" presStyleLbl="bgShp" presStyleIdx="1" presStyleCnt="3"/>
      <dgm:spPr/>
    </dgm:pt>
    <dgm:pt modelId="{40F0B156-1651-4489-9BCB-64C91FE71C56}" type="pres">
      <dgm:prSet presAssocID="{A6FCFD84-7E7D-4061-89DE-F01CAD9A50D7}" presName="compChildNode" presStyleCnt="0"/>
      <dgm:spPr/>
    </dgm:pt>
    <dgm:pt modelId="{085670F2-622C-4C86-BAC1-5170E996421B}" type="pres">
      <dgm:prSet presAssocID="{A6FCFD84-7E7D-4061-89DE-F01CAD9A50D7}" presName="theInnerList" presStyleCnt="0"/>
      <dgm:spPr/>
    </dgm:pt>
    <dgm:pt modelId="{179667E7-806B-4F40-9BFC-6FE6629BAD7D}" type="pres">
      <dgm:prSet presAssocID="{6D62E6CD-CFD8-4570-B0F7-78565A6424F2}" presName="childNode" presStyleLbl="node1" presStyleIdx="3" presStyleCnt="7">
        <dgm:presLayoutVars>
          <dgm:bulletEnabled val="1"/>
        </dgm:presLayoutVars>
      </dgm:prSet>
      <dgm:spPr/>
    </dgm:pt>
    <dgm:pt modelId="{FF3B3AD0-9E4C-4964-B567-DFCD68197B3C}" type="pres">
      <dgm:prSet presAssocID="{6D62E6CD-CFD8-4570-B0F7-78565A6424F2}" presName="aSpace2" presStyleCnt="0"/>
      <dgm:spPr/>
    </dgm:pt>
    <dgm:pt modelId="{F6A4CDA9-A413-49D9-99A6-1D2AF3F9D3B3}" type="pres">
      <dgm:prSet presAssocID="{811BCB32-C43D-46B1-9FFA-0B69EC9E07BD}" presName="childNode" presStyleLbl="node1" presStyleIdx="4" presStyleCnt="7">
        <dgm:presLayoutVars>
          <dgm:bulletEnabled val="1"/>
        </dgm:presLayoutVars>
      </dgm:prSet>
      <dgm:spPr/>
    </dgm:pt>
    <dgm:pt modelId="{E6820052-5483-4140-9F16-5EAA9EFB0F5E}" type="pres">
      <dgm:prSet presAssocID="{A6FCFD84-7E7D-4061-89DE-F01CAD9A50D7}" presName="aSpace" presStyleCnt="0"/>
      <dgm:spPr/>
    </dgm:pt>
    <dgm:pt modelId="{87448489-9B59-41BC-B637-2E8E7024F073}" type="pres">
      <dgm:prSet presAssocID="{E9B642DB-892B-4FB4-9482-6875C1899620}" presName="compNode" presStyleCnt="0"/>
      <dgm:spPr/>
    </dgm:pt>
    <dgm:pt modelId="{8E944B7F-B449-41EC-8502-7DDDCDC8DB81}" type="pres">
      <dgm:prSet presAssocID="{E9B642DB-892B-4FB4-9482-6875C1899620}" presName="aNode" presStyleLbl="bgShp" presStyleIdx="2" presStyleCnt="3"/>
      <dgm:spPr/>
    </dgm:pt>
    <dgm:pt modelId="{1A942DBE-1A60-4630-B889-6753AB4D41D8}" type="pres">
      <dgm:prSet presAssocID="{E9B642DB-892B-4FB4-9482-6875C1899620}" presName="textNode" presStyleLbl="bgShp" presStyleIdx="2" presStyleCnt="3"/>
      <dgm:spPr/>
    </dgm:pt>
    <dgm:pt modelId="{F507CB0F-4C3E-4C3F-8446-1B79901B7B70}" type="pres">
      <dgm:prSet presAssocID="{E9B642DB-892B-4FB4-9482-6875C1899620}" presName="compChildNode" presStyleCnt="0"/>
      <dgm:spPr/>
    </dgm:pt>
    <dgm:pt modelId="{4CB26F08-D947-4512-B4DF-86D42F834213}" type="pres">
      <dgm:prSet presAssocID="{E9B642DB-892B-4FB4-9482-6875C1899620}" presName="theInnerList" presStyleCnt="0"/>
      <dgm:spPr/>
    </dgm:pt>
    <dgm:pt modelId="{4AEDFAD3-4EDB-44F9-8E6E-520FF196A00E}" type="pres">
      <dgm:prSet presAssocID="{B3C111F0-6797-45A9-9967-24DAA7729DFB}" presName="childNode" presStyleLbl="node1" presStyleIdx="5" presStyleCnt="7">
        <dgm:presLayoutVars>
          <dgm:bulletEnabled val="1"/>
        </dgm:presLayoutVars>
      </dgm:prSet>
      <dgm:spPr/>
    </dgm:pt>
    <dgm:pt modelId="{11BFBEB0-C99B-4720-BA92-37019BE3D8E9}" type="pres">
      <dgm:prSet presAssocID="{B3C111F0-6797-45A9-9967-24DAA7729DFB}" presName="aSpace2" presStyleCnt="0"/>
      <dgm:spPr/>
    </dgm:pt>
    <dgm:pt modelId="{3EA7B3AB-06E1-487C-A8EF-C6F4E4E2FE40}" type="pres">
      <dgm:prSet presAssocID="{C31FB1C8-2C40-4976-859C-CD60A81B5E6A}" presName="childNode" presStyleLbl="node1" presStyleIdx="6" presStyleCnt="7">
        <dgm:presLayoutVars>
          <dgm:bulletEnabled val="1"/>
        </dgm:presLayoutVars>
      </dgm:prSet>
      <dgm:spPr/>
    </dgm:pt>
  </dgm:ptLst>
  <dgm:cxnLst>
    <dgm:cxn modelId="{C0A4D201-37FE-4FB8-8B47-6D84686EA404}" type="presOf" srcId="{6D62E6CD-CFD8-4570-B0F7-78565A6424F2}" destId="{179667E7-806B-4F40-9BFC-6FE6629BAD7D}" srcOrd="0" destOrd="0" presId="urn:microsoft.com/office/officeart/2005/8/layout/lProcess2"/>
    <dgm:cxn modelId="{6AABD605-9368-4DE0-80DD-99B1F07E51B9}" type="presOf" srcId="{A8E7FD88-CC5E-4AA0-A4D7-CFD82CDF5ADE}" destId="{CB26188E-CE3B-4B90-B702-157ADBD6E596}" srcOrd="0" destOrd="0" presId="urn:microsoft.com/office/officeart/2005/8/layout/lProcess2"/>
    <dgm:cxn modelId="{4BC3D407-910B-4F87-86B3-6630B12408CA}" srcId="{CFBB59A0-5ECC-41BE-9A7B-F670ECAC38EF}" destId="{A6FCFD84-7E7D-4061-89DE-F01CAD9A50D7}" srcOrd="1" destOrd="0" parTransId="{B7165237-4024-4D1B-8FF2-09218C678DE0}" sibTransId="{2A55FC3C-110C-41DC-BA1F-89C753076355}"/>
    <dgm:cxn modelId="{9DD3A80C-F7A2-4452-AE35-8470101DFA63}" srcId="{DF872AB6-0E5D-4FB9-B522-9718302E665D}" destId="{652A19DC-4925-45C5-B7B9-D3600751749F}" srcOrd="2" destOrd="0" parTransId="{75FF9B6B-701C-44DF-A128-16A1DBE18C12}" sibTransId="{0CEA0A10-6568-4A06-840A-9351FB92DD16}"/>
    <dgm:cxn modelId="{7138A419-1BBD-4C1B-957B-4D0A7A949C23}" type="presOf" srcId="{A6FCFD84-7E7D-4061-89DE-F01CAD9A50D7}" destId="{978E405D-2122-49A9-B424-91EF2791BF3C}" srcOrd="0" destOrd="0" presId="urn:microsoft.com/office/officeart/2005/8/layout/lProcess2"/>
    <dgm:cxn modelId="{2F918F1B-A37A-4738-9330-21D5BA933C68}" type="presOf" srcId="{E9B642DB-892B-4FB4-9482-6875C1899620}" destId="{8E944B7F-B449-41EC-8502-7DDDCDC8DB81}" srcOrd="0" destOrd="0" presId="urn:microsoft.com/office/officeart/2005/8/layout/lProcess2"/>
    <dgm:cxn modelId="{01DCA524-B830-46B9-9424-F003A3B790CB}" type="presOf" srcId="{B3C111F0-6797-45A9-9967-24DAA7729DFB}" destId="{4AEDFAD3-4EDB-44F9-8E6E-520FF196A00E}" srcOrd="0" destOrd="0" presId="urn:microsoft.com/office/officeart/2005/8/layout/lProcess2"/>
    <dgm:cxn modelId="{7396BD38-ED61-405B-AFD5-8662B7BBEEB2}" type="presOf" srcId="{A6FCFD84-7E7D-4061-89DE-F01CAD9A50D7}" destId="{0B4A3447-B539-4E51-9B99-BAC9EC295018}" srcOrd="1" destOrd="0" presId="urn:microsoft.com/office/officeart/2005/8/layout/lProcess2"/>
    <dgm:cxn modelId="{95ABF43C-8F8A-4663-AE32-44B6A6323669}" srcId="{DF872AB6-0E5D-4FB9-B522-9718302E665D}" destId="{E7AB63F9-2AEE-44A3-874D-54734F037B10}" srcOrd="0" destOrd="0" parTransId="{AB46CC66-B229-4E5C-8AB3-98BBCC5162D2}" sibTransId="{A1D33CAD-A56D-4F4C-A5C3-A5B53033BFBA}"/>
    <dgm:cxn modelId="{CA99B23E-D92B-47EF-90C1-9AD9A549B378}" type="presOf" srcId="{652A19DC-4925-45C5-B7B9-D3600751749F}" destId="{A4966B79-0309-455C-B14E-56F50CED0D7B}" srcOrd="0" destOrd="0" presId="urn:microsoft.com/office/officeart/2005/8/layout/lProcess2"/>
    <dgm:cxn modelId="{57072344-95A9-42AD-BD18-3EE254704F95}" type="presOf" srcId="{DF872AB6-0E5D-4FB9-B522-9718302E665D}" destId="{721B6AA7-DDB6-4FCD-A3DC-3B6F7107C2AC}" srcOrd="0" destOrd="0" presId="urn:microsoft.com/office/officeart/2005/8/layout/lProcess2"/>
    <dgm:cxn modelId="{81FE2A4D-7439-4779-B982-33789B6E83AE}" type="presOf" srcId="{811BCB32-C43D-46B1-9FFA-0B69EC9E07BD}" destId="{F6A4CDA9-A413-49D9-99A6-1D2AF3F9D3B3}" srcOrd="0" destOrd="0" presId="urn:microsoft.com/office/officeart/2005/8/layout/lProcess2"/>
    <dgm:cxn modelId="{3EF96B75-2EF7-4245-8DAD-7677B8D803CF}" type="presOf" srcId="{C31FB1C8-2C40-4976-859C-CD60A81B5E6A}" destId="{3EA7B3AB-06E1-487C-A8EF-C6F4E4E2FE40}" srcOrd="0" destOrd="0" presId="urn:microsoft.com/office/officeart/2005/8/layout/lProcess2"/>
    <dgm:cxn modelId="{23025F59-090D-465E-B050-7C4CAB0709DB}" srcId="{A6FCFD84-7E7D-4061-89DE-F01CAD9A50D7}" destId="{6D62E6CD-CFD8-4570-B0F7-78565A6424F2}" srcOrd="0" destOrd="0" parTransId="{9DBE497D-973A-44A4-9ACE-FD2118172C48}" sibTransId="{5633FA96-5BF1-436B-9D95-3166BF6E9A46}"/>
    <dgm:cxn modelId="{BD45287C-4436-4C0F-BEF5-137AC86C9ED1}" srcId="{CFBB59A0-5ECC-41BE-9A7B-F670ECAC38EF}" destId="{DF872AB6-0E5D-4FB9-B522-9718302E665D}" srcOrd="0" destOrd="0" parTransId="{8DA975AF-8A98-47B2-8B62-5FA40259DE97}" sibTransId="{31028646-9800-4BAF-B54B-0B7C731FD021}"/>
    <dgm:cxn modelId="{0991748D-AFA3-4853-BDE2-E254C52DAE34}" type="presOf" srcId="{E7AB63F9-2AEE-44A3-874D-54734F037B10}" destId="{3E416CFA-13A4-471C-8AA9-8A41086ACEC2}" srcOrd="0" destOrd="0" presId="urn:microsoft.com/office/officeart/2005/8/layout/lProcess2"/>
    <dgm:cxn modelId="{CF173FAE-6552-4DDD-9A4E-1EC86315F841}" type="presOf" srcId="{CFBB59A0-5ECC-41BE-9A7B-F670ECAC38EF}" destId="{0AB2ADC5-18AB-49CE-A55F-DF9AEC5D6066}" srcOrd="0" destOrd="0" presId="urn:microsoft.com/office/officeart/2005/8/layout/lProcess2"/>
    <dgm:cxn modelId="{E42FB4B7-C6FF-465F-BA32-1DB4777BAAF0}" srcId="{DF872AB6-0E5D-4FB9-B522-9718302E665D}" destId="{A8E7FD88-CC5E-4AA0-A4D7-CFD82CDF5ADE}" srcOrd="1" destOrd="0" parTransId="{03A390E8-259A-427B-A958-808FBC5F1A16}" sibTransId="{AC6EB455-A5B2-4350-825B-E60BE1A7BEE9}"/>
    <dgm:cxn modelId="{45B7C8BF-200E-495A-AC92-0C34B52725A7}" type="presOf" srcId="{E9B642DB-892B-4FB4-9482-6875C1899620}" destId="{1A942DBE-1A60-4630-B889-6753AB4D41D8}" srcOrd="1" destOrd="0" presId="urn:microsoft.com/office/officeart/2005/8/layout/lProcess2"/>
    <dgm:cxn modelId="{5C85EBD7-12E5-4BFB-8E38-5D56680C74E1}" srcId="{A6FCFD84-7E7D-4061-89DE-F01CAD9A50D7}" destId="{811BCB32-C43D-46B1-9FFA-0B69EC9E07BD}" srcOrd="1" destOrd="0" parTransId="{F2D1E6F7-8A3F-40A2-83CA-ED71FF9DC7B5}" sibTransId="{ED03C69F-3B61-40B1-8ADA-B4A62C3747BC}"/>
    <dgm:cxn modelId="{50D582DC-9D00-4F73-849F-5311CEB2975B}" srcId="{E9B642DB-892B-4FB4-9482-6875C1899620}" destId="{B3C111F0-6797-45A9-9967-24DAA7729DFB}" srcOrd="0" destOrd="0" parTransId="{E4C12B59-0894-4BF2-B490-E3528C2A1F03}" sibTransId="{2CBB9B66-5CA1-4DBC-9060-DBAD3D9B5C94}"/>
    <dgm:cxn modelId="{B4204EE4-8E2F-42AD-B779-EE4EAD6B8049}" type="presOf" srcId="{DF872AB6-0E5D-4FB9-B522-9718302E665D}" destId="{53D08CE0-3E4D-4ED1-B86A-3F07C8D3A631}" srcOrd="1" destOrd="0" presId="urn:microsoft.com/office/officeart/2005/8/layout/lProcess2"/>
    <dgm:cxn modelId="{4722A7F1-39F8-4888-81DC-0DBC36C271FC}" srcId="{E9B642DB-892B-4FB4-9482-6875C1899620}" destId="{C31FB1C8-2C40-4976-859C-CD60A81B5E6A}" srcOrd="1" destOrd="0" parTransId="{85E04878-9848-4262-902A-0C77D0F13573}" sibTransId="{EB6FAE49-C5E5-4249-BFF1-E43089DCEBF2}"/>
    <dgm:cxn modelId="{E880D9FC-3A91-48D4-8A12-B0AA96C10F24}" srcId="{CFBB59A0-5ECC-41BE-9A7B-F670ECAC38EF}" destId="{E9B642DB-892B-4FB4-9482-6875C1899620}" srcOrd="2" destOrd="0" parTransId="{29B56F1A-7086-4D97-8F38-7C18DC687F1C}" sibTransId="{9BAAE40A-765E-46D5-9E60-058EA881A55C}"/>
    <dgm:cxn modelId="{B295DDBD-F80B-4F0B-88BA-B92B4E58C8F7}" type="presParOf" srcId="{0AB2ADC5-18AB-49CE-A55F-DF9AEC5D6066}" destId="{CFB716EA-8EE9-4976-9708-82FECA2D189B}" srcOrd="0" destOrd="0" presId="urn:microsoft.com/office/officeart/2005/8/layout/lProcess2"/>
    <dgm:cxn modelId="{306624BF-762F-45F9-9D31-50FE3555B332}" type="presParOf" srcId="{CFB716EA-8EE9-4976-9708-82FECA2D189B}" destId="{721B6AA7-DDB6-4FCD-A3DC-3B6F7107C2AC}" srcOrd="0" destOrd="0" presId="urn:microsoft.com/office/officeart/2005/8/layout/lProcess2"/>
    <dgm:cxn modelId="{49AEC819-A4FC-4187-B8D8-45624FF603B3}" type="presParOf" srcId="{CFB716EA-8EE9-4976-9708-82FECA2D189B}" destId="{53D08CE0-3E4D-4ED1-B86A-3F07C8D3A631}" srcOrd="1" destOrd="0" presId="urn:microsoft.com/office/officeart/2005/8/layout/lProcess2"/>
    <dgm:cxn modelId="{3B0A4081-0288-428D-85B1-44D826EF5D52}" type="presParOf" srcId="{CFB716EA-8EE9-4976-9708-82FECA2D189B}" destId="{2C5D6879-4FE0-4891-B570-DF9E451EDB69}" srcOrd="2" destOrd="0" presId="urn:microsoft.com/office/officeart/2005/8/layout/lProcess2"/>
    <dgm:cxn modelId="{D6150AD1-9D45-46DF-A63E-6E9887AD58C4}" type="presParOf" srcId="{2C5D6879-4FE0-4891-B570-DF9E451EDB69}" destId="{0A747D29-5DC9-4E32-97AA-42FD7FE9AF9D}" srcOrd="0" destOrd="0" presId="urn:microsoft.com/office/officeart/2005/8/layout/lProcess2"/>
    <dgm:cxn modelId="{CE4BEFCC-ED10-47A7-98AE-FCE666CE9DFE}" type="presParOf" srcId="{0A747D29-5DC9-4E32-97AA-42FD7FE9AF9D}" destId="{3E416CFA-13A4-471C-8AA9-8A41086ACEC2}" srcOrd="0" destOrd="0" presId="urn:microsoft.com/office/officeart/2005/8/layout/lProcess2"/>
    <dgm:cxn modelId="{C27D3FD3-35E6-433A-8EAD-D9547BA69A53}" type="presParOf" srcId="{0A747D29-5DC9-4E32-97AA-42FD7FE9AF9D}" destId="{F14A0E7F-53B5-4155-A3CA-1B977C9A4ED8}" srcOrd="1" destOrd="0" presId="urn:microsoft.com/office/officeart/2005/8/layout/lProcess2"/>
    <dgm:cxn modelId="{487B9E76-3D96-4AAB-B83B-E019D50667EC}" type="presParOf" srcId="{0A747D29-5DC9-4E32-97AA-42FD7FE9AF9D}" destId="{CB26188E-CE3B-4B90-B702-157ADBD6E596}" srcOrd="2" destOrd="0" presId="urn:microsoft.com/office/officeart/2005/8/layout/lProcess2"/>
    <dgm:cxn modelId="{5775DF74-2996-4407-A1C1-BF4442DAD059}" type="presParOf" srcId="{0A747D29-5DC9-4E32-97AA-42FD7FE9AF9D}" destId="{D03C6FB4-71F3-4714-93B5-865CD0382159}" srcOrd="3" destOrd="0" presId="urn:microsoft.com/office/officeart/2005/8/layout/lProcess2"/>
    <dgm:cxn modelId="{1D96263B-6A1D-42DA-A10E-636F5C5EBA06}" type="presParOf" srcId="{0A747D29-5DC9-4E32-97AA-42FD7FE9AF9D}" destId="{A4966B79-0309-455C-B14E-56F50CED0D7B}" srcOrd="4" destOrd="0" presId="urn:microsoft.com/office/officeart/2005/8/layout/lProcess2"/>
    <dgm:cxn modelId="{38E26763-3E9F-4BB6-B3B6-D3FA5F289B41}" type="presParOf" srcId="{0AB2ADC5-18AB-49CE-A55F-DF9AEC5D6066}" destId="{3EE6D847-2953-4D9A-8764-E92D887730E3}" srcOrd="1" destOrd="0" presId="urn:microsoft.com/office/officeart/2005/8/layout/lProcess2"/>
    <dgm:cxn modelId="{274BDA0E-3CEA-4188-968F-4CD36F09C61D}" type="presParOf" srcId="{0AB2ADC5-18AB-49CE-A55F-DF9AEC5D6066}" destId="{A06E2B71-14A5-48DA-9364-ADF620D990CE}" srcOrd="2" destOrd="0" presId="urn:microsoft.com/office/officeart/2005/8/layout/lProcess2"/>
    <dgm:cxn modelId="{9262BCD0-504B-4050-A1B7-E1213AC4C6DD}" type="presParOf" srcId="{A06E2B71-14A5-48DA-9364-ADF620D990CE}" destId="{978E405D-2122-49A9-B424-91EF2791BF3C}" srcOrd="0" destOrd="0" presId="urn:microsoft.com/office/officeart/2005/8/layout/lProcess2"/>
    <dgm:cxn modelId="{5E33AC28-033C-46BF-9BB1-DFFD74FC5851}" type="presParOf" srcId="{A06E2B71-14A5-48DA-9364-ADF620D990CE}" destId="{0B4A3447-B539-4E51-9B99-BAC9EC295018}" srcOrd="1" destOrd="0" presId="urn:microsoft.com/office/officeart/2005/8/layout/lProcess2"/>
    <dgm:cxn modelId="{022B67CB-DFAB-414A-8250-C66EFC0EAAA0}" type="presParOf" srcId="{A06E2B71-14A5-48DA-9364-ADF620D990CE}" destId="{40F0B156-1651-4489-9BCB-64C91FE71C56}" srcOrd="2" destOrd="0" presId="urn:microsoft.com/office/officeart/2005/8/layout/lProcess2"/>
    <dgm:cxn modelId="{04700E4A-7CA0-4BCA-992B-32D2EAAEE1D2}" type="presParOf" srcId="{40F0B156-1651-4489-9BCB-64C91FE71C56}" destId="{085670F2-622C-4C86-BAC1-5170E996421B}" srcOrd="0" destOrd="0" presId="urn:microsoft.com/office/officeart/2005/8/layout/lProcess2"/>
    <dgm:cxn modelId="{D295511C-BFB5-4EAA-B71C-2C08BF1D5555}" type="presParOf" srcId="{085670F2-622C-4C86-BAC1-5170E996421B}" destId="{179667E7-806B-4F40-9BFC-6FE6629BAD7D}" srcOrd="0" destOrd="0" presId="urn:microsoft.com/office/officeart/2005/8/layout/lProcess2"/>
    <dgm:cxn modelId="{86A0BADA-D422-4991-9B0F-7879CB68F03B}" type="presParOf" srcId="{085670F2-622C-4C86-BAC1-5170E996421B}" destId="{FF3B3AD0-9E4C-4964-B567-DFCD68197B3C}" srcOrd="1" destOrd="0" presId="urn:microsoft.com/office/officeart/2005/8/layout/lProcess2"/>
    <dgm:cxn modelId="{69E1CDDC-E42D-46FA-886F-9005343F43E0}" type="presParOf" srcId="{085670F2-622C-4C86-BAC1-5170E996421B}" destId="{F6A4CDA9-A413-49D9-99A6-1D2AF3F9D3B3}" srcOrd="2" destOrd="0" presId="urn:microsoft.com/office/officeart/2005/8/layout/lProcess2"/>
    <dgm:cxn modelId="{A86F628A-A597-47AB-8CB7-4BF5D61E3FFC}" type="presParOf" srcId="{0AB2ADC5-18AB-49CE-A55F-DF9AEC5D6066}" destId="{E6820052-5483-4140-9F16-5EAA9EFB0F5E}" srcOrd="3" destOrd="0" presId="urn:microsoft.com/office/officeart/2005/8/layout/lProcess2"/>
    <dgm:cxn modelId="{3AF5FBE6-252F-4938-B4CA-38165A8F1DF5}" type="presParOf" srcId="{0AB2ADC5-18AB-49CE-A55F-DF9AEC5D6066}" destId="{87448489-9B59-41BC-B637-2E8E7024F073}" srcOrd="4" destOrd="0" presId="urn:microsoft.com/office/officeart/2005/8/layout/lProcess2"/>
    <dgm:cxn modelId="{0860B011-EC2C-4E62-9166-514A7FD7EC23}" type="presParOf" srcId="{87448489-9B59-41BC-B637-2E8E7024F073}" destId="{8E944B7F-B449-41EC-8502-7DDDCDC8DB81}" srcOrd="0" destOrd="0" presId="urn:microsoft.com/office/officeart/2005/8/layout/lProcess2"/>
    <dgm:cxn modelId="{73EA292C-969A-43EC-91AC-DBB56ABE301C}" type="presParOf" srcId="{87448489-9B59-41BC-B637-2E8E7024F073}" destId="{1A942DBE-1A60-4630-B889-6753AB4D41D8}" srcOrd="1" destOrd="0" presId="urn:microsoft.com/office/officeart/2005/8/layout/lProcess2"/>
    <dgm:cxn modelId="{500F18B8-2CAC-4722-9B21-A42A66CF1C27}" type="presParOf" srcId="{87448489-9B59-41BC-B637-2E8E7024F073}" destId="{F507CB0F-4C3E-4C3F-8446-1B79901B7B70}" srcOrd="2" destOrd="0" presId="urn:microsoft.com/office/officeart/2005/8/layout/lProcess2"/>
    <dgm:cxn modelId="{998BC92D-06D5-4E54-980D-29D20D1DD6AE}" type="presParOf" srcId="{F507CB0F-4C3E-4C3F-8446-1B79901B7B70}" destId="{4CB26F08-D947-4512-B4DF-86D42F834213}" srcOrd="0" destOrd="0" presId="urn:microsoft.com/office/officeart/2005/8/layout/lProcess2"/>
    <dgm:cxn modelId="{F91DA170-F926-479E-B6D0-CABA0B8BA1C8}" type="presParOf" srcId="{4CB26F08-D947-4512-B4DF-86D42F834213}" destId="{4AEDFAD3-4EDB-44F9-8E6E-520FF196A00E}" srcOrd="0" destOrd="0" presId="urn:microsoft.com/office/officeart/2005/8/layout/lProcess2"/>
    <dgm:cxn modelId="{B7D470C8-B6D8-4960-9F59-1AB655B55D52}" type="presParOf" srcId="{4CB26F08-D947-4512-B4DF-86D42F834213}" destId="{11BFBEB0-C99B-4720-BA92-37019BE3D8E9}" srcOrd="1" destOrd="0" presId="urn:microsoft.com/office/officeart/2005/8/layout/lProcess2"/>
    <dgm:cxn modelId="{3BFD72D8-1132-41C6-AEE2-A6E4EC44B2BB}" type="presParOf" srcId="{4CB26F08-D947-4512-B4DF-86D42F834213}" destId="{3EA7B3AB-06E1-487C-A8EF-C6F4E4E2FE4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B6AA7-DDB6-4FCD-A3DC-3B6F7107C2AC}">
      <dsp:nvSpPr>
        <dsp:cNvPr id="0" name=""/>
        <dsp:cNvSpPr/>
      </dsp:nvSpPr>
      <dsp:spPr>
        <a:xfrm>
          <a:off x="591" y="0"/>
          <a:ext cx="1537244" cy="490678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Univers"/>
            </a:rPr>
            <a:t>Social Presence</a:t>
          </a:r>
        </a:p>
      </dsp:txBody>
      <dsp:txXfrm>
        <a:off x="591" y="0"/>
        <a:ext cx="1537244" cy="1472034"/>
      </dsp:txXfrm>
    </dsp:sp>
    <dsp:sp modelId="{3E416CFA-13A4-471C-8AA9-8A41086ACEC2}">
      <dsp:nvSpPr>
        <dsp:cNvPr id="0" name=""/>
        <dsp:cNvSpPr/>
      </dsp:nvSpPr>
      <dsp:spPr>
        <a:xfrm>
          <a:off x="154315" y="1472453"/>
          <a:ext cx="1229795" cy="963985"/>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Univers"/>
            </a:rPr>
            <a:t>Branding</a:t>
          </a:r>
        </a:p>
      </dsp:txBody>
      <dsp:txXfrm>
        <a:off x="182549" y="1500687"/>
        <a:ext cx="1173327" cy="907517"/>
      </dsp:txXfrm>
    </dsp:sp>
    <dsp:sp modelId="{CB26188E-CE3B-4B90-B702-157ADBD6E596}">
      <dsp:nvSpPr>
        <dsp:cNvPr id="0" name=""/>
        <dsp:cNvSpPr/>
      </dsp:nvSpPr>
      <dsp:spPr>
        <a:xfrm>
          <a:off x="154315" y="2584744"/>
          <a:ext cx="1229795" cy="963985"/>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Univers"/>
            </a:rPr>
            <a:t>Tech</a:t>
          </a:r>
        </a:p>
      </dsp:txBody>
      <dsp:txXfrm>
        <a:off x="182549" y="2612978"/>
        <a:ext cx="1173327" cy="907517"/>
      </dsp:txXfrm>
    </dsp:sp>
    <dsp:sp modelId="{A4966B79-0309-455C-B14E-56F50CED0D7B}">
      <dsp:nvSpPr>
        <dsp:cNvPr id="0" name=""/>
        <dsp:cNvSpPr/>
      </dsp:nvSpPr>
      <dsp:spPr>
        <a:xfrm>
          <a:off x="154315" y="3697035"/>
          <a:ext cx="1229795" cy="963985"/>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Univers"/>
            </a:rPr>
            <a:t>Engagement</a:t>
          </a:r>
        </a:p>
      </dsp:txBody>
      <dsp:txXfrm>
        <a:off x="182549" y="3725269"/>
        <a:ext cx="1173327" cy="907517"/>
      </dsp:txXfrm>
    </dsp:sp>
    <dsp:sp modelId="{978E405D-2122-49A9-B424-91EF2791BF3C}">
      <dsp:nvSpPr>
        <dsp:cNvPr id="0" name=""/>
        <dsp:cNvSpPr/>
      </dsp:nvSpPr>
      <dsp:spPr>
        <a:xfrm>
          <a:off x="1653128" y="0"/>
          <a:ext cx="1537244" cy="490678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Univers"/>
            </a:rPr>
            <a:t>Advertise Impact</a:t>
          </a:r>
        </a:p>
      </dsp:txBody>
      <dsp:txXfrm>
        <a:off x="1653128" y="0"/>
        <a:ext cx="1537244" cy="1472034"/>
      </dsp:txXfrm>
    </dsp:sp>
    <dsp:sp modelId="{179667E7-806B-4F40-9BFC-6FE6629BAD7D}">
      <dsp:nvSpPr>
        <dsp:cNvPr id="0" name=""/>
        <dsp:cNvSpPr/>
      </dsp:nvSpPr>
      <dsp:spPr>
        <a:xfrm>
          <a:off x="1806853" y="1473471"/>
          <a:ext cx="1229795" cy="147946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Univers"/>
            </a:rPr>
            <a:t>Analyze Impact</a:t>
          </a:r>
        </a:p>
      </dsp:txBody>
      <dsp:txXfrm>
        <a:off x="1842872" y="1509490"/>
        <a:ext cx="1157757" cy="1407423"/>
      </dsp:txXfrm>
    </dsp:sp>
    <dsp:sp modelId="{F6A4CDA9-A413-49D9-99A6-1D2AF3F9D3B3}">
      <dsp:nvSpPr>
        <dsp:cNvPr id="0" name=""/>
        <dsp:cNvSpPr/>
      </dsp:nvSpPr>
      <dsp:spPr>
        <a:xfrm>
          <a:off x="1806853" y="3180542"/>
          <a:ext cx="1229795" cy="147946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Univers"/>
            </a:rPr>
            <a:t>Increase Advertising</a:t>
          </a:r>
        </a:p>
      </dsp:txBody>
      <dsp:txXfrm>
        <a:off x="1842872" y="3216561"/>
        <a:ext cx="1157757" cy="1407423"/>
      </dsp:txXfrm>
    </dsp:sp>
    <dsp:sp modelId="{8E944B7F-B449-41EC-8502-7DDDCDC8DB81}">
      <dsp:nvSpPr>
        <dsp:cNvPr id="0" name=""/>
        <dsp:cNvSpPr/>
      </dsp:nvSpPr>
      <dsp:spPr>
        <a:xfrm>
          <a:off x="3305666" y="0"/>
          <a:ext cx="1537244" cy="490678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Univers"/>
            </a:rPr>
            <a:t>Build Partnerships</a:t>
          </a:r>
        </a:p>
      </dsp:txBody>
      <dsp:txXfrm>
        <a:off x="3305666" y="0"/>
        <a:ext cx="1537244" cy="1472034"/>
      </dsp:txXfrm>
    </dsp:sp>
    <dsp:sp modelId="{4AEDFAD3-4EDB-44F9-8E6E-520FF196A00E}">
      <dsp:nvSpPr>
        <dsp:cNvPr id="0" name=""/>
        <dsp:cNvSpPr/>
      </dsp:nvSpPr>
      <dsp:spPr>
        <a:xfrm>
          <a:off x="3459390" y="1473471"/>
          <a:ext cx="1229795" cy="147946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Univers"/>
            </a:rPr>
            <a:t>Campus Orgs</a:t>
          </a:r>
        </a:p>
      </dsp:txBody>
      <dsp:txXfrm>
        <a:off x="3495409" y="1509490"/>
        <a:ext cx="1157757" cy="1407423"/>
      </dsp:txXfrm>
    </dsp:sp>
    <dsp:sp modelId="{3EA7B3AB-06E1-487C-A8EF-C6F4E4E2FE40}">
      <dsp:nvSpPr>
        <dsp:cNvPr id="0" name=""/>
        <dsp:cNvSpPr/>
      </dsp:nvSpPr>
      <dsp:spPr>
        <a:xfrm>
          <a:off x="3459390" y="3180542"/>
          <a:ext cx="1229795" cy="147946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Univers"/>
            </a:rPr>
            <a:t>Local Businesses</a:t>
          </a:r>
        </a:p>
      </dsp:txBody>
      <dsp:txXfrm>
        <a:off x="3495409" y="3216561"/>
        <a:ext cx="1157757" cy="140742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777FA-004C-43EF-80BB-B785F8AC3F2E}" type="datetimeFigureOut">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5CE3A-6F6F-445A-9E1A-6E88B5992876}" type="slidenum">
              <a:t>‹#›</a:t>
            </a:fld>
            <a:endParaRPr lang="en-US"/>
          </a:p>
        </p:txBody>
      </p:sp>
    </p:spTree>
    <p:extLst>
      <p:ext uri="{BB962C8B-B14F-4D97-AF65-F5344CB8AC3E}">
        <p14:creationId xmlns:p14="http://schemas.microsoft.com/office/powerpoint/2010/main" val="3613576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me, the opposite of fear is knowledge</a:t>
            </a:r>
          </a:p>
          <a:p>
            <a:r>
              <a:rPr lang="en-US">
                <a:ea typeface="Calibri"/>
                <a:cs typeface="Calibri"/>
              </a:rPr>
              <a:t>Gen-Z </a:t>
            </a:r>
            <a:r>
              <a:rPr lang="en-US"/>
              <a:t> as a whole has an aversion to professionalism and prefer informal conversations and settings. This reality may sound conflicting to how we market to them as an ISU-affiliated organization. However, I believe there can be a space to accommodate Gen Z's preferences without offending the university. Here's how...</a:t>
            </a:r>
            <a:endParaRPr lang="en-US">
              <a:ea typeface="Calibri"/>
              <a:cs typeface="Calibri"/>
            </a:endParaRPr>
          </a:p>
        </p:txBody>
      </p:sp>
      <p:sp>
        <p:nvSpPr>
          <p:cNvPr id="4" name="Slide Number Placeholder 3"/>
          <p:cNvSpPr>
            <a:spLocks noGrp="1"/>
          </p:cNvSpPr>
          <p:nvPr>
            <p:ph type="sldNum" sz="quarter" idx="5"/>
          </p:nvPr>
        </p:nvSpPr>
        <p:spPr/>
        <p:txBody>
          <a:bodyPr/>
          <a:lstStyle/>
          <a:p>
            <a:fld id="{0095CE3A-6F6F-445A-9E1A-6E88B5992876}" type="slidenum">
              <a:t>26</a:t>
            </a:fld>
            <a:endParaRPr lang="en-US"/>
          </a:p>
        </p:txBody>
      </p:sp>
    </p:spTree>
    <p:extLst>
      <p:ext uri="{BB962C8B-B14F-4D97-AF65-F5344CB8AC3E}">
        <p14:creationId xmlns:p14="http://schemas.microsoft.com/office/powerpoint/2010/main" val="220451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0B_E8C08D96.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XhFQuBEwGCo?feature=oembed" TargetMode="Externa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jpeg"/><Relationship Id="rId2" Type="http://schemas.microsoft.com/office/2018/10/relationships/comments" Target="../comments/modernComment_108_B06604D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0A_FD97A14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cPGWyZ5y0_k?feature=oembed"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1376589" y="2223407"/>
            <a:ext cx="943501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a:solidFill>
                  <a:srgbClr val="C8102E"/>
                </a:solidFill>
                <a:latin typeface="Univers"/>
                <a:ea typeface="+mn-lt"/>
                <a:cs typeface="+mn-lt"/>
              </a:rPr>
              <a:t>From the Ground Up</a:t>
            </a:r>
            <a:endParaRPr lang="en-US"/>
          </a:p>
          <a:p>
            <a:pPr algn="ctr"/>
            <a:endParaRPr lang="en-US" sz="6600" b="1">
              <a:solidFill>
                <a:srgbClr val="C8102E"/>
              </a:solidFill>
              <a:latin typeface="Univers"/>
              <a:ea typeface="+mn-lt"/>
              <a:cs typeface="+mn-lt"/>
            </a:endParaRPr>
          </a:p>
        </p:txBody>
      </p:sp>
      <p:sp>
        <p:nvSpPr>
          <p:cNvPr id="3" name="TextBox 2">
            <a:extLst>
              <a:ext uri="{FF2B5EF4-FFF2-40B4-BE49-F238E27FC236}">
                <a16:creationId xmlns:a16="http://schemas.microsoft.com/office/drawing/2014/main" id="{0DB6EB65-0DE7-8DF2-DCBC-B8B3C4C7CB2C}"/>
              </a:ext>
            </a:extLst>
          </p:cNvPr>
          <p:cNvSpPr txBox="1"/>
          <p:nvPr/>
        </p:nvSpPr>
        <p:spPr>
          <a:xfrm>
            <a:off x="1145722" y="3526973"/>
            <a:ext cx="988695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C8102E"/>
                </a:solidFill>
                <a:latin typeface="Univers"/>
                <a:cs typeface="Segoe UI"/>
              </a:rPr>
              <a:t>The Pop-Up Shop as a Case Study on Student Services Grassroots Movements</a:t>
            </a:r>
            <a:r>
              <a:rPr lang="en-US" sz="3600">
                <a:latin typeface="Univers"/>
                <a:cs typeface="Segoe UI"/>
              </a:rPr>
              <a:t>​</a:t>
            </a:r>
          </a:p>
          <a:p>
            <a:pPr algn="ctr"/>
            <a:r>
              <a:rPr lang="en-US" sz="6600">
                <a:highlight>
                  <a:srgbClr val="EDEBE9"/>
                </a:highlight>
                <a:latin typeface="Univers"/>
                <a:cs typeface="Segoe UI"/>
              </a:rPr>
              <a:t>​</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The Numbers</a:t>
            </a:r>
          </a:p>
        </p:txBody>
      </p:sp>
      <p:sp>
        <p:nvSpPr>
          <p:cNvPr id="8" name="TextBox 7">
            <a:extLst>
              <a:ext uri="{FF2B5EF4-FFF2-40B4-BE49-F238E27FC236}">
                <a16:creationId xmlns:a16="http://schemas.microsoft.com/office/drawing/2014/main" id="{216B622E-A16F-8E18-04E2-4D0A06DEB34F}"/>
              </a:ext>
            </a:extLst>
          </p:cNvPr>
          <p:cNvSpPr txBox="1"/>
          <p:nvPr/>
        </p:nvSpPr>
        <p:spPr>
          <a:xfrm>
            <a:off x="121423" y="1997079"/>
            <a:ext cx="6107259" cy="37838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atin typeface="Univers"/>
                <a:cs typeface="Calibri"/>
              </a:rPr>
              <a:t>Since its inception, the Pop-Up Shop has: </a:t>
            </a:r>
            <a:endParaRPr lang="en-US">
              <a:latin typeface="Univers"/>
              <a:ea typeface="Calibri" panose="020F0502020204030204"/>
              <a:cs typeface="Calibri" panose="020F0502020204030204"/>
            </a:endParaRPr>
          </a:p>
          <a:p>
            <a:pPr>
              <a:lnSpc>
                <a:spcPct val="150000"/>
              </a:lnSpc>
            </a:pPr>
            <a:endParaRPr lang="en-US">
              <a:latin typeface="Univers"/>
              <a:cs typeface="Calibri"/>
            </a:endParaRPr>
          </a:p>
          <a:p>
            <a:pPr marL="285750" indent="-285750">
              <a:lnSpc>
                <a:spcPct val="150000"/>
              </a:lnSpc>
              <a:buFont typeface="Arial"/>
              <a:buChar char="•"/>
            </a:pPr>
            <a:r>
              <a:rPr lang="en-US">
                <a:latin typeface="Univers"/>
                <a:cs typeface="Calibri"/>
              </a:rPr>
              <a:t>Served over </a:t>
            </a:r>
            <a:r>
              <a:rPr lang="en-US" b="1">
                <a:latin typeface="Univers"/>
                <a:cs typeface="Calibri"/>
              </a:rPr>
              <a:t>3000 undergraduate, graduate, and professional students</a:t>
            </a:r>
            <a:r>
              <a:rPr lang="en-US">
                <a:latin typeface="Univers"/>
                <a:cs typeface="Calibri"/>
              </a:rPr>
              <a:t> from every college</a:t>
            </a:r>
          </a:p>
          <a:p>
            <a:pPr marL="285750" indent="-285750">
              <a:lnSpc>
                <a:spcPct val="150000"/>
              </a:lnSpc>
              <a:buFont typeface="Arial"/>
              <a:buChar char="•"/>
            </a:pPr>
            <a:endParaRPr lang="en-US">
              <a:latin typeface="Univers"/>
              <a:cs typeface="Calibri"/>
            </a:endParaRPr>
          </a:p>
          <a:p>
            <a:pPr marL="285750" indent="-285750">
              <a:lnSpc>
                <a:spcPct val="150000"/>
              </a:lnSpc>
              <a:buFont typeface="Arial,Sans-Serif"/>
              <a:buChar char="•"/>
            </a:pPr>
            <a:r>
              <a:rPr lang="en-US">
                <a:latin typeface="Univers"/>
                <a:cs typeface="Arial"/>
              </a:rPr>
              <a:t>Partnered with current and past faculty, staff, alumni, and community resources including the Loft and Overflow to collect over </a:t>
            </a:r>
            <a:r>
              <a:rPr lang="en-US" b="1">
                <a:latin typeface="Univers"/>
                <a:cs typeface="Calibri"/>
              </a:rPr>
              <a:t>10,000 items</a:t>
            </a:r>
            <a:r>
              <a:rPr lang="en-US">
                <a:latin typeface="Univers"/>
                <a:cs typeface="Calibri"/>
              </a:rPr>
              <a:t> (clothing, shoes, accessories, etc.)</a:t>
            </a:r>
          </a:p>
        </p:txBody>
      </p:sp>
      <p:pic>
        <p:nvPicPr>
          <p:cNvPr id="2" name="Picture 1" descr="A room with a large closet full of clothes&#10;&#10;Description automatically generated">
            <a:extLst>
              <a:ext uri="{FF2B5EF4-FFF2-40B4-BE49-F238E27FC236}">
                <a16:creationId xmlns:a16="http://schemas.microsoft.com/office/drawing/2014/main" id="{281B206F-6A2C-76AF-E7E0-840BFA1E5781}"/>
              </a:ext>
            </a:extLst>
          </p:cNvPr>
          <p:cNvPicPr>
            <a:picLocks noChangeAspect="1"/>
          </p:cNvPicPr>
          <p:nvPr/>
        </p:nvPicPr>
        <p:blipFill>
          <a:blip r:embed="rId3"/>
          <a:stretch>
            <a:fillRect/>
          </a:stretch>
        </p:blipFill>
        <p:spPr>
          <a:xfrm>
            <a:off x="6101443" y="1752600"/>
            <a:ext cx="5758542" cy="4291692"/>
          </a:xfrm>
          <a:prstGeom prst="roundRect">
            <a:avLst/>
          </a:prstGeom>
        </p:spPr>
      </p:pic>
    </p:spTree>
    <p:extLst>
      <p:ext uri="{BB962C8B-B14F-4D97-AF65-F5344CB8AC3E}">
        <p14:creationId xmlns:p14="http://schemas.microsoft.com/office/powerpoint/2010/main" val="166916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Who Do We Serve?</a:t>
            </a:r>
            <a:endParaRPr lang="en-US"/>
          </a:p>
        </p:txBody>
      </p:sp>
      <p:sp>
        <p:nvSpPr>
          <p:cNvPr id="8" name="TextBox 7">
            <a:extLst>
              <a:ext uri="{FF2B5EF4-FFF2-40B4-BE49-F238E27FC236}">
                <a16:creationId xmlns:a16="http://schemas.microsoft.com/office/drawing/2014/main" id="{216B622E-A16F-8E18-04E2-4D0A06DEB34F}"/>
              </a:ext>
            </a:extLst>
          </p:cNvPr>
          <p:cNvSpPr txBox="1"/>
          <p:nvPr/>
        </p:nvSpPr>
        <p:spPr>
          <a:xfrm>
            <a:off x="676671" y="1831480"/>
            <a:ext cx="4142229" cy="38877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en-US" b="1">
                <a:latin typeface="Univers"/>
                <a:cs typeface="Calibri"/>
              </a:rPr>
              <a:t>Engineering:</a:t>
            </a:r>
            <a:r>
              <a:rPr lang="en-US">
                <a:latin typeface="Univers"/>
                <a:cs typeface="Calibri"/>
              </a:rPr>
              <a:t> 24.77%</a:t>
            </a:r>
            <a:endParaRPr lang="en-US">
              <a:ea typeface="Calibri" panose="020F0502020204030204"/>
              <a:cs typeface="Calibri" panose="020F0502020204030204"/>
            </a:endParaRPr>
          </a:p>
          <a:p>
            <a:pPr algn="r">
              <a:lnSpc>
                <a:spcPct val="200000"/>
              </a:lnSpc>
            </a:pPr>
            <a:r>
              <a:rPr lang="en-US" b="1">
                <a:latin typeface="Univers"/>
                <a:cs typeface="Calibri"/>
              </a:rPr>
              <a:t>Business:</a:t>
            </a:r>
            <a:r>
              <a:rPr lang="en-US">
                <a:latin typeface="Univers"/>
                <a:cs typeface="Calibri"/>
              </a:rPr>
              <a:t> 19.60%</a:t>
            </a:r>
          </a:p>
          <a:p>
            <a:pPr algn="r">
              <a:lnSpc>
                <a:spcPct val="200000"/>
              </a:lnSpc>
            </a:pPr>
            <a:r>
              <a:rPr lang="en-US" b="1">
                <a:latin typeface="Univers"/>
                <a:cs typeface="Calibri"/>
              </a:rPr>
              <a:t>Liberal Arts &amp; Sciences:</a:t>
            </a:r>
            <a:r>
              <a:rPr lang="en-US">
                <a:latin typeface="Univers"/>
                <a:cs typeface="Calibri"/>
              </a:rPr>
              <a:t> 18.81%</a:t>
            </a:r>
          </a:p>
          <a:p>
            <a:pPr algn="r">
              <a:lnSpc>
                <a:spcPct val="200000"/>
              </a:lnSpc>
            </a:pPr>
            <a:r>
              <a:rPr lang="en-US" b="1">
                <a:latin typeface="Univers"/>
                <a:cs typeface="Calibri"/>
              </a:rPr>
              <a:t>Human Sciences:</a:t>
            </a:r>
            <a:r>
              <a:rPr lang="en-US">
                <a:latin typeface="Univers"/>
                <a:cs typeface="Calibri"/>
              </a:rPr>
              <a:t> 17.42%</a:t>
            </a:r>
          </a:p>
          <a:p>
            <a:pPr algn="r">
              <a:lnSpc>
                <a:spcPct val="200000"/>
              </a:lnSpc>
            </a:pPr>
            <a:r>
              <a:rPr lang="en-US" b="1">
                <a:latin typeface="Univers"/>
                <a:cs typeface="Calibri"/>
              </a:rPr>
              <a:t>Ag &amp; Life Sciences</a:t>
            </a:r>
            <a:r>
              <a:rPr lang="en-US">
                <a:latin typeface="Univers"/>
                <a:cs typeface="Calibri"/>
              </a:rPr>
              <a:t>: 9.89%</a:t>
            </a:r>
          </a:p>
          <a:p>
            <a:pPr algn="r">
              <a:lnSpc>
                <a:spcPct val="200000"/>
              </a:lnSpc>
            </a:pPr>
            <a:r>
              <a:rPr lang="en-US" b="1">
                <a:latin typeface="Univers"/>
                <a:cs typeface="Calibri"/>
              </a:rPr>
              <a:t>Design:</a:t>
            </a:r>
            <a:r>
              <a:rPr lang="en-US">
                <a:latin typeface="Univers"/>
                <a:cs typeface="Calibri"/>
              </a:rPr>
              <a:t> 6.79%</a:t>
            </a:r>
          </a:p>
          <a:p>
            <a:pPr algn="r">
              <a:lnSpc>
                <a:spcPct val="200000"/>
              </a:lnSpc>
            </a:pPr>
            <a:r>
              <a:rPr lang="en-US" b="1">
                <a:latin typeface="Univers"/>
                <a:cs typeface="Calibri"/>
              </a:rPr>
              <a:t>Vet Med:</a:t>
            </a:r>
            <a:r>
              <a:rPr lang="en-US">
                <a:latin typeface="Univers"/>
                <a:cs typeface="Calibri"/>
              </a:rPr>
              <a:t> 1.27%</a:t>
            </a:r>
          </a:p>
        </p:txBody>
      </p:sp>
      <p:pic>
        <p:nvPicPr>
          <p:cNvPr id="2" name="Picture 1">
            <a:extLst>
              <a:ext uri="{FF2B5EF4-FFF2-40B4-BE49-F238E27FC236}">
                <a16:creationId xmlns:a16="http://schemas.microsoft.com/office/drawing/2014/main" id="{BFC99682-F4D6-CAE3-0A86-45DD6CB04699}"/>
              </a:ext>
            </a:extLst>
          </p:cNvPr>
          <p:cNvPicPr>
            <a:picLocks noChangeAspect="1"/>
          </p:cNvPicPr>
          <p:nvPr/>
        </p:nvPicPr>
        <p:blipFill>
          <a:blip r:embed="rId3"/>
          <a:stretch>
            <a:fillRect/>
          </a:stretch>
        </p:blipFill>
        <p:spPr>
          <a:xfrm>
            <a:off x="5130858" y="1365263"/>
            <a:ext cx="6230712" cy="5218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181157D-7F77-96AE-3357-BEC15379409A}"/>
              </a:ext>
            </a:extLst>
          </p:cNvPr>
          <p:cNvSpPr txBox="1"/>
          <p:nvPr/>
        </p:nvSpPr>
        <p:spPr>
          <a:xfrm>
            <a:off x="-1972" y="6546039"/>
            <a:ext cx="818082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Univers"/>
                <a:cs typeface="Calibri"/>
              </a:rPr>
              <a:t>Note: No data available for Fall 2020 and Spring 2021</a:t>
            </a:r>
            <a:endParaRPr lang="en-US" sz="1400">
              <a:latin typeface="Univers"/>
            </a:endParaRPr>
          </a:p>
        </p:txBody>
      </p:sp>
    </p:spTree>
    <p:extLst>
      <p:ext uri="{BB962C8B-B14F-4D97-AF65-F5344CB8AC3E}">
        <p14:creationId xmlns:p14="http://schemas.microsoft.com/office/powerpoint/2010/main" val="1133575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Who Do We Serve?</a:t>
            </a:r>
            <a:endParaRPr lang="en-US"/>
          </a:p>
        </p:txBody>
      </p:sp>
      <p:sp>
        <p:nvSpPr>
          <p:cNvPr id="8" name="TextBox 7">
            <a:extLst>
              <a:ext uri="{FF2B5EF4-FFF2-40B4-BE49-F238E27FC236}">
                <a16:creationId xmlns:a16="http://schemas.microsoft.com/office/drawing/2014/main" id="{216B622E-A16F-8E18-04E2-4D0A06DEB34F}"/>
              </a:ext>
            </a:extLst>
          </p:cNvPr>
          <p:cNvSpPr txBox="1"/>
          <p:nvPr/>
        </p:nvSpPr>
        <p:spPr>
          <a:xfrm>
            <a:off x="1102853" y="2311944"/>
            <a:ext cx="4142229" cy="22257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en-US" b="1">
                <a:latin typeface="Univers"/>
                <a:cs typeface="Calibri"/>
              </a:rPr>
              <a:t>She/hers:</a:t>
            </a:r>
            <a:r>
              <a:rPr lang="en-US">
                <a:latin typeface="Univers"/>
                <a:cs typeface="Calibri"/>
              </a:rPr>
              <a:t> 60.79%</a:t>
            </a:r>
            <a:endParaRPr lang="en-US">
              <a:cs typeface="Calibri" panose="020F0502020204030204"/>
            </a:endParaRPr>
          </a:p>
          <a:p>
            <a:pPr algn="r">
              <a:lnSpc>
                <a:spcPct val="200000"/>
              </a:lnSpc>
            </a:pPr>
            <a:r>
              <a:rPr lang="en-US" b="1">
                <a:latin typeface="Univers"/>
                <a:cs typeface="Calibri"/>
              </a:rPr>
              <a:t>He/Him:</a:t>
            </a:r>
            <a:r>
              <a:rPr lang="en-US">
                <a:latin typeface="Univers"/>
                <a:cs typeface="Calibri"/>
              </a:rPr>
              <a:t> 33.92%</a:t>
            </a:r>
          </a:p>
          <a:p>
            <a:pPr algn="r">
              <a:lnSpc>
                <a:spcPct val="200000"/>
              </a:lnSpc>
            </a:pPr>
            <a:r>
              <a:rPr lang="en-US" b="1">
                <a:latin typeface="Univers"/>
                <a:cs typeface="Calibri"/>
              </a:rPr>
              <a:t>They: </a:t>
            </a:r>
            <a:r>
              <a:rPr lang="en-US">
                <a:latin typeface="Univers"/>
                <a:cs typeface="Calibri"/>
              </a:rPr>
              <a:t>1.24%</a:t>
            </a:r>
          </a:p>
          <a:p>
            <a:pPr algn="r">
              <a:lnSpc>
                <a:spcPct val="200000"/>
              </a:lnSpc>
            </a:pPr>
            <a:r>
              <a:rPr lang="en-US" b="1">
                <a:latin typeface="Univers"/>
                <a:cs typeface="Calibri"/>
              </a:rPr>
              <a:t>Other:</a:t>
            </a:r>
            <a:r>
              <a:rPr lang="en-US">
                <a:latin typeface="Univers"/>
                <a:cs typeface="Calibri"/>
              </a:rPr>
              <a:t> 0.77%</a:t>
            </a:r>
          </a:p>
        </p:txBody>
      </p:sp>
      <p:sp>
        <p:nvSpPr>
          <p:cNvPr id="5" name="TextBox 4">
            <a:extLst>
              <a:ext uri="{FF2B5EF4-FFF2-40B4-BE49-F238E27FC236}">
                <a16:creationId xmlns:a16="http://schemas.microsoft.com/office/drawing/2014/main" id="{9181157D-7F77-96AE-3357-BEC15379409A}"/>
              </a:ext>
            </a:extLst>
          </p:cNvPr>
          <p:cNvSpPr txBox="1"/>
          <p:nvPr/>
        </p:nvSpPr>
        <p:spPr>
          <a:xfrm>
            <a:off x="-1972" y="6546039"/>
            <a:ext cx="818082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Univers"/>
                <a:cs typeface="Calibri"/>
              </a:rPr>
              <a:t>Note: No data available for Fall 2020 and Spring 2021</a:t>
            </a:r>
            <a:endParaRPr lang="en-US" sz="1400">
              <a:latin typeface="Univers"/>
            </a:endParaRPr>
          </a:p>
        </p:txBody>
      </p:sp>
      <p:pic>
        <p:nvPicPr>
          <p:cNvPr id="4" name="Picture 3">
            <a:extLst>
              <a:ext uri="{FF2B5EF4-FFF2-40B4-BE49-F238E27FC236}">
                <a16:creationId xmlns:a16="http://schemas.microsoft.com/office/drawing/2014/main" id="{1C1612BA-235A-CBA6-C551-7886DB85CC8C}"/>
              </a:ext>
            </a:extLst>
          </p:cNvPr>
          <p:cNvPicPr>
            <a:picLocks noChangeAspect="1"/>
          </p:cNvPicPr>
          <p:nvPr/>
        </p:nvPicPr>
        <p:blipFill>
          <a:blip r:embed="rId3"/>
          <a:stretch>
            <a:fillRect/>
          </a:stretch>
        </p:blipFill>
        <p:spPr>
          <a:xfrm>
            <a:off x="5994627" y="1101499"/>
            <a:ext cx="5373461" cy="5558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676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Who Do We Serve?</a:t>
            </a:r>
            <a:endParaRPr lang="en-US"/>
          </a:p>
        </p:txBody>
      </p:sp>
      <p:sp>
        <p:nvSpPr>
          <p:cNvPr id="8" name="TextBox 7">
            <a:extLst>
              <a:ext uri="{FF2B5EF4-FFF2-40B4-BE49-F238E27FC236}">
                <a16:creationId xmlns:a16="http://schemas.microsoft.com/office/drawing/2014/main" id="{216B622E-A16F-8E18-04E2-4D0A06DEB34F}"/>
              </a:ext>
            </a:extLst>
          </p:cNvPr>
          <p:cNvSpPr txBox="1"/>
          <p:nvPr/>
        </p:nvSpPr>
        <p:spPr>
          <a:xfrm>
            <a:off x="564533" y="1303748"/>
            <a:ext cx="4676672" cy="49957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en-US" b="1">
                <a:latin typeface="Univers"/>
                <a:cs typeface="Calibri"/>
              </a:rPr>
              <a:t>White:</a:t>
            </a:r>
            <a:r>
              <a:rPr lang="en-US">
                <a:latin typeface="Univers"/>
                <a:cs typeface="Calibri"/>
              </a:rPr>
              <a:t> 51.55%</a:t>
            </a:r>
            <a:endParaRPr lang="en-US"/>
          </a:p>
          <a:p>
            <a:pPr algn="r">
              <a:lnSpc>
                <a:spcPct val="200000"/>
              </a:lnSpc>
            </a:pPr>
            <a:r>
              <a:rPr lang="en-US" b="1">
                <a:latin typeface="Univers"/>
                <a:cs typeface="Calibri"/>
              </a:rPr>
              <a:t>International:</a:t>
            </a:r>
            <a:r>
              <a:rPr lang="en-US">
                <a:latin typeface="Univers"/>
                <a:cs typeface="Calibri"/>
              </a:rPr>
              <a:t> 12.90%</a:t>
            </a:r>
          </a:p>
          <a:p>
            <a:pPr algn="r">
              <a:lnSpc>
                <a:spcPct val="200000"/>
              </a:lnSpc>
            </a:pPr>
            <a:r>
              <a:rPr lang="en-US" b="1">
                <a:latin typeface="Univers"/>
                <a:cs typeface="Calibri"/>
              </a:rPr>
              <a:t>Latino/a/x:</a:t>
            </a:r>
            <a:r>
              <a:rPr lang="en-US">
                <a:latin typeface="Univers"/>
                <a:cs typeface="Calibri"/>
              </a:rPr>
              <a:t> 11.10%</a:t>
            </a:r>
          </a:p>
          <a:p>
            <a:pPr algn="r">
              <a:lnSpc>
                <a:spcPct val="200000"/>
              </a:lnSpc>
            </a:pPr>
            <a:r>
              <a:rPr lang="en-US" b="1">
                <a:latin typeface="Univers"/>
                <a:cs typeface="Calibri"/>
              </a:rPr>
              <a:t>Asian American:</a:t>
            </a:r>
            <a:r>
              <a:rPr lang="en-US">
                <a:latin typeface="Univers"/>
                <a:cs typeface="Calibri"/>
              </a:rPr>
              <a:t> 10.75%</a:t>
            </a:r>
          </a:p>
          <a:p>
            <a:pPr algn="r">
              <a:lnSpc>
                <a:spcPct val="200000"/>
              </a:lnSpc>
            </a:pPr>
            <a:r>
              <a:rPr lang="en-US" b="1">
                <a:latin typeface="Univers"/>
                <a:cs typeface="Calibri"/>
              </a:rPr>
              <a:t>Black or African American:</a:t>
            </a:r>
            <a:r>
              <a:rPr lang="en-US">
                <a:latin typeface="Univers"/>
                <a:cs typeface="Calibri"/>
              </a:rPr>
              <a:t> 9.06%</a:t>
            </a:r>
          </a:p>
          <a:p>
            <a:pPr algn="r">
              <a:lnSpc>
                <a:spcPct val="200000"/>
              </a:lnSpc>
            </a:pPr>
            <a:r>
              <a:rPr lang="en-US" b="1">
                <a:latin typeface="Univers"/>
                <a:cs typeface="Calibri"/>
              </a:rPr>
              <a:t>Multiracial/2 or more races:</a:t>
            </a:r>
            <a:r>
              <a:rPr lang="en-US">
                <a:latin typeface="Univers"/>
                <a:cs typeface="Calibri"/>
              </a:rPr>
              <a:t> 3.25%</a:t>
            </a:r>
          </a:p>
          <a:p>
            <a:pPr algn="r">
              <a:lnSpc>
                <a:spcPct val="200000"/>
              </a:lnSpc>
            </a:pPr>
            <a:r>
              <a:rPr lang="en-US" b="1">
                <a:latin typeface="Univers"/>
                <a:cs typeface="Calibri"/>
              </a:rPr>
              <a:t>American Indian/Alaskan Native</a:t>
            </a:r>
            <a:r>
              <a:rPr lang="en-US">
                <a:latin typeface="Univers"/>
                <a:cs typeface="Calibri"/>
              </a:rPr>
              <a:t>: 0.59%</a:t>
            </a:r>
          </a:p>
          <a:p>
            <a:pPr algn="r">
              <a:lnSpc>
                <a:spcPct val="200000"/>
              </a:lnSpc>
            </a:pPr>
            <a:r>
              <a:rPr lang="en-US" b="1">
                <a:latin typeface="Univers"/>
                <a:cs typeface="Calibri"/>
              </a:rPr>
              <a:t>Other</a:t>
            </a:r>
            <a:r>
              <a:rPr lang="en-US">
                <a:latin typeface="Univers"/>
                <a:cs typeface="Calibri"/>
              </a:rPr>
              <a:t>: 0.44%</a:t>
            </a:r>
          </a:p>
          <a:p>
            <a:pPr algn="r">
              <a:lnSpc>
                <a:spcPct val="200000"/>
              </a:lnSpc>
            </a:pPr>
            <a:r>
              <a:rPr lang="en-US" b="1">
                <a:latin typeface="Univers"/>
                <a:cs typeface="Calibri"/>
              </a:rPr>
              <a:t>Native Hawaiian/Pacific Islander:</a:t>
            </a:r>
            <a:r>
              <a:rPr lang="en-US">
                <a:latin typeface="Univers"/>
                <a:cs typeface="Calibri"/>
              </a:rPr>
              <a:t> 0.30%</a:t>
            </a:r>
          </a:p>
        </p:txBody>
      </p:sp>
      <p:sp>
        <p:nvSpPr>
          <p:cNvPr id="5" name="TextBox 4">
            <a:extLst>
              <a:ext uri="{FF2B5EF4-FFF2-40B4-BE49-F238E27FC236}">
                <a16:creationId xmlns:a16="http://schemas.microsoft.com/office/drawing/2014/main" id="{9181157D-7F77-96AE-3357-BEC15379409A}"/>
              </a:ext>
            </a:extLst>
          </p:cNvPr>
          <p:cNvSpPr txBox="1"/>
          <p:nvPr/>
        </p:nvSpPr>
        <p:spPr>
          <a:xfrm>
            <a:off x="-1972" y="6546039"/>
            <a:ext cx="818082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Univers"/>
                <a:cs typeface="Calibri"/>
              </a:rPr>
              <a:t>Note: No data available for Fall 2020 and Spring 2021</a:t>
            </a:r>
            <a:endParaRPr lang="en-US" sz="1400">
              <a:latin typeface="Univers"/>
            </a:endParaRPr>
          </a:p>
        </p:txBody>
      </p:sp>
      <p:pic>
        <p:nvPicPr>
          <p:cNvPr id="4" name="Picture 3" descr="A graph with red and yellow bars&#10;&#10;Description automatically generated">
            <a:extLst>
              <a:ext uri="{FF2B5EF4-FFF2-40B4-BE49-F238E27FC236}">
                <a16:creationId xmlns:a16="http://schemas.microsoft.com/office/drawing/2014/main" id="{A1BE8EBE-361E-8EE9-FA8A-4CBD94C077AE}"/>
              </a:ext>
            </a:extLst>
          </p:cNvPr>
          <p:cNvPicPr>
            <a:picLocks noChangeAspect="1"/>
          </p:cNvPicPr>
          <p:nvPr/>
        </p:nvPicPr>
        <p:blipFill>
          <a:blip r:embed="rId3"/>
          <a:stretch>
            <a:fillRect/>
          </a:stretch>
        </p:blipFill>
        <p:spPr>
          <a:xfrm>
            <a:off x="5547632" y="1306966"/>
            <a:ext cx="6191251" cy="5332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751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Who Do We Serve?</a:t>
            </a:r>
            <a:endParaRPr lang="en-US">
              <a:solidFill>
                <a:srgbClr val="C8102E"/>
              </a:solidFill>
              <a:cs typeface="Calibri"/>
            </a:endParaRPr>
          </a:p>
        </p:txBody>
      </p:sp>
      <p:sp>
        <p:nvSpPr>
          <p:cNvPr id="8" name="TextBox 7">
            <a:extLst>
              <a:ext uri="{FF2B5EF4-FFF2-40B4-BE49-F238E27FC236}">
                <a16:creationId xmlns:a16="http://schemas.microsoft.com/office/drawing/2014/main" id="{216B622E-A16F-8E18-04E2-4D0A06DEB34F}"/>
              </a:ext>
            </a:extLst>
          </p:cNvPr>
          <p:cNvSpPr txBox="1"/>
          <p:nvPr/>
        </p:nvSpPr>
        <p:spPr>
          <a:xfrm>
            <a:off x="2465562" y="2867571"/>
            <a:ext cx="3428320" cy="11177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en-US" b="1">
                <a:latin typeface="Univers"/>
                <a:cs typeface="Calibri"/>
              </a:rPr>
              <a:t>First time attendee:</a:t>
            </a:r>
            <a:r>
              <a:rPr lang="en-US">
                <a:latin typeface="Univers"/>
                <a:cs typeface="Calibri"/>
              </a:rPr>
              <a:t> 78%</a:t>
            </a:r>
            <a:endParaRPr lang="en-US"/>
          </a:p>
          <a:p>
            <a:pPr algn="r">
              <a:lnSpc>
                <a:spcPct val="200000"/>
              </a:lnSpc>
            </a:pPr>
            <a:r>
              <a:rPr lang="en-US" b="1">
                <a:latin typeface="Univers"/>
                <a:cs typeface="Calibri"/>
              </a:rPr>
              <a:t>Returning attendee:</a:t>
            </a:r>
            <a:r>
              <a:rPr lang="en-US">
                <a:latin typeface="Univers"/>
                <a:cs typeface="Calibri"/>
              </a:rPr>
              <a:t> 21.13%</a:t>
            </a:r>
          </a:p>
        </p:txBody>
      </p:sp>
      <p:pic>
        <p:nvPicPr>
          <p:cNvPr id="2" name="Picture 1" descr="A graph with a red and yellow bar&#10;&#10;Description automatically generated">
            <a:extLst>
              <a:ext uri="{FF2B5EF4-FFF2-40B4-BE49-F238E27FC236}">
                <a16:creationId xmlns:a16="http://schemas.microsoft.com/office/drawing/2014/main" id="{A0E8777C-5965-8F27-764F-CCDD49B4F39A}"/>
              </a:ext>
            </a:extLst>
          </p:cNvPr>
          <p:cNvPicPr>
            <a:picLocks noChangeAspect="1"/>
          </p:cNvPicPr>
          <p:nvPr/>
        </p:nvPicPr>
        <p:blipFill>
          <a:blip r:embed="rId3"/>
          <a:stretch>
            <a:fillRect/>
          </a:stretch>
        </p:blipFill>
        <p:spPr>
          <a:xfrm>
            <a:off x="6205538" y="1104899"/>
            <a:ext cx="5397954" cy="5519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A73C7F3-F64F-887F-AB44-72CC94DCC50B}"/>
              </a:ext>
            </a:extLst>
          </p:cNvPr>
          <p:cNvSpPr txBox="1"/>
          <p:nvPr/>
        </p:nvSpPr>
        <p:spPr>
          <a:xfrm>
            <a:off x="-1972" y="6546039"/>
            <a:ext cx="818082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Univers"/>
                <a:cs typeface="Calibri"/>
              </a:rPr>
              <a:t>Note: Question added Fall 2023</a:t>
            </a:r>
            <a:endParaRPr lang="en-US" sz="1400">
              <a:latin typeface="Univers"/>
            </a:endParaRPr>
          </a:p>
        </p:txBody>
      </p:sp>
    </p:spTree>
    <p:extLst>
      <p:ext uri="{BB962C8B-B14F-4D97-AF65-F5344CB8AC3E}">
        <p14:creationId xmlns:p14="http://schemas.microsoft.com/office/powerpoint/2010/main" val="745567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What do the Data Tell Us?</a:t>
            </a:r>
            <a:endParaRPr lang="en-US"/>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44386"/>
            <a:ext cx="10059760" cy="37376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AutoNum type="arabicPeriod"/>
            </a:pPr>
            <a:r>
              <a:rPr lang="en-US" b="1" dirty="0">
                <a:latin typeface="Univers"/>
                <a:cs typeface="Calibri"/>
              </a:rPr>
              <a:t>Students need business attire</a:t>
            </a:r>
            <a:r>
              <a:rPr lang="en-US" dirty="0">
                <a:latin typeface="Univers"/>
                <a:cs typeface="Calibri"/>
              </a:rPr>
              <a:t>. Period.</a:t>
            </a:r>
            <a:endParaRPr lang="en-US" dirty="0">
              <a:latin typeface="Univers"/>
              <a:ea typeface="Calibri" panose="020F0502020204030204"/>
              <a:cs typeface="Calibri"/>
            </a:endParaRPr>
          </a:p>
          <a:p>
            <a:pPr marL="342900" indent="-342900">
              <a:lnSpc>
                <a:spcPct val="150000"/>
              </a:lnSpc>
              <a:buAutoNum type="arabicPeriod"/>
            </a:pPr>
            <a:endParaRPr lang="en-US">
              <a:latin typeface="Univers"/>
              <a:cs typeface="Calibri"/>
            </a:endParaRPr>
          </a:p>
          <a:p>
            <a:pPr marL="342900" indent="-342900">
              <a:lnSpc>
                <a:spcPct val="150000"/>
              </a:lnSpc>
              <a:buFontTx/>
              <a:buAutoNum type="arabicPeriod"/>
            </a:pPr>
            <a:r>
              <a:rPr lang="en-US" dirty="0">
                <a:latin typeface="Univers"/>
                <a:ea typeface="Calibri"/>
                <a:cs typeface="Arial"/>
              </a:rPr>
              <a:t>Significantly fewer returners </a:t>
            </a:r>
            <a:r>
              <a:rPr lang="en-US" dirty="0">
                <a:latin typeface="Wingdings"/>
                <a:ea typeface="Calibri"/>
                <a:cs typeface="Arial"/>
                <a:sym typeface="Wingdings"/>
              </a:rPr>
              <a:t>à</a:t>
            </a:r>
            <a:r>
              <a:rPr lang="en-US" dirty="0">
                <a:latin typeface="Univers"/>
                <a:ea typeface="Calibri"/>
                <a:cs typeface="Arial"/>
              </a:rPr>
              <a:t> </a:t>
            </a:r>
            <a:r>
              <a:rPr lang="en-US" b="1" dirty="0">
                <a:latin typeface="Univers"/>
                <a:ea typeface="Calibri"/>
                <a:cs typeface="Arial"/>
              </a:rPr>
              <a:t>students are keeping business attire</a:t>
            </a:r>
            <a:r>
              <a:rPr lang="en-US" dirty="0">
                <a:latin typeface="Univers"/>
                <a:ea typeface="Calibri"/>
                <a:cs typeface="Arial"/>
              </a:rPr>
              <a:t> from previous Pop-Ups and reusing them, contributing to our mission of sustainability.</a:t>
            </a:r>
          </a:p>
          <a:p>
            <a:pPr marL="342900" indent="-342900">
              <a:lnSpc>
                <a:spcPct val="150000"/>
              </a:lnSpc>
              <a:buFontTx/>
              <a:buAutoNum type="arabicPeriod"/>
            </a:pPr>
            <a:endParaRPr lang="en-US" dirty="0">
              <a:latin typeface="Univers"/>
              <a:ea typeface="Calibri"/>
              <a:cs typeface="Arial"/>
            </a:endParaRPr>
          </a:p>
          <a:p>
            <a:pPr marL="342900" indent="-342900">
              <a:lnSpc>
                <a:spcPct val="150000"/>
              </a:lnSpc>
              <a:buFontTx/>
              <a:buAutoNum type="arabicPeriod"/>
            </a:pPr>
            <a:r>
              <a:rPr lang="en-US" dirty="0">
                <a:latin typeface="Univers"/>
                <a:ea typeface="Calibri"/>
                <a:cs typeface="Calibri"/>
              </a:rPr>
              <a:t>We disproportionately serve </a:t>
            </a:r>
            <a:r>
              <a:rPr lang="en-US" b="1" dirty="0">
                <a:latin typeface="Univers"/>
                <a:ea typeface="Calibri"/>
                <a:cs typeface="Calibri"/>
              </a:rPr>
              <a:t>students with minoritized identities</a:t>
            </a:r>
            <a:r>
              <a:rPr lang="en-US" dirty="0">
                <a:latin typeface="Univers"/>
                <a:ea typeface="Calibri"/>
                <a:cs typeface="Calibri"/>
              </a:rPr>
              <a:t>.</a:t>
            </a:r>
          </a:p>
          <a:p>
            <a:pPr marL="800100" lvl="1" indent="-342900">
              <a:lnSpc>
                <a:spcPct val="150000"/>
              </a:lnSpc>
              <a:buFont typeface="Courier New"/>
              <a:buChar char="o"/>
            </a:pPr>
            <a:r>
              <a:rPr lang="en-US" sz="1600" dirty="0">
                <a:latin typeface="Univers"/>
                <a:ea typeface="Calibri"/>
                <a:cs typeface="Calibri"/>
              </a:rPr>
              <a:t>Enrollment not proportionate to who we are serving</a:t>
            </a:r>
          </a:p>
          <a:p>
            <a:pPr marL="800100" lvl="1" indent="-342900">
              <a:lnSpc>
                <a:spcPct val="150000"/>
              </a:lnSpc>
              <a:buFont typeface="Courier New"/>
              <a:buChar char="o"/>
            </a:pPr>
            <a:endParaRPr lang="en-US">
              <a:latin typeface="Univers"/>
              <a:ea typeface="Calibri"/>
              <a:cs typeface="Calibri"/>
            </a:endParaRPr>
          </a:p>
          <a:p>
            <a:pPr marL="800100" lvl="1" indent="-342900">
              <a:lnSpc>
                <a:spcPct val="150000"/>
              </a:lnSpc>
              <a:buFont typeface="Courier New"/>
              <a:buChar char="o"/>
            </a:pPr>
            <a:endParaRPr lang="en-US">
              <a:latin typeface="Univers"/>
              <a:ea typeface="Calibri"/>
              <a:cs typeface="Calibri"/>
            </a:endParaRPr>
          </a:p>
        </p:txBody>
      </p:sp>
      <p:pic>
        <p:nvPicPr>
          <p:cNvPr id="2" name="Picture 1" descr="A red and yellow rectangular box with white text&#10;&#10;Description automatically generated">
            <a:extLst>
              <a:ext uri="{FF2B5EF4-FFF2-40B4-BE49-F238E27FC236}">
                <a16:creationId xmlns:a16="http://schemas.microsoft.com/office/drawing/2014/main" id="{8A8A64E4-32C4-CF4E-AC60-C40A1AFD83D8}"/>
              </a:ext>
            </a:extLst>
          </p:cNvPr>
          <p:cNvPicPr>
            <a:picLocks noChangeAspect="1"/>
          </p:cNvPicPr>
          <p:nvPr/>
        </p:nvPicPr>
        <p:blipFill>
          <a:blip r:embed="rId3"/>
          <a:stretch>
            <a:fillRect/>
          </a:stretch>
        </p:blipFill>
        <p:spPr>
          <a:xfrm>
            <a:off x="0" y="4499857"/>
            <a:ext cx="12192000" cy="1423358"/>
          </a:xfrm>
          <a:prstGeom prst="rect">
            <a:avLst/>
          </a:prstGeom>
        </p:spPr>
      </p:pic>
    </p:spTree>
    <p:extLst>
      <p:ext uri="{BB962C8B-B14F-4D97-AF65-F5344CB8AC3E}">
        <p14:creationId xmlns:p14="http://schemas.microsoft.com/office/powerpoint/2010/main" val="550911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Needs Over  Time</a:t>
            </a:r>
            <a:endParaRPr lang="en-US" sz="4400">
              <a:solidFill>
                <a:schemeClr val="bg1"/>
              </a:solidFill>
              <a:latin typeface="Univers"/>
            </a:endParaRPr>
          </a:p>
        </p:txBody>
      </p:sp>
      <p:sp>
        <p:nvSpPr>
          <p:cNvPr id="7" name="TextBox 6">
            <a:extLst>
              <a:ext uri="{FF2B5EF4-FFF2-40B4-BE49-F238E27FC236}">
                <a16:creationId xmlns:a16="http://schemas.microsoft.com/office/drawing/2014/main" id="{365790E7-9642-FBFE-7D0B-6837ADB71C1A}"/>
              </a:ext>
            </a:extLst>
          </p:cNvPr>
          <p:cNvSpPr txBox="1"/>
          <p:nvPr/>
        </p:nvSpPr>
        <p:spPr>
          <a:xfrm>
            <a:off x="319946" y="1344386"/>
            <a:ext cx="4661807" cy="58613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US">
                <a:latin typeface="Univers"/>
                <a:cs typeface="Calibri"/>
              </a:rPr>
              <a:t>Pop-Up Shop is established </a:t>
            </a:r>
            <a:r>
              <a:rPr lang="en-US">
                <a:latin typeface="Wingdings"/>
                <a:cs typeface="Calibri"/>
                <a:sym typeface="Wingdings"/>
              </a:rPr>
              <a:t>à</a:t>
            </a:r>
            <a:r>
              <a:rPr lang="en-US">
                <a:latin typeface="Univers"/>
                <a:cs typeface="Calibri"/>
              </a:rPr>
              <a:t> Students are reaching out throughout the semester for attire</a:t>
            </a:r>
            <a:endParaRPr lang="en-US"/>
          </a:p>
          <a:p>
            <a:pPr marL="742950" lvl="1" indent="-285750">
              <a:lnSpc>
                <a:spcPct val="150000"/>
              </a:lnSpc>
              <a:buFont typeface="Arial"/>
              <a:buChar char="•"/>
            </a:pPr>
            <a:r>
              <a:rPr lang="en-US" b="1">
                <a:latin typeface="Univers"/>
                <a:cs typeface="Calibri"/>
              </a:rPr>
              <a:t>Need for a permanent location</a:t>
            </a:r>
            <a:r>
              <a:rPr lang="en-US">
                <a:latin typeface="Univers"/>
                <a:cs typeface="Calibri"/>
              </a:rPr>
              <a:t> identified</a:t>
            </a:r>
          </a:p>
          <a:p>
            <a:pPr lvl="1">
              <a:lnSpc>
                <a:spcPct val="150000"/>
              </a:lnSpc>
            </a:pPr>
            <a:endParaRPr lang="en-US">
              <a:latin typeface="Univers"/>
              <a:cs typeface="Calibri"/>
            </a:endParaRPr>
          </a:p>
          <a:p>
            <a:pPr marL="285750" indent="-285750">
              <a:lnSpc>
                <a:spcPct val="150000"/>
              </a:lnSpc>
              <a:buFont typeface="Arial"/>
              <a:buChar char="•"/>
            </a:pPr>
            <a:r>
              <a:rPr lang="en-US">
                <a:latin typeface="Univers"/>
                <a:cs typeface="Calibri"/>
              </a:rPr>
              <a:t>Collaborations with campus partners: </a:t>
            </a:r>
            <a:r>
              <a:rPr lang="en-US" b="1">
                <a:latin typeface="Univers"/>
                <a:cs typeface="Calibri"/>
              </a:rPr>
              <a:t>securing a spot</a:t>
            </a:r>
            <a:r>
              <a:rPr lang="en-US">
                <a:latin typeface="Univers"/>
                <a:cs typeface="Calibri"/>
              </a:rPr>
              <a:t> in the Memorial Union</a:t>
            </a:r>
          </a:p>
          <a:p>
            <a:pPr marL="742950" lvl="1" indent="-285750">
              <a:lnSpc>
                <a:spcPct val="150000"/>
              </a:lnSpc>
              <a:buFont typeface="Arial"/>
              <a:buChar char="•"/>
            </a:pPr>
            <a:r>
              <a:rPr lang="en-US">
                <a:latin typeface="Univers"/>
                <a:cs typeface="Calibri"/>
              </a:rPr>
              <a:t>Know your colleagues! </a:t>
            </a:r>
          </a:p>
          <a:p>
            <a:pPr marL="1200150" lvl="2" indent="-285750">
              <a:lnSpc>
                <a:spcPct val="150000"/>
              </a:lnSpc>
              <a:buFont typeface="Wingdings"/>
              <a:buChar char="§"/>
            </a:pPr>
            <a:r>
              <a:rPr lang="en-US">
                <a:latin typeface="Univers"/>
                <a:cs typeface="Calibri"/>
              </a:rPr>
              <a:t>Jordan Brooks</a:t>
            </a:r>
          </a:p>
          <a:p>
            <a:pPr marL="1200150" lvl="2" indent="-285750">
              <a:lnSpc>
                <a:spcPct val="150000"/>
              </a:lnSpc>
              <a:buFont typeface="Wingdings"/>
              <a:buChar char="§"/>
            </a:pPr>
            <a:r>
              <a:rPr lang="en-US">
                <a:latin typeface="Univers"/>
                <a:cs typeface="Calibri"/>
              </a:rPr>
              <a:t>Brad Hill &amp; Mario Filippelli</a:t>
            </a:r>
          </a:p>
          <a:p>
            <a:pPr marL="1200150" lvl="2" indent="-285750">
              <a:lnSpc>
                <a:spcPct val="150000"/>
              </a:lnSpc>
              <a:buFont typeface="Wingdings"/>
              <a:buChar char="§"/>
            </a:pPr>
            <a:r>
              <a:rPr lang="en-US">
                <a:latin typeface="Univers"/>
                <a:cs typeface="Calibri"/>
              </a:rPr>
              <a:t>Dr. Amy Shane-Nichols</a:t>
            </a:r>
          </a:p>
          <a:p>
            <a:pPr marL="742950" lvl="1" indent="-285750">
              <a:lnSpc>
                <a:spcPct val="150000"/>
              </a:lnSpc>
              <a:buFont typeface="Arial"/>
              <a:buChar char="•"/>
            </a:pPr>
            <a:endParaRPr lang="en-US">
              <a:latin typeface="Univers"/>
              <a:cs typeface="Calibri"/>
            </a:endParaRPr>
          </a:p>
          <a:p>
            <a:pPr marL="285750" indent="-285750">
              <a:lnSpc>
                <a:spcPct val="150000"/>
              </a:lnSpc>
              <a:buFont typeface="Arial"/>
              <a:buChar char="•"/>
            </a:pPr>
            <a:endParaRPr lang="en-US">
              <a:latin typeface="Univers"/>
              <a:cs typeface="Calibri"/>
            </a:endParaRPr>
          </a:p>
        </p:txBody>
      </p:sp>
      <p:pic>
        <p:nvPicPr>
          <p:cNvPr id="2" name="Picture 1" descr="No alt text provided for this image">
            <a:extLst>
              <a:ext uri="{FF2B5EF4-FFF2-40B4-BE49-F238E27FC236}">
                <a16:creationId xmlns:a16="http://schemas.microsoft.com/office/drawing/2014/main" id="{0AF04214-49F1-5FD2-12EC-EE0A5C260B83}"/>
              </a:ext>
            </a:extLst>
          </p:cNvPr>
          <p:cNvPicPr>
            <a:picLocks noChangeAspect="1"/>
          </p:cNvPicPr>
          <p:nvPr/>
        </p:nvPicPr>
        <p:blipFill>
          <a:blip r:embed="rId3"/>
          <a:stretch>
            <a:fillRect/>
          </a:stretch>
        </p:blipFill>
        <p:spPr>
          <a:xfrm>
            <a:off x="5220453" y="1627522"/>
            <a:ext cx="6543675" cy="488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0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The Closet: Design</a:t>
            </a:r>
          </a:p>
        </p:txBody>
      </p:sp>
      <p:pic>
        <p:nvPicPr>
          <p:cNvPr id="4" name="Picture 3" descr="A drawing of a pool with measurements&#10;&#10;Description automatically generated">
            <a:extLst>
              <a:ext uri="{FF2B5EF4-FFF2-40B4-BE49-F238E27FC236}">
                <a16:creationId xmlns:a16="http://schemas.microsoft.com/office/drawing/2014/main" id="{CF7D689B-BE0D-57AB-8EEB-2BA84056FF01}"/>
              </a:ext>
            </a:extLst>
          </p:cNvPr>
          <p:cNvPicPr>
            <a:picLocks noChangeAspect="1"/>
          </p:cNvPicPr>
          <p:nvPr/>
        </p:nvPicPr>
        <p:blipFill rotWithShape="1">
          <a:blip r:embed="rId3"/>
          <a:srcRect l="-849" r="679" b="259"/>
          <a:stretch/>
        </p:blipFill>
        <p:spPr>
          <a:xfrm>
            <a:off x="2705100" y="1273968"/>
            <a:ext cx="7031845" cy="4572035"/>
          </a:xfrm>
          <a:prstGeom prst="rect">
            <a:avLst/>
          </a:prstGeom>
        </p:spPr>
      </p:pic>
      <p:sp>
        <p:nvSpPr>
          <p:cNvPr id="5" name="TextBox 4">
            <a:extLst>
              <a:ext uri="{FF2B5EF4-FFF2-40B4-BE49-F238E27FC236}">
                <a16:creationId xmlns:a16="http://schemas.microsoft.com/office/drawing/2014/main" id="{2E1041FE-2E64-E44E-F851-D14FD88FA0E4}"/>
              </a:ext>
            </a:extLst>
          </p:cNvPr>
          <p:cNvSpPr txBox="1"/>
          <p:nvPr/>
        </p:nvSpPr>
        <p:spPr>
          <a:xfrm>
            <a:off x="4012135" y="6546039"/>
            <a:ext cx="818082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Univers"/>
                <a:cs typeface="Calibri"/>
              </a:rPr>
              <a:t>Images courtesy of Palay Display</a:t>
            </a:r>
            <a:endParaRPr lang="en-US"/>
          </a:p>
        </p:txBody>
      </p:sp>
    </p:spTree>
    <p:extLst>
      <p:ext uri="{BB962C8B-B14F-4D97-AF65-F5344CB8AC3E}">
        <p14:creationId xmlns:p14="http://schemas.microsoft.com/office/powerpoint/2010/main" val="3463686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The Closet: Design</a:t>
            </a:r>
          </a:p>
        </p:txBody>
      </p:sp>
      <p:pic>
        <p:nvPicPr>
          <p:cNvPr id="2" name="Picture 1" descr="No alt text provided for this image">
            <a:extLst>
              <a:ext uri="{FF2B5EF4-FFF2-40B4-BE49-F238E27FC236}">
                <a16:creationId xmlns:a16="http://schemas.microsoft.com/office/drawing/2014/main" id="{6894F150-3063-4D7E-9C50-8045B031FBFF}"/>
              </a:ext>
            </a:extLst>
          </p:cNvPr>
          <p:cNvPicPr>
            <a:picLocks noChangeAspect="1"/>
          </p:cNvPicPr>
          <p:nvPr/>
        </p:nvPicPr>
        <p:blipFill>
          <a:blip r:embed="rId3"/>
          <a:stretch>
            <a:fillRect/>
          </a:stretch>
        </p:blipFill>
        <p:spPr>
          <a:xfrm>
            <a:off x="3003331" y="1180541"/>
            <a:ext cx="4871544" cy="2762712"/>
          </a:xfrm>
          <a:prstGeom prst="rect">
            <a:avLst/>
          </a:prstGeom>
        </p:spPr>
      </p:pic>
      <p:pic>
        <p:nvPicPr>
          <p:cNvPr id="5" name="Picture 4" descr="No alt text provided for this image">
            <a:extLst>
              <a:ext uri="{FF2B5EF4-FFF2-40B4-BE49-F238E27FC236}">
                <a16:creationId xmlns:a16="http://schemas.microsoft.com/office/drawing/2014/main" id="{9EC79F07-B975-888F-58AD-E69D67ECAB02}"/>
              </a:ext>
            </a:extLst>
          </p:cNvPr>
          <p:cNvPicPr>
            <a:picLocks noChangeAspect="1"/>
          </p:cNvPicPr>
          <p:nvPr/>
        </p:nvPicPr>
        <p:blipFill>
          <a:blip r:embed="rId4"/>
          <a:stretch>
            <a:fillRect/>
          </a:stretch>
        </p:blipFill>
        <p:spPr>
          <a:xfrm>
            <a:off x="5236779" y="3545367"/>
            <a:ext cx="5016061" cy="2841539"/>
          </a:xfrm>
          <a:prstGeom prst="rect">
            <a:avLst/>
          </a:prstGeom>
        </p:spPr>
      </p:pic>
      <p:sp>
        <p:nvSpPr>
          <p:cNvPr id="6" name="TextBox 5">
            <a:extLst>
              <a:ext uri="{FF2B5EF4-FFF2-40B4-BE49-F238E27FC236}">
                <a16:creationId xmlns:a16="http://schemas.microsoft.com/office/drawing/2014/main" id="{12B9CED6-9048-AA5D-5FA3-314A2ED6FECD}"/>
              </a:ext>
            </a:extLst>
          </p:cNvPr>
          <p:cNvSpPr txBox="1"/>
          <p:nvPr/>
        </p:nvSpPr>
        <p:spPr>
          <a:xfrm>
            <a:off x="4012135" y="6546039"/>
            <a:ext cx="818082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Univers"/>
                <a:cs typeface="Calibri"/>
              </a:rPr>
              <a:t>Images courtesy of Palay Display</a:t>
            </a:r>
            <a:endParaRPr lang="en-US"/>
          </a:p>
        </p:txBody>
      </p:sp>
    </p:spTree>
    <p:extLst>
      <p:ext uri="{BB962C8B-B14F-4D97-AF65-F5344CB8AC3E}">
        <p14:creationId xmlns:p14="http://schemas.microsoft.com/office/powerpoint/2010/main" val="451513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The Closet: Installation</a:t>
            </a:r>
          </a:p>
        </p:txBody>
      </p:sp>
      <p:pic>
        <p:nvPicPr>
          <p:cNvPr id="10" name="Picture 9" descr="A room with boxes and boxes on it&#10;&#10;Description automatically generated">
            <a:extLst>
              <a:ext uri="{FF2B5EF4-FFF2-40B4-BE49-F238E27FC236}">
                <a16:creationId xmlns:a16="http://schemas.microsoft.com/office/drawing/2014/main" id="{6A54ABDD-9045-F728-B08C-08C6BE6F7157}"/>
              </a:ext>
            </a:extLst>
          </p:cNvPr>
          <p:cNvPicPr>
            <a:picLocks noChangeAspect="1"/>
          </p:cNvPicPr>
          <p:nvPr/>
        </p:nvPicPr>
        <p:blipFill>
          <a:blip r:embed="rId3"/>
          <a:stretch>
            <a:fillRect/>
          </a:stretch>
        </p:blipFill>
        <p:spPr>
          <a:xfrm>
            <a:off x="6521117" y="1164389"/>
            <a:ext cx="5486400" cy="4301957"/>
          </a:xfrm>
          <a:prstGeom prst="rect">
            <a:avLst/>
          </a:prstGeom>
        </p:spPr>
      </p:pic>
      <p:pic>
        <p:nvPicPr>
          <p:cNvPr id="12" name="Picture 11">
            <a:extLst>
              <a:ext uri="{FF2B5EF4-FFF2-40B4-BE49-F238E27FC236}">
                <a16:creationId xmlns:a16="http://schemas.microsoft.com/office/drawing/2014/main" id="{97399C74-F457-9333-A83A-58C9D9F8B4F6}"/>
              </a:ext>
            </a:extLst>
          </p:cNvPr>
          <p:cNvPicPr>
            <a:picLocks noChangeAspect="1"/>
          </p:cNvPicPr>
          <p:nvPr/>
        </p:nvPicPr>
        <p:blipFill>
          <a:blip r:embed="rId4"/>
          <a:stretch>
            <a:fillRect/>
          </a:stretch>
        </p:blipFill>
        <p:spPr>
          <a:xfrm>
            <a:off x="127715" y="1159215"/>
            <a:ext cx="6096000" cy="4308962"/>
          </a:xfrm>
          <a:prstGeom prst="rect">
            <a:avLst/>
          </a:prstGeom>
        </p:spPr>
      </p:pic>
      <p:pic>
        <p:nvPicPr>
          <p:cNvPr id="2" name="Picture 1" descr="A person sitting on a cart with boxes&#10;&#10;Description automatically generated">
            <a:extLst>
              <a:ext uri="{FF2B5EF4-FFF2-40B4-BE49-F238E27FC236}">
                <a16:creationId xmlns:a16="http://schemas.microsoft.com/office/drawing/2014/main" id="{20DD9C09-E70E-1A42-2849-2AB1A30A43CF}"/>
              </a:ext>
            </a:extLst>
          </p:cNvPr>
          <p:cNvPicPr>
            <a:picLocks noChangeAspect="1"/>
          </p:cNvPicPr>
          <p:nvPr/>
        </p:nvPicPr>
        <p:blipFill rotWithShape="1">
          <a:blip r:embed="rId5"/>
          <a:srcRect t="21898" b="243"/>
          <a:stretch/>
        </p:blipFill>
        <p:spPr>
          <a:xfrm>
            <a:off x="4674698" y="3528690"/>
            <a:ext cx="3086100" cy="3203739"/>
          </a:xfrm>
          <a:prstGeom prst="rect">
            <a:avLst/>
          </a:prstGeom>
        </p:spPr>
      </p:pic>
    </p:spTree>
    <p:extLst>
      <p:ext uri="{BB962C8B-B14F-4D97-AF65-F5344CB8AC3E}">
        <p14:creationId xmlns:p14="http://schemas.microsoft.com/office/powerpoint/2010/main" val="421143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Grassroots Movements</a:t>
            </a:r>
          </a:p>
        </p:txBody>
      </p:sp>
      <p:sp>
        <p:nvSpPr>
          <p:cNvPr id="6" name="TextBox 5">
            <a:extLst>
              <a:ext uri="{FF2B5EF4-FFF2-40B4-BE49-F238E27FC236}">
                <a16:creationId xmlns:a16="http://schemas.microsoft.com/office/drawing/2014/main" id="{BE0CE2D4-01C0-8484-5647-B4009E59A8EF}"/>
              </a:ext>
            </a:extLst>
          </p:cNvPr>
          <p:cNvSpPr txBox="1"/>
          <p:nvPr/>
        </p:nvSpPr>
        <p:spPr>
          <a:xfrm>
            <a:off x="272463" y="1617556"/>
            <a:ext cx="10372150"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latin typeface="Univers"/>
                <a:ea typeface="+mn-lt"/>
                <a:cs typeface="+mn-lt"/>
              </a:rPr>
              <a:t>"We can begin by doing small things at the local level, like planting community gardens or looking out for our neighbors. That is how change takes place in living systems, not from above but from within, from many local actions occurring simultaneously."</a:t>
            </a:r>
            <a:endParaRPr lang="en-US" sz="3600">
              <a:latin typeface="Univers"/>
            </a:endParaRPr>
          </a:p>
          <a:p>
            <a:pPr algn="r"/>
            <a:r>
              <a:rPr lang="en-US" sz="3600">
                <a:latin typeface="Univers"/>
                <a:ea typeface="+mn-lt"/>
                <a:cs typeface="+mn-lt"/>
              </a:rPr>
              <a:t>-Grace Lee Boggs</a:t>
            </a:r>
            <a:endParaRPr lang="en-US" sz="3600">
              <a:latin typeface="Univers"/>
            </a:endParaRPr>
          </a:p>
          <a:p>
            <a:endParaRPr lang="en-US" sz="3600">
              <a:latin typeface="Univers"/>
              <a:cs typeface="Calibri"/>
            </a:endParaRPr>
          </a:p>
        </p:txBody>
      </p:sp>
    </p:spTree>
    <p:extLst>
      <p:ext uri="{BB962C8B-B14F-4D97-AF65-F5344CB8AC3E}">
        <p14:creationId xmlns:p14="http://schemas.microsoft.com/office/powerpoint/2010/main" val="3904933270"/>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The Closet: Installation</a:t>
            </a:r>
          </a:p>
        </p:txBody>
      </p:sp>
      <p:pic>
        <p:nvPicPr>
          <p:cNvPr id="4" name="Picture 3" descr="No alt text provided for this image">
            <a:extLst>
              <a:ext uri="{FF2B5EF4-FFF2-40B4-BE49-F238E27FC236}">
                <a16:creationId xmlns:a16="http://schemas.microsoft.com/office/drawing/2014/main" id="{EB579BB2-447E-8E83-722C-98B4634AB383}"/>
              </a:ext>
            </a:extLst>
          </p:cNvPr>
          <p:cNvPicPr>
            <a:picLocks noChangeAspect="1"/>
          </p:cNvPicPr>
          <p:nvPr/>
        </p:nvPicPr>
        <p:blipFill>
          <a:blip r:embed="rId3"/>
          <a:stretch>
            <a:fillRect/>
          </a:stretch>
        </p:blipFill>
        <p:spPr>
          <a:xfrm>
            <a:off x="4503256" y="1270379"/>
            <a:ext cx="6289116" cy="4716396"/>
          </a:xfrm>
          <a:prstGeom prst="rect">
            <a:avLst/>
          </a:prstGeom>
        </p:spPr>
      </p:pic>
      <p:pic>
        <p:nvPicPr>
          <p:cNvPr id="6" name="Picture 5" descr="No alt text provided for this image">
            <a:extLst>
              <a:ext uri="{FF2B5EF4-FFF2-40B4-BE49-F238E27FC236}">
                <a16:creationId xmlns:a16="http://schemas.microsoft.com/office/drawing/2014/main" id="{5D3B4A04-4371-2CAB-C741-0980D7DC03A3}"/>
              </a:ext>
            </a:extLst>
          </p:cNvPr>
          <p:cNvPicPr>
            <a:picLocks noChangeAspect="1"/>
          </p:cNvPicPr>
          <p:nvPr/>
        </p:nvPicPr>
        <p:blipFill>
          <a:blip r:embed="rId4"/>
          <a:stretch>
            <a:fillRect/>
          </a:stretch>
        </p:blipFill>
        <p:spPr>
          <a:xfrm>
            <a:off x="1056688" y="3729506"/>
            <a:ext cx="2993036" cy="2244777"/>
          </a:xfrm>
          <a:prstGeom prst="rect">
            <a:avLst/>
          </a:prstGeom>
        </p:spPr>
      </p:pic>
      <p:pic>
        <p:nvPicPr>
          <p:cNvPr id="7" name="Picture 6" descr="No alt text provided for this image">
            <a:extLst>
              <a:ext uri="{FF2B5EF4-FFF2-40B4-BE49-F238E27FC236}">
                <a16:creationId xmlns:a16="http://schemas.microsoft.com/office/drawing/2014/main" id="{A1D33325-196C-E0B7-31AB-F8E101FE6A45}"/>
              </a:ext>
            </a:extLst>
          </p:cNvPr>
          <p:cNvPicPr>
            <a:picLocks noChangeAspect="1"/>
          </p:cNvPicPr>
          <p:nvPr/>
        </p:nvPicPr>
        <p:blipFill>
          <a:blip r:embed="rId5"/>
          <a:stretch>
            <a:fillRect/>
          </a:stretch>
        </p:blipFill>
        <p:spPr>
          <a:xfrm>
            <a:off x="1056688" y="1270377"/>
            <a:ext cx="2993036" cy="2244777"/>
          </a:xfrm>
          <a:prstGeom prst="rect">
            <a:avLst/>
          </a:prstGeom>
        </p:spPr>
      </p:pic>
    </p:spTree>
    <p:extLst>
      <p:ext uri="{BB962C8B-B14F-4D97-AF65-F5344CB8AC3E}">
        <p14:creationId xmlns:p14="http://schemas.microsoft.com/office/powerpoint/2010/main" val="268598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The Closet: Stocking</a:t>
            </a:r>
          </a:p>
        </p:txBody>
      </p:sp>
      <p:pic>
        <p:nvPicPr>
          <p:cNvPr id="5" name="Picture 4" descr="A closet with clothes on swingers&#10;&#10;Description automatically generated">
            <a:extLst>
              <a:ext uri="{FF2B5EF4-FFF2-40B4-BE49-F238E27FC236}">
                <a16:creationId xmlns:a16="http://schemas.microsoft.com/office/drawing/2014/main" id="{52D536DE-4B94-F6AA-F3BD-488CE05E6BAC}"/>
              </a:ext>
            </a:extLst>
          </p:cNvPr>
          <p:cNvPicPr>
            <a:picLocks noChangeAspect="1"/>
          </p:cNvPicPr>
          <p:nvPr/>
        </p:nvPicPr>
        <p:blipFill>
          <a:blip r:embed="rId3"/>
          <a:stretch>
            <a:fillRect/>
          </a:stretch>
        </p:blipFill>
        <p:spPr>
          <a:xfrm rot="5400000">
            <a:off x="5443428" y="1881572"/>
            <a:ext cx="5428248" cy="4068679"/>
          </a:xfrm>
          <a:prstGeom prst="rect">
            <a:avLst/>
          </a:prstGeom>
        </p:spPr>
      </p:pic>
      <p:pic>
        <p:nvPicPr>
          <p:cNvPr id="11" name="Picture 10" descr="A group of women posing for a photo&#10;&#10;Description automatically generated">
            <a:extLst>
              <a:ext uri="{FF2B5EF4-FFF2-40B4-BE49-F238E27FC236}">
                <a16:creationId xmlns:a16="http://schemas.microsoft.com/office/drawing/2014/main" id="{2A24D541-2EEF-2C6E-F60B-EC7B3D311636}"/>
              </a:ext>
            </a:extLst>
          </p:cNvPr>
          <p:cNvPicPr>
            <a:picLocks noChangeAspect="1"/>
          </p:cNvPicPr>
          <p:nvPr/>
        </p:nvPicPr>
        <p:blipFill>
          <a:blip r:embed="rId4"/>
          <a:stretch>
            <a:fillRect/>
          </a:stretch>
        </p:blipFill>
        <p:spPr>
          <a:xfrm>
            <a:off x="2776967" y="1360858"/>
            <a:ext cx="2966285" cy="5267826"/>
          </a:xfrm>
          <a:prstGeom prst="rect">
            <a:avLst/>
          </a:prstGeom>
        </p:spPr>
      </p:pic>
    </p:spTree>
    <p:extLst>
      <p:ext uri="{BB962C8B-B14F-4D97-AF65-F5344CB8AC3E}">
        <p14:creationId xmlns:p14="http://schemas.microsoft.com/office/powerpoint/2010/main" val="1009711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CEC7226-7474-97F8-C8A2-11F47AABDF5D}"/>
              </a:ext>
            </a:extLst>
          </p:cNvPr>
          <p:cNvSpPr/>
          <p:nvPr/>
        </p:nvSpPr>
        <p:spPr>
          <a:xfrm>
            <a:off x="10654693" y="322168"/>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C1CFCA-E077-C508-02A5-80F99B03D517}"/>
              </a:ext>
            </a:extLst>
          </p:cNvPr>
          <p:cNvSpPr txBox="1"/>
          <p:nvPr/>
        </p:nvSpPr>
        <p:spPr>
          <a:xfrm>
            <a:off x="1158874" y="390525"/>
            <a:ext cx="98704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a:cs typeface="Calibri"/>
              </a:rPr>
              <a:t>Social Media and Promotions Overview</a:t>
            </a:r>
          </a:p>
        </p:txBody>
      </p:sp>
      <p:graphicFrame>
        <p:nvGraphicFramePr>
          <p:cNvPr id="2" name="Diagram 1">
            <a:extLst>
              <a:ext uri="{FF2B5EF4-FFF2-40B4-BE49-F238E27FC236}">
                <a16:creationId xmlns:a16="http://schemas.microsoft.com/office/drawing/2014/main" id="{764FE83E-7E57-E362-7793-41BB4F849ACD}"/>
              </a:ext>
            </a:extLst>
          </p:cNvPr>
          <p:cNvGraphicFramePr/>
          <p:nvPr>
            <p:extLst>
              <p:ext uri="{D42A27DB-BD31-4B8C-83A1-F6EECF244321}">
                <p14:modId xmlns:p14="http://schemas.microsoft.com/office/powerpoint/2010/main" val="2167906219"/>
              </p:ext>
            </p:extLst>
          </p:nvPr>
        </p:nvGraphicFramePr>
        <p:xfrm>
          <a:off x="3675517" y="1478796"/>
          <a:ext cx="4843502" cy="4906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6680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5790E7-9642-FBFE-7D0B-6837ADB71C1A}"/>
              </a:ext>
            </a:extLst>
          </p:cNvPr>
          <p:cNvSpPr txBox="1"/>
          <p:nvPr/>
        </p:nvSpPr>
        <p:spPr>
          <a:xfrm>
            <a:off x="1353325" y="1297933"/>
            <a:ext cx="947193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latin typeface="Univers"/>
                <a:cs typeface="Calibri"/>
              </a:rPr>
              <a:t>Goal: strengthen the brand image &amp; update with new information</a:t>
            </a:r>
            <a:endParaRPr lang="en-US" b="1"/>
          </a:p>
        </p:txBody>
      </p:sp>
      <p:pic>
        <p:nvPicPr>
          <p:cNvPr id="2" name="Picture 1" descr="image.png">
            <a:extLst>
              <a:ext uri="{FF2B5EF4-FFF2-40B4-BE49-F238E27FC236}">
                <a16:creationId xmlns:a16="http://schemas.microsoft.com/office/drawing/2014/main" id="{7DA401F1-8FC7-4A56-7DE2-37857FB77CEB}"/>
              </a:ext>
            </a:extLst>
          </p:cNvPr>
          <p:cNvPicPr>
            <a:picLocks noChangeAspect="1"/>
          </p:cNvPicPr>
          <p:nvPr/>
        </p:nvPicPr>
        <p:blipFill>
          <a:blip r:embed="rId3"/>
          <a:stretch>
            <a:fillRect/>
          </a:stretch>
        </p:blipFill>
        <p:spPr>
          <a:xfrm>
            <a:off x="517261" y="1911448"/>
            <a:ext cx="3767666" cy="4614136"/>
          </a:xfrm>
          <a:prstGeom prst="rect">
            <a:avLst/>
          </a:prstGeom>
        </p:spPr>
      </p:pic>
      <p:pic>
        <p:nvPicPr>
          <p:cNvPr id="4" name="Picture 3" descr="image.png">
            <a:extLst>
              <a:ext uri="{FF2B5EF4-FFF2-40B4-BE49-F238E27FC236}">
                <a16:creationId xmlns:a16="http://schemas.microsoft.com/office/drawing/2014/main" id="{310556E5-B1D7-8AA3-72AC-48CBD8E7978E}"/>
              </a:ext>
            </a:extLst>
          </p:cNvPr>
          <p:cNvPicPr>
            <a:picLocks noChangeAspect="1"/>
          </p:cNvPicPr>
          <p:nvPr/>
        </p:nvPicPr>
        <p:blipFill>
          <a:blip r:embed="rId4"/>
          <a:stretch>
            <a:fillRect/>
          </a:stretch>
        </p:blipFill>
        <p:spPr>
          <a:xfrm>
            <a:off x="6792337" y="1789377"/>
            <a:ext cx="2497231" cy="4732867"/>
          </a:xfrm>
          <a:prstGeom prst="rect">
            <a:avLst/>
          </a:prstGeom>
        </p:spPr>
      </p:pic>
      <p:sp>
        <p:nvSpPr>
          <p:cNvPr id="8" name="TextBox 7">
            <a:extLst>
              <a:ext uri="{FF2B5EF4-FFF2-40B4-BE49-F238E27FC236}">
                <a16:creationId xmlns:a16="http://schemas.microsoft.com/office/drawing/2014/main" id="{537F9CFB-C670-9A84-CB6C-702D155B066E}"/>
              </a:ext>
            </a:extLst>
          </p:cNvPr>
          <p:cNvSpPr txBox="1"/>
          <p:nvPr/>
        </p:nvSpPr>
        <p:spPr>
          <a:xfrm>
            <a:off x="4919042" y="3132887"/>
            <a:ext cx="18034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Univers"/>
                <a:ea typeface="Calibri"/>
                <a:cs typeface="Calibri"/>
              </a:rPr>
              <a:t>Bio concerns:</a:t>
            </a:r>
          </a:p>
          <a:p>
            <a:pPr marL="285750" indent="-285750">
              <a:buFont typeface="Arial"/>
              <a:buChar char="•"/>
            </a:pPr>
            <a:r>
              <a:rPr lang="en-US">
                <a:latin typeface="Univers"/>
                <a:ea typeface="Calibri"/>
                <a:cs typeface="Calibri"/>
              </a:rPr>
              <a:t>Long bio</a:t>
            </a:r>
          </a:p>
          <a:p>
            <a:pPr marL="285750" indent="-285750">
              <a:buFont typeface="Arial"/>
              <a:buChar char="•"/>
            </a:pPr>
            <a:r>
              <a:rPr lang="en-US">
                <a:latin typeface="Univers"/>
                <a:ea typeface="Calibri"/>
                <a:cs typeface="Calibri"/>
              </a:rPr>
              <a:t>No link tree</a:t>
            </a:r>
          </a:p>
          <a:p>
            <a:pPr marL="285750" indent="-285750">
              <a:buFont typeface="Arial"/>
              <a:buChar char="•"/>
            </a:pPr>
            <a:r>
              <a:rPr lang="en-US">
                <a:latin typeface="Univers"/>
                <a:ea typeface="Calibri"/>
                <a:cs typeface="Calibri"/>
              </a:rPr>
              <a:t>Old info in story highlights</a:t>
            </a:r>
          </a:p>
        </p:txBody>
      </p:sp>
      <p:sp>
        <p:nvSpPr>
          <p:cNvPr id="10" name="Right Brace 9">
            <a:extLst>
              <a:ext uri="{FF2B5EF4-FFF2-40B4-BE49-F238E27FC236}">
                <a16:creationId xmlns:a16="http://schemas.microsoft.com/office/drawing/2014/main" id="{3FFE31F6-349D-8EE4-7C48-B2F50919A779}"/>
              </a:ext>
            </a:extLst>
          </p:cNvPr>
          <p:cNvSpPr/>
          <p:nvPr/>
        </p:nvSpPr>
        <p:spPr>
          <a:xfrm>
            <a:off x="4393986" y="2097655"/>
            <a:ext cx="526676" cy="4325469"/>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34FA138D-AB2C-52D3-A4EE-0A229D0CEE19}"/>
              </a:ext>
            </a:extLst>
          </p:cNvPr>
          <p:cNvSpPr txBox="1"/>
          <p:nvPr/>
        </p:nvSpPr>
        <p:spPr>
          <a:xfrm>
            <a:off x="9922842" y="3056686"/>
            <a:ext cx="19812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Univers"/>
                <a:ea typeface="Calibri"/>
                <a:cs typeface="Calibri"/>
              </a:rPr>
              <a:t>Page concerns:</a:t>
            </a:r>
          </a:p>
          <a:p>
            <a:pPr marL="285750" indent="-285750">
              <a:buFont typeface="Arial"/>
              <a:buChar char="•"/>
            </a:pPr>
            <a:r>
              <a:rPr lang="en-US">
                <a:latin typeface="Univers"/>
                <a:ea typeface="Calibri"/>
                <a:cs typeface="Calibri"/>
              </a:rPr>
              <a:t>Inconsistent colors</a:t>
            </a:r>
          </a:p>
          <a:p>
            <a:pPr marL="285750" indent="-285750">
              <a:buFont typeface="Arial"/>
              <a:buChar char="•"/>
            </a:pPr>
            <a:r>
              <a:rPr lang="en-US">
                <a:latin typeface="Univers"/>
                <a:ea typeface="Calibri"/>
                <a:cs typeface="Calibri"/>
              </a:rPr>
              <a:t>Inconsistent aspect ratios</a:t>
            </a:r>
          </a:p>
        </p:txBody>
      </p:sp>
      <p:sp>
        <p:nvSpPr>
          <p:cNvPr id="12" name="Right Brace 11">
            <a:extLst>
              <a:ext uri="{FF2B5EF4-FFF2-40B4-BE49-F238E27FC236}">
                <a16:creationId xmlns:a16="http://schemas.microsoft.com/office/drawing/2014/main" id="{6E0057D7-C141-D921-0272-B9B1BE24D085}"/>
              </a:ext>
            </a:extLst>
          </p:cNvPr>
          <p:cNvSpPr/>
          <p:nvPr/>
        </p:nvSpPr>
        <p:spPr>
          <a:xfrm>
            <a:off x="9397786" y="2055321"/>
            <a:ext cx="526676" cy="4325469"/>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A414C6D9-4D20-D1A7-991B-023A24FDFDA5}"/>
              </a:ext>
            </a:extLst>
          </p:cNvPr>
          <p:cNvSpPr/>
          <p:nvPr/>
        </p:nvSpPr>
        <p:spPr>
          <a:xfrm>
            <a:off x="10654693" y="322168"/>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
            <a:extLst>
              <a:ext uri="{FF2B5EF4-FFF2-40B4-BE49-F238E27FC236}">
                <a16:creationId xmlns:a16="http://schemas.microsoft.com/office/drawing/2014/main" id="{EFC1CFCA-E077-C508-02A5-80F99B03D517}"/>
              </a:ext>
            </a:extLst>
          </p:cNvPr>
          <p:cNvSpPr txBox="1"/>
          <p:nvPr/>
        </p:nvSpPr>
        <p:spPr>
          <a:xfrm>
            <a:off x="2492375" y="330994"/>
            <a:ext cx="7429465"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Univers"/>
                <a:cs typeface="Calibri"/>
              </a:rPr>
              <a:t>Social Presence - Branding</a:t>
            </a:r>
          </a:p>
        </p:txBody>
      </p:sp>
    </p:spTree>
    <p:extLst>
      <p:ext uri="{BB962C8B-B14F-4D97-AF65-F5344CB8AC3E}">
        <p14:creationId xmlns:p14="http://schemas.microsoft.com/office/powerpoint/2010/main" val="1269158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0E2A7BCC-E1DC-4A59-9D21-546B6C6DC9AC}"/>
              </a:ext>
            </a:extLst>
          </p:cNvPr>
          <p:cNvPicPr>
            <a:picLocks noChangeAspect="1"/>
          </p:cNvPicPr>
          <p:nvPr/>
        </p:nvPicPr>
        <p:blipFill rotWithShape="1">
          <a:blip r:embed="rId3"/>
          <a:srcRect t="5797" r="-645" b="42319"/>
          <a:stretch/>
        </p:blipFill>
        <p:spPr>
          <a:xfrm>
            <a:off x="434778" y="1859305"/>
            <a:ext cx="3862073" cy="4457532"/>
          </a:xfrm>
          <a:prstGeom prst="rect">
            <a:avLst/>
          </a:prstGeom>
        </p:spPr>
      </p:pic>
      <p:pic>
        <p:nvPicPr>
          <p:cNvPr id="6" name="Picture 5" descr="A collage of a group of people&#10;&#10;Description automatically generated">
            <a:extLst>
              <a:ext uri="{FF2B5EF4-FFF2-40B4-BE49-F238E27FC236}">
                <a16:creationId xmlns:a16="http://schemas.microsoft.com/office/drawing/2014/main" id="{2C5D6379-E6C4-EEFD-36A7-79343B84AA81}"/>
              </a:ext>
            </a:extLst>
          </p:cNvPr>
          <p:cNvPicPr>
            <a:picLocks noChangeAspect="1"/>
          </p:cNvPicPr>
          <p:nvPr/>
        </p:nvPicPr>
        <p:blipFill rotWithShape="1">
          <a:blip r:embed="rId4"/>
          <a:srcRect t="6321" r="-345" b="22515"/>
          <a:stretch/>
        </p:blipFill>
        <p:spPr>
          <a:xfrm>
            <a:off x="6833004" y="1861293"/>
            <a:ext cx="2830410" cy="4460087"/>
          </a:xfrm>
          <a:prstGeom prst="rect">
            <a:avLst/>
          </a:prstGeom>
        </p:spPr>
      </p:pic>
      <p:sp>
        <p:nvSpPr>
          <p:cNvPr id="10" name="TextBox 9">
            <a:extLst>
              <a:ext uri="{FF2B5EF4-FFF2-40B4-BE49-F238E27FC236}">
                <a16:creationId xmlns:a16="http://schemas.microsoft.com/office/drawing/2014/main" id="{656C8904-BF7B-C3B9-5A86-CC96531D4283}"/>
              </a:ext>
            </a:extLst>
          </p:cNvPr>
          <p:cNvSpPr txBox="1"/>
          <p:nvPr/>
        </p:nvSpPr>
        <p:spPr>
          <a:xfrm>
            <a:off x="4969281" y="2240557"/>
            <a:ext cx="15917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Univers"/>
                <a:ea typeface="Calibri"/>
                <a:cs typeface="Calibri"/>
              </a:rPr>
              <a:t>Shortened bio with emojis</a:t>
            </a:r>
          </a:p>
          <a:p>
            <a:r>
              <a:rPr lang="en-US">
                <a:latin typeface="Univers"/>
                <a:ea typeface="Calibri"/>
                <a:cs typeface="Calibri"/>
              </a:rPr>
              <a:t>+ Linktr.ee</a:t>
            </a:r>
          </a:p>
        </p:txBody>
      </p:sp>
      <p:sp>
        <p:nvSpPr>
          <p:cNvPr id="13" name="TextBox 12">
            <a:extLst>
              <a:ext uri="{FF2B5EF4-FFF2-40B4-BE49-F238E27FC236}">
                <a16:creationId xmlns:a16="http://schemas.microsoft.com/office/drawing/2014/main" id="{B2A8968E-B514-FED7-3FCD-760205535772}"/>
              </a:ext>
            </a:extLst>
          </p:cNvPr>
          <p:cNvSpPr txBox="1"/>
          <p:nvPr/>
        </p:nvSpPr>
        <p:spPr>
          <a:xfrm>
            <a:off x="4981186" y="3756243"/>
            <a:ext cx="14635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Univers"/>
                <a:ea typeface="Calibri"/>
                <a:cs typeface="Calibri"/>
              </a:rPr>
              <a:t>New cover for story highlights:</a:t>
            </a:r>
          </a:p>
          <a:p>
            <a:pPr marL="285750" indent="-285750">
              <a:buFont typeface="Calibri"/>
              <a:buChar char="-"/>
            </a:pPr>
            <a:r>
              <a:rPr lang="en-US">
                <a:latin typeface="Univers"/>
                <a:ea typeface="Calibri"/>
                <a:cs typeface="Calibri"/>
              </a:rPr>
              <a:t>Easy to see</a:t>
            </a:r>
          </a:p>
          <a:p>
            <a:pPr marL="285750" indent="-285750">
              <a:buFont typeface="Calibri"/>
              <a:buChar char="-"/>
            </a:pPr>
            <a:r>
              <a:rPr lang="en-US">
                <a:latin typeface="Univers"/>
                <a:ea typeface="Calibri"/>
                <a:cs typeface="Calibri"/>
              </a:rPr>
              <a:t>Timeless info</a:t>
            </a:r>
          </a:p>
        </p:txBody>
      </p:sp>
      <p:sp>
        <p:nvSpPr>
          <p:cNvPr id="14" name="TextBox 13">
            <a:extLst>
              <a:ext uri="{FF2B5EF4-FFF2-40B4-BE49-F238E27FC236}">
                <a16:creationId xmlns:a16="http://schemas.microsoft.com/office/drawing/2014/main" id="{DE4B378A-2699-1FA2-E98C-C868BE11266B}"/>
              </a:ext>
            </a:extLst>
          </p:cNvPr>
          <p:cNvSpPr txBox="1"/>
          <p:nvPr/>
        </p:nvSpPr>
        <p:spPr>
          <a:xfrm>
            <a:off x="10246401" y="2839439"/>
            <a:ext cx="159174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Univers"/>
                <a:ea typeface="Calibri"/>
                <a:cs typeface="Calibri"/>
              </a:rPr>
              <a:t>Used 1:1 aspect ratio</a:t>
            </a:r>
          </a:p>
          <a:p>
            <a:endParaRPr lang="en-US">
              <a:latin typeface="Univers"/>
              <a:ea typeface="Calibri"/>
              <a:cs typeface="Calibri"/>
            </a:endParaRPr>
          </a:p>
          <a:p>
            <a:r>
              <a:rPr lang="en-US">
                <a:latin typeface="Univers"/>
                <a:ea typeface="Calibri"/>
                <a:cs typeface="Calibri"/>
              </a:rPr>
              <a:t>Used consistent brand colors and fonts</a:t>
            </a:r>
          </a:p>
        </p:txBody>
      </p:sp>
      <p:sp>
        <p:nvSpPr>
          <p:cNvPr id="15" name="Right Brace 14">
            <a:extLst>
              <a:ext uri="{FF2B5EF4-FFF2-40B4-BE49-F238E27FC236}">
                <a16:creationId xmlns:a16="http://schemas.microsoft.com/office/drawing/2014/main" id="{D3C4DC3A-D0B5-D3B4-3DAB-AF72550BF3C1}"/>
              </a:ext>
            </a:extLst>
          </p:cNvPr>
          <p:cNvSpPr/>
          <p:nvPr/>
        </p:nvSpPr>
        <p:spPr>
          <a:xfrm>
            <a:off x="4453253" y="1928322"/>
            <a:ext cx="526676" cy="4325469"/>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E1AF515A-0796-F2B0-05FC-F058684403DD}"/>
              </a:ext>
            </a:extLst>
          </p:cNvPr>
          <p:cNvSpPr/>
          <p:nvPr/>
        </p:nvSpPr>
        <p:spPr>
          <a:xfrm>
            <a:off x="9725344" y="1995556"/>
            <a:ext cx="526676" cy="4325469"/>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DCA56379-C5B7-3E70-8E52-63787671A451}"/>
              </a:ext>
            </a:extLst>
          </p:cNvPr>
          <p:cNvSpPr/>
          <p:nvPr/>
        </p:nvSpPr>
        <p:spPr>
          <a:xfrm>
            <a:off x="10654693" y="322168"/>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D3CAC9-3A28-7A11-F2B3-030604655B36}"/>
              </a:ext>
            </a:extLst>
          </p:cNvPr>
          <p:cNvSpPr txBox="1"/>
          <p:nvPr/>
        </p:nvSpPr>
        <p:spPr>
          <a:xfrm>
            <a:off x="2492375" y="330994"/>
            <a:ext cx="751690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Social Presence - Branding</a:t>
            </a:r>
          </a:p>
        </p:txBody>
      </p:sp>
      <p:sp>
        <p:nvSpPr>
          <p:cNvPr id="12" name="TextBox 11">
            <a:extLst>
              <a:ext uri="{FF2B5EF4-FFF2-40B4-BE49-F238E27FC236}">
                <a16:creationId xmlns:a16="http://schemas.microsoft.com/office/drawing/2014/main" id="{73C9E416-894B-757D-3771-BEA79B5BBF7A}"/>
              </a:ext>
            </a:extLst>
          </p:cNvPr>
          <p:cNvSpPr txBox="1"/>
          <p:nvPr/>
        </p:nvSpPr>
        <p:spPr>
          <a:xfrm>
            <a:off x="1365817" y="1272949"/>
            <a:ext cx="947193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Univers"/>
                <a:cs typeface="Calibri"/>
              </a:rPr>
              <a:t>Goal: strengthen the Instagram page's brand image &amp; update with new information</a:t>
            </a:r>
            <a:endParaRPr lang="en-US" b="1"/>
          </a:p>
        </p:txBody>
      </p:sp>
    </p:spTree>
    <p:extLst>
      <p:ext uri="{BB962C8B-B14F-4D97-AF65-F5344CB8AC3E}">
        <p14:creationId xmlns:p14="http://schemas.microsoft.com/office/powerpoint/2010/main" val="2292304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2111375" y="366712"/>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Social Presence - Technology</a:t>
            </a:r>
          </a:p>
        </p:txBody>
      </p:sp>
      <p:sp>
        <p:nvSpPr>
          <p:cNvPr id="7" name="TextBox 6">
            <a:extLst>
              <a:ext uri="{FF2B5EF4-FFF2-40B4-BE49-F238E27FC236}">
                <a16:creationId xmlns:a16="http://schemas.microsoft.com/office/drawing/2014/main" id="{365790E7-9642-FBFE-7D0B-6837ADB71C1A}"/>
              </a:ext>
            </a:extLst>
          </p:cNvPr>
          <p:cNvSpPr txBox="1"/>
          <p:nvPr/>
        </p:nvSpPr>
        <p:spPr>
          <a:xfrm>
            <a:off x="329972" y="1344386"/>
            <a:ext cx="1153171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latin typeface="Univers"/>
                <a:cs typeface="Calibri"/>
              </a:rPr>
              <a:t>Goal: Bring the Free Business Attire Pop Up Shop into a more interconnected world</a:t>
            </a:r>
            <a:endParaRPr lang="en-US" b="1">
              <a:latin typeface="Univers"/>
              <a:ea typeface="Calibri"/>
              <a:cs typeface="Calibri"/>
            </a:endParaRPr>
          </a:p>
        </p:txBody>
      </p:sp>
      <p:pic>
        <p:nvPicPr>
          <p:cNvPr id="2" name="Picture 1" descr="image.png">
            <a:extLst>
              <a:ext uri="{FF2B5EF4-FFF2-40B4-BE49-F238E27FC236}">
                <a16:creationId xmlns:a16="http://schemas.microsoft.com/office/drawing/2014/main" id="{ED8154D8-8EAB-0B5E-D58E-C71ACB336730}"/>
              </a:ext>
            </a:extLst>
          </p:cNvPr>
          <p:cNvPicPr>
            <a:picLocks noChangeAspect="1"/>
          </p:cNvPicPr>
          <p:nvPr/>
        </p:nvPicPr>
        <p:blipFill>
          <a:blip r:embed="rId3"/>
          <a:stretch>
            <a:fillRect/>
          </a:stretch>
        </p:blipFill>
        <p:spPr>
          <a:xfrm>
            <a:off x="1049179" y="2359819"/>
            <a:ext cx="2164079" cy="4114798"/>
          </a:xfrm>
          <a:prstGeom prst="rect">
            <a:avLst/>
          </a:prstGeom>
        </p:spPr>
      </p:pic>
      <p:sp>
        <p:nvSpPr>
          <p:cNvPr id="4" name="TextBox 3">
            <a:extLst>
              <a:ext uri="{FF2B5EF4-FFF2-40B4-BE49-F238E27FC236}">
                <a16:creationId xmlns:a16="http://schemas.microsoft.com/office/drawing/2014/main" id="{D338772A-C941-D62C-69F3-85A6F85BE930}"/>
              </a:ext>
            </a:extLst>
          </p:cNvPr>
          <p:cNvSpPr txBox="1"/>
          <p:nvPr/>
        </p:nvSpPr>
        <p:spPr>
          <a:xfrm>
            <a:off x="1044347" y="1903980"/>
            <a:ext cx="143521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Univers"/>
                <a:cs typeface="Calibri"/>
              </a:rPr>
              <a:t>1.) </a:t>
            </a:r>
            <a:r>
              <a:rPr lang="en-US" b="1" err="1">
                <a:latin typeface="Univers"/>
                <a:cs typeface="Calibri"/>
              </a:rPr>
              <a:t>Linktree</a:t>
            </a:r>
            <a:endParaRPr lang="en-US" b="1">
              <a:latin typeface="Univers"/>
              <a:cs typeface="Calibri"/>
            </a:endParaRPr>
          </a:p>
        </p:txBody>
      </p:sp>
      <p:pic>
        <p:nvPicPr>
          <p:cNvPr id="8" name="Picture 7" descr="A group of people posing for a photo&#10;&#10;Description automatically generated">
            <a:extLst>
              <a:ext uri="{FF2B5EF4-FFF2-40B4-BE49-F238E27FC236}">
                <a16:creationId xmlns:a16="http://schemas.microsoft.com/office/drawing/2014/main" id="{D8B0C024-4834-2CEA-EFDA-C153D9FCFD6E}"/>
              </a:ext>
            </a:extLst>
          </p:cNvPr>
          <p:cNvPicPr>
            <a:picLocks noChangeAspect="1"/>
          </p:cNvPicPr>
          <p:nvPr/>
        </p:nvPicPr>
        <p:blipFill>
          <a:blip r:embed="rId4"/>
          <a:stretch>
            <a:fillRect/>
          </a:stretch>
        </p:blipFill>
        <p:spPr>
          <a:xfrm>
            <a:off x="6099175" y="2309812"/>
            <a:ext cx="2815432" cy="4298157"/>
          </a:xfrm>
          <a:prstGeom prst="rect">
            <a:avLst/>
          </a:prstGeom>
        </p:spPr>
      </p:pic>
      <p:sp>
        <p:nvSpPr>
          <p:cNvPr id="19" name="TextBox 18">
            <a:extLst>
              <a:ext uri="{FF2B5EF4-FFF2-40B4-BE49-F238E27FC236}">
                <a16:creationId xmlns:a16="http://schemas.microsoft.com/office/drawing/2014/main" id="{56CCF975-CD1B-B69C-8703-AA897805F569}"/>
              </a:ext>
            </a:extLst>
          </p:cNvPr>
          <p:cNvSpPr txBox="1"/>
          <p:nvPr/>
        </p:nvSpPr>
        <p:spPr>
          <a:xfrm>
            <a:off x="3383756" y="2412205"/>
            <a:ext cx="183594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latin typeface="Univers"/>
                <a:ea typeface="Calibri"/>
                <a:cs typeface="Calibri"/>
              </a:rPr>
              <a:t>Purpose:</a:t>
            </a:r>
            <a:r>
              <a:rPr lang="en-US">
                <a:latin typeface="Univers"/>
                <a:ea typeface="Calibri"/>
                <a:cs typeface="Calibri"/>
              </a:rPr>
              <a:t> Utilized to have one place for students to find everything coming up: surveys, volunteer sign up forms, website, etc.</a:t>
            </a:r>
          </a:p>
        </p:txBody>
      </p:sp>
      <p:sp>
        <p:nvSpPr>
          <p:cNvPr id="21" name="TextBox 20">
            <a:extLst>
              <a:ext uri="{FF2B5EF4-FFF2-40B4-BE49-F238E27FC236}">
                <a16:creationId xmlns:a16="http://schemas.microsoft.com/office/drawing/2014/main" id="{EE32B897-D23E-7E25-1A24-4629D72A9698}"/>
              </a:ext>
            </a:extLst>
          </p:cNvPr>
          <p:cNvSpPr txBox="1"/>
          <p:nvPr/>
        </p:nvSpPr>
        <p:spPr>
          <a:xfrm>
            <a:off x="6093618" y="194548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Univers"/>
                <a:ea typeface="Calibri"/>
                <a:cs typeface="Calibri"/>
              </a:rPr>
              <a:t>2.) Website</a:t>
            </a:r>
            <a:endParaRPr lang="en-US" b="1">
              <a:latin typeface="Univers"/>
            </a:endParaRPr>
          </a:p>
        </p:txBody>
      </p:sp>
      <p:sp>
        <p:nvSpPr>
          <p:cNvPr id="23" name="TextBox 22">
            <a:extLst>
              <a:ext uri="{FF2B5EF4-FFF2-40B4-BE49-F238E27FC236}">
                <a16:creationId xmlns:a16="http://schemas.microsoft.com/office/drawing/2014/main" id="{D80CC9BB-E014-95CE-A1A8-5B9B327774FF}"/>
              </a:ext>
            </a:extLst>
          </p:cNvPr>
          <p:cNvSpPr txBox="1"/>
          <p:nvPr/>
        </p:nvSpPr>
        <p:spPr>
          <a:xfrm>
            <a:off x="9113043" y="2400299"/>
            <a:ext cx="274319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latin typeface="Univers"/>
                <a:ea typeface="Calibri"/>
                <a:cs typeface="Calibri"/>
              </a:rPr>
              <a:t>Purpose: </a:t>
            </a:r>
            <a:r>
              <a:rPr lang="en-US">
                <a:latin typeface="Univers"/>
                <a:ea typeface="Calibri"/>
                <a:cs typeface="Calibri"/>
              </a:rPr>
              <a:t>To show up in web search. Fills out the small details that we can't express on Instagram</a:t>
            </a:r>
          </a:p>
          <a:p>
            <a:endParaRPr lang="en-US">
              <a:latin typeface="Univers"/>
              <a:ea typeface="Calibri"/>
              <a:cs typeface="Calibri"/>
            </a:endParaRPr>
          </a:p>
          <a:p>
            <a:r>
              <a:rPr lang="en-US" u="sng">
                <a:latin typeface="Univers"/>
                <a:ea typeface="Calibri"/>
                <a:cs typeface="Calibri"/>
              </a:rPr>
              <a:t>Includes:</a:t>
            </a:r>
          </a:p>
          <a:p>
            <a:pPr marL="285750" indent="-285750">
              <a:buFont typeface="Calibri"/>
              <a:buChar char="-"/>
            </a:pPr>
            <a:r>
              <a:rPr lang="en-US">
                <a:latin typeface="Univers"/>
                <a:ea typeface="Calibri"/>
                <a:cs typeface="Calibri"/>
              </a:rPr>
              <a:t>Mission statement</a:t>
            </a:r>
          </a:p>
          <a:p>
            <a:pPr marL="285750" indent="-285750">
              <a:buFont typeface="Calibri"/>
              <a:buChar char="-"/>
            </a:pPr>
            <a:r>
              <a:rPr lang="en-US">
                <a:latin typeface="Univers"/>
                <a:ea typeface="Calibri"/>
                <a:cs typeface="Calibri"/>
              </a:rPr>
              <a:t>What we offer</a:t>
            </a:r>
          </a:p>
          <a:p>
            <a:pPr marL="285750" indent="-285750">
              <a:buFont typeface="Calibri"/>
              <a:buChar char="-"/>
            </a:pPr>
            <a:r>
              <a:rPr lang="en-US">
                <a:latin typeface="Univers"/>
                <a:ea typeface="Calibri"/>
                <a:cs typeface="Calibri"/>
              </a:rPr>
              <a:t>Student Testimonials</a:t>
            </a:r>
          </a:p>
          <a:p>
            <a:pPr marL="285750" indent="-285750">
              <a:buFont typeface="Calibri"/>
              <a:buChar char="-"/>
            </a:pPr>
            <a:r>
              <a:rPr lang="en-US">
                <a:latin typeface="Univers"/>
                <a:ea typeface="Calibri"/>
                <a:cs typeface="Calibri"/>
              </a:rPr>
              <a:t>Partnerships</a:t>
            </a:r>
          </a:p>
          <a:p>
            <a:pPr marL="285750" indent="-285750">
              <a:buFont typeface="Calibri"/>
              <a:buChar char="-"/>
            </a:pPr>
            <a:r>
              <a:rPr lang="en-US">
                <a:latin typeface="Univers"/>
                <a:ea typeface="Calibri"/>
                <a:cs typeface="Calibri"/>
              </a:rPr>
              <a:t>FAQ</a:t>
            </a:r>
          </a:p>
        </p:txBody>
      </p:sp>
      <p:sp>
        <p:nvSpPr>
          <p:cNvPr id="6" name="Rectangle 5">
            <a:extLst>
              <a:ext uri="{FF2B5EF4-FFF2-40B4-BE49-F238E27FC236}">
                <a16:creationId xmlns:a16="http://schemas.microsoft.com/office/drawing/2014/main" id="{65F0F511-D530-DBA4-61B0-DE20DBEDFA5A}"/>
              </a:ext>
            </a:extLst>
          </p:cNvPr>
          <p:cNvSpPr/>
          <p:nvPr/>
        </p:nvSpPr>
        <p:spPr>
          <a:xfrm>
            <a:off x="10654693" y="322168"/>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Tree>
    <p:extLst>
      <p:ext uri="{BB962C8B-B14F-4D97-AF65-F5344CB8AC3E}">
        <p14:creationId xmlns:p14="http://schemas.microsoft.com/office/powerpoint/2010/main" val="3522320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8A9A7C-95D3-BB5B-0C07-977537F2B51B}"/>
              </a:ext>
            </a:extLst>
          </p:cNvPr>
          <p:cNvSpPr/>
          <p:nvPr/>
        </p:nvSpPr>
        <p:spPr>
          <a:xfrm>
            <a:off x="4868757" y="2241254"/>
            <a:ext cx="2131218" cy="654843"/>
          </a:xfrm>
          <a:prstGeom prst="rect">
            <a:avLst/>
          </a:prstGeom>
          <a:solidFill>
            <a:srgbClr val="C8102E"/>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10" name="Rectangle 9">
            <a:extLst>
              <a:ext uri="{FF2B5EF4-FFF2-40B4-BE49-F238E27FC236}">
                <a16:creationId xmlns:a16="http://schemas.microsoft.com/office/drawing/2014/main" id="{A195A6F9-182A-7916-A0A4-A9589CC6AF0D}"/>
              </a:ext>
            </a:extLst>
          </p:cNvPr>
          <p:cNvSpPr/>
          <p:nvPr/>
        </p:nvSpPr>
        <p:spPr>
          <a:xfrm>
            <a:off x="8367429" y="2241437"/>
            <a:ext cx="2131218" cy="654843"/>
          </a:xfrm>
          <a:prstGeom prst="rect">
            <a:avLst/>
          </a:prstGeom>
          <a:solidFill>
            <a:srgbClr val="C8102E"/>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9" name="Rectangle 8">
            <a:extLst>
              <a:ext uri="{FF2B5EF4-FFF2-40B4-BE49-F238E27FC236}">
                <a16:creationId xmlns:a16="http://schemas.microsoft.com/office/drawing/2014/main" id="{8006DA67-2F56-D509-ABD8-6C436337AFE7}"/>
              </a:ext>
            </a:extLst>
          </p:cNvPr>
          <p:cNvSpPr/>
          <p:nvPr/>
        </p:nvSpPr>
        <p:spPr>
          <a:xfrm>
            <a:off x="1475292" y="2217809"/>
            <a:ext cx="2131218" cy="654843"/>
          </a:xfrm>
          <a:prstGeom prst="rect">
            <a:avLst/>
          </a:prstGeom>
          <a:solidFill>
            <a:srgbClr val="C8102E"/>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3" name="TextBox 2">
            <a:extLst>
              <a:ext uri="{FF2B5EF4-FFF2-40B4-BE49-F238E27FC236}">
                <a16:creationId xmlns:a16="http://schemas.microsoft.com/office/drawing/2014/main" id="{EFC1CFCA-E077-C508-02A5-80F99B03D517}"/>
              </a:ext>
            </a:extLst>
          </p:cNvPr>
          <p:cNvSpPr txBox="1"/>
          <p:nvPr/>
        </p:nvSpPr>
        <p:spPr>
          <a:xfrm>
            <a:off x="1956593" y="354806"/>
            <a:ext cx="8275003" cy="781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Social Presence - Engagement</a:t>
            </a:r>
          </a:p>
        </p:txBody>
      </p:sp>
      <p:sp>
        <p:nvSpPr>
          <p:cNvPr id="7" name="TextBox 6">
            <a:extLst>
              <a:ext uri="{FF2B5EF4-FFF2-40B4-BE49-F238E27FC236}">
                <a16:creationId xmlns:a16="http://schemas.microsoft.com/office/drawing/2014/main" id="{365790E7-9642-FBFE-7D0B-6837ADB71C1A}"/>
              </a:ext>
            </a:extLst>
          </p:cNvPr>
          <p:cNvSpPr txBox="1"/>
          <p:nvPr/>
        </p:nvSpPr>
        <p:spPr>
          <a:xfrm>
            <a:off x="913378" y="1392011"/>
            <a:ext cx="1037680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latin typeface="Univers"/>
                <a:cs typeface="Calibri"/>
              </a:rPr>
              <a:t>Goal: Boost engagement on social media by making professionalism less intimidating to our primarily Gen-Z audience</a:t>
            </a:r>
            <a:endParaRPr lang="en-US" b="1">
              <a:latin typeface="Univers"/>
              <a:ea typeface="Calibri"/>
              <a:cs typeface="Calibri"/>
            </a:endParaRPr>
          </a:p>
        </p:txBody>
      </p:sp>
      <p:sp>
        <p:nvSpPr>
          <p:cNvPr id="4" name="TextBox 3">
            <a:extLst>
              <a:ext uri="{FF2B5EF4-FFF2-40B4-BE49-F238E27FC236}">
                <a16:creationId xmlns:a16="http://schemas.microsoft.com/office/drawing/2014/main" id="{D338772A-C941-D62C-69F3-85A6F85BE930}"/>
              </a:ext>
            </a:extLst>
          </p:cNvPr>
          <p:cNvSpPr txBox="1"/>
          <p:nvPr/>
        </p:nvSpPr>
        <p:spPr>
          <a:xfrm>
            <a:off x="1639659" y="2368324"/>
            <a:ext cx="197860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1BE48"/>
                </a:solidFill>
                <a:latin typeface="Univers"/>
                <a:cs typeface="Calibri"/>
              </a:rPr>
              <a:t>EDUCATIONAL</a:t>
            </a:r>
          </a:p>
        </p:txBody>
      </p:sp>
      <p:sp>
        <p:nvSpPr>
          <p:cNvPr id="21" name="TextBox 20">
            <a:extLst>
              <a:ext uri="{FF2B5EF4-FFF2-40B4-BE49-F238E27FC236}">
                <a16:creationId xmlns:a16="http://schemas.microsoft.com/office/drawing/2014/main" id="{EE32B897-D23E-7E25-1A24-4629D72A9698}"/>
              </a:ext>
            </a:extLst>
          </p:cNvPr>
          <p:cNvSpPr txBox="1"/>
          <p:nvPr/>
        </p:nvSpPr>
        <p:spPr>
          <a:xfrm>
            <a:off x="8532818" y="2385829"/>
            <a:ext cx="18145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1BE48"/>
                </a:solidFill>
                <a:latin typeface="Univers"/>
                <a:ea typeface="Calibri"/>
                <a:cs typeface="Calibri"/>
              </a:rPr>
              <a:t>INFORMATIVE</a:t>
            </a:r>
            <a:endParaRPr lang="en-US" b="1">
              <a:solidFill>
                <a:srgbClr val="F1BE48"/>
              </a:solidFill>
              <a:latin typeface="Univers"/>
            </a:endParaRPr>
          </a:p>
        </p:txBody>
      </p:sp>
      <p:sp>
        <p:nvSpPr>
          <p:cNvPr id="23" name="TextBox 22">
            <a:extLst>
              <a:ext uri="{FF2B5EF4-FFF2-40B4-BE49-F238E27FC236}">
                <a16:creationId xmlns:a16="http://schemas.microsoft.com/office/drawing/2014/main" id="{D80CC9BB-E014-95CE-A1A8-5B9B327774FF}"/>
              </a:ext>
            </a:extLst>
          </p:cNvPr>
          <p:cNvSpPr txBox="1"/>
          <p:nvPr/>
        </p:nvSpPr>
        <p:spPr>
          <a:xfrm>
            <a:off x="5065102" y="2399933"/>
            <a:ext cx="17430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1BE48"/>
                </a:solidFill>
                <a:latin typeface="Univers"/>
                <a:ea typeface="Calibri"/>
                <a:cs typeface="Calibri"/>
              </a:rPr>
              <a:t>PERSONABLE</a:t>
            </a:r>
          </a:p>
        </p:txBody>
      </p:sp>
      <p:pic>
        <p:nvPicPr>
          <p:cNvPr id="17" name="Picture 16" descr="A clothing rack with clothes on it&#10;&#10;Description automatically generated">
            <a:extLst>
              <a:ext uri="{FF2B5EF4-FFF2-40B4-BE49-F238E27FC236}">
                <a16:creationId xmlns:a16="http://schemas.microsoft.com/office/drawing/2014/main" id="{7150E7D8-316E-B705-AB39-43776437FCBA}"/>
              </a:ext>
            </a:extLst>
          </p:cNvPr>
          <p:cNvPicPr>
            <a:picLocks noChangeAspect="1"/>
          </p:cNvPicPr>
          <p:nvPr/>
        </p:nvPicPr>
        <p:blipFill>
          <a:blip r:embed="rId4"/>
          <a:stretch>
            <a:fillRect/>
          </a:stretch>
        </p:blipFill>
        <p:spPr>
          <a:xfrm>
            <a:off x="8004455" y="3154945"/>
            <a:ext cx="2868900" cy="2451986"/>
          </a:xfrm>
          <a:prstGeom prst="rect">
            <a:avLst/>
          </a:prstGeom>
        </p:spPr>
      </p:pic>
      <p:pic>
        <p:nvPicPr>
          <p:cNvPr id="18" name="Picture 17" descr="A cocktail in a glass&#10;&#10;Description automatically generated">
            <a:extLst>
              <a:ext uri="{FF2B5EF4-FFF2-40B4-BE49-F238E27FC236}">
                <a16:creationId xmlns:a16="http://schemas.microsoft.com/office/drawing/2014/main" id="{44C6AA4B-25E4-3877-6F98-D0BAD2D8164B}"/>
              </a:ext>
            </a:extLst>
          </p:cNvPr>
          <p:cNvPicPr>
            <a:picLocks noChangeAspect="1"/>
          </p:cNvPicPr>
          <p:nvPr/>
        </p:nvPicPr>
        <p:blipFill>
          <a:blip r:embed="rId5"/>
          <a:stretch>
            <a:fillRect/>
          </a:stretch>
        </p:blipFill>
        <p:spPr>
          <a:xfrm>
            <a:off x="1311484" y="3157147"/>
            <a:ext cx="2636084" cy="2454952"/>
          </a:xfrm>
          <a:prstGeom prst="rect">
            <a:avLst/>
          </a:prstGeom>
        </p:spPr>
      </p:pic>
      <p:pic>
        <p:nvPicPr>
          <p:cNvPr id="20" name="Picture 19" descr="A cat on a swinger&#10;&#10;Description automatically generated">
            <a:extLst>
              <a:ext uri="{FF2B5EF4-FFF2-40B4-BE49-F238E27FC236}">
                <a16:creationId xmlns:a16="http://schemas.microsoft.com/office/drawing/2014/main" id="{2438FB1F-E4DD-E29D-AB4D-18546EAD3D02}"/>
              </a:ext>
            </a:extLst>
          </p:cNvPr>
          <p:cNvPicPr>
            <a:picLocks noChangeAspect="1"/>
          </p:cNvPicPr>
          <p:nvPr/>
        </p:nvPicPr>
        <p:blipFill>
          <a:blip r:embed="rId6"/>
          <a:stretch>
            <a:fillRect/>
          </a:stretch>
        </p:blipFill>
        <p:spPr>
          <a:xfrm>
            <a:off x="4700185" y="3155169"/>
            <a:ext cx="2480092" cy="3387232"/>
          </a:xfrm>
          <a:prstGeom prst="rect">
            <a:avLst/>
          </a:prstGeom>
        </p:spPr>
      </p:pic>
      <p:sp>
        <p:nvSpPr>
          <p:cNvPr id="5" name="Rectangle 4">
            <a:extLst>
              <a:ext uri="{FF2B5EF4-FFF2-40B4-BE49-F238E27FC236}">
                <a16:creationId xmlns:a16="http://schemas.microsoft.com/office/drawing/2014/main" id="{466E37C6-3B90-0845-40E0-05A1C69051ED}"/>
              </a:ext>
            </a:extLst>
          </p:cNvPr>
          <p:cNvSpPr/>
          <p:nvPr/>
        </p:nvSpPr>
        <p:spPr>
          <a:xfrm>
            <a:off x="10654693" y="322168"/>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Tree>
    <p:extLst>
      <p:ext uri="{BB962C8B-B14F-4D97-AF65-F5344CB8AC3E}">
        <p14:creationId xmlns:p14="http://schemas.microsoft.com/office/powerpoint/2010/main" val="2446998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9790D2-540D-9CEE-2E94-C00910067C43}"/>
              </a:ext>
            </a:extLst>
          </p:cNvPr>
          <p:cNvSpPr/>
          <p:nvPr/>
        </p:nvSpPr>
        <p:spPr>
          <a:xfrm>
            <a:off x="3042313" y="1279477"/>
            <a:ext cx="6096000" cy="548185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C1CFCA-E077-C508-02A5-80F99B03D517}"/>
              </a:ext>
            </a:extLst>
          </p:cNvPr>
          <p:cNvSpPr txBox="1"/>
          <p:nvPr/>
        </p:nvSpPr>
        <p:spPr>
          <a:xfrm>
            <a:off x="2200938" y="320154"/>
            <a:ext cx="83651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Advertising Impact – Surveys</a:t>
            </a:r>
          </a:p>
        </p:txBody>
      </p:sp>
      <p:pic>
        <p:nvPicPr>
          <p:cNvPr id="2" name="Picture 1" descr="image.png">
            <a:extLst>
              <a:ext uri="{FF2B5EF4-FFF2-40B4-BE49-F238E27FC236}">
                <a16:creationId xmlns:a16="http://schemas.microsoft.com/office/drawing/2014/main" id="{0AF42622-EFA1-879C-DA8F-52FCAD2EC1C8}"/>
              </a:ext>
            </a:extLst>
          </p:cNvPr>
          <p:cNvPicPr>
            <a:picLocks noChangeAspect="1"/>
          </p:cNvPicPr>
          <p:nvPr/>
        </p:nvPicPr>
        <p:blipFill rotWithShape="1">
          <a:blip r:embed="rId3"/>
          <a:srcRect l="19025" t="23913" r="18097" b="7609"/>
          <a:stretch/>
        </p:blipFill>
        <p:spPr>
          <a:xfrm>
            <a:off x="3655096" y="4214038"/>
            <a:ext cx="4865397" cy="2300466"/>
          </a:xfrm>
          <a:prstGeom prst="rect">
            <a:avLst/>
          </a:prstGeom>
        </p:spPr>
      </p:pic>
      <p:pic>
        <p:nvPicPr>
          <p:cNvPr id="9" name="Picture 8" descr="image.png">
            <a:extLst>
              <a:ext uri="{FF2B5EF4-FFF2-40B4-BE49-F238E27FC236}">
                <a16:creationId xmlns:a16="http://schemas.microsoft.com/office/drawing/2014/main" id="{7122E3A6-0EC8-0AB4-F230-637F5F448E28}"/>
              </a:ext>
            </a:extLst>
          </p:cNvPr>
          <p:cNvPicPr>
            <a:picLocks noChangeAspect="1"/>
          </p:cNvPicPr>
          <p:nvPr/>
        </p:nvPicPr>
        <p:blipFill>
          <a:blip r:embed="rId4"/>
          <a:stretch>
            <a:fillRect/>
          </a:stretch>
        </p:blipFill>
        <p:spPr>
          <a:xfrm>
            <a:off x="3720140" y="1516233"/>
            <a:ext cx="4741651" cy="2205544"/>
          </a:xfrm>
          <a:prstGeom prst="rect">
            <a:avLst/>
          </a:prstGeom>
        </p:spPr>
      </p:pic>
      <p:sp>
        <p:nvSpPr>
          <p:cNvPr id="5" name="Rectangle 4">
            <a:extLst>
              <a:ext uri="{FF2B5EF4-FFF2-40B4-BE49-F238E27FC236}">
                <a16:creationId xmlns:a16="http://schemas.microsoft.com/office/drawing/2014/main" id="{C346359E-0EA3-EB20-C94D-40DC64892370}"/>
              </a:ext>
            </a:extLst>
          </p:cNvPr>
          <p:cNvSpPr/>
          <p:nvPr/>
        </p:nvSpPr>
        <p:spPr>
          <a:xfrm>
            <a:off x="10654693" y="324782"/>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53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2551906" y="366713"/>
            <a:ext cx="70843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Advertising Impact - Data</a:t>
            </a:r>
          </a:p>
        </p:txBody>
      </p:sp>
      <p:sp>
        <p:nvSpPr>
          <p:cNvPr id="6" name="TextBox 5">
            <a:extLst>
              <a:ext uri="{FF2B5EF4-FFF2-40B4-BE49-F238E27FC236}">
                <a16:creationId xmlns:a16="http://schemas.microsoft.com/office/drawing/2014/main" id="{04F57A7E-92AA-4D00-6B6C-DA8BAFCFFACE}"/>
              </a:ext>
            </a:extLst>
          </p:cNvPr>
          <p:cNvSpPr txBox="1"/>
          <p:nvPr/>
        </p:nvSpPr>
        <p:spPr>
          <a:xfrm>
            <a:off x="1118731" y="1513825"/>
            <a:ext cx="9832024" cy="3083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200000"/>
              </a:lnSpc>
            </a:pPr>
            <a:r>
              <a:rPr lang="en-US" sz="2000" b="1">
                <a:latin typeface="Univers"/>
                <a:ea typeface="Calibri"/>
                <a:cs typeface="Calibri"/>
              </a:rPr>
              <a:t>Qualitative Data</a:t>
            </a:r>
            <a:endParaRPr lang="en-US" b="1">
              <a:latin typeface="Univers"/>
              <a:ea typeface="Calibri" panose="020F0502020204030204"/>
              <a:cs typeface="Calibri" panose="020F0502020204030204"/>
            </a:endParaRPr>
          </a:p>
          <a:p>
            <a:pPr marL="342900" indent="-342900">
              <a:lnSpc>
                <a:spcPct val="200000"/>
              </a:lnSpc>
              <a:buFont typeface="Arial"/>
              <a:buChar char="•"/>
            </a:pPr>
            <a:r>
              <a:rPr lang="en-US" sz="2000" b="1">
                <a:latin typeface="Univers"/>
                <a:ea typeface="Calibri"/>
                <a:cs typeface="Calibri"/>
              </a:rPr>
              <a:t>72.2%</a:t>
            </a:r>
            <a:r>
              <a:rPr lang="en-US" sz="2000">
                <a:latin typeface="Univers"/>
                <a:ea typeface="Calibri"/>
                <a:cs typeface="Calibri"/>
              </a:rPr>
              <a:t> visited the Pop Up Shop before</a:t>
            </a:r>
          </a:p>
          <a:p>
            <a:pPr marL="285750" indent="-285750">
              <a:lnSpc>
                <a:spcPct val="200000"/>
              </a:lnSpc>
              <a:buFont typeface="Arial"/>
              <a:buChar char="•"/>
            </a:pPr>
            <a:r>
              <a:rPr lang="en-US" sz="2000" b="1">
                <a:latin typeface="Univers"/>
                <a:ea typeface="Calibri"/>
                <a:cs typeface="Calibri"/>
              </a:rPr>
              <a:t>100% </a:t>
            </a:r>
            <a:r>
              <a:rPr lang="en-US" sz="2000">
                <a:latin typeface="Univers"/>
                <a:ea typeface="Calibri"/>
                <a:cs typeface="Calibri"/>
              </a:rPr>
              <a:t>said they would be visiting the Pop Up Shop in the future</a:t>
            </a:r>
          </a:p>
          <a:p>
            <a:pPr marL="285750" indent="-285750">
              <a:lnSpc>
                <a:spcPct val="200000"/>
              </a:lnSpc>
              <a:buFont typeface="Arial"/>
              <a:buChar char="•"/>
            </a:pPr>
            <a:r>
              <a:rPr lang="en-US" sz="2000" b="1">
                <a:latin typeface="Univers"/>
                <a:ea typeface="Calibri"/>
                <a:cs typeface="Calibri"/>
              </a:rPr>
              <a:t>82.3% </a:t>
            </a:r>
            <a:r>
              <a:rPr lang="en-US" sz="2000">
                <a:latin typeface="Univers"/>
                <a:ea typeface="Calibri"/>
                <a:cs typeface="Calibri"/>
              </a:rPr>
              <a:t>said having free access to professional attire helped them financially</a:t>
            </a:r>
          </a:p>
          <a:p>
            <a:pPr marL="285750" indent="-285750">
              <a:lnSpc>
                <a:spcPct val="200000"/>
              </a:lnSpc>
              <a:buFont typeface="Arial"/>
              <a:buChar char="•"/>
            </a:pPr>
            <a:r>
              <a:rPr lang="en-US" sz="2000" b="1">
                <a:latin typeface="Univers"/>
                <a:ea typeface="Calibri"/>
                <a:cs typeface="Calibri"/>
              </a:rPr>
              <a:t>82.3%</a:t>
            </a:r>
            <a:r>
              <a:rPr lang="en-US" sz="2000">
                <a:latin typeface="Univers"/>
                <a:ea typeface="Calibri"/>
                <a:cs typeface="Calibri"/>
              </a:rPr>
              <a:t> said that staff was friendly and helpful</a:t>
            </a:r>
          </a:p>
        </p:txBody>
      </p:sp>
      <p:sp>
        <p:nvSpPr>
          <p:cNvPr id="4" name="Rectangle 3">
            <a:extLst>
              <a:ext uri="{FF2B5EF4-FFF2-40B4-BE49-F238E27FC236}">
                <a16:creationId xmlns:a16="http://schemas.microsoft.com/office/drawing/2014/main" id="{8332095B-0A2D-5F19-B51F-2EF5A57886F9}"/>
              </a:ext>
            </a:extLst>
          </p:cNvPr>
          <p:cNvSpPr/>
          <p:nvPr/>
        </p:nvSpPr>
        <p:spPr>
          <a:xfrm>
            <a:off x="10654693" y="324782"/>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Tree>
    <p:extLst>
      <p:ext uri="{BB962C8B-B14F-4D97-AF65-F5344CB8AC3E}">
        <p14:creationId xmlns:p14="http://schemas.microsoft.com/office/powerpoint/2010/main" val="2662678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D7B2B6-8479-441F-6453-6DE1C6F64490}"/>
              </a:ext>
            </a:extLst>
          </p:cNvPr>
          <p:cNvSpPr txBox="1"/>
          <p:nvPr/>
        </p:nvSpPr>
        <p:spPr>
          <a:xfrm>
            <a:off x="910790" y="1787240"/>
            <a:ext cx="4337639" cy="30783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2000" u="sng">
                <a:latin typeface="Univers"/>
                <a:ea typeface="Calibri"/>
                <a:cs typeface="Calibri"/>
              </a:rPr>
              <a:t>How students found us:</a:t>
            </a:r>
            <a:endParaRPr lang="en-US" u="sng">
              <a:latin typeface="Univers"/>
              <a:ea typeface="Calibri" panose="020F0502020204030204"/>
              <a:cs typeface="Calibri" panose="020F0502020204030204"/>
            </a:endParaRPr>
          </a:p>
          <a:p>
            <a:pPr marL="285750" indent="-285750">
              <a:lnSpc>
                <a:spcPct val="200000"/>
              </a:lnSpc>
              <a:buFont typeface="Arial"/>
              <a:buChar char="•"/>
            </a:pPr>
            <a:r>
              <a:rPr lang="en-US" sz="2000" b="1">
                <a:latin typeface="Univers"/>
                <a:ea typeface="Calibri"/>
                <a:cs typeface="Calibri"/>
              </a:rPr>
              <a:t>58.8%</a:t>
            </a:r>
            <a:r>
              <a:rPr lang="en-US" sz="2000">
                <a:latin typeface="Univers"/>
                <a:ea typeface="Calibri"/>
                <a:cs typeface="Calibri"/>
              </a:rPr>
              <a:t> social media</a:t>
            </a:r>
          </a:p>
          <a:p>
            <a:pPr marL="285750" indent="-285750">
              <a:lnSpc>
                <a:spcPct val="200000"/>
              </a:lnSpc>
              <a:buFont typeface="Arial"/>
              <a:buChar char="•"/>
            </a:pPr>
            <a:r>
              <a:rPr lang="en-US" sz="2000" b="1">
                <a:latin typeface="Univers"/>
                <a:ea typeface="Calibri"/>
                <a:cs typeface="Calibri"/>
              </a:rPr>
              <a:t>35.3%</a:t>
            </a:r>
            <a:r>
              <a:rPr lang="en-US" sz="2000">
                <a:latin typeface="Univers"/>
                <a:ea typeface="Calibri"/>
                <a:cs typeface="Calibri"/>
              </a:rPr>
              <a:t> advertising</a:t>
            </a:r>
          </a:p>
          <a:p>
            <a:pPr marL="285750" indent="-285750">
              <a:lnSpc>
                <a:spcPct val="200000"/>
              </a:lnSpc>
              <a:buFont typeface="Arial"/>
              <a:buChar char="•"/>
            </a:pPr>
            <a:r>
              <a:rPr lang="en-US" sz="2000" b="1">
                <a:latin typeface="Univers"/>
                <a:ea typeface="Calibri"/>
                <a:cs typeface="Calibri"/>
              </a:rPr>
              <a:t>5.9%</a:t>
            </a:r>
            <a:r>
              <a:rPr lang="en-US" sz="2000">
                <a:latin typeface="Univers"/>
                <a:ea typeface="Calibri"/>
                <a:cs typeface="Calibri"/>
              </a:rPr>
              <a:t> through ISU faculty member</a:t>
            </a:r>
          </a:p>
        </p:txBody>
      </p:sp>
      <p:sp>
        <p:nvSpPr>
          <p:cNvPr id="258" name="Rectangle 257">
            <a:extLst>
              <a:ext uri="{FF2B5EF4-FFF2-40B4-BE49-F238E27FC236}">
                <a16:creationId xmlns:a16="http://schemas.microsoft.com/office/drawing/2014/main" id="{73FFA3A0-617F-EB31-AC35-F52CF3EAAEBB}"/>
              </a:ext>
            </a:extLst>
          </p:cNvPr>
          <p:cNvSpPr/>
          <p:nvPr/>
        </p:nvSpPr>
        <p:spPr>
          <a:xfrm>
            <a:off x="10654693" y="324782"/>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F7BF6756-B7BB-787E-77F6-186A6FE7ED2D}"/>
              </a:ext>
            </a:extLst>
          </p:cNvPr>
          <p:cNvSpPr txBox="1"/>
          <p:nvPr/>
        </p:nvSpPr>
        <p:spPr>
          <a:xfrm>
            <a:off x="2551906" y="366713"/>
            <a:ext cx="70843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Advertising Impact - Data</a:t>
            </a:r>
          </a:p>
        </p:txBody>
      </p:sp>
      <p:pic>
        <p:nvPicPr>
          <p:cNvPr id="261" name="Picture 260" descr="A colorful pie chart with text&#10;&#10;Description automatically generated">
            <a:extLst>
              <a:ext uri="{FF2B5EF4-FFF2-40B4-BE49-F238E27FC236}">
                <a16:creationId xmlns:a16="http://schemas.microsoft.com/office/drawing/2014/main" id="{CA2CD0BE-0096-4608-CA5E-0E3D75925438}"/>
              </a:ext>
            </a:extLst>
          </p:cNvPr>
          <p:cNvPicPr>
            <a:picLocks noChangeAspect="1"/>
          </p:cNvPicPr>
          <p:nvPr/>
        </p:nvPicPr>
        <p:blipFill rotWithShape="1">
          <a:blip r:embed="rId3"/>
          <a:srcRect l="58165" b="46460"/>
          <a:stretch/>
        </p:blipFill>
        <p:spPr>
          <a:xfrm>
            <a:off x="8818656" y="2011408"/>
            <a:ext cx="3003519" cy="1587906"/>
          </a:xfrm>
          <a:prstGeom prst="rect">
            <a:avLst/>
          </a:prstGeom>
        </p:spPr>
      </p:pic>
      <p:pic>
        <p:nvPicPr>
          <p:cNvPr id="263" name="Picture 262" descr="A colorful pie chart with text&#10;&#10;Description automatically generated">
            <a:extLst>
              <a:ext uri="{FF2B5EF4-FFF2-40B4-BE49-F238E27FC236}">
                <a16:creationId xmlns:a16="http://schemas.microsoft.com/office/drawing/2014/main" id="{DDA0E918-2949-FBA2-548B-82F88ECE006A}"/>
              </a:ext>
            </a:extLst>
          </p:cNvPr>
          <p:cNvPicPr>
            <a:picLocks noChangeAspect="1"/>
          </p:cNvPicPr>
          <p:nvPr/>
        </p:nvPicPr>
        <p:blipFill rotWithShape="1">
          <a:blip r:embed="rId3"/>
          <a:srcRect l="3486" t="2299" r="57211" b="4598"/>
          <a:stretch/>
        </p:blipFill>
        <p:spPr>
          <a:xfrm>
            <a:off x="5440836" y="1886303"/>
            <a:ext cx="3651960" cy="3580159"/>
          </a:xfrm>
          <a:prstGeom prst="rect">
            <a:avLst/>
          </a:prstGeom>
        </p:spPr>
      </p:pic>
    </p:spTree>
    <p:extLst>
      <p:ext uri="{BB962C8B-B14F-4D97-AF65-F5344CB8AC3E}">
        <p14:creationId xmlns:p14="http://schemas.microsoft.com/office/powerpoint/2010/main" val="49006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Land Acknowledgement</a:t>
            </a:r>
            <a:endParaRPr lang="en-US"/>
          </a:p>
        </p:txBody>
      </p:sp>
      <p:sp>
        <p:nvSpPr>
          <p:cNvPr id="6" name="TextBox 5">
            <a:extLst>
              <a:ext uri="{FF2B5EF4-FFF2-40B4-BE49-F238E27FC236}">
                <a16:creationId xmlns:a16="http://schemas.microsoft.com/office/drawing/2014/main" id="{BE0CE2D4-01C0-8484-5647-B4009E59A8EF}"/>
              </a:ext>
            </a:extLst>
          </p:cNvPr>
          <p:cNvSpPr txBox="1"/>
          <p:nvPr/>
        </p:nvSpPr>
        <p:spPr>
          <a:xfrm>
            <a:off x="272463" y="1617556"/>
            <a:ext cx="10372150" cy="48013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333333"/>
                </a:solidFill>
                <a:latin typeface="Univers"/>
                <a:ea typeface="+mn-lt"/>
                <a:cs typeface="+mn-lt"/>
              </a:rPr>
              <a:t>"Iowa State University aspires to be the best land‐grant university at creating a welcoming and inclusive environment where diverse individuals can succeed and thrive. As a land‐grant institution, we are committed to the caretaking of this land and would like to begin this event by acknowledging those who have previously taken care of the land on which we gather. Before this site became Iowa State University, it was the ancestral lands and territory of the </a:t>
            </a:r>
            <a:r>
              <a:rPr lang="en-US" sz="2400" err="1">
                <a:solidFill>
                  <a:srgbClr val="333333"/>
                </a:solidFill>
                <a:latin typeface="Univers"/>
                <a:ea typeface="+mn-lt"/>
                <a:cs typeface="+mn-lt"/>
              </a:rPr>
              <a:t>Baxoje</a:t>
            </a:r>
            <a:r>
              <a:rPr lang="en-US" sz="2400">
                <a:solidFill>
                  <a:srgbClr val="333333"/>
                </a:solidFill>
                <a:latin typeface="Univers"/>
                <a:ea typeface="+mn-lt"/>
                <a:cs typeface="+mn-lt"/>
              </a:rPr>
              <a:t> (bah-</a:t>
            </a:r>
            <a:r>
              <a:rPr lang="en-US" sz="2400" err="1">
                <a:solidFill>
                  <a:srgbClr val="333333"/>
                </a:solidFill>
                <a:latin typeface="Univers"/>
                <a:ea typeface="+mn-lt"/>
                <a:cs typeface="+mn-lt"/>
              </a:rPr>
              <a:t>kho</a:t>
            </a:r>
            <a:r>
              <a:rPr lang="en-US" sz="2400">
                <a:solidFill>
                  <a:srgbClr val="333333"/>
                </a:solidFill>
                <a:latin typeface="Univers"/>
                <a:ea typeface="+mn-lt"/>
                <a:cs typeface="+mn-lt"/>
              </a:rPr>
              <a:t>-</a:t>
            </a:r>
            <a:r>
              <a:rPr lang="en-US" sz="2400" err="1">
                <a:solidFill>
                  <a:srgbClr val="333333"/>
                </a:solidFill>
                <a:latin typeface="Univers"/>
                <a:ea typeface="+mn-lt"/>
                <a:cs typeface="+mn-lt"/>
              </a:rPr>
              <a:t>dzhe</a:t>
            </a:r>
            <a:r>
              <a:rPr lang="en-US" sz="2400">
                <a:solidFill>
                  <a:srgbClr val="333333"/>
                </a:solidFill>
                <a:latin typeface="Univers"/>
                <a:ea typeface="+mn-lt"/>
                <a:cs typeface="+mn-lt"/>
              </a:rPr>
              <a:t>), or Ioway Nation. The United States obtained the land from the Meskwaki and Sauk nations in the Treaty of 1842. We wish to recognize our obligations to this land and to the people who took care of it, as well as to the 17,000 Native people who live in Iowa today."</a:t>
            </a:r>
          </a:p>
          <a:p>
            <a:br>
              <a:rPr lang="en-US"/>
            </a:br>
            <a:endParaRPr lang="en-US" sz="2400">
              <a:latin typeface="Univers"/>
            </a:endParaRPr>
          </a:p>
        </p:txBody>
      </p:sp>
    </p:spTree>
    <p:extLst>
      <p:ext uri="{BB962C8B-B14F-4D97-AF65-F5344CB8AC3E}">
        <p14:creationId xmlns:p14="http://schemas.microsoft.com/office/powerpoint/2010/main" val="1058808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1984849" y="388393"/>
            <a:ext cx="84535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a:cs typeface="Calibri"/>
              </a:rPr>
              <a:t>Advertising Impact - Testimonials</a:t>
            </a:r>
          </a:p>
        </p:txBody>
      </p:sp>
      <p:pic>
        <p:nvPicPr>
          <p:cNvPr id="5" name="Online Media 4" title="ISU Pop Up Shop Testimonials">
            <a:hlinkClick r:id="" action="ppaction://media"/>
            <a:extLst>
              <a:ext uri="{FF2B5EF4-FFF2-40B4-BE49-F238E27FC236}">
                <a16:creationId xmlns:a16="http://schemas.microsoft.com/office/drawing/2014/main" id="{0682DC17-B435-7C38-61B8-586A24DD13AD}"/>
              </a:ext>
            </a:extLst>
          </p:cNvPr>
          <p:cNvPicPr>
            <a:picLocks noRot="1" noChangeAspect="1"/>
          </p:cNvPicPr>
          <p:nvPr>
            <a:videoFile r:link="rId1"/>
          </p:nvPr>
        </p:nvPicPr>
        <p:blipFill>
          <a:blip r:embed="rId4"/>
          <a:stretch>
            <a:fillRect/>
          </a:stretch>
        </p:blipFill>
        <p:spPr>
          <a:xfrm>
            <a:off x="1759010" y="1497222"/>
            <a:ext cx="8661191" cy="4896929"/>
          </a:xfrm>
          <a:prstGeom prst="rect">
            <a:avLst/>
          </a:prstGeom>
        </p:spPr>
      </p:pic>
      <p:sp>
        <p:nvSpPr>
          <p:cNvPr id="4" name="Rectangle 3">
            <a:extLst>
              <a:ext uri="{FF2B5EF4-FFF2-40B4-BE49-F238E27FC236}">
                <a16:creationId xmlns:a16="http://schemas.microsoft.com/office/drawing/2014/main" id="{09934A54-5402-8B69-882A-B96B9AD2C1C6}"/>
              </a:ext>
            </a:extLst>
          </p:cNvPr>
          <p:cNvSpPr/>
          <p:nvPr/>
        </p:nvSpPr>
        <p:spPr>
          <a:xfrm>
            <a:off x="10654693" y="324782"/>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612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04A775-1C42-2C13-E352-49F5112F57EF}"/>
              </a:ext>
            </a:extLst>
          </p:cNvPr>
          <p:cNvSpPr/>
          <p:nvPr/>
        </p:nvSpPr>
        <p:spPr>
          <a:xfrm>
            <a:off x="-1934" y="-96023"/>
            <a:ext cx="12192532" cy="13457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SU Daily Ad (800x800 px).png">
            <a:extLst>
              <a:ext uri="{FF2B5EF4-FFF2-40B4-BE49-F238E27FC236}">
                <a16:creationId xmlns:a16="http://schemas.microsoft.com/office/drawing/2014/main" id="{0FE61F14-9729-5E32-AA72-09C02DC4F3A8}"/>
              </a:ext>
            </a:extLst>
          </p:cNvPr>
          <p:cNvPicPr>
            <a:picLocks noChangeAspect="1"/>
          </p:cNvPicPr>
          <p:nvPr/>
        </p:nvPicPr>
        <p:blipFill>
          <a:blip r:embed="rId3"/>
          <a:stretch>
            <a:fillRect/>
          </a:stretch>
        </p:blipFill>
        <p:spPr>
          <a:xfrm>
            <a:off x="4103896" y="2889301"/>
            <a:ext cx="3947850" cy="3869356"/>
          </a:xfrm>
          <a:prstGeom prst="rect">
            <a:avLst/>
          </a:prstGeom>
        </p:spPr>
      </p:pic>
      <p:pic>
        <p:nvPicPr>
          <p:cNvPr id="4" name="Picture 3" descr="DOR Flyers for Pop Up Shop.jpg">
            <a:extLst>
              <a:ext uri="{FF2B5EF4-FFF2-40B4-BE49-F238E27FC236}">
                <a16:creationId xmlns:a16="http://schemas.microsoft.com/office/drawing/2014/main" id="{1F0CB9FD-6727-1E55-DDE8-B2D63DDEE5EB}"/>
              </a:ext>
            </a:extLst>
          </p:cNvPr>
          <p:cNvPicPr>
            <a:picLocks noChangeAspect="1"/>
          </p:cNvPicPr>
          <p:nvPr/>
        </p:nvPicPr>
        <p:blipFill>
          <a:blip r:embed="rId4"/>
          <a:stretch>
            <a:fillRect/>
          </a:stretch>
        </p:blipFill>
        <p:spPr>
          <a:xfrm>
            <a:off x="118279" y="979251"/>
            <a:ext cx="3516573" cy="4581044"/>
          </a:xfrm>
          <a:prstGeom prst="rect">
            <a:avLst/>
          </a:prstGeom>
        </p:spPr>
      </p:pic>
      <p:pic>
        <p:nvPicPr>
          <p:cNvPr id="6" name="Picture 5" descr="MU Digital Display for Pop Up Shop (2160 × 3840 px) (1).png">
            <a:extLst>
              <a:ext uri="{FF2B5EF4-FFF2-40B4-BE49-F238E27FC236}">
                <a16:creationId xmlns:a16="http://schemas.microsoft.com/office/drawing/2014/main" id="{477EFABF-24AC-7583-48E2-F58EDFCCD710}"/>
              </a:ext>
            </a:extLst>
          </p:cNvPr>
          <p:cNvPicPr>
            <a:picLocks noChangeAspect="1"/>
          </p:cNvPicPr>
          <p:nvPr/>
        </p:nvPicPr>
        <p:blipFill>
          <a:blip r:embed="rId5"/>
          <a:stretch>
            <a:fillRect/>
          </a:stretch>
        </p:blipFill>
        <p:spPr>
          <a:xfrm>
            <a:off x="8784336" y="1947899"/>
            <a:ext cx="2674949" cy="4809123"/>
          </a:xfrm>
          <a:prstGeom prst="rect">
            <a:avLst/>
          </a:prstGeom>
        </p:spPr>
      </p:pic>
      <p:pic>
        <p:nvPicPr>
          <p:cNvPr id="7" name="Picture 6" descr="MU Digital Display for Pop Up Shop (1920 × 1080 px).png">
            <a:extLst>
              <a:ext uri="{FF2B5EF4-FFF2-40B4-BE49-F238E27FC236}">
                <a16:creationId xmlns:a16="http://schemas.microsoft.com/office/drawing/2014/main" id="{2D529F25-5BA0-5DD0-B7B1-8850B82309C5}"/>
              </a:ext>
            </a:extLst>
          </p:cNvPr>
          <p:cNvPicPr>
            <a:picLocks noChangeAspect="1"/>
          </p:cNvPicPr>
          <p:nvPr/>
        </p:nvPicPr>
        <p:blipFill>
          <a:blip r:embed="rId6"/>
          <a:stretch>
            <a:fillRect/>
          </a:stretch>
        </p:blipFill>
        <p:spPr>
          <a:xfrm>
            <a:off x="3905535" y="37749"/>
            <a:ext cx="4369557" cy="2429391"/>
          </a:xfrm>
          <a:prstGeom prst="rect">
            <a:avLst/>
          </a:prstGeom>
        </p:spPr>
      </p:pic>
      <p:sp>
        <p:nvSpPr>
          <p:cNvPr id="13" name="TextBox 12">
            <a:extLst>
              <a:ext uri="{FF2B5EF4-FFF2-40B4-BE49-F238E27FC236}">
                <a16:creationId xmlns:a16="http://schemas.microsoft.com/office/drawing/2014/main" id="{0BA2F671-AF5B-C9EC-5CF3-0E11587BA32C}"/>
              </a:ext>
            </a:extLst>
          </p:cNvPr>
          <p:cNvSpPr txBox="1"/>
          <p:nvPr/>
        </p:nvSpPr>
        <p:spPr>
          <a:xfrm>
            <a:off x="904166" y="5999328"/>
            <a:ext cx="2583975"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Univers"/>
                <a:ea typeface="Calibri"/>
                <a:cs typeface="Calibri"/>
              </a:rPr>
              <a:t>ISU Daily &amp; Instagram</a:t>
            </a:r>
          </a:p>
        </p:txBody>
      </p:sp>
      <p:sp>
        <p:nvSpPr>
          <p:cNvPr id="16" name="TextBox 15">
            <a:extLst>
              <a:ext uri="{FF2B5EF4-FFF2-40B4-BE49-F238E27FC236}">
                <a16:creationId xmlns:a16="http://schemas.microsoft.com/office/drawing/2014/main" id="{5EB6303F-6A6C-52BF-1E11-BB39EE4504F2}"/>
              </a:ext>
            </a:extLst>
          </p:cNvPr>
          <p:cNvSpPr txBox="1"/>
          <p:nvPr/>
        </p:nvSpPr>
        <p:spPr>
          <a:xfrm>
            <a:off x="767687" y="278641"/>
            <a:ext cx="2026692"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Univers"/>
                <a:ea typeface="Calibri"/>
                <a:cs typeface="Calibri"/>
              </a:rPr>
              <a:t>Dormitory Flyers</a:t>
            </a:r>
            <a:endParaRPr lang="en-US"/>
          </a:p>
        </p:txBody>
      </p:sp>
      <p:cxnSp>
        <p:nvCxnSpPr>
          <p:cNvPr id="19" name="Straight Arrow Connector 18">
            <a:extLst>
              <a:ext uri="{FF2B5EF4-FFF2-40B4-BE49-F238E27FC236}">
                <a16:creationId xmlns:a16="http://schemas.microsoft.com/office/drawing/2014/main" id="{0B0B6914-4745-1813-3997-7A7C9A2228D7}"/>
              </a:ext>
            </a:extLst>
          </p:cNvPr>
          <p:cNvCxnSpPr/>
          <p:nvPr/>
        </p:nvCxnSpPr>
        <p:spPr>
          <a:xfrm>
            <a:off x="1773356" y="653101"/>
            <a:ext cx="4550" cy="334371"/>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5B18942-2452-8A1C-07C8-FFA2A6BC9CBD}"/>
              </a:ext>
            </a:extLst>
          </p:cNvPr>
          <p:cNvCxnSpPr>
            <a:cxnSpLocks/>
          </p:cNvCxnSpPr>
          <p:nvPr/>
        </p:nvCxnSpPr>
        <p:spPr>
          <a:xfrm flipH="1">
            <a:off x="3495249" y="6181561"/>
            <a:ext cx="613328" cy="3432"/>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9DE884C-A7EA-0B14-41EB-F4957EFE8D37}"/>
              </a:ext>
            </a:extLst>
          </p:cNvPr>
          <p:cNvSpPr txBox="1"/>
          <p:nvPr/>
        </p:nvSpPr>
        <p:spPr>
          <a:xfrm>
            <a:off x="8787424" y="166214"/>
            <a:ext cx="2538855" cy="147732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Univers"/>
                <a:ea typeface="Calibri"/>
                <a:cs typeface="Calibri"/>
              </a:rPr>
              <a:t>MU, food court &amp; outside of every Student Services office in every college</a:t>
            </a:r>
            <a:endParaRPr lang="en-US"/>
          </a:p>
        </p:txBody>
      </p:sp>
      <p:cxnSp>
        <p:nvCxnSpPr>
          <p:cNvPr id="22" name="Straight Arrow Connector 21">
            <a:extLst>
              <a:ext uri="{FF2B5EF4-FFF2-40B4-BE49-F238E27FC236}">
                <a16:creationId xmlns:a16="http://schemas.microsoft.com/office/drawing/2014/main" id="{0FA67CC8-9810-AABE-80D6-DC5E21B8119C}"/>
              </a:ext>
            </a:extLst>
          </p:cNvPr>
          <p:cNvCxnSpPr>
            <a:cxnSpLocks/>
          </p:cNvCxnSpPr>
          <p:nvPr/>
        </p:nvCxnSpPr>
        <p:spPr>
          <a:xfrm>
            <a:off x="8269093" y="940411"/>
            <a:ext cx="541697" cy="9585"/>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109ED3A2-65E4-780A-61FA-BE6224B1DD3A}"/>
              </a:ext>
            </a:extLst>
          </p:cNvPr>
          <p:cNvCxnSpPr>
            <a:cxnSpLocks/>
          </p:cNvCxnSpPr>
          <p:nvPr/>
        </p:nvCxnSpPr>
        <p:spPr>
          <a:xfrm flipV="1">
            <a:off x="10055418" y="1662027"/>
            <a:ext cx="4551" cy="302710"/>
          </a:xfrm>
          <a:prstGeom prst="straightConnector1">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1652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992187" y="366712"/>
            <a:ext cx="10201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bg1"/>
                </a:solidFill>
                <a:latin typeface="Univers"/>
                <a:cs typeface="Calibri"/>
              </a:rPr>
              <a:t>Building Partnerships - Businesses</a:t>
            </a:r>
          </a:p>
        </p:txBody>
      </p:sp>
      <p:sp>
        <p:nvSpPr>
          <p:cNvPr id="7" name="TextBox 6">
            <a:extLst>
              <a:ext uri="{FF2B5EF4-FFF2-40B4-BE49-F238E27FC236}">
                <a16:creationId xmlns:a16="http://schemas.microsoft.com/office/drawing/2014/main" id="{365790E7-9642-FBFE-7D0B-6837ADB71C1A}"/>
              </a:ext>
            </a:extLst>
          </p:cNvPr>
          <p:cNvSpPr txBox="1"/>
          <p:nvPr/>
        </p:nvSpPr>
        <p:spPr>
          <a:xfrm>
            <a:off x="855799" y="2125318"/>
            <a:ext cx="5892249" cy="43786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US" sz="2400" b="1">
                <a:latin typeface="Univers"/>
                <a:ea typeface="Calibri" panose="020F0502020204030204"/>
                <a:cs typeface="Calibri"/>
              </a:rPr>
              <a:t>The Loft</a:t>
            </a:r>
            <a:endParaRPr lang="en-US">
              <a:latin typeface="Univers"/>
              <a:cs typeface="Calibri" panose="020F0502020204030204"/>
            </a:endParaRPr>
          </a:p>
          <a:p>
            <a:pPr marL="742950" lvl="1" indent="-285750">
              <a:lnSpc>
                <a:spcPct val="150000"/>
              </a:lnSpc>
              <a:buFont typeface="Courier New"/>
              <a:buChar char="o"/>
            </a:pPr>
            <a:r>
              <a:rPr lang="en-US" sz="2000">
                <a:latin typeface="Univers"/>
                <a:ea typeface="Calibri" panose="020F0502020204030204"/>
                <a:cs typeface="Calibri"/>
              </a:rPr>
              <a:t>Consignment store in Ames and Ankeny</a:t>
            </a:r>
          </a:p>
          <a:p>
            <a:pPr marL="742950" lvl="1" indent="-285750">
              <a:lnSpc>
                <a:spcPct val="150000"/>
              </a:lnSpc>
              <a:buFont typeface="Courier New"/>
              <a:buChar char="o"/>
            </a:pPr>
            <a:r>
              <a:rPr lang="en-US" sz="2000">
                <a:latin typeface="Univers"/>
                <a:ea typeface="Calibri" panose="020F0502020204030204"/>
                <a:cs typeface="Calibri"/>
              </a:rPr>
              <a:t>Donated clothes through both locations for years</a:t>
            </a:r>
          </a:p>
          <a:p>
            <a:pPr marL="742950" lvl="1" indent="-285750">
              <a:lnSpc>
                <a:spcPct val="150000"/>
              </a:lnSpc>
              <a:buFont typeface="Courier New"/>
              <a:buChar char="o"/>
            </a:pPr>
            <a:r>
              <a:rPr lang="en-US" sz="2000">
                <a:latin typeface="Univers"/>
                <a:ea typeface="Calibri" panose="020F0502020204030204"/>
                <a:cs typeface="Calibri"/>
              </a:rPr>
              <a:t>80% of our clothing is from them</a:t>
            </a:r>
          </a:p>
          <a:p>
            <a:pPr marL="285750" indent="-285750">
              <a:lnSpc>
                <a:spcPct val="150000"/>
              </a:lnSpc>
              <a:buFont typeface="Arial"/>
              <a:buChar char="•"/>
            </a:pPr>
            <a:r>
              <a:rPr lang="en-US" sz="2400" b="1">
                <a:latin typeface="Univers"/>
                <a:ea typeface="Calibri" panose="020F0502020204030204"/>
                <a:cs typeface="Calibri"/>
              </a:rPr>
              <a:t>Overflow</a:t>
            </a:r>
          </a:p>
          <a:p>
            <a:pPr marL="742950" lvl="1" indent="-285750">
              <a:lnSpc>
                <a:spcPct val="150000"/>
              </a:lnSpc>
              <a:buFont typeface="Courier New"/>
              <a:buChar char="o"/>
            </a:pPr>
            <a:r>
              <a:rPr lang="en-US" sz="2000">
                <a:latin typeface="Univers"/>
                <a:ea typeface="Calibri" panose="020F0502020204030204"/>
                <a:cs typeface="Calibri"/>
              </a:rPr>
              <a:t>Thrift store in Ames</a:t>
            </a:r>
          </a:p>
          <a:p>
            <a:pPr marL="742950" lvl="1" indent="-285750">
              <a:lnSpc>
                <a:spcPct val="150000"/>
              </a:lnSpc>
              <a:buFont typeface="Courier New"/>
              <a:buChar char="o"/>
            </a:pPr>
            <a:r>
              <a:rPr lang="en-US" sz="2000">
                <a:latin typeface="Univers"/>
                <a:ea typeface="Calibri" panose="020F0502020204030204"/>
                <a:cs typeface="Calibri"/>
              </a:rPr>
              <a:t>Donated store coupons and business shoes</a:t>
            </a:r>
          </a:p>
        </p:txBody>
      </p:sp>
      <p:sp>
        <p:nvSpPr>
          <p:cNvPr id="2" name="TextBox 1">
            <a:extLst>
              <a:ext uri="{FF2B5EF4-FFF2-40B4-BE49-F238E27FC236}">
                <a16:creationId xmlns:a16="http://schemas.microsoft.com/office/drawing/2014/main" id="{CD12DE2C-25CA-0C61-CD95-5A7EFD47D00F}"/>
              </a:ext>
            </a:extLst>
          </p:cNvPr>
          <p:cNvSpPr txBox="1"/>
          <p:nvPr/>
        </p:nvSpPr>
        <p:spPr>
          <a:xfrm>
            <a:off x="500062" y="1428749"/>
            <a:ext cx="35266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Univers"/>
                <a:ea typeface="Calibri"/>
                <a:cs typeface="Calibri"/>
              </a:rPr>
              <a:t>Local Businesses</a:t>
            </a:r>
            <a:endParaRPr lang="en-US" sz="2800">
              <a:latin typeface="Univers"/>
            </a:endParaRPr>
          </a:p>
        </p:txBody>
      </p:sp>
      <p:pic>
        <p:nvPicPr>
          <p:cNvPr id="4" name="Picture 3" descr="A yellow bingo card with black text&#10;&#10;Description automatically generated">
            <a:extLst>
              <a:ext uri="{FF2B5EF4-FFF2-40B4-BE49-F238E27FC236}">
                <a16:creationId xmlns:a16="http://schemas.microsoft.com/office/drawing/2014/main" id="{ED35C555-1D81-D78A-D463-91AB94C99B2F}"/>
              </a:ext>
            </a:extLst>
          </p:cNvPr>
          <p:cNvPicPr>
            <a:picLocks noChangeAspect="1"/>
          </p:cNvPicPr>
          <p:nvPr/>
        </p:nvPicPr>
        <p:blipFill>
          <a:blip r:embed="rId3"/>
          <a:stretch>
            <a:fillRect/>
          </a:stretch>
        </p:blipFill>
        <p:spPr>
          <a:xfrm>
            <a:off x="7879751" y="1565457"/>
            <a:ext cx="2779895" cy="4926299"/>
          </a:xfrm>
          <a:prstGeom prst="rect">
            <a:avLst/>
          </a:prstGeom>
        </p:spPr>
      </p:pic>
      <p:sp>
        <p:nvSpPr>
          <p:cNvPr id="6" name="Rectangle 5">
            <a:extLst>
              <a:ext uri="{FF2B5EF4-FFF2-40B4-BE49-F238E27FC236}">
                <a16:creationId xmlns:a16="http://schemas.microsoft.com/office/drawing/2014/main" id="{058379E3-38CB-2E95-174B-03773F6E8A27}"/>
              </a:ext>
            </a:extLst>
          </p:cNvPr>
          <p:cNvSpPr/>
          <p:nvPr/>
        </p:nvSpPr>
        <p:spPr>
          <a:xfrm>
            <a:off x="10654693" y="324782"/>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516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988674" y="405359"/>
            <a:ext cx="10201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Building Partnerships – Campus Orgs</a:t>
            </a:r>
            <a:endParaRPr lang="en-US">
              <a:solidFill>
                <a:schemeClr val="bg1"/>
              </a:solidFill>
            </a:endParaRPr>
          </a:p>
        </p:txBody>
      </p:sp>
      <p:sp>
        <p:nvSpPr>
          <p:cNvPr id="7" name="TextBox 6">
            <a:extLst>
              <a:ext uri="{FF2B5EF4-FFF2-40B4-BE49-F238E27FC236}">
                <a16:creationId xmlns:a16="http://schemas.microsoft.com/office/drawing/2014/main" id="{365790E7-9642-FBFE-7D0B-6837ADB71C1A}"/>
              </a:ext>
            </a:extLst>
          </p:cNvPr>
          <p:cNvSpPr txBox="1"/>
          <p:nvPr/>
        </p:nvSpPr>
        <p:spPr>
          <a:xfrm>
            <a:off x="1284424" y="1399037"/>
            <a:ext cx="8964061"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Univers"/>
                <a:ea typeface="Calibri"/>
                <a:cs typeface="Calibri"/>
              </a:rPr>
              <a:t>Catt Center</a:t>
            </a:r>
            <a:r>
              <a:rPr lang="en-US" sz="2400">
                <a:latin typeface="Univers"/>
                <a:ea typeface="Calibri"/>
                <a:cs typeface="Calibri"/>
              </a:rPr>
              <a:t> - Headshots</a:t>
            </a:r>
            <a:endParaRPr lang="en-US">
              <a:latin typeface="Univers"/>
              <a:ea typeface="Calibri" panose="020F0502020204030204"/>
              <a:cs typeface="Calibri" panose="020F0502020204030204"/>
            </a:endParaRPr>
          </a:p>
          <a:p>
            <a:pPr algn="ctr"/>
            <a:r>
              <a:rPr lang="en-US" sz="2400" b="1">
                <a:latin typeface="Univers"/>
                <a:ea typeface="Calibri"/>
                <a:cs typeface="Calibri"/>
              </a:rPr>
              <a:t>Sir Magazine</a:t>
            </a:r>
            <a:r>
              <a:rPr lang="en-US" sz="2400">
                <a:latin typeface="Univers"/>
                <a:ea typeface="Calibri"/>
                <a:cs typeface="Calibri"/>
              </a:rPr>
              <a:t> - Headshots</a:t>
            </a:r>
          </a:p>
          <a:p>
            <a:pPr algn="ctr"/>
            <a:r>
              <a:rPr lang="en-US" sz="2400" b="1">
                <a:latin typeface="Univers"/>
                <a:ea typeface="Calibri"/>
                <a:cs typeface="Calibri"/>
              </a:rPr>
              <a:t>Trend Magazine</a:t>
            </a:r>
            <a:r>
              <a:rPr lang="en-US" sz="2400">
                <a:latin typeface="Univers"/>
                <a:ea typeface="Calibri"/>
                <a:cs typeface="Calibri"/>
              </a:rPr>
              <a:t> - Volunteering</a:t>
            </a:r>
          </a:p>
          <a:p>
            <a:pPr algn="ctr"/>
            <a:r>
              <a:rPr lang="en-US" sz="2400" b="1">
                <a:latin typeface="Univers"/>
                <a:ea typeface="Calibri"/>
                <a:cs typeface="Calibri"/>
              </a:rPr>
              <a:t>NSBE:</a:t>
            </a:r>
            <a:r>
              <a:rPr lang="en-US" sz="2400">
                <a:latin typeface="Univers"/>
                <a:ea typeface="Calibri"/>
                <a:cs typeface="Calibri"/>
              </a:rPr>
              <a:t> </a:t>
            </a:r>
            <a:r>
              <a:rPr lang="en-US" sz="2400" b="1">
                <a:latin typeface="Univers"/>
                <a:ea typeface="Calibri"/>
                <a:cs typeface="Calibri"/>
              </a:rPr>
              <a:t>National Society of Black</a:t>
            </a:r>
            <a:r>
              <a:rPr lang="en-US" sz="2400">
                <a:latin typeface="Univers"/>
                <a:ea typeface="Calibri"/>
                <a:cs typeface="Calibri"/>
              </a:rPr>
              <a:t> </a:t>
            </a:r>
            <a:r>
              <a:rPr lang="en-US" sz="2400" b="1">
                <a:latin typeface="Univers"/>
                <a:ea typeface="Calibri"/>
                <a:cs typeface="Calibri"/>
              </a:rPr>
              <a:t>Engineers</a:t>
            </a:r>
            <a:r>
              <a:rPr lang="en-US" sz="2400">
                <a:latin typeface="Univers"/>
                <a:ea typeface="Calibri"/>
                <a:cs typeface="Calibri"/>
              </a:rPr>
              <a:t> - Volunteering</a:t>
            </a:r>
          </a:p>
        </p:txBody>
      </p:sp>
      <p:pic>
        <p:nvPicPr>
          <p:cNvPr id="5" name="Picture 4" descr="A person taking a picture of a person in a suit&#10;&#10;Description automatically generated">
            <a:extLst>
              <a:ext uri="{FF2B5EF4-FFF2-40B4-BE49-F238E27FC236}">
                <a16:creationId xmlns:a16="http://schemas.microsoft.com/office/drawing/2014/main" id="{877199FA-354B-E435-BFFC-ED9102B0F3DE}"/>
              </a:ext>
            </a:extLst>
          </p:cNvPr>
          <p:cNvPicPr>
            <a:picLocks noChangeAspect="1"/>
          </p:cNvPicPr>
          <p:nvPr/>
        </p:nvPicPr>
        <p:blipFill>
          <a:blip r:embed="rId3"/>
          <a:stretch>
            <a:fillRect/>
          </a:stretch>
        </p:blipFill>
        <p:spPr>
          <a:xfrm>
            <a:off x="927746" y="3178969"/>
            <a:ext cx="3597572" cy="3250407"/>
          </a:xfrm>
          <a:prstGeom prst="rect">
            <a:avLst/>
          </a:prstGeom>
        </p:spPr>
      </p:pic>
      <p:pic>
        <p:nvPicPr>
          <p:cNvPr id="6" name="Picture 5" descr="A group of women posing for a photo&#10;&#10;Description automatically generated">
            <a:extLst>
              <a:ext uri="{FF2B5EF4-FFF2-40B4-BE49-F238E27FC236}">
                <a16:creationId xmlns:a16="http://schemas.microsoft.com/office/drawing/2014/main" id="{660055CA-5CFF-A28A-8F6E-0A5249F46EA1}"/>
              </a:ext>
            </a:extLst>
          </p:cNvPr>
          <p:cNvPicPr>
            <a:picLocks noChangeAspect="1"/>
          </p:cNvPicPr>
          <p:nvPr/>
        </p:nvPicPr>
        <p:blipFill>
          <a:blip r:embed="rId4"/>
          <a:stretch>
            <a:fillRect/>
          </a:stretch>
        </p:blipFill>
        <p:spPr>
          <a:xfrm>
            <a:off x="4414838" y="3178968"/>
            <a:ext cx="3576638" cy="3250407"/>
          </a:xfrm>
          <a:prstGeom prst="rect">
            <a:avLst/>
          </a:prstGeom>
        </p:spPr>
      </p:pic>
      <p:pic>
        <p:nvPicPr>
          <p:cNvPr id="8" name="Picture 7" descr="A room with clothes on swingers&#10;&#10;Description automatically generated">
            <a:extLst>
              <a:ext uri="{FF2B5EF4-FFF2-40B4-BE49-F238E27FC236}">
                <a16:creationId xmlns:a16="http://schemas.microsoft.com/office/drawing/2014/main" id="{826BFA25-E4BD-7D4A-3199-EC2AEC79EADA}"/>
              </a:ext>
            </a:extLst>
          </p:cNvPr>
          <p:cNvPicPr>
            <a:picLocks noChangeAspect="1"/>
          </p:cNvPicPr>
          <p:nvPr/>
        </p:nvPicPr>
        <p:blipFill>
          <a:blip r:embed="rId5"/>
          <a:stretch>
            <a:fillRect/>
          </a:stretch>
        </p:blipFill>
        <p:spPr>
          <a:xfrm>
            <a:off x="7943850" y="3176587"/>
            <a:ext cx="3317083" cy="3255170"/>
          </a:xfrm>
          <a:prstGeom prst="rect">
            <a:avLst/>
          </a:prstGeom>
        </p:spPr>
      </p:pic>
      <p:sp>
        <p:nvSpPr>
          <p:cNvPr id="4" name="Rectangle 3">
            <a:extLst>
              <a:ext uri="{FF2B5EF4-FFF2-40B4-BE49-F238E27FC236}">
                <a16:creationId xmlns:a16="http://schemas.microsoft.com/office/drawing/2014/main" id="{EEB932AC-9309-DC1F-67AE-38486E0867C4}"/>
              </a:ext>
            </a:extLst>
          </p:cNvPr>
          <p:cNvSpPr/>
          <p:nvPr/>
        </p:nvSpPr>
        <p:spPr>
          <a:xfrm>
            <a:off x="10654693" y="324782"/>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24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763736" y="350639"/>
            <a:ext cx="102014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Building Partnerships – Volunteering</a:t>
            </a:r>
            <a:endParaRPr lang="en-US">
              <a:solidFill>
                <a:schemeClr val="bg1"/>
              </a:solidFill>
            </a:endParaRPr>
          </a:p>
        </p:txBody>
      </p:sp>
      <p:sp>
        <p:nvSpPr>
          <p:cNvPr id="7" name="TextBox 6">
            <a:extLst>
              <a:ext uri="{FF2B5EF4-FFF2-40B4-BE49-F238E27FC236}">
                <a16:creationId xmlns:a16="http://schemas.microsoft.com/office/drawing/2014/main" id="{365790E7-9642-FBFE-7D0B-6837ADB71C1A}"/>
              </a:ext>
            </a:extLst>
          </p:cNvPr>
          <p:cNvSpPr txBox="1"/>
          <p:nvPr/>
        </p:nvSpPr>
        <p:spPr>
          <a:xfrm>
            <a:off x="1284424" y="1399037"/>
            <a:ext cx="896406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Univers"/>
                <a:ea typeface="Calibri"/>
                <a:cs typeface="Calibri"/>
              </a:rPr>
              <a:t>This year, we opened volunteer opportunities for individuals!</a:t>
            </a:r>
          </a:p>
          <a:p>
            <a:pPr algn="ctr"/>
            <a:r>
              <a:rPr lang="en-US" sz="2400" b="1">
                <a:latin typeface="Univers"/>
                <a:ea typeface="Calibri"/>
                <a:cs typeface="Calibri"/>
              </a:rPr>
              <a:t>31 students signed up to volunteer in Spring 2024</a:t>
            </a:r>
            <a:endParaRPr lang="en-US" b="1">
              <a:latin typeface="Univers"/>
            </a:endParaRPr>
          </a:p>
        </p:txBody>
      </p:sp>
      <p:pic>
        <p:nvPicPr>
          <p:cNvPr id="2" name="Picture 1" descr="A room with a group of clothes on swingers&#10;&#10;Description automatically generated">
            <a:extLst>
              <a:ext uri="{FF2B5EF4-FFF2-40B4-BE49-F238E27FC236}">
                <a16:creationId xmlns:a16="http://schemas.microsoft.com/office/drawing/2014/main" id="{4689D725-158F-D4D2-4CA2-F0B10273AF89}"/>
              </a:ext>
            </a:extLst>
          </p:cNvPr>
          <p:cNvPicPr>
            <a:picLocks noChangeAspect="1"/>
          </p:cNvPicPr>
          <p:nvPr/>
        </p:nvPicPr>
        <p:blipFill>
          <a:blip r:embed="rId3"/>
          <a:stretch>
            <a:fillRect/>
          </a:stretch>
        </p:blipFill>
        <p:spPr>
          <a:xfrm>
            <a:off x="1418158" y="2637413"/>
            <a:ext cx="2743200" cy="3654862"/>
          </a:xfrm>
          <a:prstGeom prst="rect">
            <a:avLst/>
          </a:prstGeom>
        </p:spPr>
      </p:pic>
      <p:pic>
        <p:nvPicPr>
          <p:cNvPr id="4" name="Picture 3" descr="A group of women posing for a photo&#10;&#10;Description automatically generated">
            <a:extLst>
              <a:ext uri="{FF2B5EF4-FFF2-40B4-BE49-F238E27FC236}">
                <a16:creationId xmlns:a16="http://schemas.microsoft.com/office/drawing/2014/main" id="{05D1897B-6BB4-698B-999A-34B27C9C23E8}"/>
              </a:ext>
            </a:extLst>
          </p:cNvPr>
          <p:cNvPicPr>
            <a:picLocks noChangeAspect="1"/>
          </p:cNvPicPr>
          <p:nvPr/>
        </p:nvPicPr>
        <p:blipFill rotWithShape="1">
          <a:blip r:embed="rId4"/>
          <a:srcRect t="22898" r="513" b="18551"/>
          <a:stretch/>
        </p:blipFill>
        <p:spPr>
          <a:xfrm>
            <a:off x="4128223" y="2620936"/>
            <a:ext cx="3539394" cy="3657352"/>
          </a:xfrm>
          <a:prstGeom prst="rect">
            <a:avLst/>
          </a:prstGeom>
        </p:spPr>
      </p:pic>
      <p:pic>
        <p:nvPicPr>
          <p:cNvPr id="9" name="Picture 8" descr="A group of people&amp;#39;s legs and feet on a carpet&#10;&#10;Description automatically generated">
            <a:extLst>
              <a:ext uri="{FF2B5EF4-FFF2-40B4-BE49-F238E27FC236}">
                <a16:creationId xmlns:a16="http://schemas.microsoft.com/office/drawing/2014/main" id="{E58BFA5E-2FDF-F90F-85FD-30BF7E301826}"/>
              </a:ext>
            </a:extLst>
          </p:cNvPr>
          <p:cNvPicPr>
            <a:picLocks noChangeAspect="1"/>
          </p:cNvPicPr>
          <p:nvPr/>
        </p:nvPicPr>
        <p:blipFill>
          <a:blip r:embed="rId5"/>
          <a:stretch>
            <a:fillRect/>
          </a:stretch>
        </p:blipFill>
        <p:spPr>
          <a:xfrm>
            <a:off x="7605712" y="2637413"/>
            <a:ext cx="2743200" cy="3654862"/>
          </a:xfrm>
          <a:prstGeom prst="rect">
            <a:avLst/>
          </a:prstGeom>
        </p:spPr>
      </p:pic>
      <p:sp>
        <p:nvSpPr>
          <p:cNvPr id="6" name="Rectangle 5">
            <a:extLst>
              <a:ext uri="{FF2B5EF4-FFF2-40B4-BE49-F238E27FC236}">
                <a16:creationId xmlns:a16="http://schemas.microsoft.com/office/drawing/2014/main" id="{693DE20C-FF11-352F-482D-91D5EDFDC250}"/>
              </a:ext>
            </a:extLst>
          </p:cNvPr>
          <p:cNvSpPr/>
          <p:nvPr/>
        </p:nvSpPr>
        <p:spPr>
          <a:xfrm>
            <a:off x="10654693" y="324782"/>
            <a:ext cx="1535905" cy="845344"/>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983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Wanna help?</a:t>
            </a:r>
            <a:endParaRPr lang="en-US"/>
          </a:p>
        </p:txBody>
      </p:sp>
      <p:sp>
        <p:nvSpPr>
          <p:cNvPr id="6" name="TextBox 5">
            <a:extLst>
              <a:ext uri="{FF2B5EF4-FFF2-40B4-BE49-F238E27FC236}">
                <a16:creationId xmlns:a16="http://schemas.microsoft.com/office/drawing/2014/main" id="{BE0CE2D4-01C0-8484-5647-B4009E59A8EF}"/>
              </a:ext>
            </a:extLst>
          </p:cNvPr>
          <p:cNvSpPr txBox="1"/>
          <p:nvPr/>
        </p:nvSpPr>
        <p:spPr>
          <a:xfrm>
            <a:off x="331078" y="2004418"/>
            <a:ext cx="5101411"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dirty="0">
                <a:latin typeface="Univers"/>
                <a:cs typeface="Calibri"/>
              </a:rPr>
              <a:t>Donate clothing to MacKay 131</a:t>
            </a:r>
          </a:p>
          <a:p>
            <a:pPr marL="800100" lvl="1" indent="-342900">
              <a:buFont typeface="Courier New"/>
              <a:buChar char="o"/>
            </a:pPr>
            <a:r>
              <a:rPr lang="en-US" dirty="0">
                <a:latin typeface="Univers"/>
                <a:ea typeface="Calibri"/>
                <a:cs typeface="Calibri"/>
              </a:rPr>
              <a:t>Monday-Friday, 8 a.m.-5 p.m.</a:t>
            </a:r>
          </a:p>
          <a:p>
            <a:pPr marL="342900" indent="-342900">
              <a:buAutoNum type="arabicPeriod"/>
            </a:pPr>
            <a:endParaRPr lang="en-US">
              <a:latin typeface="Univers"/>
              <a:cs typeface="Calibri"/>
            </a:endParaRPr>
          </a:p>
          <a:p>
            <a:pPr marL="342900" indent="-342900">
              <a:buAutoNum type="arabicPeriod"/>
            </a:pPr>
            <a:r>
              <a:rPr lang="en-US" dirty="0">
                <a:latin typeface="Univers"/>
                <a:cs typeface="Calibri"/>
              </a:rPr>
              <a:t>Bring empty cans and bottles to the recycling bins around MacKay Hall</a:t>
            </a:r>
            <a:endParaRPr lang="en-US" dirty="0">
              <a:latin typeface="Univers"/>
              <a:ea typeface="Calibri" panose="020F0502020204030204"/>
              <a:cs typeface="Calibri" panose="020F0502020204030204"/>
            </a:endParaRPr>
          </a:p>
          <a:p>
            <a:pPr marL="342900" indent="-342900">
              <a:buAutoNum type="arabicPeriod"/>
            </a:pPr>
            <a:endParaRPr lang="en-US">
              <a:latin typeface="Univers"/>
              <a:cs typeface="Calibri"/>
            </a:endParaRPr>
          </a:p>
          <a:p>
            <a:pPr marL="342900" indent="-342900">
              <a:buAutoNum type="arabicPeriod"/>
            </a:pPr>
            <a:r>
              <a:rPr lang="en-US" dirty="0">
                <a:latin typeface="Univers"/>
                <a:cs typeface="Arial"/>
              </a:rPr>
              <a:t>Connect us with a campus org or local business that would like to help</a:t>
            </a:r>
          </a:p>
          <a:p>
            <a:pPr marL="800100" lvl="1" indent="-342900">
              <a:buFont typeface="Courier New,monospace"/>
              <a:buChar char="o"/>
            </a:pPr>
            <a:r>
              <a:rPr lang="en-US" dirty="0">
                <a:latin typeface="Univers"/>
                <a:cs typeface="Arial"/>
              </a:rPr>
              <a:t>DM us: @isupopup</a:t>
            </a:r>
          </a:p>
          <a:p>
            <a:pPr marL="342900" indent="-342900">
              <a:buAutoNum type="arabicPeriod"/>
            </a:pPr>
            <a:endParaRPr lang="en-US">
              <a:latin typeface="Univers"/>
              <a:cs typeface="Calibri"/>
            </a:endParaRPr>
          </a:p>
          <a:p>
            <a:pPr marL="342900" indent="-342900">
              <a:buAutoNum type="arabicPeriod"/>
            </a:pPr>
            <a:r>
              <a:rPr lang="en-US" dirty="0">
                <a:latin typeface="Univers"/>
                <a:cs typeface="Calibri"/>
              </a:rPr>
              <a:t>Follow us on Insta: </a:t>
            </a:r>
            <a:r>
              <a:rPr lang="en-US" b="1" dirty="0">
                <a:latin typeface="Univers"/>
                <a:cs typeface="Calibri"/>
              </a:rPr>
              <a:t>@isupopup</a:t>
            </a:r>
          </a:p>
          <a:p>
            <a:endParaRPr lang="en-US">
              <a:latin typeface="Univers"/>
              <a:cs typeface="Calibri"/>
            </a:endParaRPr>
          </a:p>
        </p:txBody>
      </p:sp>
      <p:pic>
        <p:nvPicPr>
          <p:cNvPr id="2" name="Picture 1" descr="A person holding a bag&#10;&#10;Description automatically generated">
            <a:extLst>
              <a:ext uri="{FF2B5EF4-FFF2-40B4-BE49-F238E27FC236}">
                <a16:creationId xmlns:a16="http://schemas.microsoft.com/office/drawing/2014/main" id="{F4D2A2B0-F5E0-8D5E-7B8D-E2320EA22E03}"/>
              </a:ext>
            </a:extLst>
          </p:cNvPr>
          <p:cNvPicPr>
            <a:picLocks noChangeAspect="1"/>
          </p:cNvPicPr>
          <p:nvPr/>
        </p:nvPicPr>
        <p:blipFill>
          <a:blip r:embed="rId3"/>
          <a:stretch>
            <a:fillRect/>
          </a:stretch>
        </p:blipFill>
        <p:spPr>
          <a:xfrm>
            <a:off x="5804310" y="1425512"/>
            <a:ext cx="6096000" cy="4064000"/>
          </a:xfrm>
          <a:prstGeom prst="roundRect">
            <a:avLst/>
          </a:prstGeom>
        </p:spPr>
      </p:pic>
    </p:spTree>
    <p:extLst>
      <p:ext uri="{BB962C8B-B14F-4D97-AF65-F5344CB8AC3E}">
        <p14:creationId xmlns:p14="http://schemas.microsoft.com/office/powerpoint/2010/main" val="2123801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Next Steps</a:t>
            </a:r>
            <a:endParaRPr lang="en-US"/>
          </a:p>
        </p:txBody>
      </p:sp>
      <p:sp>
        <p:nvSpPr>
          <p:cNvPr id="4" name="TextBox 3">
            <a:extLst>
              <a:ext uri="{FF2B5EF4-FFF2-40B4-BE49-F238E27FC236}">
                <a16:creationId xmlns:a16="http://schemas.microsoft.com/office/drawing/2014/main" id="{ABFAF5D4-5646-45B6-8030-20FFB3179D5E}"/>
              </a:ext>
            </a:extLst>
          </p:cNvPr>
          <p:cNvSpPr txBox="1"/>
          <p:nvPr/>
        </p:nvSpPr>
        <p:spPr>
          <a:xfrm>
            <a:off x="2234972" y="1304281"/>
            <a:ext cx="8331438" cy="58613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Sans-Serif"/>
              <a:buChar char="•"/>
            </a:pPr>
            <a:r>
              <a:rPr lang="en-US">
                <a:latin typeface="Univers"/>
                <a:cs typeface="Arial"/>
              </a:rPr>
              <a:t>Renewing our </a:t>
            </a:r>
            <a:r>
              <a:rPr lang="en-US" b="1">
                <a:latin typeface="Univers"/>
                <a:cs typeface="Arial"/>
              </a:rPr>
              <a:t>contact with Student Government</a:t>
            </a:r>
            <a:r>
              <a:rPr lang="en-US">
                <a:latin typeface="Univers"/>
                <a:cs typeface="Arial"/>
              </a:rPr>
              <a:t> with our updated needs and student data</a:t>
            </a:r>
          </a:p>
          <a:p>
            <a:pPr marL="742950" lvl="1" indent="-285750">
              <a:lnSpc>
                <a:spcPct val="150000"/>
              </a:lnSpc>
              <a:buFont typeface="Arial,Sans-Serif"/>
              <a:buChar char="•"/>
            </a:pPr>
            <a:r>
              <a:rPr lang="en-US">
                <a:latin typeface="Univers"/>
                <a:cs typeface="Arial"/>
              </a:rPr>
              <a:t>Data collection is key to demonstrating to outside stakeholders what exactly you do</a:t>
            </a:r>
            <a:endParaRPr lang="en-US">
              <a:latin typeface="Univers"/>
            </a:endParaRPr>
          </a:p>
          <a:p>
            <a:pPr marL="285750" indent="-285750">
              <a:lnSpc>
                <a:spcPct val="150000"/>
              </a:lnSpc>
              <a:buFont typeface="Arial"/>
              <a:buChar char="•"/>
            </a:pPr>
            <a:endParaRPr lang="en-US">
              <a:latin typeface="Univers"/>
              <a:cs typeface="Calibri"/>
            </a:endParaRPr>
          </a:p>
          <a:p>
            <a:pPr marL="285750" indent="-285750">
              <a:lnSpc>
                <a:spcPct val="150000"/>
              </a:lnSpc>
              <a:buFont typeface="Arial"/>
              <a:buChar char="•"/>
            </a:pPr>
            <a:r>
              <a:rPr lang="en-US">
                <a:latin typeface="Univers"/>
                <a:cs typeface="Calibri"/>
              </a:rPr>
              <a:t>Supporting our </a:t>
            </a:r>
            <a:r>
              <a:rPr lang="en-US" b="1">
                <a:latin typeface="Univers"/>
                <a:cs typeface="Calibri"/>
              </a:rPr>
              <a:t>Closet volunteer student organization</a:t>
            </a:r>
            <a:endParaRPr lang="en-US" b="1">
              <a:latin typeface="Univers"/>
              <a:ea typeface="Calibri"/>
              <a:cs typeface="Calibri"/>
            </a:endParaRPr>
          </a:p>
          <a:p>
            <a:pPr marL="742950" lvl="1" indent="-285750">
              <a:lnSpc>
                <a:spcPct val="150000"/>
              </a:lnSpc>
              <a:buFont typeface="Arial"/>
              <a:buChar char="•"/>
            </a:pPr>
            <a:r>
              <a:rPr lang="en-US">
                <a:latin typeface="Univers"/>
                <a:cs typeface="Calibri"/>
              </a:rPr>
              <a:t>Providing them with freedom to run the Closet how they want</a:t>
            </a:r>
          </a:p>
          <a:p>
            <a:pPr marL="742950" lvl="1" indent="-285750">
              <a:lnSpc>
                <a:spcPct val="150000"/>
              </a:lnSpc>
              <a:buFont typeface="Arial"/>
              <a:buChar char="•"/>
            </a:pPr>
            <a:r>
              <a:rPr lang="en-US">
                <a:latin typeface="Univers"/>
                <a:cs typeface="Calibri"/>
              </a:rPr>
              <a:t>Planning for the Grand Opening (announcement soon—stay tuned!)</a:t>
            </a:r>
          </a:p>
          <a:p>
            <a:pPr marL="742950" lvl="1" indent="-285750">
              <a:lnSpc>
                <a:spcPct val="150000"/>
              </a:lnSpc>
              <a:buFont typeface="Arial"/>
              <a:buChar char="•"/>
            </a:pPr>
            <a:r>
              <a:rPr lang="en-US">
                <a:latin typeface="Univers"/>
                <a:cs typeface="Calibri"/>
              </a:rPr>
              <a:t>Workshops, more collaborations on and off campus (e.g. </a:t>
            </a:r>
            <a:r>
              <a:rPr lang="en-US" err="1">
                <a:latin typeface="Univers"/>
                <a:cs typeface="Calibri"/>
              </a:rPr>
              <a:t>Sustainapalooza</a:t>
            </a:r>
            <a:r>
              <a:rPr lang="en-US">
                <a:latin typeface="Univers"/>
                <a:cs typeface="Calibri"/>
              </a:rPr>
              <a:t>, Ames Repair Café, more community donors)</a:t>
            </a:r>
          </a:p>
          <a:p>
            <a:pPr marL="285750" indent="-285750">
              <a:lnSpc>
                <a:spcPct val="150000"/>
              </a:lnSpc>
              <a:buFont typeface="Arial"/>
              <a:buChar char="•"/>
            </a:pPr>
            <a:endParaRPr lang="en-US">
              <a:latin typeface="Univers"/>
              <a:cs typeface="Calibri"/>
            </a:endParaRPr>
          </a:p>
          <a:p>
            <a:pPr marL="1200150" lvl="2" indent="-285750">
              <a:lnSpc>
                <a:spcPct val="150000"/>
              </a:lnSpc>
              <a:buFont typeface="Wingdings"/>
              <a:buChar char="§"/>
            </a:pPr>
            <a:endParaRPr lang="en-US">
              <a:latin typeface="Univers"/>
              <a:cs typeface="Calibri"/>
            </a:endParaRPr>
          </a:p>
          <a:p>
            <a:pPr marL="742950" lvl="1" indent="-285750">
              <a:lnSpc>
                <a:spcPct val="150000"/>
              </a:lnSpc>
              <a:buFont typeface="Arial"/>
              <a:buChar char="•"/>
            </a:pPr>
            <a:endParaRPr lang="en-US">
              <a:latin typeface="Univers"/>
              <a:cs typeface="Calibri"/>
            </a:endParaRPr>
          </a:p>
          <a:p>
            <a:pPr marL="285750" indent="-285750">
              <a:lnSpc>
                <a:spcPct val="150000"/>
              </a:lnSpc>
              <a:buFont typeface="Arial"/>
              <a:buChar char="•"/>
            </a:pPr>
            <a:endParaRPr lang="en-US">
              <a:latin typeface="Univers"/>
              <a:cs typeface="Calibri"/>
            </a:endParaRPr>
          </a:p>
        </p:txBody>
      </p:sp>
    </p:spTree>
    <p:extLst>
      <p:ext uri="{BB962C8B-B14F-4D97-AF65-F5344CB8AC3E}">
        <p14:creationId xmlns:p14="http://schemas.microsoft.com/office/powerpoint/2010/main" val="1987012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Passing the Torch</a:t>
            </a:r>
          </a:p>
        </p:txBody>
      </p:sp>
      <p:sp>
        <p:nvSpPr>
          <p:cNvPr id="4" name="TextBox 3">
            <a:extLst>
              <a:ext uri="{FF2B5EF4-FFF2-40B4-BE49-F238E27FC236}">
                <a16:creationId xmlns:a16="http://schemas.microsoft.com/office/drawing/2014/main" id="{ABFAF5D4-5646-45B6-8030-20FFB3179D5E}"/>
              </a:ext>
            </a:extLst>
          </p:cNvPr>
          <p:cNvSpPr txBox="1"/>
          <p:nvPr/>
        </p:nvSpPr>
        <p:spPr>
          <a:xfrm>
            <a:off x="2234972" y="1304281"/>
            <a:ext cx="8331438" cy="50303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atin typeface="Univers"/>
                <a:cs typeface="Arial"/>
              </a:rPr>
              <a:t>We challenge you:</a:t>
            </a:r>
            <a:endParaRPr lang="en-US">
              <a:latin typeface="Univers"/>
              <a:ea typeface="Calibri" panose="020F0502020204030204"/>
              <a:cs typeface="Calibri" panose="020F0502020204030204"/>
            </a:endParaRPr>
          </a:p>
          <a:p>
            <a:pPr marL="285750" indent="-285750">
              <a:lnSpc>
                <a:spcPct val="150000"/>
              </a:lnSpc>
              <a:buAutoNum type="arabicPeriod"/>
            </a:pPr>
            <a:endParaRPr lang="en-US">
              <a:latin typeface="Univers"/>
              <a:cs typeface="Arial"/>
            </a:endParaRPr>
          </a:p>
          <a:p>
            <a:pPr marL="342900" indent="-342900">
              <a:lnSpc>
                <a:spcPct val="150000"/>
              </a:lnSpc>
              <a:buAutoNum type="arabicPeriod"/>
            </a:pPr>
            <a:r>
              <a:rPr lang="en-US" b="1">
                <a:latin typeface="Univers"/>
                <a:cs typeface="Arial"/>
              </a:rPr>
              <a:t>Pay attention</a:t>
            </a:r>
            <a:r>
              <a:rPr lang="en-US">
                <a:latin typeface="Univers"/>
                <a:cs typeface="Arial"/>
              </a:rPr>
              <a:t> to what students around you need.</a:t>
            </a:r>
          </a:p>
          <a:p>
            <a:pPr marL="342900" indent="-342900">
              <a:lnSpc>
                <a:spcPct val="150000"/>
              </a:lnSpc>
              <a:buAutoNum type="arabicPeriod"/>
            </a:pPr>
            <a:endParaRPr lang="en-US">
              <a:latin typeface="Univers"/>
              <a:cs typeface="Arial"/>
            </a:endParaRPr>
          </a:p>
          <a:p>
            <a:pPr marL="342900" indent="-342900">
              <a:lnSpc>
                <a:spcPct val="150000"/>
              </a:lnSpc>
              <a:buAutoNum type="arabicPeriod"/>
            </a:pPr>
            <a:r>
              <a:rPr lang="en-US" b="1">
                <a:latin typeface="Univers"/>
                <a:cs typeface="Arial"/>
              </a:rPr>
              <a:t>Think critically and cleverly</a:t>
            </a:r>
            <a:r>
              <a:rPr lang="en-US">
                <a:latin typeface="Univers"/>
                <a:cs typeface="Arial"/>
              </a:rPr>
              <a:t> to provide a solution.</a:t>
            </a:r>
          </a:p>
          <a:p>
            <a:pPr marL="342900" indent="-342900">
              <a:lnSpc>
                <a:spcPct val="150000"/>
              </a:lnSpc>
              <a:buAutoNum type="arabicPeriod"/>
            </a:pPr>
            <a:endParaRPr lang="en-US">
              <a:latin typeface="Univers"/>
              <a:cs typeface="Arial"/>
            </a:endParaRPr>
          </a:p>
          <a:p>
            <a:pPr marL="342900" indent="-342900">
              <a:lnSpc>
                <a:spcPct val="150000"/>
              </a:lnSpc>
              <a:buAutoNum type="arabicPeriod"/>
            </a:pPr>
            <a:r>
              <a:rPr lang="en-US" b="1">
                <a:latin typeface="Univers"/>
                <a:cs typeface="Arial"/>
              </a:rPr>
              <a:t>Collaborate </a:t>
            </a:r>
            <a:r>
              <a:rPr lang="en-US">
                <a:latin typeface="Univers"/>
                <a:cs typeface="Arial"/>
              </a:rPr>
              <a:t>with like-minded colleagues (faculty, staff, students, etc.)</a:t>
            </a:r>
          </a:p>
          <a:p>
            <a:pPr marL="342900" indent="-342900">
              <a:lnSpc>
                <a:spcPct val="150000"/>
              </a:lnSpc>
              <a:buAutoNum type="arabicPeriod"/>
            </a:pPr>
            <a:endParaRPr lang="en-US">
              <a:latin typeface="Univers"/>
              <a:cs typeface="Arial"/>
            </a:endParaRPr>
          </a:p>
          <a:p>
            <a:pPr marL="342900" indent="-342900">
              <a:lnSpc>
                <a:spcPct val="150000"/>
              </a:lnSpc>
              <a:buAutoNum type="arabicPeriod"/>
            </a:pPr>
            <a:r>
              <a:rPr lang="en-US" b="1">
                <a:latin typeface="Univers"/>
                <a:cs typeface="Arial"/>
              </a:rPr>
              <a:t>Ask for help</a:t>
            </a:r>
            <a:r>
              <a:rPr lang="en-US">
                <a:latin typeface="Univers"/>
                <a:cs typeface="Arial"/>
              </a:rPr>
              <a:t> when you need it.</a:t>
            </a:r>
          </a:p>
          <a:p>
            <a:pPr marL="342900" indent="-342900">
              <a:lnSpc>
                <a:spcPct val="150000"/>
              </a:lnSpc>
              <a:buAutoNum type="arabicPeriod"/>
            </a:pPr>
            <a:endParaRPr lang="en-US">
              <a:latin typeface="Univers"/>
              <a:cs typeface="Arial"/>
            </a:endParaRPr>
          </a:p>
          <a:p>
            <a:pPr marL="342900" indent="-342900">
              <a:lnSpc>
                <a:spcPct val="150000"/>
              </a:lnSpc>
              <a:buAutoNum type="arabicPeriod"/>
            </a:pPr>
            <a:r>
              <a:rPr lang="en-US">
                <a:latin typeface="Univers"/>
                <a:cs typeface="Arial"/>
              </a:rPr>
              <a:t>Don't let the </a:t>
            </a:r>
            <a:r>
              <a:rPr lang="en-US" b="1">
                <a:latin typeface="Univers"/>
                <a:cs typeface="Arial"/>
              </a:rPr>
              <a:t>perfect </a:t>
            </a:r>
            <a:r>
              <a:rPr lang="en-US">
                <a:latin typeface="Univers"/>
                <a:cs typeface="Arial"/>
              </a:rPr>
              <a:t>get in the way of the </a:t>
            </a:r>
            <a:r>
              <a:rPr lang="en-US" b="1">
                <a:latin typeface="Univers"/>
                <a:cs typeface="Arial"/>
              </a:rPr>
              <a:t>good.</a:t>
            </a:r>
            <a:endParaRPr lang="en-US">
              <a:latin typeface="Univers"/>
              <a:cs typeface="Arial"/>
            </a:endParaRPr>
          </a:p>
          <a:p>
            <a:pPr marL="342900" indent="-342900">
              <a:lnSpc>
                <a:spcPct val="150000"/>
              </a:lnSpc>
              <a:buAutoNum type="arabicPeriod"/>
            </a:pPr>
            <a:endParaRPr lang="en-US">
              <a:latin typeface="Univers"/>
              <a:cs typeface="Arial"/>
            </a:endParaRPr>
          </a:p>
        </p:txBody>
      </p:sp>
    </p:spTree>
    <p:extLst>
      <p:ext uri="{BB962C8B-B14F-4D97-AF65-F5344CB8AC3E}">
        <p14:creationId xmlns:p14="http://schemas.microsoft.com/office/powerpoint/2010/main" val="1904896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BD1E8472-1E20-51DD-50FA-C45807C8FC97}"/>
              </a:ext>
            </a:extLst>
          </p:cNvPr>
          <p:cNvSpPr txBox="1"/>
          <p:nvPr/>
        </p:nvSpPr>
        <p:spPr>
          <a:xfrm>
            <a:off x="2152079" y="5536159"/>
            <a:ext cx="7900307"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rgbClr val="F1BE48"/>
                </a:solidFill>
                <a:latin typeface="Univers"/>
                <a:cs typeface="Calibri"/>
              </a:rPr>
              <a:t>Please complete the session survey by scanning the above QR Code and entering the follow session code:</a:t>
            </a:r>
          </a:p>
          <a:p>
            <a:pPr algn="ctr"/>
            <a:r>
              <a:rPr lang="en-US" sz="2200" b="1">
                <a:solidFill>
                  <a:srgbClr val="F1BE48"/>
                </a:solidFill>
                <a:latin typeface="Univers"/>
                <a:ea typeface="+mn-lt"/>
                <a:cs typeface="+mn-lt"/>
              </a:rPr>
              <a:t>[2421]</a:t>
            </a:r>
          </a:p>
        </p:txBody>
      </p:sp>
    </p:spTree>
    <p:extLst>
      <p:ext uri="{BB962C8B-B14F-4D97-AF65-F5344CB8AC3E}">
        <p14:creationId xmlns:p14="http://schemas.microsoft.com/office/powerpoint/2010/main" val="344840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Learning Outcomes</a:t>
            </a:r>
            <a:endParaRPr lang="en-US"/>
          </a:p>
        </p:txBody>
      </p:sp>
      <p:sp>
        <p:nvSpPr>
          <p:cNvPr id="6" name="TextBox 5">
            <a:extLst>
              <a:ext uri="{FF2B5EF4-FFF2-40B4-BE49-F238E27FC236}">
                <a16:creationId xmlns:a16="http://schemas.microsoft.com/office/drawing/2014/main" id="{BE0CE2D4-01C0-8484-5647-B4009E59A8EF}"/>
              </a:ext>
            </a:extLst>
          </p:cNvPr>
          <p:cNvSpPr txBox="1"/>
          <p:nvPr/>
        </p:nvSpPr>
        <p:spPr>
          <a:xfrm>
            <a:off x="272463" y="1617556"/>
            <a:ext cx="5253811" cy="36933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Univers"/>
                <a:cs typeface="Calibri"/>
              </a:rPr>
              <a:t>After attending this presentation, we hope that you will be able to: </a:t>
            </a:r>
            <a:endParaRPr lang="en-US" dirty="0">
              <a:latin typeface="Univers"/>
              <a:ea typeface="Calibri" panose="020F0502020204030204"/>
              <a:cs typeface="Calibri"/>
            </a:endParaRPr>
          </a:p>
          <a:p>
            <a:endParaRPr lang="en-US">
              <a:latin typeface="Univers"/>
              <a:cs typeface="Calibri"/>
            </a:endParaRPr>
          </a:p>
          <a:p>
            <a:pPr marL="342900" indent="-342900">
              <a:buAutoNum type="arabicPeriod"/>
            </a:pPr>
            <a:r>
              <a:rPr lang="en-US" dirty="0">
                <a:latin typeface="Univers"/>
                <a:cs typeface="Calibri"/>
              </a:rPr>
              <a:t>Identify key steps in the Pop-Up Shop's history that they could incorporate into your own grassroots projects. </a:t>
            </a:r>
            <a:endParaRPr lang="en-US" dirty="0">
              <a:latin typeface="Univers"/>
              <a:ea typeface="Calibri"/>
              <a:cs typeface="Calibri"/>
            </a:endParaRPr>
          </a:p>
          <a:p>
            <a:pPr marL="342900" indent="-342900">
              <a:buAutoNum type="arabicPeriod"/>
            </a:pPr>
            <a:endParaRPr lang="en-US">
              <a:latin typeface="Univers"/>
              <a:cs typeface="Calibri"/>
            </a:endParaRPr>
          </a:p>
          <a:p>
            <a:pPr marL="342900" indent="-342900">
              <a:buAutoNum type="arabicPeriod"/>
            </a:pPr>
            <a:r>
              <a:rPr lang="en-US" dirty="0">
                <a:latin typeface="Univers"/>
                <a:cs typeface="Calibri"/>
              </a:rPr>
              <a:t>Describe the mission of the Pop-Up Shop and feel confident making referrals to us.</a:t>
            </a:r>
          </a:p>
          <a:p>
            <a:pPr marL="342900" indent="-342900">
              <a:buAutoNum type="arabicPeriod"/>
            </a:pPr>
            <a:endParaRPr lang="en-US">
              <a:latin typeface="Univers"/>
              <a:cs typeface="Calibri"/>
            </a:endParaRPr>
          </a:p>
          <a:p>
            <a:pPr marL="342900" indent="-342900">
              <a:buAutoNum type="arabicPeriod"/>
            </a:pPr>
            <a:r>
              <a:rPr lang="en-US" dirty="0">
                <a:latin typeface="Univers"/>
                <a:cs typeface="Calibri"/>
              </a:rPr>
              <a:t>Begin the process of developing your own grassroots resource.</a:t>
            </a:r>
            <a:endParaRPr lang="en-US" dirty="0">
              <a:latin typeface="Univers"/>
              <a:ea typeface="Calibri" panose="020F0502020204030204"/>
              <a:cs typeface="Calibri" panose="020F0502020204030204"/>
            </a:endParaRPr>
          </a:p>
          <a:p>
            <a:endParaRPr lang="en-US">
              <a:latin typeface="Univers"/>
              <a:cs typeface="Calibri"/>
            </a:endParaRPr>
          </a:p>
        </p:txBody>
      </p:sp>
      <p:pic>
        <p:nvPicPr>
          <p:cNvPr id="2" name="Picture 1" descr="A person holding a bag&#10;&#10;Description automatically generated">
            <a:extLst>
              <a:ext uri="{FF2B5EF4-FFF2-40B4-BE49-F238E27FC236}">
                <a16:creationId xmlns:a16="http://schemas.microsoft.com/office/drawing/2014/main" id="{F4D2A2B0-F5E0-8D5E-7B8D-E2320EA22E03}"/>
              </a:ext>
            </a:extLst>
          </p:cNvPr>
          <p:cNvPicPr>
            <a:picLocks noChangeAspect="1"/>
          </p:cNvPicPr>
          <p:nvPr/>
        </p:nvPicPr>
        <p:blipFill>
          <a:blip r:embed="rId3"/>
          <a:stretch>
            <a:fillRect/>
          </a:stretch>
        </p:blipFill>
        <p:spPr>
          <a:xfrm>
            <a:off x="5804310" y="1425512"/>
            <a:ext cx="6096000" cy="4064000"/>
          </a:xfrm>
          <a:prstGeom prst="roundRect">
            <a:avLst/>
          </a:prstGeom>
        </p:spPr>
      </p:pic>
    </p:spTree>
    <p:extLst>
      <p:ext uri="{BB962C8B-B14F-4D97-AF65-F5344CB8AC3E}">
        <p14:creationId xmlns:p14="http://schemas.microsoft.com/office/powerpoint/2010/main" val="157354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Meet the Team</a:t>
            </a:r>
            <a:endParaRPr lang="en-US"/>
          </a:p>
        </p:txBody>
      </p:sp>
      <p:sp>
        <p:nvSpPr>
          <p:cNvPr id="7" name="TextBox 6">
            <a:extLst>
              <a:ext uri="{FF2B5EF4-FFF2-40B4-BE49-F238E27FC236}">
                <a16:creationId xmlns:a16="http://schemas.microsoft.com/office/drawing/2014/main" id="{6E5886B3-FBBF-A179-176A-43F07FF7FF32}"/>
              </a:ext>
            </a:extLst>
          </p:cNvPr>
          <p:cNvSpPr txBox="1"/>
          <p:nvPr/>
        </p:nvSpPr>
        <p:spPr>
          <a:xfrm>
            <a:off x="6181044" y="2038349"/>
            <a:ext cx="2457452"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Univers"/>
                <a:cs typeface="Calibri"/>
              </a:rPr>
              <a:t>Holly Clemons</a:t>
            </a:r>
            <a:endParaRPr lang="en-US" sz="2400">
              <a:ea typeface="Calibri"/>
              <a:cs typeface="Calibri"/>
            </a:endParaRPr>
          </a:p>
          <a:p>
            <a:pPr algn="ctr"/>
            <a:r>
              <a:rPr lang="en-US" sz="1600">
                <a:latin typeface="Univers"/>
                <a:cs typeface="Calibri"/>
              </a:rPr>
              <a:t>Student Services Program Specialist</a:t>
            </a:r>
          </a:p>
        </p:txBody>
      </p:sp>
      <p:pic>
        <p:nvPicPr>
          <p:cNvPr id="9" name="Picture 8" descr="A person in a blue dress&#10;&#10;Description automatically generated">
            <a:extLst>
              <a:ext uri="{FF2B5EF4-FFF2-40B4-BE49-F238E27FC236}">
                <a16:creationId xmlns:a16="http://schemas.microsoft.com/office/drawing/2014/main" id="{BD0E3105-A4BE-8CA6-C93D-E24C0D004385}"/>
              </a:ext>
            </a:extLst>
          </p:cNvPr>
          <p:cNvPicPr>
            <a:picLocks noChangeAspect="1"/>
          </p:cNvPicPr>
          <p:nvPr/>
        </p:nvPicPr>
        <p:blipFill>
          <a:blip r:embed="rId4"/>
          <a:stretch>
            <a:fillRect/>
          </a:stretch>
        </p:blipFill>
        <p:spPr>
          <a:xfrm>
            <a:off x="8714524" y="1371600"/>
            <a:ext cx="3158558" cy="2645230"/>
          </a:xfrm>
          <a:prstGeom prst="ellipse">
            <a:avLst/>
          </a:prstGeom>
        </p:spPr>
      </p:pic>
      <p:pic>
        <p:nvPicPr>
          <p:cNvPr id="11" name="Picture 10" descr="A person wearing glasses and a floral shirt&#10;&#10;Description automatically generated">
            <a:extLst>
              <a:ext uri="{FF2B5EF4-FFF2-40B4-BE49-F238E27FC236}">
                <a16:creationId xmlns:a16="http://schemas.microsoft.com/office/drawing/2014/main" id="{B640D3DC-BA61-0A4C-74FC-0CDECC069BBA}"/>
              </a:ext>
            </a:extLst>
          </p:cNvPr>
          <p:cNvPicPr>
            <a:picLocks noChangeAspect="1"/>
          </p:cNvPicPr>
          <p:nvPr/>
        </p:nvPicPr>
        <p:blipFill rotWithShape="1">
          <a:blip r:embed="rId5"/>
          <a:srcRect l="376" t="10302" b="33920"/>
          <a:stretch/>
        </p:blipFill>
        <p:spPr>
          <a:xfrm>
            <a:off x="8714523" y="4174671"/>
            <a:ext cx="3146685" cy="2641395"/>
          </a:xfrm>
          <a:prstGeom prst="ellipse">
            <a:avLst/>
          </a:prstGeom>
        </p:spPr>
      </p:pic>
      <p:pic>
        <p:nvPicPr>
          <p:cNvPr id="13" name="Picture 12" descr="A person holding flowers in a hallway&#10;&#10;Description automatically generated">
            <a:extLst>
              <a:ext uri="{FF2B5EF4-FFF2-40B4-BE49-F238E27FC236}">
                <a16:creationId xmlns:a16="http://schemas.microsoft.com/office/drawing/2014/main" id="{53474EEA-A755-798D-B34E-70ADBBB45722}"/>
              </a:ext>
            </a:extLst>
          </p:cNvPr>
          <p:cNvPicPr>
            <a:picLocks noChangeAspect="1"/>
          </p:cNvPicPr>
          <p:nvPr/>
        </p:nvPicPr>
        <p:blipFill rotWithShape="1">
          <a:blip r:embed="rId6"/>
          <a:srcRect l="2035" t="27387" r="933" b="17918"/>
          <a:stretch/>
        </p:blipFill>
        <p:spPr>
          <a:xfrm>
            <a:off x="396275" y="4202180"/>
            <a:ext cx="3064816" cy="2592006"/>
          </a:xfrm>
          <a:prstGeom prst="ellipse">
            <a:avLst/>
          </a:prstGeom>
        </p:spPr>
      </p:pic>
      <p:pic>
        <p:nvPicPr>
          <p:cNvPr id="15" name="Picture 14" descr="A person wearing glasses and a scarf smiling&#10;&#10;Description automatically generated">
            <a:extLst>
              <a:ext uri="{FF2B5EF4-FFF2-40B4-BE49-F238E27FC236}">
                <a16:creationId xmlns:a16="http://schemas.microsoft.com/office/drawing/2014/main" id="{01D0E5D3-8594-CC49-CCC3-31435144146D}"/>
              </a:ext>
            </a:extLst>
          </p:cNvPr>
          <p:cNvPicPr>
            <a:picLocks noChangeAspect="1"/>
          </p:cNvPicPr>
          <p:nvPr/>
        </p:nvPicPr>
        <p:blipFill rotWithShape="1">
          <a:blip r:embed="rId7"/>
          <a:srcRect r="334" b="16107"/>
          <a:stretch/>
        </p:blipFill>
        <p:spPr>
          <a:xfrm>
            <a:off x="305309" y="1371600"/>
            <a:ext cx="3147996" cy="2649801"/>
          </a:xfrm>
          <a:prstGeom prst="ellipse">
            <a:avLst/>
          </a:prstGeom>
        </p:spPr>
      </p:pic>
      <p:sp>
        <p:nvSpPr>
          <p:cNvPr id="17" name="TextBox 16">
            <a:extLst>
              <a:ext uri="{FF2B5EF4-FFF2-40B4-BE49-F238E27FC236}">
                <a16:creationId xmlns:a16="http://schemas.microsoft.com/office/drawing/2014/main" id="{A61AF4C3-6C78-E246-A325-FDD1A98C8F62}"/>
              </a:ext>
            </a:extLst>
          </p:cNvPr>
          <p:cNvSpPr txBox="1"/>
          <p:nvPr/>
        </p:nvSpPr>
        <p:spPr>
          <a:xfrm>
            <a:off x="3636508" y="4555670"/>
            <a:ext cx="2457452"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Univers"/>
                <a:cs typeface="Calibri"/>
              </a:rPr>
              <a:t>Sara Mejia</a:t>
            </a:r>
            <a:endParaRPr lang="en-US"/>
          </a:p>
          <a:p>
            <a:pPr algn="ctr"/>
            <a:r>
              <a:rPr lang="en-US" sz="1600">
                <a:latin typeface="Univers"/>
                <a:ea typeface="+mn-lt"/>
                <a:cs typeface="+mn-lt"/>
              </a:rPr>
              <a:t>Social Media and Promotions Specialist</a:t>
            </a:r>
            <a:endParaRPr lang="en-US" err="1"/>
          </a:p>
        </p:txBody>
      </p:sp>
      <p:sp>
        <p:nvSpPr>
          <p:cNvPr id="19" name="TextBox 18">
            <a:extLst>
              <a:ext uri="{FF2B5EF4-FFF2-40B4-BE49-F238E27FC236}">
                <a16:creationId xmlns:a16="http://schemas.microsoft.com/office/drawing/2014/main" id="{1F60A994-96A8-C172-9DF1-7D592A519C88}"/>
              </a:ext>
            </a:extLst>
          </p:cNvPr>
          <p:cNvSpPr txBox="1"/>
          <p:nvPr/>
        </p:nvSpPr>
        <p:spPr>
          <a:xfrm>
            <a:off x="6249080" y="4555671"/>
            <a:ext cx="2457452"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Univers"/>
                <a:ea typeface="Calibri"/>
                <a:cs typeface="Calibri"/>
              </a:rPr>
              <a:t>Dr. Amy Shane-Nichols</a:t>
            </a:r>
            <a:endParaRPr lang="en-US">
              <a:ea typeface="Calibri"/>
              <a:cs typeface="Calibri"/>
            </a:endParaRPr>
          </a:p>
          <a:p>
            <a:pPr algn="ctr"/>
            <a:r>
              <a:rPr lang="en-US" sz="1600">
                <a:latin typeface="Univers"/>
                <a:cs typeface="Calibri"/>
              </a:rPr>
              <a:t>Assistant Teaching Professor </a:t>
            </a:r>
            <a:endParaRPr lang="en-US"/>
          </a:p>
        </p:txBody>
      </p:sp>
      <p:sp>
        <p:nvSpPr>
          <p:cNvPr id="21" name="TextBox 20">
            <a:extLst>
              <a:ext uri="{FF2B5EF4-FFF2-40B4-BE49-F238E27FC236}">
                <a16:creationId xmlns:a16="http://schemas.microsoft.com/office/drawing/2014/main" id="{61A2F2CC-D0DE-3548-FA1F-38B27C8BB18E}"/>
              </a:ext>
            </a:extLst>
          </p:cNvPr>
          <p:cNvSpPr txBox="1"/>
          <p:nvPr/>
        </p:nvSpPr>
        <p:spPr>
          <a:xfrm>
            <a:off x="3636508" y="2038349"/>
            <a:ext cx="2457452"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Univers"/>
                <a:cs typeface="Calibri"/>
              </a:rPr>
              <a:t>Carmen Flagge</a:t>
            </a:r>
            <a:endParaRPr lang="en-US"/>
          </a:p>
          <a:p>
            <a:pPr algn="ctr"/>
            <a:r>
              <a:rPr lang="en-US" sz="1600">
                <a:latin typeface="Univers"/>
                <a:cs typeface="Calibri"/>
              </a:rPr>
              <a:t>Director of Multicultural Student Success</a:t>
            </a:r>
          </a:p>
        </p:txBody>
      </p:sp>
    </p:spTree>
    <p:extLst>
      <p:ext uri="{BB962C8B-B14F-4D97-AF65-F5344CB8AC3E}">
        <p14:creationId xmlns:p14="http://schemas.microsoft.com/office/powerpoint/2010/main" val="295947592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Meet the Advisory Board</a:t>
            </a:r>
            <a:endParaRPr lang="en-US"/>
          </a:p>
        </p:txBody>
      </p:sp>
      <p:pic>
        <p:nvPicPr>
          <p:cNvPr id="2" name="Picture 1" descr="A group of people posing for a photo&#10;&#10;Description automatically generated">
            <a:extLst>
              <a:ext uri="{FF2B5EF4-FFF2-40B4-BE49-F238E27FC236}">
                <a16:creationId xmlns:a16="http://schemas.microsoft.com/office/drawing/2014/main" id="{B71BFAD7-F532-CC18-8F21-20B7B2D77DE6}"/>
              </a:ext>
            </a:extLst>
          </p:cNvPr>
          <p:cNvPicPr>
            <a:picLocks noChangeAspect="1"/>
          </p:cNvPicPr>
          <p:nvPr/>
        </p:nvPicPr>
        <p:blipFill>
          <a:blip r:embed="rId4"/>
          <a:stretch>
            <a:fillRect/>
          </a:stretch>
        </p:blipFill>
        <p:spPr>
          <a:xfrm>
            <a:off x="326571" y="1179285"/>
            <a:ext cx="6762750" cy="4499428"/>
          </a:xfrm>
          <a:prstGeom prst="roundRect">
            <a:avLst/>
          </a:prstGeom>
        </p:spPr>
      </p:pic>
      <p:sp>
        <p:nvSpPr>
          <p:cNvPr id="5" name="TextBox 4">
            <a:extLst>
              <a:ext uri="{FF2B5EF4-FFF2-40B4-BE49-F238E27FC236}">
                <a16:creationId xmlns:a16="http://schemas.microsoft.com/office/drawing/2014/main" id="{2315AFC5-CD6B-34F3-DA6F-8EE8B8DC239B}"/>
              </a:ext>
            </a:extLst>
          </p:cNvPr>
          <p:cNvSpPr txBox="1"/>
          <p:nvPr/>
        </p:nvSpPr>
        <p:spPr>
          <a:xfrm flipH="1">
            <a:off x="7329367" y="1008696"/>
            <a:ext cx="3664403" cy="5078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Univers"/>
                <a:cs typeface="Calibri"/>
              </a:rPr>
              <a:t>Brady L. Talley</a:t>
            </a:r>
            <a:r>
              <a:rPr lang="en-US" dirty="0">
                <a:latin typeface="Univers"/>
                <a:cs typeface="Calibri"/>
              </a:rPr>
              <a:t>, DMSS, Ivy College of Business</a:t>
            </a:r>
            <a:endParaRPr lang="en-US" dirty="0">
              <a:latin typeface="Univers"/>
            </a:endParaRPr>
          </a:p>
          <a:p>
            <a:endParaRPr lang="en-US">
              <a:latin typeface="Univers"/>
              <a:cs typeface="Calibri"/>
            </a:endParaRPr>
          </a:p>
          <a:p>
            <a:r>
              <a:rPr lang="en-US" b="1" dirty="0">
                <a:latin typeface="Univers"/>
                <a:cs typeface="Calibri"/>
              </a:rPr>
              <a:t>Carmen Flagge</a:t>
            </a:r>
            <a:r>
              <a:rPr lang="en-US" dirty="0">
                <a:latin typeface="Univers"/>
                <a:cs typeface="Calibri"/>
              </a:rPr>
              <a:t>, DMSS, College of Human Sciences</a:t>
            </a:r>
          </a:p>
          <a:p>
            <a:endParaRPr lang="en-US">
              <a:latin typeface="Univers"/>
              <a:cs typeface="Calibri"/>
            </a:endParaRPr>
          </a:p>
          <a:p>
            <a:r>
              <a:rPr lang="en-US" b="1" dirty="0">
                <a:latin typeface="Univers"/>
                <a:cs typeface="Calibri"/>
              </a:rPr>
              <a:t>Dr. </a:t>
            </a:r>
            <a:r>
              <a:rPr lang="en-US" b="1" dirty="0" err="1">
                <a:latin typeface="Univers"/>
                <a:cs typeface="Calibri"/>
              </a:rPr>
              <a:t>LeQuetia</a:t>
            </a:r>
            <a:r>
              <a:rPr lang="en-US" b="1" dirty="0">
                <a:latin typeface="Univers"/>
                <a:cs typeface="Calibri"/>
              </a:rPr>
              <a:t> Ancar</a:t>
            </a:r>
            <a:r>
              <a:rPr lang="en-US" dirty="0">
                <a:latin typeface="Univers"/>
                <a:cs typeface="Calibri"/>
              </a:rPr>
              <a:t>, DMSS, College of Engineering</a:t>
            </a:r>
          </a:p>
          <a:p>
            <a:endParaRPr lang="en-US">
              <a:latin typeface="Univers"/>
              <a:cs typeface="Calibri"/>
            </a:endParaRPr>
          </a:p>
          <a:p>
            <a:r>
              <a:rPr lang="en-US" b="1" dirty="0">
                <a:latin typeface="Univers"/>
                <a:cs typeface="Calibri"/>
              </a:rPr>
              <a:t>Jarael Madyun</a:t>
            </a:r>
            <a:r>
              <a:rPr lang="en-US" dirty="0">
                <a:latin typeface="Univers"/>
                <a:cs typeface="Calibri"/>
              </a:rPr>
              <a:t>, DMSS, College of Design</a:t>
            </a:r>
          </a:p>
          <a:p>
            <a:endParaRPr lang="en-US">
              <a:latin typeface="Univers"/>
              <a:cs typeface="Calibri"/>
            </a:endParaRPr>
          </a:p>
          <a:p>
            <a:r>
              <a:rPr lang="en-US" b="1" dirty="0">
                <a:latin typeface="Univers"/>
                <a:cs typeface="Calibri"/>
              </a:rPr>
              <a:t>Carah Mabry</a:t>
            </a:r>
            <a:r>
              <a:rPr lang="en-US" dirty="0">
                <a:latin typeface="Univers"/>
                <a:cs typeface="Calibri"/>
              </a:rPr>
              <a:t>, DMSS, College of Agriculture and Life Sciences</a:t>
            </a:r>
          </a:p>
          <a:p>
            <a:endParaRPr lang="en-US" b="1">
              <a:latin typeface="Univers"/>
              <a:cs typeface="Calibri"/>
            </a:endParaRPr>
          </a:p>
          <a:p>
            <a:r>
              <a:rPr lang="en-US" b="1" dirty="0">
                <a:latin typeface="Univers"/>
                <a:cs typeface="Calibri"/>
              </a:rPr>
              <a:t>Arnold Woods</a:t>
            </a:r>
            <a:r>
              <a:rPr lang="en-US" dirty="0">
                <a:latin typeface="Univers"/>
                <a:cs typeface="Calibri"/>
              </a:rPr>
              <a:t>, DMSS, College of Liberal Arts and Sciences</a:t>
            </a:r>
            <a:br>
              <a:rPr lang="en-US">
                <a:latin typeface="Univers"/>
                <a:cs typeface="Calibri"/>
              </a:rPr>
            </a:br>
            <a:endParaRPr lang="en-US">
              <a:latin typeface="Univers"/>
              <a:cs typeface="Calibri"/>
            </a:endParaRPr>
          </a:p>
        </p:txBody>
      </p:sp>
    </p:spTree>
    <p:extLst>
      <p:ext uri="{BB962C8B-B14F-4D97-AF65-F5344CB8AC3E}">
        <p14:creationId xmlns:p14="http://schemas.microsoft.com/office/powerpoint/2010/main" val="4254572865"/>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Meet the Advisory Board</a:t>
            </a:r>
            <a:endParaRPr lang="en-US"/>
          </a:p>
        </p:txBody>
      </p:sp>
      <p:sp>
        <p:nvSpPr>
          <p:cNvPr id="5" name="TextBox 4">
            <a:extLst>
              <a:ext uri="{FF2B5EF4-FFF2-40B4-BE49-F238E27FC236}">
                <a16:creationId xmlns:a16="http://schemas.microsoft.com/office/drawing/2014/main" id="{2315AFC5-CD6B-34F3-DA6F-8EE8B8DC239B}"/>
              </a:ext>
            </a:extLst>
          </p:cNvPr>
          <p:cNvSpPr txBox="1"/>
          <p:nvPr/>
        </p:nvSpPr>
        <p:spPr>
          <a:xfrm flipH="1">
            <a:off x="5693908" y="4653642"/>
            <a:ext cx="4687660" cy="12947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b="1">
                <a:latin typeface="Univers"/>
                <a:cs typeface="Calibri"/>
              </a:rPr>
              <a:t>Jordan Brooks, </a:t>
            </a:r>
            <a:r>
              <a:rPr lang="en-US">
                <a:latin typeface="Univers"/>
                <a:ea typeface="+mn-lt"/>
                <a:cs typeface="+mn-lt"/>
              </a:rPr>
              <a:t>Assistant Dean of Students &amp; Director of Multicultural Student Affairs</a:t>
            </a:r>
            <a:endParaRPr lang="en-US"/>
          </a:p>
        </p:txBody>
      </p:sp>
      <p:sp>
        <p:nvSpPr>
          <p:cNvPr id="4" name="TextBox 3">
            <a:extLst>
              <a:ext uri="{FF2B5EF4-FFF2-40B4-BE49-F238E27FC236}">
                <a16:creationId xmlns:a16="http://schemas.microsoft.com/office/drawing/2014/main" id="{6D74C245-BDD5-F857-6B1E-C2E36A0F0E5E}"/>
              </a:ext>
            </a:extLst>
          </p:cNvPr>
          <p:cNvSpPr txBox="1"/>
          <p:nvPr/>
        </p:nvSpPr>
        <p:spPr>
          <a:xfrm flipH="1">
            <a:off x="392564" y="4653641"/>
            <a:ext cx="4546145" cy="17063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b="1">
                <a:latin typeface="Univers"/>
                <a:cs typeface="Calibri"/>
              </a:rPr>
              <a:t>Dr. Monica Howard,</a:t>
            </a:r>
            <a:r>
              <a:rPr lang="en-US">
                <a:latin typeface="Univers"/>
                <a:cs typeface="Calibri"/>
              </a:rPr>
              <a:t> DMSS, Assistant Dean of Veterinary Student Success College of Veterinary Medicine</a:t>
            </a:r>
            <a:br>
              <a:rPr lang="en-US">
                <a:latin typeface="Univers"/>
                <a:cs typeface="Calibri"/>
              </a:rPr>
            </a:br>
            <a:endParaRPr lang="en-US">
              <a:latin typeface="Univers"/>
              <a:cs typeface="Calibri"/>
            </a:endParaRPr>
          </a:p>
        </p:txBody>
      </p:sp>
      <p:pic>
        <p:nvPicPr>
          <p:cNvPr id="7" name="Picture 6" descr="A person with braided hair smiling&#10;&#10;Description automatically generated">
            <a:extLst>
              <a:ext uri="{FF2B5EF4-FFF2-40B4-BE49-F238E27FC236}">
                <a16:creationId xmlns:a16="http://schemas.microsoft.com/office/drawing/2014/main" id="{915C5ADA-12EC-11C9-2E33-86702FF011DC}"/>
              </a:ext>
            </a:extLst>
          </p:cNvPr>
          <p:cNvPicPr>
            <a:picLocks noChangeAspect="1"/>
          </p:cNvPicPr>
          <p:nvPr/>
        </p:nvPicPr>
        <p:blipFill>
          <a:blip r:embed="rId3"/>
          <a:stretch>
            <a:fillRect/>
          </a:stretch>
        </p:blipFill>
        <p:spPr>
          <a:xfrm>
            <a:off x="1524000" y="1268186"/>
            <a:ext cx="2229748" cy="3336654"/>
          </a:xfrm>
          <a:prstGeom prst="ellipse">
            <a:avLst/>
          </a:prstGeom>
        </p:spPr>
      </p:pic>
      <p:pic>
        <p:nvPicPr>
          <p:cNvPr id="8" name="Picture 7" descr="A person with dreadlocks smiling&#10;&#10;Description automatically generated">
            <a:extLst>
              <a:ext uri="{FF2B5EF4-FFF2-40B4-BE49-F238E27FC236}">
                <a16:creationId xmlns:a16="http://schemas.microsoft.com/office/drawing/2014/main" id="{286A257C-BECC-0E6D-926B-241E4AB49B4A}"/>
              </a:ext>
            </a:extLst>
          </p:cNvPr>
          <p:cNvPicPr>
            <a:picLocks noChangeAspect="1"/>
          </p:cNvPicPr>
          <p:nvPr/>
        </p:nvPicPr>
        <p:blipFill>
          <a:blip r:embed="rId4"/>
          <a:stretch>
            <a:fillRect/>
          </a:stretch>
        </p:blipFill>
        <p:spPr>
          <a:xfrm>
            <a:off x="6009736" y="1268493"/>
            <a:ext cx="3222172" cy="3222172"/>
          </a:xfrm>
          <a:prstGeom prst="ellipse">
            <a:avLst/>
          </a:prstGeom>
        </p:spPr>
      </p:pic>
    </p:spTree>
    <p:extLst>
      <p:ext uri="{BB962C8B-B14F-4D97-AF65-F5344CB8AC3E}">
        <p14:creationId xmlns:p14="http://schemas.microsoft.com/office/powerpoint/2010/main" val="241886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Our Beginnings &amp; Mission</a:t>
            </a:r>
            <a:endParaRPr lang="en-US" err="1">
              <a:solidFill>
                <a:srgbClr val="C8102E"/>
              </a:solidFill>
              <a:cs typeface="Calibri"/>
            </a:endParaRPr>
          </a:p>
        </p:txBody>
      </p:sp>
      <p:pic>
        <p:nvPicPr>
          <p:cNvPr id="2" name="Online Media 1" title="Pop Up Shop's Beginnings &amp; Mission">
            <a:hlinkClick r:id="" action="ppaction://media"/>
            <a:extLst>
              <a:ext uri="{FF2B5EF4-FFF2-40B4-BE49-F238E27FC236}">
                <a16:creationId xmlns:a16="http://schemas.microsoft.com/office/drawing/2014/main" id="{409AFD49-90F6-2EA8-19EE-27380BC73162}"/>
              </a:ext>
            </a:extLst>
          </p:cNvPr>
          <p:cNvPicPr>
            <a:picLocks noRot="1" noChangeAspect="1"/>
          </p:cNvPicPr>
          <p:nvPr>
            <a:videoFile r:link="rId1"/>
          </p:nvPr>
        </p:nvPicPr>
        <p:blipFill>
          <a:blip r:embed="rId4"/>
          <a:stretch>
            <a:fillRect/>
          </a:stretch>
        </p:blipFill>
        <p:spPr>
          <a:xfrm>
            <a:off x="1872797" y="1458685"/>
            <a:ext cx="7588024" cy="4288972"/>
          </a:xfrm>
          <a:prstGeom prst="rect">
            <a:avLst/>
          </a:prstGeom>
        </p:spPr>
      </p:pic>
    </p:spTree>
    <p:extLst>
      <p:ext uri="{BB962C8B-B14F-4D97-AF65-F5344CB8AC3E}">
        <p14:creationId xmlns:p14="http://schemas.microsoft.com/office/powerpoint/2010/main" val="329583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The Beginning</a:t>
            </a:r>
            <a:endParaRPr lang="en-US">
              <a:solidFill>
                <a:srgbClr val="C8102E"/>
              </a:solidFill>
              <a:cs typeface="Calibri"/>
            </a:endParaRPr>
          </a:p>
        </p:txBody>
      </p:sp>
      <p:sp>
        <p:nvSpPr>
          <p:cNvPr id="8" name="TextBox 7">
            <a:extLst>
              <a:ext uri="{FF2B5EF4-FFF2-40B4-BE49-F238E27FC236}">
                <a16:creationId xmlns:a16="http://schemas.microsoft.com/office/drawing/2014/main" id="{216B622E-A16F-8E18-04E2-4D0A06DEB34F}"/>
              </a:ext>
            </a:extLst>
          </p:cNvPr>
          <p:cNvSpPr txBox="1"/>
          <p:nvPr/>
        </p:nvSpPr>
        <p:spPr>
          <a:xfrm>
            <a:off x="239394" y="1783225"/>
            <a:ext cx="5221777" cy="54458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US" b="1">
                <a:latin typeface="Univers"/>
                <a:ea typeface="+mn-lt"/>
                <a:cs typeface="+mn-lt"/>
              </a:rPr>
              <a:t>Student</a:t>
            </a:r>
            <a:r>
              <a:rPr lang="en-US" b="1">
                <a:latin typeface="Univers"/>
                <a:ea typeface="Calibri"/>
                <a:cs typeface="Calibri"/>
              </a:rPr>
              <a:t> interactions are qualitative data</a:t>
            </a:r>
            <a:r>
              <a:rPr lang="en-US">
                <a:latin typeface="Univers"/>
                <a:ea typeface="Calibri"/>
                <a:cs typeface="Calibri"/>
              </a:rPr>
              <a:t> </a:t>
            </a:r>
            <a:r>
              <a:rPr lang="en-US">
                <a:latin typeface="Wingdings"/>
                <a:ea typeface="+mn-lt"/>
                <a:cs typeface="+mn-lt"/>
                <a:sym typeface="Wingdings"/>
              </a:rPr>
              <a:t>à</a:t>
            </a:r>
            <a:r>
              <a:rPr lang="en-US">
                <a:latin typeface="Univers"/>
                <a:ea typeface="+mn-lt"/>
                <a:cs typeface="+mn-lt"/>
              </a:rPr>
              <a:t> identifying a need</a:t>
            </a:r>
            <a:endParaRPr lang="en-US"/>
          </a:p>
          <a:p>
            <a:pPr marL="285750" indent="-285750">
              <a:lnSpc>
                <a:spcPct val="150000"/>
              </a:lnSpc>
              <a:buFont typeface="Arial"/>
              <a:buChar char="•"/>
            </a:pPr>
            <a:r>
              <a:rPr lang="en-US">
                <a:latin typeface="Univers"/>
                <a:ea typeface="+mn-lt"/>
                <a:cs typeface="+mn-lt"/>
              </a:rPr>
              <a:t>Ask for forgiveness, not for permission</a:t>
            </a:r>
          </a:p>
          <a:p>
            <a:pPr marL="742950" lvl="1" indent="-285750">
              <a:lnSpc>
                <a:spcPct val="150000"/>
              </a:lnSpc>
              <a:buFont typeface="Arial,Sans-Serif"/>
              <a:buChar char="•"/>
            </a:pPr>
            <a:r>
              <a:rPr lang="en-US">
                <a:latin typeface="Univers"/>
                <a:ea typeface="+mn-lt"/>
                <a:cs typeface="+mn-lt"/>
              </a:rPr>
              <a:t>You don’t have to have the data to start, you can start and collect the data as you go</a:t>
            </a:r>
            <a:endParaRPr lang="en-US">
              <a:latin typeface="Univers"/>
              <a:ea typeface="Calibri" panose="020F0502020204030204"/>
              <a:cs typeface="Calibri" panose="020F0502020204030204"/>
            </a:endParaRPr>
          </a:p>
          <a:p>
            <a:pPr marL="742950" lvl="1" indent="-285750">
              <a:lnSpc>
                <a:spcPct val="150000"/>
              </a:lnSpc>
              <a:buFont typeface="Arial,Sans-Serif"/>
              <a:buChar char="•"/>
            </a:pPr>
            <a:r>
              <a:rPr lang="en-US">
                <a:latin typeface="Univers"/>
                <a:ea typeface="+mn-lt"/>
                <a:cs typeface="+mn-lt"/>
              </a:rPr>
              <a:t>Use the quantitative data you collect along the way to demonstrate the need to outside stakeholders who aren't "in the field" with you</a:t>
            </a:r>
          </a:p>
          <a:p>
            <a:pPr marL="285750" indent="-285750">
              <a:lnSpc>
                <a:spcPct val="150000"/>
              </a:lnSpc>
              <a:buFont typeface="Arial,Sans-Serif"/>
              <a:buChar char="•"/>
            </a:pPr>
            <a:r>
              <a:rPr lang="en-US">
                <a:latin typeface="Univers"/>
                <a:ea typeface="+mn-lt"/>
                <a:cs typeface="+mn-lt"/>
              </a:rPr>
              <a:t>Student Government funding as a Student Supported Service</a:t>
            </a:r>
          </a:p>
          <a:p>
            <a:pPr>
              <a:lnSpc>
                <a:spcPct val="150000"/>
              </a:lnSpc>
            </a:pPr>
            <a:endParaRPr lang="en-US">
              <a:latin typeface="Univers"/>
              <a:ea typeface="+mn-lt"/>
              <a:cs typeface="+mn-lt"/>
            </a:endParaRPr>
          </a:p>
        </p:txBody>
      </p:sp>
      <p:pic>
        <p:nvPicPr>
          <p:cNvPr id="2" name="Picture 1" descr="A group of women posing for a photo&#10;&#10;Description automatically generated">
            <a:extLst>
              <a:ext uri="{FF2B5EF4-FFF2-40B4-BE49-F238E27FC236}">
                <a16:creationId xmlns:a16="http://schemas.microsoft.com/office/drawing/2014/main" id="{0EEF8B3D-E735-3203-A2DB-4F84600F9AD1}"/>
              </a:ext>
            </a:extLst>
          </p:cNvPr>
          <p:cNvPicPr>
            <a:picLocks noChangeAspect="1"/>
          </p:cNvPicPr>
          <p:nvPr/>
        </p:nvPicPr>
        <p:blipFill>
          <a:blip r:embed="rId3"/>
          <a:stretch>
            <a:fillRect/>
          </a:stretch>
        </p:blipFill>
        <p:spPr>
          <a:xfrm>
            <a:off x="5753584" y="1303456"/>
            <a:ext cx="5903118" cy="4424362"/>
          </a:xfrm>
          <a:prstGeom prst="roundRect">
            <a:avLst/>
          </a:prstGeom>
        </p:spPr>
      </p:pic>
    </p:spTree>
    <p:extLst>
      <p:ext uri="{BB962C8B-B14F-4D97-AF65-F5344CB8AC3E}">
        <p14:creationId xmlns:p14="http://schemas.microsoft.com/office/powerpoint/2010/main" val="10933651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92F31C99F394780F6891740849AB6" ma:contentTypeVersion="13" ma:contentTypeDescription="Create a new document." ma:contentTypeScope="" ma:versionID="038c06023f5ecad74c3e7b1640a22094">
  <xsd:schema xmlns:xsd="http://www.w3.org/2001/XMLSchema" xmlns:xs="http://www.w3.org/2001/XMLSchema" xmlns:p="http://schemas.microsoft.com/office/2006/metadata/properties" xmlns:ns2="a478e603-2917-4269-9995-d2edabe0245f" xmlns:ns3="77c547f3-2ec7-4640-97d5-d4f6346f9dec" targetNamespace="http://schemas.microsoft.com/office/2006/metadata/properties" ma:root="true" ma:fieldsID="d8bea157d73fd227cb9ce112549eda8b" ns2:_="" ns3:_="">
    <xsd:import namespace="a478e603-2917-4269-9995-d2edabe0245f"/>
    <xsd:import namespace="77c547f3-2ec7-4640-97d5-d4f6346f9de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8e603-2917-4269-9995-d2edabe0245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e203d1-7cfb-462f-9308-eb621c314a9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c547f3-2ec7-4640-97d5-d4f6346f9de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d25cd42-d2f9-4865-aff7-ae629cae85a1}" ma:internalName="TaxCatchAll" ma:showField="CatchAllData" ma:web="77c547f3-2ec7-4640-97d5-d4f6346f9de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7c547f3-2ec7-4640-97d5-d4f6346f9dec" xsi:nil="true"/>
    <lcf76f155ced4ddcb4097134ff3c332f xmlns="a478e603-2917-4269-9995-d2edabe0245f">
      <Terms xmlns="http://schemas.microsoft.com/office/infopath/2007/PartnerControls"/>
    </lcf76f155ced4ddcb4097134ff3c332f>
    <SharedWithUsers xmlns="77c547f3-2ec7-4640-97d5-d4f6346f9dec">
      <UserInfo>
        <DisplayName>Scheunemann, Kaitlyn R</DisplayName>
        <AccountId>52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7B15B2-D1E1-49BE-9B5D-B2364D308E2B}">
  <ds:schemaRefs>
    <ds:schemaRef ds:uri="77c547f3-2ec7-4640-97d5-d4f6346f9dec"/>
    <ds:schemaRef ds:uri="a478e603-2917-4269-9995-d2edabe024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A4665D-B33D-47A4-A9C4-F7845620B69A}">
  <ds:schemaRefs>
    <ds:schemaRef ds:uri="4bf9ddbc-6566-4ce8-ac54-6a0254c16ac1"/>
    <ds:schemaRef ds:uri="72b8d156-ac45-4804-b7c5-f2ecfd737d55"/>
    <ds:schemaRef ds:uri="77c547f3-2ec7-4640-97d5-d4f6346f9dec"/>
    <ds:schemaRef ds:uri="a478e603-2917-4269-9995-d2edabe024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98045A-F51B-4F5A-BC8A-4B5D3FF505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38</Slides>
  <Notes>1</Notes>
  <HiddenSlides>1</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Finley, April [NCORE]</dc:creator>
  <cp:revision>44</cp:revision>
  <dcterms:created xsi:type="dcterms:W3CDTF">2024-02-09T19:42:54Z</dcterms:created>
  <dcterms:modified xsi:type="dcterms:W3CDTF">2024-03-12T19:22:01Z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0x010100CAA92F31C99F394780F6891740849AB6</vt:lpwstr>
  </property>
</Properties>
</file>