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Lst>
  <p:sldIdLst>
    <p:sldId id="256" r:id="rId5"/>
    <p:sldId id="257" r:id="rId6"/>
    <p:sldId id="265" r:id="rId7"/>
    <p:sldId id="293" r:id="rId8"/>
    <p:sldId id="258" r:id="rId9"/>
    <p:sldId id="267" r:id="rId10"/>
    <p:sldId id="292" r:id="rId11"/>
    <p:sldId id="294" r:id="rId12"/>
    <p:sldId id="297" r:id="rId13"/>
    <p:sldId id="298" r:id="rId14"/>
    <p:sldId id="299" r:id="rId15"/>
    <p:sldId id="300" r:id="rId16"/>
    <p:sldId id="301" r:id="rId17"/>
    <p:sldId id="305" r:id="rId18"/>
    <p:sldId id="289" r:id="rId19"/>
    <p:sldId id="262" r:id="rId20"/>
    <p:sldId id="302" r:id="rId21"/>
    <p:sldId id="304" r:id="rId22"/>
    <p:sldId id="306" r:id="rId23"/>
    <p:sldId id="291"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F1BE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75" d="100"/>
          <a:sy n="75" d="100"/>
        </p:scale>
        <p:origin x="672"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2/26/2024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humantraffickinghotline.org/chat" TargetMode="Externa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hyperlink" Target="http://www.survivorshelpline.org/" TargetMode="External"/><Relationship Id="rId4" Type="http://schemas.openxmlformats.org/officeDocument/2006/relationships/hyperlink" Target="https://traffickingresourcecenter.org/report-trafficking"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setmefreeproject.net" TargetMode="External"/><Relationship Id="rId3" Type="http://schemas.openxmlformats.org/officeDocument/2006/relationships/hyperlink" Target="http://www.assaultcarecenter.org" TargetMode="External"/><Relationship Id="rId7" Type="http://schemas.openxmlformats.org/officeDocument/2006/relationships/hyperlink" Target="https://dorothyshouse.org/"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s://lilamaeshouse.org/" TargetMode="External"/><Relationship Id="rId11" Type="http://schemas.openxmlformats.org/officeDocument/2006/relationships/hyperlink" Target="http://www.iowanaht.org" TargetMode="External"/><Relationship Id="rId5" Type="http://schemas.openxmlformats.org/officeDocument/2006/relationships/hyperlink" Target="http://www.wingsofrefuge.net" TargetMode="External"/><Relationship Id="rId10" Type="http://schemas.openxmlformats.org/officeDocument/2006/relationships/hyperlink" Target="https://www.facebook.com/isu.naht" TargetMode="External"/><Relationship Id="rId4" Type="http://schemas.openxmlformats.org/officeDocument/2006/relationships/hyperlink" Target="http://www.gardengateranch.com" TargetMode="External"/><Relationship Id="rId9" Type="http://schemas.openxmlformats.org/officeDocument/2006/relationships/hyperlink" Target="http://www.polarisproject.org"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04923D3-FAC5-4D94-C123-11FBE2437E3C}"/>
              </a:ext>
            </a:extLst>
          </p:cNvPr>
          <p:cNvSpPr txBox="1"/>
          <p:nvPr/>
        </p:nvSpPr>
        <p:spPr>
          <a:xfrm>
            <a:off x="1371600" y="2876550"/>
            <a:ext cx="945572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rgbClr val="C8102E"/>
                </a:solidFill>
                <a:latin typeface="Univers"/>
                <a:cs typeface="Calibri"/>
              </a:rPr>
              <a:t>Race and Human Trafficking</a:t>
            </a:r>
            <a:endParaRPr lang="en-US" sz="5400" b="1" dirty="0">
              <a:solidFill>
                <a:srgbClr val="C8102E"/>
              </a:solidFill>
              <a:latin typeface="Univer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3D80D6EB-BD5E-8779-1333-C2C6494BEEA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92ED398-BC38-DF4C-9D35-181FF574770A}"/>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Common characteristics of a trafficking victim</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C58E2AC0-4FC5-788E-97D4-40F93CD5EFC2}"/>
              </a:ext>
            </a:extLst>
          </p:cNvPr>
          <p:cNvSpPr txBox="1"/>
          <p:nvPr/>
        </p:nvSpPr>
        <p:spPr>
          <a:xfrm>
            <a:off x="329972" y="1344386"/>
            <a:ext cx="10411403"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Univers" panose="020B0503020202020204" pitchFamily="34" charset="0"/>
              </a:rPr>
              <a:t>Pregnant women and LGBT youth-higher levels of exploitation which can lead to more money for the trafficker</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Recruited from strip clubs, massage parlors, nail salons, restaurants, malls, schools, big sporting events, state fairs, social media, etc.</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Youth in the foster care system</a:t>
            </a:r>
          </a:p>
          <a:p>
            <a:pPr marL="800100" lvl="1" indent="-342900">
              <a:buFont typeface="Arial" panose="020B0604020202020204" pitchFamily="34" charset="0"/>
              <a:buChar char="•"/>
            </a:pPr>
            <a:r>
              <a:rPr lang="en-US" sz="2400" dirty="0">
                <a:latin typeface="Univers" panose="020B0503020202020204" pitchFamily="34" charset="0"/>
              </a:rPr>
              <a:t>88% of human trafficking survivors have been involved in the child welfare system. </a:t>
            </a:r>
            <a:r>
              <a:rPr lang="en-US" sz="2000" dirty="0">
                <a:latin typeface="Univers" panose="020B0503020202020204" pitchFamily="34" charset="0"/>
              </a:rPr>
              <a:t>(National Center for Missing and Exploited Children)</a:t>
            </a:r>
          </a:p>
          <a:p>
            <a:pPr lvl="1"/>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Keep to themselves, most are dressed nicely, usually with their trafficker, some are tattooed</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Young ages, mental health issues, addicted to drugs, poverty, immigrants, elderly</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The scary thing is that anyone can be trafficked!</a:t>
            </a:r>
          </a:p>
        </p:txBody>
      </p:sp>
    </p:spTree>
    <p:extLst>
      <p:ext uri="{BB962C8B-B14F-4D97-AF65-F5344CB8AC3E}">
        <p14:creationId xmlns:p14="http://schemas.microsoft.com/office/powerpoint/2010/main" val="3989891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7E49177C-0D41-C12F-9C0F-983EC957314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A067A85-A994-0CF8-63A0-CE3A651636A3}"/>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How is someone trafficked?</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5A65600C-9503-23CA-4C1A-5CC396BD2000}"/>
              </a:ext>
            </a:extLst>
          </p:cNvPr>
          <p:cNvSpPr txBox="1"/>
          <p:nvPr/>
        </p:nvSpPr>
        <p:spPr>
          <a:xfrm>
            <a:off x="329972" y="1344386"/>
            <a:ext cx="10411403" cy="440120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Univers" panose="020B0503020202020204" pitchFamily="34" charset="0"/>
              </a:rPr>
              <a:t>Traffickers offer care, support, and companionship; take interest in their victims</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Offer promises of modeling jobs, singing or television auditions, living the high life, opportunities to make quick money</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Use other victims to lure new ones in to the “family”</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Traffickers approach youth where there is no adult supervision (malls and schools); will try and look like students</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Offer love and a sense of family</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Glamorize sex</a:t>
            </a:r>
          </a:p>
          <a:p>
            <a:endParaRPr lang="en-US" sz="2400" dirty="0">
              <a:latin typeface="Univers" panose="020B0503020202020204" pitchFamily="34" charset="0"/>
            </a:endParaRPr>
          </a:p>
        </p:txBody>
      </p:sp>
    </p:spTree>
    <p:extLst>
      <p:ext uri="{BB962C8B-B14F-4D97-AF65-F5344CB8AC3E}">
        <p14:creationId xmlns:p14="http://schemas.microsoft.com/office/powerpoint/2010/main" val="418702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36D1EC1-9C33-C47A-6230-28AB3D3EC48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55B051-773D-242B-6803-D43F7971AFB3}"/>
              </a:ext>
            </a:extLst>
          </p:cNvPr>
          <p:cNvSpPr txBox="1"/>
          <p:nvPr/>
        </p:nvSpPr>
        <p:spPr>
          <a:xfrm>
            <a:off x="301624" y="342900"/>
            <a:ext cx="1041140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chemeClr val="bg1"/>
                </a:solidFill>
                <a:latin typeface="Univers" panose="020B0503020202020204" pitchFamily="34" charset="0"/>
              </a:rPr>
              <a:t>How do traffickers control their victims?</a:t>
            </a:r>
            <a:endParaRPr lang="en-US" sz="40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FD9F4B7C-76C8-64CF-C966-519F60333930}"/>
              </a:ext>
            </a:extLst>
          </p:cNvPr>
          <p:cNvSpPr txBox="1"/>
          <p:nvPr/>
        </p:nvSpPr>
        <p:spPr>
          <a:xfrm>
            <a:off x="329972" y="1344386"/>
            <a:ext cx="10383055" cy="563231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Univers" panose="020B0503020202020204" pitchFamily="34" charset="0"/>
              </a:rPr>
              <a:t>Mental and physical manipulation and abuse</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“I will kill you or your family if you try and leave and/or report.” </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Misrepresent U.S. laws when it comes to immigration-will take passports and other important papers so victims have no place to go if they try and leave; keep victims uneducated about their rights; language barriers</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Tell them they have to pay off their “debt” before they leave, but the debt gets bigger and bigger</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Moving victims around a lot; keeps them feeling unsettled, lost, and isolated</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Some traffickers use drugs to control their victims</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Shaming the victim-”No one will want you.”</a:t>
            </a:r>
          </a:p>
          <a:p>
            <a:endParaRPr lang="en-US" sz="2400" dirty="0">
              <a:latin typeface="Univers" panose="020B0503020202020204" pitchFamily="34" charset="0"/>
            </a:endParaRPr>
          </a:p>
        </p:txBody>
      </p:sp>
    </p:spTree>
    <p:extLst>
      <p:ext uri="{BB962C8B-B14F-4D97-AF65-F5344CB8AC3E}">
        <p14:creationId xmlns:p14="http://schemas.microsoft.com/office/powerpoint/2010/main" val="267367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053BC6E-3509-E139-9100-5041349E396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76D6EEE-31F5-1800-7E1F-05F9B3D9339D}"/>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Racial and gender disparities in the sex trade</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6A5FCAB3-049B-4EC3-2A98-C84971775B59}"/>
              </a:ext>
            </a:extLst>
          </p:cNvPr>
          <p:cNvSpPr txBox="1"/>
          <p:nvPr/>
        </p:nvSpPr>
        <p:spPr>
          <a:xfrm>
            <a:off x="0" y="1310397"/>
            <a:ext cx="10713027" cy="46474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latin typeface="Univers" panose="020B0503020202020204" pitchFamily="34" charset="0"/>
              </a:rPr>
              <a:t>Sex trade survivors are disproportionately girls and women of color </a:t>
            </a:r>
          </a:p>
          <a:p>
            <a:pPr marL="800100" lvl="1" indent="-342900">
              <a:buFont typeface="Arial" panose="020B0604020202020204" pitchFamily="34" charset="0"/>
              <a:buChar char="•"/>
            </a:pPr>
            <a:r>
              <a:rPr lang="en-US" dirty="0">
                <a:latin typeface="Univers" panose="020B0503020202020204" pitchFamily="34" charset="0"/>
              </a:rPr>
              <a:t>In a 2-year review of all suspected human trafficking incidents in the United States, 94% of sex trafficking victims were female, 40% were Black, and 24% were Latinx.</a:t>
            </a:r>
          </a:p>
          <a:p>
            <a:pPr marL="800100" lvl="1" indent="-342900">
              <a:buFont typeface="Arial" panose="020B0604020202020204" pitchFamily="34" charset="0"/>
              <a:buChar char="•"/>
            </a:pPr>
            <a:r>
              <a:rPr lang="en-US" dirty="0">
                <a:latin typeface="Univers" panose="020B0503020202020204" pitchFamily="34" charset="0"/>
              </a:rPr>
              <a:t>In South Dakota, Native American women represent 40% of sex trafficking victims, though Native Americans are only 8% of population. </a:t>
            </a:r>
          </a:p>
          <a:p>
            <a:pPr marL="342900" indent="-342900">
              <a:buFont typeface="Arial" panose="020B0604020202020204" pitchFamily="34" charset="0"/>
              <a:buChar char="•"/>
            </a:pPr>
            <a:r>
              <a:rPr lang="en-US" sz="2000" b="1" dirty="0">
                <a:latin typeface="Univers" panose="020B0503020202020204" pitchFamily="34" charset="0"/>
              </a:rPr>
              <a:t>Sex buyers are disproportionately white men </a:t>
            </a:r>
          </a:p>
          <a:p>
            <a:pPr marL="800100" lvl="1" indent="-342900">
              <a:buFont typeface="Arial" panose="020B0604020202020204" pitchFamily="34" charset="0"/>
              <a:buChar char="•"/>
            </a:pPr>
            <a:r>
              <a:rPr lang="en-US" dirty="0">
                <a:latin typeface="Univers" panose="020B0503020202020204" pitchFamily="34" charset="0"/>
              </a:rPr>
              <a:t>A 2017 study on sex buyers in Minnesota found that the majority of buyers were White, middle-to-upper class, married men.</a:t>
            </a:r>
          </a:p>
          <a:p>
            <a:pPr marL="800100" lvl="1" indent="-342900">
              <a:buFont typeface="Arial" panose="020B0604020202020204" pitchFamily="34" charset="0"/>
              <a:buChar char="•"/>
            </a:pPr>
            <a:r>
              <a:rPr lang="en-US" dirty="0">
                <a:latin typeface="Univers" panose="020B0503020202020204" pitchFamily="34" charset="0"/>
              </a:rPr>
              <a:t>In a 2012 study of men who use the internet to buy sex, researchers found that virtually 85% of the buyers were White men. </a:t>
            </a:r>
          </a:p>
          <a:p>
            <a:pPr marL="342900" indent="-342900">
              <a:buFont typeface="Arial" panose="020B0604020202020204" pitchFamily="34" charset="0"/>
              <a:buChar char="•"/>
            </a:pPr>
            <a:r>
              <a:rPr lang="en-US" sz="2000" b="1" dirty="0">
                <a:latin typeface="Univers" panose="020B0503020202020204" pitchFamily="34" charset="0"/>
              </a:rPr>
              <a:t>Women and girls of color bear the brunt of prostitution arrests </a:t>
            </a:r>
          </a:p>
          <a:p>
            <a:pPr marL="800100" lvl="1" indent="-342900">
              <a:buFont typeface="Arial" panose="020B0604020202020204" pitchFamily="34" charset="0"/>
              <a:buChar char="•"/>
            </a:pPr>
            <a:r>
              <a:rPr lang="en-US" dirty="0">
                <a:latin typeface="Univers" panose="020B0503020202020204" pitchFamily="34" charset="0"/>
              </a:rPr>
              <a:t>Black adults account for approximately 37% of adult prostitution arrests —more than any other racial group.</a:t>
            </a:r>
          </a:p>
          <a:p>
            <a:pPr marL="800100" lvl="1" indent="-342900">
              <a:buFont typeface="Arial" panose="020B0604020202020204" pitchFamily="34" charset="0"/>
              <a:buChar char="•"/>
            </a:pPr>
            <a:r>
              <a:rPr lang="en-US" dirty="0">
                <a:latin typeface="Univers" panose="020B0503020202020204" pitchFamily="34" charset="0"/>
              </a:rPr>
              <a:t>Black children account for nearly 53% of all juvenile prostitution arrests—more than any other racial group.</a:t>
            </a:r>
          </a:p>
          <a:p>
            <a:pPr marL="342900" indent="-342900">
              <a:buFont typeface="Arial" panose="020B0604020202020204" pitchFamily="34" charset="0"/>
              <a:buChar char="•"/>
            </a:pPr>
            <a:endParaRPr lang="en-US" sz="2000" dirty="0">
              <a:latin typeface="Univers" panose="020B0503020202020204" pitchFamily="34" charset="0"/>
            </a:endParaRPr>
          </a:p>
        </p:txBody>
      </p:sp>
    </p:spTree>
    <p:extLst>
      <p:ext uri="{BB962C8B-B14F-4D97-AF65-F5344CB8AC3E}">
        <p14:creationId xmlns:p14="http://schemas.microsoft.com/office/powerpoint/2010/main" val="596231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FD9FC51-FE42-0772-01B3-4C0CBA3160F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47D4324-C513-B805-704E-F66930E62F2E}"/>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Race and Human Trafficking</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CEA84AC1-54DC-D3A7-443E-56FC8B90E3FE}"/>
              </a:ext>
            </a:extLst>
          </p:cNvPr>
          <p:cNvSpPr txBox="1"/>
          <p:nvPr/>
        </p:nvSpPr>
        <p:spPr>
          <a:xfrm>
            <a:off x="155864" y="1310397"/>
            <a:ext cx="10557163" cy="643253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b="1" dirty="0">
                <a:latin typeface="Univers" panose="020B0503020202020204" pitchFamily="34" charset="0"/>
              </a:rPr>
              <a:t>Race and Human Trafficking:</a:t>
            </a:r>
          </a:p>
          <a:p>
            <a:pPr algn="ctr"/>
            <a:r>
              <a:rPr lang="en-US" sz="2000" b="1" dirty="0">
                <a:latin typeface="Univers" panose="020B0503020202020204" pitchFamily="34" charset="0"/>
              </a:rPr>
              <a:t>How This Crime Disproportionately Affects Ethnic Minorities and Indigenous Persons </a:t>
            </a:r>
          </a:p>
          <a:p>
            <a:pPr algn="ctr"/>
            <a:r>
              <a:rPr lang="en-US" sz="2000" b="1" dirty="0">
                <a:latin typeface="Univers" panose="020B0503020202020204" pitchFamily="34" charset="0"/>
              </a:rPr>
              <a:t>(Paiz &amp; Van Schooneveld, 2022)</a:t>
            </a:r>
          </a:p>
          <a:p>
            <a:endParaRPr lang="en-US" sz="800" dirty="0">
              <a:latin typeface="Univers" panose="020B0503020202020204" pitchFamily="34" charset="0"/>
              <a:cs typeface="Calibri"/>
            </a:endParaRPr>
          </a:p>
          <a:p>
            <a:r>
              <a:rPr lang="en-US" sz="2000" dirty="0">
                <a:latin typeface="Univers" panose="020B0503020202020204" pitchFamily="34" charset="0"/>
                <a:cs typeface="Calibri"/>
              </a:rPr>
              <a:t>BiPOC are more likely to experience:</a:t>
            </a:r>
          </a:p>
          <a:p>
            <a:pPr marL="914400" lvl="1" indent="-457200">
              <a:buFont typeface="Arial"/>
              <a:buChar char="•"/>
            </a:pPr>
            <a:r>
              <a:rPr lang="en-US" sz="2000" dirty="0">
                <a:latin typeface="Univers" panose="020B0503020202020204" pitchFamily="34" charset="0"/>
                <a:ea typeface="Calibri"/>
                <a:cs typeface="Calibri"/>
              </a:rPr>
              <a:t>Poverty</a:t>
            </a:r>
          </a:p>
          <a:p>
            <a:pPr marL="914400" lvl="1" indent="-457200">
              <a:buFont typeface="Arial"/>
              <a:buChar char="•"/>
            </a:pPr>
            <a:r>
              <a:rPr lang="en-US" sz="2000" dirty="0">
                <a:latin typeface="Univers" panose="020B0503020202020204" pitchFamily="34" charset="0"/>
                <a:ea typeface="Calibri"/>
                <a:cs typeface="Calibri"/>
              </a:rPr>
              <a:t>Involvement in the foster care system</a:t>
            </a:r>
          </a:p>
          <a:p>
            <a:pPr marL="914400" lvl="1" indent="-457200">
              <a:buFont typeface="Arial"/>
              <a:buChar char="•"/>
            </a:pPr>
            <a:r>
              <a:rPr lang="en-US" sz="2000" dirty="0">
                <a:latin typeface="Univers" panose="020B0503020202020204" pitchFamily="34" charset="0"/>
                <a:ea typeface="Calibri"/>
                <a:cs typeface="Calibri"/>
              </a:rPr>
              <a:t>Unstable care environments</a:t>
            </a:r>
          </a:p>
          <a:p>
            <a:pPr marL="914400" lvl="1" indent="-457200">
              <a:buFont typeface="Arial"/>
              <a:buChar char="•"/>
            </a:pPr>
            <a:r>
              <a:rPr lang="en-US" sz="2000" dirty="0">
                <a:latin typeface="Univers" panose="020B0503020202020204" pitchFamily="34" charset="0"/>
                <a:ea typeface="Calibri"/>
                <a:cs typeface="Calibri"/>
              </a:rPr>
              <a:t>Homelessness</a:t>
            </a:r>
          </a:p>
          <a:p>
            <a:pPr marL="914400" lvl="1" indent="-457200">
              <a:buFont typeface="Arial"/>
              <a:buChar char="•"/>
            </a:pPr>
            <a:r>
              <a:rPr lang="en-US" sz="2000" dirty="0">
                <a:latin typeface="Univers" panose="020B0503020202020204" pitchFamily="34" charset="0"/>
                <a:ea typeface="Calibri"/>
                <a:cs typeface="Calibri"/>
              </a:rPr>
              <a:t>Systemic racism</a:t>
            </a:r>
          </a:p>
          <a:p>
            <a:pPr marL="914400" lvl="1" indent="-457200">
              <a:buFont typeface="Arial"/>
              <a:buChar char="•"/>
            </a:pPr>
            <a:r>
              <a:rPr lang="en-US" sz="2000" dirty="0">
                <a:latin typeface="Univers" panose="020B0503020202020204" pitchFamily="34" charset="0"/>
                <a:ea typeface="Calibri"/>
                <a:cs typeface="Calibri"/>
              </a:rPr>
              <a:t>Historical oppressions</a:t>
            </a:r>
          </a:p>
          <a:p>
            <a:endParaRPr lang="en-US" sz="800" dirty="0">
              <a:latin typeface="Univers" panose="020B0503020202020204" pitchFamily="34" charset="0"/>
              <a:ea typeface="Calibri"/>
              <a:cs typeface="Calibri"/>
            </a:endParaRPr>
          </a:p>
          <a:p>
            <a:r>
              <a:rPr lang="en-US" sz="2000" dirty="0">
                <a:latin typeface="Univers" panose="020B0503020202020204" pitchFamily="34" charset="0"/>
                <a:ea typeface="Calibri"/>
                <a:cs typeface="Calibri"/>
              </a:rPr>
              <a:t>*These are the same vulnerabilities that are exploited by traffickers. </a:t>
            </a:r>
          </a:p>
          <a:p>
            <a:endParaRPr lang="en-US" sz="800" dirty="0">
              <a:latin typeface="Univers" panose="020B0503020202020204" pitchFamily="34" charset="0"/>
              <a:ea typeface="Calibri"/>
              <a:cs typeface="Calibri"/>
            </a:endParaRPr>
          </a:p>
          <a:p>
            <a:pPr marL="0" indent="0">
              <a:buNone/>
            </a:pPr>
            <a:r>
              <a:rPr lang="en-US" b="1" i="1" dirty="0">
                <a:latin typeface="Univers" panose="020B0503020202020204" pitchFamily="34" charset="0"/>
              </a:rPr>
              <a:t>“Trafficking is inherently discriminatory.  In the case of trafficking into the global sex industry, we are talking about men from relatively prosperous countries paying for the sexual services of women and girls—and sometimes men and boys—from less wealthy countries.  This is more than a labor rights issue or an issue of unequal development.  It is a basic human rights issue because it involves such a massive and harmful form of discrimination.”</a:t>
            </a:r>
          </a:p>
          <a:p>
            <a:pPr marL="0" indent="0">
              <a:buNone/>
            </a:pPr>
            <a:r>
              <a:rPr lang="en-US" sz="2000" i="1" dirty="0">
                <a:latin typeface="Univers" panose="020B0503020202020204" pitchFamily="34" charset="0"/>
              </a:rPr>
              <a:t>                  	</a:t>
            </a:r>
            <a:r>
              <a:rPr lang="en-US" i="1" dirty="0">
                <a:latin typeface="Univers" panose="020B0503020202020204" pitchFamily="34" charset="0"/>
              </a:rPr>
              <a:t>~Mary Robinson, Former UN High Commissioner for Human Rights</a:t>
            </a:r>
          </a:p>
          <a:p>
            <a:endParaRPr lang="en-US" dirty="0">
              <a:latin typeface="Univers" panose="020B0503020202020204" pitchFamily="34" charset="0"/>
              <a:ea typeface="+mn-lt"/>
              <a:cs typeface="+mn-lt"/>
            </a:endParaRPr>
          </a:p>
          <a:p>
            <a:endParaRPr lang="en-US" sz="2000" dirty="0">
              <a:latin typeface="Univers" panose="020B0503020202020204" pitchFamily="34" charset="0"/>
              <a:cs typeface="Calibri"/>
            </a:endParaRPr>
          </a:p>
          <a:p>
            <a:endParaRPr lang="en-US" sz="2000" dirty="0">
              <a:latin typeface="Univers" panose="020B0503020202020204" pitchFamily="34" charset="0"/>
            </a:endParaRPr>
          </a:p>
        </p:txBody>
      </p:sp>
    </p:spTree>
    <p:extLst>
      <p:ext uri="{BB962C8B-B14F-4D97-AF65-F5344CB8AC3E}">
        <p14:creationId xmlns:p14="http://schemas.microsoft.com/office/powerpoint/2010/main" val="142341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E26D72ED-6E96-DC13-89AA-59703B0BA0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332271D-16D0-1172-7C39-E8BA551C4E06}"/>
              </a:ext>
            </a:extLst>
          </p:cNvPr>
          <p:cNvSpPr txBox="1"/>
          <p:nvPr/>
        </p:nvSpPr>
        <p:spPr>
          <a:xfrm>
            <a:off x="1254124" y="342900"/>
            <a:ext cx="10404475"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rgbClr val="C8102E"/>
                </a:solidFill>
                <a:latin typeface="Univers" panose="020B0503020202020204" pitchFamily="34" charset="0"/>
              </a:rPr>
              <a:t>Why are people of color overrepresented in human trafficking?</a:t>
            </a:r>
            <a:endParaRPr lang="en-US" sz="4400" b="1" dirty="0">
              <a:solidFill>
                <a:srgbClr val="C8102E"/>
              </a:solidFill>
              <a:latin typeface="Univers" panose="020B0503020202020204" pitchFamily="34" charset="0"/>
              <a:cs typeface="Calibri"/>
            </a:endParaRPr>
          </a:p>
        </p:txBody>
      </p:sp>
      <p:sp>
        <p:nvSpPr>
          <p:cNvPr id="8" name="TextBox 7">
            <a:extLst>
              <a:ext uri="{FF2B5EF4-FFF2-40B4-BE49-F238E27FC236}">
                <a16:creationId xmlns:a16="http://schemas.microsoft.com/office/drawing/2014/main" id="{B43E2FCE-2DD6-7609-5125-451BEDE45BD5}"/>
              </a:ext>
            </a:extLst>
          </p:cNvPr>
          <p:cNvSpPr txBox="1"/>
          <p:nvPr/>
        </p:nvSpPr>
        <p:spPr>
          <a:xfrm>
            <a:off x="1337252" y="1870364"/>
            <a:ext cx="10113529" cy="44319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b="1" dirty="0">
                <a:latin typeface="Univers" panose="020B0503020202020204" pitchFamily="34" charset="0"/>
              </a:rPr>
              <a:t>Economics</a:t>
            </a:r>
          </a:p>
          <a:p>
            <a:pPr marL="800100" lvl="1" indent="-342900">
              <a:buFont typeface="Arial" panose="020B0604020202020204" pitchFamily="34" charset="0"/>
              <a:buChar char="•"/>
            </a:pPr>
            <a:r>
              <a:rPr lang="en-US" sz="2000" dirty="0">
                <a:latin typeface="Univers" panose="020B0503020202020204" pitchFamily="34" charset="0"/>
              </a:rPr>
              <a:t>Demand for one race is higher than the demand for another race</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b="1" dirty="0">
                <a:latin typeface="Univers" panose="020B0503020202020204" pitchFamily="34" charset="0"/>
              </a:rPr>
              <a:t>Racial and sexual stereotypes; marginalization; sexual violence</a:t>
            </a:r>
          </a:p>
          <a:p>
            <a:pPr marL="800100" lvl="1" indent="-342900">
              <a:buFont typeface="Arial" panose="020B0604020202020204" pitchFamily="34" charset="0"/>
              <a:buChar char="•"/>
            </a:pPr>
            <a:r>
              <a:rPr lang="en-US" sz="2000" dirty="0">
                <a:latin typeface="Univers" panose="020B0503020202020204" pitchFamily="34" charset="0"/>
              </a:rPr>
              <a:t>Women of color are usually deemed “sexually free or deviant;” no one will miss them (“Missing White women syndrome”)</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b="1" dirty="0">
                <a:latin typeface="Univers" panose="020B0503020202020204" pitchFamily="34" charset="0"/>
              </a:rPr>
              <a:t>Legal reasons</a:t>
            </a:r>
          </a:p>
          <a:p>
            <a:pPr marL="800100" lvl="1" indent="-342900">
              <a:buFont typeface="Arial" panose="020B0604020202020204" pitchFamily="34" charset="0"/>
              <a:buChar char="•"/>
            </a:pPr>
            <a:r>
              <a:rPr lang="en-US" sz="2000" dirty="0">
                <a:latin typeface="Univers" panose="020B0503020202020204" pitchFamily="34" charset="0"/>
              </a:rPr>
              <a:t>In an Urban Institute study, the majority of traffickers interviewed believed that trafficking White women would make them more money, but trafficking women of color would land them less jail time if caught.</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b="1" dirty="0">
                <a:latin typeface="Univers" panose="020B0503020202020204" pitchFamily="34" charset="0"/>
              </a:rPr>
              <a:t>Structural poverty</a:t>
            </a:r>
          </a:p>
          <a:p>
            <a:pPr marL="800100" lvl="1" indent="-342900">
              <a:buFont typeface="Arial" panose="020B0604020202020204" pitchFamily="34" charset="0"/>
              <a:buChar char="•"/>
            </a:pPr>
            <a:r>
              <a:rPr lang="en-US" sz="2400" dirty="0">
                <a:latin typeface="Univers" panose="020B0503020202020204" pitchFamily="34" charset="0"/>
              </a:rPr>
              <a:t>Exploitation of vulnerabilities</a:t>
            </a:r>
          </a:p>
          <a:p>
            <a:pPr algn="l"/>
            <a:endParaRPr lang="en-US" dirty="0">
              <a:latin typeface="Univers"/>
            </a:endParaRPr>
          </a:p>
        </p:txBody>
      </p:sp>
    </p:spTree>
    <p:extLst>
      <p:ext uri="{BB962C8B-B14F-4D97-AF65-F5344CB8AC3E}">
        <p14:creationId xmlns:p14="http://schemas.microsoft.com/office/powerpoint/2010/main" val="1522251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5E0B5F-A8D5-8AF3-21C8-3F73A0659025}"/>
              </a:ext>
            </a:extLst>
          </p:cNvPr>
          <p:cNvSpPr txBox="1"/>
          <p:nvPr/>
        </p:nvSpPr>
        <p:spPr>
          <a:xfrm>
            <a:off x="330199" y="342900"/>
            <a:ext cx="1061142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C8102E"/>
                </a:solidFill>
                <a:latin typeface="Univers" panose="020B0503020202020204" pitchFamily="34" charset="0"/>
              </a:rPr>
              <a:t>The Racial Roots of Human Trafficking</a:t>
            </a:r>
            <a:br>
              <a:rPr lang="en-US" sz="4000" b="1" dirty="0">
                <a:solidFill>
                  <a:srgbClr val="C8102E"/>
                </a:solidFill>
                <a:latin typeface="Univers" panose="020B0503020202020204" pitchFamily="34" charset="0"/>
              </a:rPr>
            </a:br>
            <a:r>
              <a:rPr lang="en-US" sz="4000" b="1" dirty="0">
                <a:solidFill>
                  <a:srgbClr val="C8102E"/>
                </a:solidFill>
                <a:latin typeface="Univers" panose="020B0503020202020204" pitchFamily="34" charset="0"/>
              </a:rPr>
              <a:t>Cheryl Nelson Butler </a:t>
            </a:r>
            <a:endParaRPr lang="en-US" sz="4000" dirty="0">
              <a:solidFill>
                <a:srgbClr val="C8102E"/>
              </a:solidFill>
              <a:latin typeface="Univers" panose="020B0503020202020204" pitchFamily="34" charset="0"/>
              <a:cs typeface="Calibri"/>
            </a:endParaRPr>
          </a:p>
        </p:txBody>
      </p:sp>
      <p:sp>
        <p:nvSpPr>
          <p:cNvPr id="6" name="TextBox 5">
            <a:extLst>
              <a:ext uri="{FF2B5EF4-FFF2-40B4-BE49-F238E27FC236}">
                <a16:creationId xmlns:a16="http://schemas.microsoft.com/office/drawing/2014/main" id="{BE0CE2D4-01C0-8484-5647-B4009E59A8EF}"/>
              </a:ext>
            </a:extLst>
          </p:cNvPr>
          <p:cNvSpPr txBox="1"/>
          <p:nvPr/>
        </p:nvSpPr>
        <p:spPr>
          <a:xfrm>
            <a:off x="423490" y="1666339"/>
            <a:ext cx="10081719" cy="464742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i="1" dirty="0">
                <a:latin typeface="Univers" panose="020B0503020202020204" pitchFamily="34" charset="0"/>
                <a:ea typeface="Calibri"/>
                <a:cs typeface="Calibri"/>
              </a:rPr>
              <a:t>"Race intersects with other forms of subordination including gender, class, and age to push people of color disproportionately into prostitution and keep them trapped in the commercial sex industry. Its intersectional oppression is fueled by the persistence of myths about minority teen sexuality, which in turn encourages risky sexual behavior." </a:t>
            </a:r>
          </a:p>
          <a:p>
            <a:endParaRPr lang="en-US" sz="800" i="1" dirty="0">
              <a:latin typeface="Univers" panose="020B0503020202020204" pitchFamily="34" charset="0"/>
              <a:ea typeface="Calibri"/>
              <a:cs typeface="Calibri"/>
            </a:endParaRPr>
          </a:p>
          <a:p>
            <a:endParaRPr lang="en-US" sz="800" i="1" dirty="0">
              <a:latin typeface="Univers" panose="020B0503020202020204" pitchFamily="34" charset="0"/>
              <a:ea typeface="Calibri"/>
              <a:cs typeface="Calibri"/>
            </a:endParaRPr>
          </a:p>
          <a:p>
            <a:r>
              <a:rPr lang="en-US" sz="1600" b="1" i="1" dirty="0">
                <a:latin typeface="Univers" panose="020B0503020202020204" pitchFamily="34" charset="0"/>
                <a:ea typeface="Calibri"/>
                <a:cs typeface="Calibri"/>
              </a:rPr>
              <a:t>"While Black children are more likely to experience some form of sex trafficking, other children of color are similarly at a higher risk than their White counterparts. Native Americans, in particular, argue that a strong connection exists between colonization and a persistent targeting of native people for prostitution." </a:t>
            </a:r>
          </a:p>
          <a:p>
            <a:endParaRPr lang="en-US" sz="800" b="1" i="1" dirty="0">
              <a:latin typeface="Univers" panose="020B0503020202020204" pitchFamily="34" charset="0"/>
              <a:ea typeface="Calibri"/>
              <a:cs typeface="Calibri"/>
            </a:endParaRPr>
          </a:p>
          <a:p>
            <a:endParaRPr lang="en-US" sz="800" b="1" i="1" dirty="0">
              <a:latin typeface="Univers" panose="020B0503020202020204" pitchFamily="34" charset="0"/>
              <a:ea typeface="Calibri"/>
              <a:cs typeface="Calibri"/>
            </a:endParaRPr>
          </a:p>
          <a:p>
            <a:r>
              <a:rPr lang="en-US" sz="1600" b="1" i="1" dirty="0">
                <a:latin typeface="Univers" panose="020B0503020202020204" pitchFamily="34" charset="0"/>
                <a:ea typeface="Calibri"/>
                <a:cs typeface="Calibri"/>
              </a:rPr>
              <a:t>"Any vulnerable child can be a victim of sex trafficking, but we can longer gloss over the fact that the majority of those who are victimized are girls of color. By illuminating the problem and potential solutions, we are taking the first steps toward ending the abuse and exploitation of our most marginalized girls...The first step is to have compassion for the pain, the discrimination, and the trauma these girls have experienced..." </a:t>
            </a:r>
            <a:r>
              <a:rPr lang="en-US" sz="1600" b="1" dirty="0">
                <a:latin typeface="Univers" panose="020B0503020202020204" pitchFamily="34" charset="0"/>
                <a:ea typeface="Calibri"/>
                <a:cs typeface="Calibri"/>
              </a:rPr>
              <a:t>(Gabrielle Union, 2020)</a:t>
            </a:r>
          </a:p>
          <a:p>
            <a:endParaRPr lang="en-US" sz="2000" b="1" i="1" dirty="0">
              <a:latin typeface="Univers" panose="020B0503020202020204" pitchFamily="34" charset="0"/>
              <a:ea typeface="Calibri"/>
              <a:cs typeface="Calibri"/>
            </a:endParaRPr>
          </a:p>
          <a:p>
            <a:endParaRPr lang="en-US" dirty="0"/>
          </a:p>
          <a:p>
            <a:pPr algn="l"/>
            <a:endParaRPr lang="en-US" dirty="0">
              <a:latin typeface="Univers"/>
            </a:endParaRPr>
          </a:p>
        </p:txBody>
      </p:sp>
    </p:spTree>
    <p:extLst>
      <p:ext uri="{BB962C8B-B14F-4D97-AF65-F5344CB8AC3E}">
        <p14:creationId xmlns:p14="http://schemas.microsoft.com/office/powerpoint/2010/main" val="3295830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0F5B2E86-BE81-B4CB-EB58-5BE4846A9DA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AC70ABD-5597-BA42-CA2A-F6083D27CDC1}"/>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Human trafficking laws and legislation</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4803C7C0-EB8B-1C1A-9AB1-1A6D7943790B}"/>
              </a:ext>
            </a:extLst>
          </p:cNvPr>
          <p:cNvSpPr txBox="1"/>
          <p:nvPr/>
        </p:nvSpPr>
        <p:spPr>
          <a:xfrm>
            <a:off x="21069" y="1258442"/>
            <a:ext cx="10691958" cy="513986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dirty="0">
                <a:latin typeface="Univers" panose="020B0503020202020204" pitchFamily="34" charset="0"/>
              </a:rPr>
              <a:t>2000-U.S. government recognized human trafficking and passed the Trafficking Victims Protection Act </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2005-Human trafficking became a federal offense in Iowa </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2006-Iowa Human Trafficking Act was enacted (Iowa Criminal Code Chapter 710A)</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2012-The federal government made human trafficking one of its top five law enforcement priorities</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July 2015-Human trafficking was classified as a forcible felony in Iowa (any felonious crime in the first degree); pimps and buyers are charged the same and have to serve a mandatory minimum which is approximately 70% of their sentence</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Buying sex with an adult in Iowa is considered an aggravated misdemeanor, punishable up to 2 years in prison and a fine. Buying sex with a minor is considered a felony, and is punishable up to 5 years in prison.</a:t>
            </a:r>
          </a:p>
          <a:p>
            <a:endParaRPr lang="en-US" sz="800" dirty="0">
              <a:latin typeface="Univers" panose="020B0503020202020204" pitchFamily="34" charset="0"/>
            </a:endParaRPr>
          </a:p>
          <a:p>
            <a:pPr marL="342900" indent="-342900">
              <a:buFont typeface="Arial" panose="020B0604020202020204" pitchFamily="34" charset="0"/>
              <a:buChar char="•"/>
            </a:pPr>
            <a:r>
              <a:rPr lang="en-US" sz="2000" dirty="0">
                <a:latin typeface="Univers" panose="020B0503020202020204" pitchFamily="34" charset="0"/>
              </a:rPr>
              <a:t>There are no statute of limitations on human trafficking cases</a:t>
            </a:r>
          </a:p>
          <a:p>
            <a:endParaRPr lang="en-US" sz="2000" dirty="0">
              <a:latin typeface="Univers" panose="020B0503020202020204" pitchFamily="34" charset="0"/>
            </a:endParaRPr>
          </a:p>
        </p:txBody>
      </p:sp>
    </p:spTree>
    <p:extLst>
      <p:ext uri="{BB962C8B-B14F-4D97-AF65-F5344CB8AC3E}">
        <p14:creationId xmlns:p14="http://schemas.microsoft.com/office/powerpoint/2010/main" val="159136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B2D497F-5C83-DB60-9CB2-493A766BC85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6A98D2-DF5A-93DF-3AF1-8E735C2856DD}"/>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What Can You Do?</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F95FB62A-456F-67D8-D584-6653813BF9CF}"/>
              </a:ext>
            </a:extLst>
          </p:cNvPr>
          <p:cNvSpPr txBox="1"/>
          <p:nvPr/>
        </p:nvSpPr>
        <p:spPr>
          <a:xfrm>
            <a:off x="218209" y="1258442"/>
            <a:ext cx="11398828" cy="44627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Univers" panose="020B0503020202020204" pitchFamily="34" charset="0"/>
              </a:rPr>
              <a:t>National Human Trafficking Resource Center Hotline: 1-888-373-7888 </a:t>
            </a:r>
          </a:p>
          <a:p>
            <a:pPr marL="800100" lvl="1" indent="-342900">
              <a:buFont typeface="Arial" panose="020B0604020202020204" pitchFamily="34" charset="0"/>
              <a:buChar char="•"/>
            </a:pPr>
            <a:r>
              <a:rPr lang="en-US" sz="2400" dirty="0">
                <a:latin typeface="Univers" panose="020B0503020202020204" pitchFamily="34" charset="0"/>
              </a:rPr>
              <a:t>24/7/365; more than 200 languages</a:t>
            </a:r>
          </a:p>
          <a:p>
            <a:pPr lvl="1"/>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Polaris Project Be Free Text Line: Text HELP to 233733 (24/7/365)</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Live Chat at </a:t>
            </a:r>
            <a:r>
              <a:rPr lang="en-US" sz="2400" dirty="0">
                <a:latin typeface="Univers" panose="020B0503020202020204" pitchFamily="34" charset="0"/>
                <a:hlinkClick r:id="rId3"/>
              </a:rPr>
              <a:t>https://humantraffickinghotline.org/chat</a:t>
            </a:r>
            <a:endParaRPr lang="en-US" sz="2400" dirty="0">
              <a:latin typeface="Univers" panose="020B0503020202020204" pitchFamily="34" charset="0"/>
            </a:endParaRP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Submit a tip online at </a:t>
            </a:r>
            <a:r>
              <a:rPr lang="en-US" sz="2400" dirty="0">
                <a:latin typeface="Univers" panose="020B0503020202020204" pitchFamily="34" charset="0"/>
                <a:hlinkClick r:id="rId4"/>
              </a:rPr>
              <a:t>https://traffickingresourcecenter.org/report-trafficking</a:t>
            </a:r>
            <a:endParaRPr lang="en-US" sz="2400" dirty="0">
              <a:latin typeface="Univers" panose="020B0503020202020204" pitchFamily="34" charset="0"/>
            </a:endParaRP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State of Iowa Human Trafficking Hotline: 1-800-770-1650 </a:t>
            </a:r>
          </a:p>
          <a:p>
            <a:pPr marL="800100" lvl="1" indent="-342900">
              <a:buFont typeface="Arial" panose="020B0604020202020204" pitchFamily="34" charset="0"/>
              <a:buChar char="•"/>
            </a:pPr>
            <a:r>
              <a:rPr lang="en-US" sz="2400" dirty="0">
                <a:latin typeface="Univers" panose="020B0503020202020204" pitchFamily="34" charset="0"/>
              </a:rPr>
              <a:t>Text “iowahelp” to 20121; </a:t>
            </a:r>
            <a:r>
              <a:rPr lang="en-US" sz="2400" dirty="0">
                <a:latin typeface="Univers" panose="020B0503020202020204" pitchFamily="34" charset="0"/>
                <a:hlinkClick r:id="rId5"/>
              </a:rPr>
              <a:t>www.survivorshelpline.org</a:t>
            </a:r>
            <a:endParaRPr lang="en-US" sz="2400" dirty="0">
              <a:latin typeface="Univers" panose="020B0503020202020204" pitchFamily="34" charset="0"/>
            </a:endParaRPr>
          </a:p>
          <a:p>
            <a:pPr lvl="1"/>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You can always call 911.</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If something seems wrong, then it probably is!</a:t>
            </a:r>
          </a:p>
          <a:p>
            <a:endParaRPr lang="en-US" sz="2000" dirty="0">
              <a:latin typeface="Univers" panose="020B0503020202020204" pitchFamily="34" charset="0"/>
            </a:endParaRPr>
          </a:p>
        </p:txBody>
      </p:sp>
    </p:spTree>
    <p:extLst>
      <p:ext uri="{BB962C8B-B14F-4D97-AF65-F5344CB8AC3E}">
        <p14:creationId xmlns:p14="http://schemas.microsoft.com/office/powerpoint/2010/main" val="2505943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844C0B01-B687-2E76-82B3-D5379DD58AA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43B7A86-94B1-4C25-C0A4-4B6D781BBF78}"/>
              </a:ext>
            </a:extLst>
          </p:cNvPr>
          <p:cNvSpPr txBox="1"/>
          <p:nvPr/>
        </p:nvSpPr>
        <p:spPr>
          <a:xfrm>
            <a:off x="301624" y="342900"/>
            <a:ext cx="1041140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dirty="0">
                <a:solidFill>
                  <a:schemeClr val="bg1"/>
                </a:solidFill>
                <a:latin typeface="Univers" panose="020B0503020202020204" pitchFamily="34" charset="0"/>
              </a:rPr>
              <a:t>Local and State Resources</a:t>
            </a:r>
            <a:endParaRPr lang="en-US" sz="36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FF35E676-A952-16A1-F744-C8E3F02724D1}"/>
              </a:ext>
            </a:extLst>
          </p:cNvPr>
          <p:cNvSpPr txBox="1"/>
          <p:nvPr/>
        </p:nvSpPr>
        <p:spPr>
          <a:xfrm>
            <a:off x="218209" y="1258442"/>
            <a:ext cx="11994860" cy="584775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Univers" panose="020B0503020202020204" pitchFamily="34" charset="0"/>
                <a:ea typeface="+mn-lt"/>
                <a:cs typeface="+mn-lt"/>
              </a:rPr>
              <a:t>•ACCESS </a:t>
            </a:r>
            <a:r>
              <a:rPr lang="en-US" sz="2000" dirty="0">
                <a:latin typeface="Univers" panose="020B0503020202020204" pitchFamily="34" charset="0"/>
                <a:ea typeface="+mn-lt"/>
                <a:cs typeface="+mn-lt"/>
              </a:rPr>
              <a:t>(</a:t>
            </a:r>
            <a:r>
              <a:rPr lang="en-US" sz="2000" dirty="0">
                <a:latin typeface="Univers" panose="020B0503020202020204" pitchFamily="34" charset="0"/>
                <a:ea typeface="+mn-lt"/>
                <a:cs typeface="+mn-lt"/>
                <a:hlinkClick r:id="rId3"/>
              </a:rPr>
              <a:t>www.assaultcarecenter.org</a:t>
            </a:r>
            <a:r>
              <a:rPr lang="en-US" sz="2000" dirty="0">
                <a:latin typeface="Univers" panose="020B0503020202020204" pitchFamily="34" charset="0"/>
                <a:ea typeface="+mn-lt"/>
                <a:cs typeface="+mn-lt"/>
              </a:rPr>
              <a:t>)</a:t>
            </a:r>
            <a:endParaRPr lang="en-US" sz="2000" dirty="0">
              <a:latin typeface="Univers" panose="020B0503020202020204" pitchFamily="34" charset="0"/>
              <a:cs typeface="Calibri" panose="020F0502020204030204"/>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•Garden Gate Ranch </a:t>
            </a:r>
            <a:r>
              <a:rPr lang="en-US" sz="2000" dirty="0">
                <a:latin typeface="Univers" panose="020B0503020202020204" pitchFamily="34" charset="0"/>
                <a:ea typeface="+mn-lt"/>
                <a:cs typeface="+mn-lt"/>
              </a:rPr>
              <a:t>(</a:t>
            </a:r>
            <a:r>
              <a:rPr lang="en-US" sz="2000" dirty="0">
                <a:latin typeface="Univers" panose="020B0503020202020204" pitchFamily="34" charset="0"/>
                <a:ea typeface="+mn-lt"/>
                <a:cs typeface="+mn-lt"/>
                <a:hlinkClick r:id="rId4"/>
              </a:rPr>
              <a:t>www.gardengateranch.com</a:t>
            </a:r>
            <a:r>
              <a:rPr lang="en-US" sz="2000" dirty="0">
                <a:latin typeface="Univers" panose="020B0503020202020204" pitchFamily="34" charset="0"/>
                <a:ea typeface="+mn-lt"/>
                <a:cs typeface="+mn-lt"/>
              </a:rPr>
              <a:t>)</a:t>
            </a:r>
            <a:endParaRPr lang="en-US" sz="2000" dirty="0">
              <a:latin typeface="Univers" panose="020B0503020202020204" pitchFamily="34" charset="0"/>
              <a:cs typeface="Calibri" panose="020F0502020204030204"/>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•Wings of Refuge </a:t>
            </a:r>
            <a:r>
              <a:rPr lang="en-US" sz="2000" dirty="0">
                <a:latin typeface="Univers" panose="020B0503020202020204" pitchFamily="34" charset="0"/>
                <a:ea typeface="+mn-lt"/>
                <a:cs typeface="+mn-lt"/>
              </a:rPr>
              <a:t>(</a:t>
            </a:r>
            <a:r>
              <a:rPr lang="en-US" sz="2000" dirty="0">
                <a:latin typeface="Univers" panose="020B0503020202020204" pitchFamily="34" charset="0"/>
                <a:ea typeface="+mn-lt"/>
                <a:cs typeface="+mn-lt"/>
                <a:hlinkClick r:id="rId5"/>
              </a:rPr>
              <a:t>www.wingsofrefuge.net</a:t>
            </a:r>
            <a:r>
              <a:rPr lang="en-US" sz="2000" dirty="0">
                <a:latin typeface="Univers" panose="020B0503020202020204" pitchFamily="34" charset="0"/>
                <a:ea typeface="+mn-lt"/>
                <a:cs typeface="+mn-lt"/>
              </a:rPr>
              <a:t>)</a:t>
            </a:r>
            <a:endParaRPr lang="en-US" sz="2000" dirty="0">
              <a:latin typeface="Univers" panose="020B0503020202020204" pitchFamily="34" charset="0"/>
              <a:cs typeface="Calibri" panose="020F0502020204030204"/>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•Lila Mae’s House </a:t>
            </a:r>
            <a:r>
              <a:rPr lang="en-US" sz="2000" dirty="0">
                <a:latin typeface="Univers" panose="020B0503020202020204" pitchFamily="34" charset="0"/>
                <a:ea typeface="+mn-lt"/>
                <a:cs typeface="+mn-lt"/>
              </a:rPr>
              <a:t>(</a:t>
            </a:r>
            <a:r>
              <a:rPr lang="en-US" sz="2000" dirty="0">
                <a:latin typeface="Univers" panose="020B0503020202020204" pitchFamily="34" charset="0"/>
                <a:ea typeface="+mn-lt"/>
                <a:cs typeface="+mn-lt"/>
                <a:hlinkClick r:id="rId6"/>
              </a:rPr>
              <a:t>https://lilamaeshouse.org/</a:t>
            </a:r>
            <a:r>
              <a:rPr lang="en-US" sz="2000" dirty="0">
                <a:latin typeface="Univers" panose="020B0503020202020204" pitchFamily="34" charset="0"/>
                <a:ea typeface="+mn-lt"/>
                <a:cs typeface="+mn-lt"/>
              </a:rPr>
              <a:t>)</a:t>
            </a:r>
            <a:endParaRPr lang="en-US" sz="2000" dirty="0">
              <a:latin typeface="Univers" panose="020B0503020202020204" pitchFamily="34" charset="0"/>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•Dorothy’s House </a:t>
            </a:r>
            <a:r>
              <a:rPr lang="en-US" sz="2000" dirty="0">
                <a:latin typeface="Univers" panose="020B0503020202020204" pitchFamily="34" charset="0"/>
                <a:ea typeface="+mn-lt"/>
                <a:cs typeface="+mn-lt"/>
              </a:rPr>
              <a:t>(</a:t>
            </a:r>
            <a:r>
              <a:rPr lang="en-US" sz="2000" dirty="0">
                <a:latin typeface="Univers" panose="020B0503020202020204" pitchFamily="34" charset="0"/>
                <a:ea typeface="+mn-lt"/>
                <a:cs typeface="+mn-lt"/>
                <a:hlinkClick r:id="rId7"/>
              </a:rPr>
              <a:t>https://dorothyshouse.org/</a:t>
            </a:r>
            <a:r>
              <a:rPr lang="en-US" sz="2000" dirty="0">
                <a:latin typeface="Univers" panose="020B0503020202020204" pitchFamily="34" charset="0"/>
                <a:ea typeface="+mn-lt"/>
                <a:cs typeface="+mn-lt"/>
              </a:rPr>
              <a:t>)</a:t>
            </a:r>
            <a:endParaRPr lang="en-US" sz="2000" dirty="0">
              <a:latin typeface="Univers" panose="020B0503020202020204" pitchFamily="34" charset="0"/>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•The Set Me Free Project </a:t>
            </a:r>
            <a:r>
              <a:rPr lang="en-US" dirty="0">
                <a:latin typeface="Univers" panose="020B0503020202020204" pitchFamily="34" charset="0"/>
                <a:ea typeface="+mn-lt"/>
                <a:cs typeface="+mn-lt"/>
              </a:rPr>
              <a:t>(</a:t>
            </a:r>
            <a:r>
              <a:rPr lang="en-US" dirty="0">
                <a:latin typeface="Univers" panose="020B0503020202020204" pitchFamily="34" charset="0"/>
                <a:ea typeface="+mn-lt"/>
                <a:cs typeface="+mn-lt"/>
                <a:hlinkClick r:id="rId8"/>
              </a:rPr>
              <a:t>www.setmefreeproject.net</a:t>
            </a:r>
            <a:r>
              <a:rPr lang="en-US" dirty="0">
                <a:latin typeface="Univers" panose="020B0503020202020204" pitchFamily="34" charset="0"/>
                <a:ea typeface="+mn-lt"/>
                <a:cs typeface="+mn-lt"/>
              </a:rPr>
              <a:t>)</a:t>
            </a:r>
            <a:endParaRPr lang="en-US" dirty="0">
              <a:latin typeface="Univers" panose="020B0503020202020204" pitchFamily="34" charset="0"/>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•Polaris Project </a:t>
            </a:r>
            <a:r>
              <a:rPr lang="en-US" dirty="0">
                <a:latin typeface="Univers" panose="020B0503020202020204" pitchFamily="34" charset="0"/>
                <a:ea typeface="+mn-lt"/>
                <a:cs typeface="+mn-lt"/>
              </a:rPr>
              <a:t>(</a:t>
            </a:r>
            <a:r>
              <a:rPr lang="en-US" dirty="0">
                <a:latin typeface="Univers" panose="020B0503020202020204" pitchFamily="34" charset="0"/>
                <a:ea typeface="+mn-lt"/>
                <a:cs typeface="+mn-lt"/>
                <a:hlinkClick r:id="rId9"/>
              </a:rPr>
              <a:t>www.polarisproject.org</a:t>
            </a:r>
            <a:r>
              <a:rPr lang="en-US" dirty="0">
                <a:latin typeface="Univers" panose="020B0503020202020204" pitchFamily="34" charset="0"/>
                <a:ea typeface="+mn-lt"/>
                <a:cs typeface="+mn-lt"/>
              </a:rPr>
              <a:t>)</a:t>
            </a:r>
            <a:endParaRPr lang="en-US" dirty="0">
              <a:latin typeface="Univers" panose="020B0503020202020204" pitchFamily="34" charset="0"/>
              <a:cs typeface="Calibri" panose="020F0502020204030204"/>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•ISU Network Against Human Trafficking and Slavery </a:t>
            </a:r>
            <a:r>
              <a:rPr lang="en-US" dirty="0">
                <a:latin typeface="Univers" panose="020B0503020202020204" pitchFamily="34" charset="0"/>
                <a:ea typeface="+mn-lt"/>
                <a:cs typeface="+mn-lt"/>
              </a:rPr>
              <a:t>(</a:t>
            </a:r>
            <a:r>
              <a:rPr lang="en-US" dirty="0">
                <a:latin typeface="Univers" panose="020B0503020202020204" pitchFamily="34" charset="0"/>
                <a:ea typeface="+mn-lt"/>
                <a:cs typeface="+mn-lt"/>
                <a:hlinkClick r:id="rId10"/>
              </a:rPr>
              <a:t>https://www.facebook.com/isu.naht</a:t>
            </a:r>
            <a:r>
              <a:rPr lang="en-US" dirty="0">
                <a:latin typeface="Univers" panose="020B0503020202020204" pitchFamily="34" charset="0"/>
                <a:ea typeface="+mn-lt"/>
                <a:cs typeface="+mn-lt"/>
              </a:rPr>
              <a:t>)</a:t>
            </a:r>
            <a:endParaRPr lang="en-US" dirty="0">
              <a:latin typeface="Univers" panose="020B0503020202020204" pitchFamily="34" charset="0"/>
              <a:cs typeface="Calibri" panose="020F0502020204030204"/>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•Iowa Network Against Human Trafficking and Slavery </a:t>
            </a:r>
            <a:r>
              <a:rPr lang="en-US" dirty="0">
                <a:latin typeface="Univers" panose="020B0503020202020204" pitchFamily="34" charset="0"/>
                <a:ea typeface="+mn-lt"/>
                <a:cs typeface="+mn-lt"/>
              </a:rPr>
              <a:t>(</a:t>
            </a:r>
            <a:r>
              <a:rPr lang="en-US" dirty="0">
                <a:latin typeface="Univers" panose="020B0503020202020204" pitchFamily="34" charset="0"/>
                <a:ea typeface="+mn-lt"/>
                <a:cs typeface="+mn-lt"/>
                <a:hlinkClick r:id="rId11"/>
              </a:rPr>
              <a:t>www.iowanaht.org</a:t>
            </a:r>
            <a:r>
              <a:rPr lang="en-US" dirty="0">
                <a:latin typeface="Univers" panose="020B0503020202020204" pitchFamily="34" charset="0"/>
                <a:ea typeface="+mn-lt"/>
                <a:cs typeface="+mn-lt"/>
              </a:rPr>
              <a:t>)</a:t>
            </a:r>
            <a:endParaRPr lang="en-US" dirty="0">
              <a:latin typeface="Univers" panose="020B0503020202020204" pitchFamily="34" charset="0"/>
              <a:ea typeface="Calibri"/>
              <a:cs typeface="Calibri"/>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•WGS/SOC 410/510: Human Trafficking </a:t>
            </a:r>
            <a:r>
              <a:rPr lang="en-US" dirty="0">
                <a:latin typeface="Univers" panose="020B0503020202020204" pitchFamily="34" charset="0"/>
                <a:ea typeface="+mn-lt"/>
                <a:cs typeface="+mn-lt"/>
              </a:rPr>
              <a:t>(offered every Fall semester)</a:t>
            </a:r>
            <a:endParaRPr lang="en-US" dirty="0">
              <a:latin typeface="Univers" panose="020B0503020202020204" pitchFamily="34" charset="0"/>
              <a:cs typeface="Calibri"/>
            </a:endParaRPr>
          </a:p>
          <a:p>
            <a:endParaRPr lang="en-US" sz="9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•Human Trafficking Honors Seminar </a:t>
            </a:r>
            <a:r>
              <a:rPr lang="en-US" dirty="0">
                <a:latin typeface="Univers" panose="020B0503020202020204" pitchFamily="34" charset="0"/>
                <a:ea typeface="+mn-lt"/>
                <a:cs typeface="+mn-lt"/>
              </a:rPr>
              <a:t>(offered every Fall semester)</a:t>
            </a:r>
            <a:endParaRPr lang="en-US" dirty="0">
              <a:latin typeface="Univers" panose="020B0503020202020204" pitchFamily="34" charset="0"/>
              <a:cs typeface="Calibri"/>
            </a:endParaRPr>
          </a:p>
          <a:p>
            <a:endParaRPr lang="en-US" sz="2000" dirty="0">
              <a:latin typeface="Univers" panose="020B0503020202020204" pitchFamily="34" charset="0"/>
            </a:endParaRPr>
          </a:p>
        </p:txBody>
      </p:sp>
    </p:spTree>
    <p:extLst>
      <p:ext uri="{BB962C8B-B14F-4D97-AF65-F5344CB8AC3E}">
        <p14:creationId xmlns:p14="http://schemas.microsoft.com/office/powerpoint/2010/main" val="456985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FC1CFCA-E077-C508-02A5-80F99B03D517}"/>
              </a:ext>
            </a:extLst>
          </p:cNvPr>
          <p:cNvSpPr txBox="1"/>
          <p:nvPr/>
        </p:nvSpPr>
        <p:spPr>
          <a:xfrm>
            <a:off x="301624" y="342900"/>
            <a:ext cx="95701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Univers"/>
                <a:cs typeface="Calibri"/>
              </a:rPr>
              <a:t>Land Acknowledgement</a:t>
            </a:r>
            <a:endParaRPr lang="en-US" dirty="0"/>
          </a:p>
        </p:txBody>
      </p:sp>
      <p:sp>
        <p:nvSpPr>
          <p:cNvPr id="7" name="TextBox 6">
            <a:extLst>
              <a:ext uri="{FF2B5EF4-FFF2-40B4-BE49-F238E27FC236}">
                <a16:creationId xmlns:a16="http://schemas.microsoft.com/office/drawing/2014/main" id="{365790E7-9642-FBFE-7D0B-6837ADB71C1A}"/>
              </a:ext>
            </a:extLst>
          </p:cNvPr>
          <p:cNvSpPr txBox="1"/>
          <p:nvPr/>
        </p:nvSpPr>
        <p:spPr>
          <a:xfrm>
            <a:off x="329972" y="1344386"/>
            <a:ext cx="10376807" cy="193899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kern="1200" dirty="0">
                <a:effectLst/>
                <a:latin typeface="Univers" panose="020B0503020202020204" pitchFamily="34" charset="0"/>
                <a:cs typeface="Arial" panose="020B0604020202020204" pitchFamily="34" charset="0"/>
              </a:rPr>
              <a:t>Iowa State University is located on the ancestral lands and territory of the Baxoje, or Ioway Nation. The United States obtained the land from the Meskwaki and Sauk nations in the Treaty of 1842. I wish to recognize my obligation to this land and to the people who took care of it, as well as to the 17,000 Native people who live in Iowa today.</a:t>
            </a:r>
            <a:endParaRPr lang="en-US" sz="2400" dirty="0">
              <a:latin typeface="Univers" panose="020B0503020202020204" pitchFamily="34" charset="0"/>
              <a:cs typeface="Arial" panose="020B0604020202020204" pitchFamily="34" charset="0"/>
            </a:endParaRPr>
          </a:p>
        </p:txBody>
      </p:sp>
    </p:spTree>
    <p:extLst>
      <p:ext uri="{BB962C8B-B14F-4D97-AF65-F5344CB8AC3E}">
        <p14:creationId xmlns:p14="http://schemas.microsoft.com/office/powerpoint/2010/main" val="1424583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35570C0-805A-5EB3-14F9-BFE03B0DC79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031D6DA7-41CF-02D0-0541-28E030C2E541}"/>
              </a:ext>
            </a:extLst>
          </p:cNvPr>
          <p:cNvSpPr txBox="1"/>
          <p:nvPr/>
        </p:nvSpPr>
        <p:spPr>
          <a:xfrm>
            <a:off x="2235199" y="342900"/>
            <a:ext cx="82897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rgbClr val="C8102E"/>
                </a:solidFill>
                <a:latin typeface="Univers" panose="020B0503020202020204" pitchFamily="34" charset="0"/>
              </a:rPr>
              <a:t>Questions?</a:t>
            </a:r>
            <a:endParaRPr lang="en-US" sz="4400" dirty="0">
              <a:solidFill>
                <a:srgbClr val="C8102E"/>
              </a:solidFill>
              <a:latin typeface="Univers" panose="020B0503020202020204" pitchFamily="34" charset="0"/>
              <a:cs typeface="Calibri"/>
            </a:endParaRPr>
          </a:p>
        </p:txBody>
      </p:sp>
      <p:sp>
        <p:nvSpPr>
          <p:cNvPr id="10" name="TextBox 5">
            <a:extLst>
              <a:ext uri="{FF2B5EF4-FFF2-40B4-BE49-F238E27FC236}">
                <a16:creationId xmlns:a16="http://schemas.microsoft.com/office/drawing/2014/main" id="{2658B61E-5A81-C3AC-D9E9-1262E69C9250}"/>
              </a:ext>
            </a:extLst>
          </p:cNvPr>
          <p:cNvSpPr txBox="1"/>
          <p:nvPr/>
        </p:nvSpPr>
        <p:spPr>
          <a:xfrm>
            <a:off x="2235199" y="1247423"/>
            <a:ext cx="8862293" cy="218521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latin typeface="Univers" panose="020B0503020202020204" pitchFamily="34" charset="0"/>
              <a:ea typeface="+mn-lt"/>
              <a:cs typeface="+mn-lt"/>
            </a:endParaRPr>
          </a:p>
          <a:p>
            <a:endParaRPr lang="en-US" sz="800" dirty="0">
              <a:latin typeface="Univers" panose="020B0503020202020204" pitchFamily="34" charset="0"/>
              <a:ea typeface="+mn-lt"/>
              <a:cs typeface="+mn-lt"/>
            </a:endParaRPr>
          </a:p>
          <a:p>
            <a:r>
              <a:rPr lang="en-US" sz="2400" dirty="0">
                <a:latin typeface="Univers" panose="020B0503020202020204" pitchFamily="34" charset="0"/>
              </a:rPr>
              <a:t>Alissa Stoehr, PhD</a:t>
            </a:r>
          </a:p>
          <a:p>
            <a:r>
              <a:rPr lang="en-US" sz="2400" dirty="0">
                <a:latin typeface="Univers" panose="020B0503020202020204" pitchFamily="34" charset="0"/>
              </a:rPr>
              <a:t>WGS Program/Department of Sociology </a:t>
            </a:r>
          </a:p>
          <a:p>
            <a:r>
              <a:rPr lang="en-US" sz="2400" dirty="0">
                <a:latin typeface="Univers" panose="020B0503020202020204" pitchFamily="34" charset="0"/>
              </a:rPr>
              <a:t>330 Carver Hall</a:t>
            </a:r>
          </a:p>
          <a:p>
            <a:r>
              <a:rPr lang="en-US" sz="2400" dirty="0">
                <a:latin typeface="Univers" panose="020B0503020202020204" pitchFamily="34" charset="0"/>
              </a:rPr>
              <a:t>astoehr@iastate.edu</a:t>
            </a:r>
          </a:p>
          <a:p>
            <a:pPr algn="l"/>
            <a:endParaRPr lang="en-US" dirty="0">
              <a:latin typeface="Univers"/>
            </a:endParaRPr>
          </a:p>
        </p:txBody>
      </p:sp>
    </p:spTree>
    <p:extLst>
      <p:ext uri="{BB962C8B-B14F-4D97-AF65-F5344CB8AC3E}">
        <p14:creationId xmlns:p14="http://schemas.microsoft.com/office/powerpoint/2010/main" val="295872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5">
            <a:extLst>
              <a:ext uri="{FF2B5EF4-FFF2-40B4-BE49-F238E27FC236}">
                <a16:creationId xmlns:a16="http://schemas.microsoft.com/office/drawing/2014/main" id="{BD1E8472-1E20-51DD-50FA-C45807C8FC97}"/>
              </a:ext>
            </a:extLst>
          </p:cNvPr>
          <p:cNvSpPr txBox="1"/>
          <p:nvPr/>
        </p:nvSpPr>
        <p:spPr>
          <a:xfrm>
            <a:off x="2152079" y="5536159"/>
            <a:ext cx="7900307"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dirty="0">
                <a:solidFill>
                  <a:srgbClr val="F1BE48"/>
                </a:solidFill>
                <a:latin typeface="Univers"/>
                <a:cs typeface="Calibri"/>
              </a:rPr>
              <a:t>Please complete the session survey by scanning the above QR Code and entering the follow session code:</a:t>
            </a:r>
          </a:p>
          <a:p>
            <a:pPr algn="ctr"/>
            <a:r>
              <a:rPr lang="en-US" sz="2200" b="1" dirty="0">
                <a:solidFill>
                  <a:srgbClr val="F1BE48"/>
                </a:solidFill>
                <a:latin typeface="Univers"/>
                <a:cs typeface="Calibri"/>
              </a:rPr>
              <a:t>[2410]</a:t>
            </a:r>
            <a:endParaRPr lang="en-US" sz="2200" b="1" dirty="0">
              <a:solidFill>
                <a:srgbClr val="F1BE48"/>
              </a:solidFill>
              <a:latin typeface="Univers"/>
            </a:endParaRPr>
          </a:p>
        </p:txBody>
      </p:sp>
    </p:spTree>
    <p:extLst>
      <p:ext uri="{BB962C8B-B14F-4D97-AF65-F5344CB8AC3E}">
        <p14:creationId xmlns:p14="http://schemas.microsoft.com/office/powerpoint/2010/main" val="344840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8185A1A-F228-B9EC-A333-31EA31D8C2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E663ED2B-EA67-DFD2-F32A-3E24EEBF2706}"/>
              </a:ext>
            </a:extLst>
          </p:cNvPr>
          <p:cNvSpPr txBox="1"/>
          <p:nvPr/>
        </p:nvSpPr>
        <p:spPr>
          <a:xfrm>
            <a:off x="301624" y="342900"/>
            <a:ext cx="95701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Univers"/>
                <a:cs typeface="Calibri"/>
              </a:rPr>
              <a:t>Sex Trafficking</a:t>
            </a:r>
            <a:endParaRPr lang="en-US" dirty="0"/>
          </a:p>
        </p:txBody>
      </p:sp>
      <p:sp>
        <p:nvSpPr>
          <p:cNvPr id="7" name="TextBox 6">
            <a:extLst>
              <a:ext uri="{FF2B5EF4-FFF2-40B4-BE49-F238E27FC236}">
                <a16:creationId xmlns:a16="http://schemas.microsoft.com/office/drawing/2014/main" id="{1E8ABAC3-C80B-8C12-3468-CF66ED0E1E1B}"/>
              </a:ext>
            </a:extLst>
          </p:cNvPr>
          <p:cNvSpPr txBox="1"/>
          <p:nvPr/>
        </p:nvSpPr>
        <p:spPr>
          <a:xfrm>
            <a:off x="329973" y="1344386"/>
            <a:ext cx="10403836" cy="403187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Univers" panose="020B0503020202020204" pitchFamily="34" charset="0"/>
                <a:ea typeface="+mn-lt"/>
                <a:cs typeface="+mn-lt"/>
              </a:rPr>
              <a:t>Legal definition: Sex trafficking is the recruitment, harboring, transportation, provision, obtaining, patronizing, or soliciting of a person for the purpose of a commercial sex act in which a commercial sex act is induced by </a:t>
            </a:r>
            <a:r>
              <a:rPr lang="en-US" sz="2400" b="1" dirty="0">
                <a:latin typeface="Univers" panose="020B0503020202020204" pitchFamily="34" charset="0"/>
                <a:ea typeface="+mn-lt"/>
                <a:cs typeface="+mn-lt"/>
              </a:rPr>
              <a:t>force, fraud, or coercion</a:t>
            </a:r>
            <a:r>
              <a:rPr lang="en-US" sz="2400" dirty="0">
                <a:latin typeface="Univers" panose="020B0503020202020204" pitchFamily="34" charset="0"/>
                <a:ea typeface="+mn-lt"/>
                <a:cs typeface="+mn-lt"/>
              </a:rPr>
              <a:t>, or in which the person induced to perform such act has not attained 18 years of age. (22 U.S.C. § 7102(11)(A)).</a:t>
            </a:r>
            <a:endParaRPr lang="en-US" sz="2400" dirty="0">
              <a:latin typeface="Univers" panose="020B0503020202020204" pitchFamily="34" charset="0"/>
              <a:ea typeface="Calibri"/>
              <a:cs typeface="Calibri"/>
            </a:endParaRPr>
          </a:p>
          <a:p>
            <a:endParaRPr lang="en-US" sz="800" dirty="0">
              <a:latin typeface="Univers" panose="020B0503020202020204" pitchFamily="34" charset="0"/>
              <a:ea typeface="+mn-lt"/>
              <a:cs typeface="+mn-lt"/>
            </a:endParaRPr>
          </a:p>
          <a:p>
            <a:r>
              <a:rPr lang="en-US" sz="2400" dirty="0">
                <a:latin typeface="Univers" panose="020B0503020202020204" pitchFamily="34" charset="0"/>
                <a:ea typeface="+mn-lt"/>
                <a:cs typeface="+mn-lt"/>
              </a:rPr>
              <a:t>Human trafficking occurs when a trafficker takes any one of the </a:t>
            </a:r>
            <a:r>
              <a:rPr lang="en-US" sz="2400" b="1" dirty="0">
                <a:latin typeface="Univers" panose="020B0503020202020204" pitchFamily="34" charset="0"/>
                <a:ea typeface="+mn-lt"/>
                <a:cs typeface="+mn-lt"/>
              </a:rPr>
              <a:t>Actions</a:t>
            </a:r>
            <a:r>
              <a:rPr lang="en-US" sz="2400" dirty="0">
                <a:latin typeface="Univers" panose="020B0503020202020204" pitchFamily="34" charset="0"/>
                <a:ea typeface="+mn-lt"/>
                <a:cs typeface="+mn-lt"/>
              </a:rPr>
              <a:t>, and then employs the </a:t>
            </a:r>
            <a:r>
              <a:rPr lang="en-US" sz="2400" b="1" dirty="0">
                <a:latin typeface="Univers" panose="020B0503020202020204" pitchFamily="34" charset="0"/>
                <a:ea typeface="+mn-lt"/>
                <a:cs typeface="+mn-lt"/>
              </a:rPr>
              <a:t>Means</a:t>
            </a:r>
            <a:r>
              <a:rPr lang="en-US" sz="2400" dirty="0">
                <a:latin typeface="Univers" panose="020B0503020202020204" pitchFamily="34" charset="0"/>
                <a:ea typeface="+mn-lt"/>
                <a:cs typeface="+mn-lt"/>
              </a:rPr>
              <a:t> of force, fraud or coercion for the </a:t>
            </a:r>
            <a:r>
              <a:rPr lang="en-US" sz="2400" b="1" dirty="0">
                <a:latin typeface="Univers" panose="020B0503020202020204" pitchFamily="34" charset="0"/>
                <a:ea typeface="+mn-lt"/>
                <a:cs typeface="+mn-lt"/>
              </a:rPr>
              <a:t>Purpose</a:t>
            </a:r>
            <a:r>
              <a:rPr lang="en-US" sz="2400" dirty="0">
                <a:latin typeface="Univers" panose="020B0503020202020204" pitchFamily="34" charset="0"/>
                <a:ea typeface="+mn-lt"/>
                <a:cs typeface="+mn-lt"/>
              </a:rPr>
              <a:t> of compelling the victim to provide commercial sex, labor, and/or services</a:t>
            </a:r>
            <a:endParaRPr lang="en-US" sz="2400" dirty="0">
              <a:latin typeface="Univers" panose="020B0503020202020204" pitchFamily="34" charset="0"/>
              <a:ea typeface="Calibri"/>
              <a:cs typeface="Calibri"/>
            </a:endParaRPr>
          </a:p>
          <a:p>
            <a:endParaRPr lang="en-US" sz="800" dirty="0">
              <a:latin typeface="Univers" panose="020B0503020202020204" pitchFamily="34" charset="0"/>
              <a:ea typeface="Calibri"/>
              <a:cs typeface="Calibri"/>
            </a:endParaRPr>
          </a:p>
        </p:txBody>
      </p:sp>
    </p:spTree>
    <p:extLst>
      <p:ext uri="{BB962C8B-B14F-4D97-AF65-F5344CB8AC3E}">
        <p14:creationId xmlns:p14="http://schemas.microsoft.com/office/powerpoint/2010/main" val="1204357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24327F90-8D2A-8656-9160-0333120B99D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872952-FB7E-7539-86CB-B60DC8EBD050}"/>
              </a:ext>
            </a:extLst>
          </p:cNvPr>
          <p:cNvSpPr txBox="1"/>
          <p:nvPr/>
        </p:nvSpPr>
        <p:spPr>
          <a:xfrm>
            <a:off x="301624" y="342900"/>
            <a:ext cx="95701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Univers" panose="020B0503020202020204" pitchFamily="34" charset="0"/>
              </a:rPr>
              <a:t>Human trafficking statistics</a:t>
            </a:r>
            <a:endParaRPr lang="en-US" sz="28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C6A193C6-6F90-A87C-00AC-3966A9C9B688}"/>
              </a:ext>
            </a:extLst>
          </p:cNvPr>
          <p:cNvSpPr txBox="1"/>
          <p:nvPr/>
        </p:nvSpPr>
        <p:spPr>
          <a:xfrm>
            <a:off x="329972" y="1344386"/>
            <a:ext cx="10351883" cy="544764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a:latin typeface="Univers" panose="020B0503020202020204" pitchFamily="34" charset="0"/>
              </a:rPr>
              <a:t>There are an estimated 27 million victims of human trafficking globally at any one time, with 100,000 people trafficked each year in the United States </a:t>
            </a:r>
            <a:r>
              <a:rPr lang="en-US" sz="2000" dirty="0">
                <a:latin typeface="Univers" panose="020B0503020202020204" pitchFamily="34" charset="0"/>
              </a:rPr>
              <a:t>(International Labor Organization).  </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Forced labor and human trafficking is a $150 billion industry worldwide, with up to $99 billion generated by sex trafficking just in the United States alone </a:t>
            </a:r>
            <a:r>
              <a:rPr lang="en-US" sz="2000" dirty="0">
                <a:latin typeface="Univers" panose="020B0503020202020204" pitchFamily="34" charset="0"/>
              </a:rPr>
              <a:t>(exoduscry.com).</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Human trafficking is second only to drug trafficking as the most profitable form of transnational crime. </a:t>
            </a:r>
            <a:r>
              <a:rPr lang="en-US" sz="2000" dirty="0">
                <a:latin typeface="Univers" panose="020B0503020202020204" pitchFamily="34" charset="0"/>
              </a:rPr>
              <a:t>(Office of Homeland Security)</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Approximately 5% of trafficking cases are ever reported </a:t>
            </a:r>
            <a:r>
              <a:rPr lang="en-US" sz="2000" dirty="0">
                <a:latin typeface="Univers" panose="020B0503020202020204" pitchFamily="34" charset="0"/>
              </a:rPr>
              <a:t>(U.N. Office on Drugs and Crime)</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3-6pm and 4-8am are the most common times that trafficking occurs </a:t>
            </a:r>
          </a:p>
          <a:p>
            <a:endParaRPr lang="en-US" sz="800" dirty="0">
              <a:latin typeface="Univers" panose="020B0503020202020204" pitchFamily="34" charset="0"/>
            </a:endParaRPr>
          </a:p>
          <a:p>
            <a:pPr marL="342900" indent="-342900">
              <a:buFont typeface="Arial" panose="020B0604020202020204" pitchFamily="34" charset="0"/>
              <a:buChar char="•"/>
            </a:pPr>
            <a:r>
              <a:rPr lang="en-US" sz="2400" dirty="0">
                <a:latin typeface="Univers" panose="020B0503020202020204" pitchFamily="34" charset="0"/>
              </a:rPr>
              <a:t>Approximately 40% of trafficking victims know their trafficker</a:t>
            </a:r>
          </a:p>
        </p:txBody>
      </p:sp>
    </p:spTree>
    <p:extLst>
      <p:ext uri="{BB962C8B-B14F-4D97-AF65-F5344CB8AC3E}">
        <p14:creationId xmlns:p14="http://schemas.microsoft.com/office/powerpoint/2010/main" val="2843129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74FB9E-6968-5CEB-D978-09C01E627688}"/>
              </a:ext>
            </a:extLst>
          </p:cNvPr>
          <p:cNvSpPr txBox="1"/>
          <p:nvPr/>
        </p:nvSpPr>
        <p:spPr>
          <a:xfrm>
            <a:off x="1254125" y="342900"/>
            <a:ext cx="96839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C8102E"/>
                </a:solidFill>
                <a:latin typeface="Univers" panose="020B0503020202020204" pitchFamily="34" charset="0"/>
              </a:rPr>
              <a:t>National Human Trafficking Hotline</a:t>
            </a:r>
            <a:br>
              <a:rPr lang="en-US" sz="2800" b="1" dirty="0">
                <a:solidFill>
                  <a:srgbClr val="C8102E"/>
                </a:solidFill>
                <a:latin typeface="Univers" panose="020B0503020202020204" pitchFamily="34" charset="0"/>
              </a:rPr>
            </a:br>
            <a:r>
              <a:rPr lang="en-US" sz="2800" b="1" dirty="0">
                <a:solidFill>
                  <a:srgbClr val="C8102E"/>
                </a:solidFill>
                <a:latin typeface="Univers" panose="020B0503020202020204" pitchFamily="34" charset="0"/>
              </a:rPr>
              <a:t>1-888-373-7888 </a:t>
            </a:r>
            <a:br>
              <a:rPr lang="en-US" sz="2800" b="1" dirty="0">
                <a:solidFill>
                  <a:srgbClr val="C8102E"/>
                </a:solidFill>
                <a:latin typeface="Univers" panose="020B0503020202020204" pitchFamily="34" charset="0"/>
              </a:rPr>
            </a:br>
            <a:r>
              <a:rPr lang="en-US" sz="2800" b="1" cap="none" dirty="0">
                <a:solidFill>
                  <a:srgbClr val="C8102E"/>
                </a:solidFill>
                <a:latin typeface="Univers" panose="020B0503020202020204" pitchFamily="34" charset="0"/>
              </a:rPr>
              <a:t>www.humantraffickinghotline.com</a:t>
            </a:r>
            <a:endParaRPr lang="en-US" sz="2800" b="1" dirty="0">
              <a:solidFill>
                <a:srgbClr val="C8102E"/>
              </a:solidFill>
              <a:latin typeface="Univers" panose="020B0503020202020204" pitchFamily="34" charset="0"/>
              <a:cs typeface="Calibri"/>
            </a:endParaRPr>
          </a:p>
        </p:txBody>
      </p:sp>
      <p:sp>
        <p:nvSpPr>
          <p:cNvPr id="8" name="TextBox 7">
            <a:extLst>
              <a:ext uri="{FF2B5EF4-FFF2-40B4-BE49-F238E27FC236}">
                <a16:creationId xmlns:a16="http://schemas.microsoft.com/office/drawing/2014/main" id="{216B622E-A16F-8E18-04E2-4D0A06DEB34F}"/>
              </a:ext>
            </a:extLst>
          </p:cNvPr>
          <p:cNvSpPr txBox="1"/>
          <p:nvPr/>
        </p:nvSpPr>
        <p:spPr>
          <a:xfrm>
            <a:off x="1080655" y="1727895"/>
            <a:ext cx="10681854" cy="473975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u="sng" dirty="0">
                <a:latin typeface="Univers" panose="020B0503020202020204" pitchFamily="34" charset="0"/>
              </a:rPr>
              <a:t>10,360 human trafficking cases identified from 1/1/21-12/31/21</a:t>
            </a:r>
          </a:p>
          <a:p>
            <a:pPr lvl="1"/>
            <a:r>
              <a:rPr lang="en-US" sz="2400" dirty="0">
                <a:latin typeface="Univers" panose="020B0503020202020204" pitchFamily="34" charset="0"/>
              </a:rPr>
              <a:t>8,142 female victims			7,499 sex trafficking cases</a:t>
            </a:r>
          </a:p>
          <a:p>
            <a:pPr lvl="1"/>
            <a:r>
              <a:rPr lang="en-US" sz="2400" dirty="0">
                <a:latin typeface="Univers" panose="020B0503020202020204" pitchFamily="34" charset="0"/>
              </a:rPr>
              <a:t>1,292 male victims			1,066 labor trafficking cases</a:t>
            </a:r>
          </a:p>
          <a:p>
            <a:pPr lvl="1"/>
            <a:r>
              <a:rPr lang="en-US" sz="2400" dirty="0">
                <a:latin typeface="Univers" panose="020B0503020202020204" pitchFamily="34" charset="0"/>
              </a:rPr>
              <a:t>132 gender minority victims		400 sex and labor trafficking cases</a:t>
            </a:r>
          </a:p>
          <a:p>
            <a:pPr lvl="1"/>
            <a:r>
              <a:rPr lang="en-US" sz="2400" dirty="0">
                <a:latin typeface="Univers" panose="020B0503020202020204" pitchFamily="34" charset="0"/>
              </a:rPr>
              <a:t>794 gender unknown victims		</a:t>
            </a:r>
          </a:p>
          <a:p>
            <a:endParaRPr lang="en-US" sz="2000" dirty="0">
              <a:latin typeface="Univers" panose="020B0503020202020204" pitchFamily="34" charset="0"/>
            </a:endParaRPr>
          </a:p>
          <a:p>
            <a:r>
              <a:rPr lang="en-US" sz="2400" u="sng" dirty="0">
                <a:latin typeface="Univers" panose="020B0503020202020204" pitchFamily="34" charset="0"/>
              </a:rPr>
              <a:t>Top venues for sex trafficking</a:t>
            </a:r>
            <a:r>
              <a:rPr lang="en-US" sz="2400" dirty="0">
                <a:latin typeface="Univers" panose="020B0503020202020204" pitchFamily="34" charset="0"/>
              </a:rPr>
              <a:t>		</a:t>
            </a:r>
            <a:r>
              <a:rPr lang="en-US" sz="2400" u="sng" dirty="0">
                <a:latin typeface="Univers" panose="020B0503020202020204" pitchFamily="34" charset="0"/>
              </a:rPr>
              <a:t>Top venues for labor trafficking</a:t>
            </a:r>
          </a:p>
          <a:p>
            <a:pPr marL="457200" lvl="1">
              <a:buNone/>
            </a:pPr>
            <a:r>
              <a:rPr lang="en-US" sz="2400" dirty="0">
                <a:latin typeface="Univers" panose="020B0503020202020204" pitchFamily="34" charset="0"/>
              </a:rPr>
              <a:t>Pornography				Domestic work</a:t>
            </a:r>
          </a:p>
          <a:p>
            <a:pPr marL="457200" lvl="1">
              <a:buNone/>
            </a:pPr>
            <a:r>
              <a:rPr lang="en-US" sz="2400" dirty="0">
                <a:latin typeface="Univers" panose="020B0503020202020204" pitchFamily="34" charset="0"/>
              </a:rPr>
              <a:t>Illicit massage parlors/spas		Agriculture		</a:t>
            </a:r>
          </a:p>
          <a:p>
            <a:pPr marL="457200" lvl="1">
              <a:buNone/>
            </a:pPr>
            <a:r>
              <a:rPr lang="en-US" sz="2400" dirty="0">
                <a:latin typeface="Univers" panose="020B0503020202020204" pitchFamily="34" charset="0"/>
              </a:rPr>
              <a:t>Hotels and motels			Construction</a:t>
            </a:r>
          </a:p>
          <a:p>
            <a:pPr marL="457200" lvl="1">
              <a:buNone/>
            </a:pPr>
            <a:r>
              <a:rPr lang="en-US" sz="2400" dirty="0">
                <a:latin typeface="Univers" panose="020B0503020202020204" pitchFamily="34" charset="0"/>
              </a:rPr>
              <a:t>Residence-based commercial sex	Restaurants/Food Service	</a:t>
            </a:r>
          </a:p>
          <a:p>
            <a:pPr marL="457200" lvl="1">
              <a:buNone/>
            </a:pPr>
            <a:r>
              <a:rPr lang="en-US" sz="2400" dirty="0">
                <a:latin typeface="Univers" panose="020B0503020202020204" pitchFamily="34" charset="0"/>
              </a:rPr>
              <a:t>Online advertisements		Illicit activities</a:t>
            </a:r>
          </a:p>
          <a:p>
            <a:pPr algn="l"/>
            <a:endParaRPr lang="en-US" dirty="0">
              <a:latin typeface="Univers"/>
            </a:endParaRPr>
          </a:p>
        </p:txBody>
      </p:sp>
    </p:spTree>
    <p:extLst>
      <p:ext uri="{BB962C8B-B14F-4D97-AF65-F5344CB8AC3E}">
        <p14:creationId xmlns:p14="http://schemas.microsoft.com/office/powerpoint/2010/main" val="1669167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B49F0110-802F-F625-4996-F9CAB61AC1B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B2999B6A-DF63-8D2B-B30C-C00835FDBAD7}"/>
              </a:ext>
            </a:extLst>
          </p:cNvPr>
          <p:cNvSpPr txBox="1"/>
          <p:nvPr/>
        </p:nvSpPr>
        <p:spPr>
          <a:xfrm>
            <a:off x="1254125" y="342900"/>
            <a:ext cx="96839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C8102E"/>
                </a:solidFill>
                <a:latin typeface="Univers" panose="020B0503020202020204" pitchFamily="34" charset="0"/>
              </a:rPr>
              <a:t>National Human Trafficking Hotline</a:t>
            </a:r>
            <a:br>
              <a:rPr lang="en-US" sz="2800" b="1" dirty="0">
                <a:solidFill>
                  <a:srgbClr val="C8102E"/>
                </a:solidFill>
                <a:latin typeface="Univers" panose="020B0503020202020204" pitchFamily="34" charset="0"/>
              </a:rPr>
            </a:br>
            <a:r>
              <a:rPr lang="en-US" sz="2800" b="1" dirty="0">
                <a:solidFill>
                  <a:srgbClr val="C8102E"/>
                </a:solidFill>
                <a:latin typeface="Univers" panose="020B0503020202020204" pitchFamily="34" charset="0"/>
              </a:rPr>
              <a:t>1-888-373-7888 </a:t>
            </a:r>
            <a:br>
              <a:rPr lang="en-US" sz="2800" b="1" dirty="0">
                <a:solidFill>
                  <a:srgbClr val="C8102E"/>
                </a:solidFill>
                <a:latin typeface="Univers" panose="020B0503020202020204" pitchFamily="34" charset="0"/>
              </a:rPr>
            </a:br>
            <a:r>
              <a:rPr lang="en-US" sz="2800" b="1" cap="none" dirty="0">
                <a:solidFill>
                  <a:srgbClr val="C8102E"/>
                </a:solidFill>
                <a:latin typeface="Univers" panose="020B0503020202020204" pitchFamily="34" charset="0"/>
              </a:rPr>
              <a:t>www.humantraffickinghotline.com</a:t>
            </a:r>
            <a:endParaRPr lang="en-US" sz="2800" b="1" dirty="0">
              <a:solidFill>
                <a:srgbClr val="C8102E"/>
              </a:solidFill>
              <a:latin typeface="Univers" panose="020B0503020202020204" pitchFamily="34" charset="0"/>
              <a:cs typeface="Calibri"/>
            </a:endParaRPr>
          </a:p>
        </p:txBody>
      </p:sp>
      <p:sp>
        <p:nvSpPr>
          <p:cNvPr id="8" name="TextBox 7">
            <a:extLst>
              <a:ext uri="{FF2B5EF4-FFF2-40B4-BE49-F238E27FC236}">
                <a16:creationId xmlns:a16="http://schemas.microsoft.com/office/drawing/2014/main" id="{0B0A9C4C-E9D7-3929-BB02-F93920F1813D}"/>
              </a:ext>
            </a:extLst>
          </p:cNvPr>
          <p:cNvSpPr txBox="1"/>
          <p:nvPr/>
        </p:nvSpPr>
        <p:spPr>
          <a:xfrm>
            <a:off x="1049482" y="1727895"/>
            <a:ext cx="10806545" cy="40934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u="sng" dirty="0">
                <a:latin typeface="Univers" panose="020B0503020202020204" pitchFamily="34" charset="0"/>
              </a:rPr>
              <a:t>86 human trafficking cases identified in Iowa from 1/1/21-12/31/21</a:t>
            </a:r>
          </a:p>
          <a:p>
            <a:pPr lvl="1"/>
            <a:r>
              <a:rPr lang="en-US" sz="2400" dirty="0">
                <a:latin typeface="Univers" panose="020B0503020202020204" pitchFamily="34" charset="0"/>
              </a:rPr>
              <a:t>74 female victims			62 sex trafficking cases</a:t>
            </a:r>
          </a:p>
          <a:p>
            <a:pPr lvl="1"/>
            <a:r>
              <a:rPr lang="en-US" sz="2400" dirty="0">
                <a:latin typeface="Univers" panose="020B0503020202020204" pitchFamily="34" charset="0"/>
              </a:rPr>
              <a:t>16 male victims				10 labor trafficking cases		</a:t>
            </a:r>
          </a:p>
          <a:p>
            <a:pPr lvl="1"/>
            <a:r>
              <a:rPr lang="en-US" sz="2400" dirty="0">
                <a:latin typeface="Univers" panose="020B0503020202020204" pitchFamily="34" charset="0"/>
              </a:rPr>
              <a:t>						3 sex and labor trafficking cases</a:t>
            </a:r>
          </a:p>
          <a:p>
            <a:pPr marL="457200" lvl="1"/>
            <a:endParaRPr lang="en-US" sz="2200" dirty="0">
              <a:latin typeface="Univers" panose="020B0503020202020204" pitchFamily="34" charset="0"/>
            </a:endParaRPr>
          </a:p>
          <a:p>
            <a:r>
              <a:rPr lang="en-US" sz="2400" u="sng" dirty="0">
                <a:latin typeface="Univers" panose="020B0503020202020204" pitchFamily="34" charset="0"/>
              </a:rPr>
              <a:t>Top venues for sex trafficking</a:t>
            </a:r>
            <a:r>
              <a:rPr lang="en-US" sz="2400" dirty="0">
                <a:latin typeface="Univers" panose="020B0503020202020204" pitchFamily="34" charset="0"/>
              </a:rPr>
              <a:t>		</a:t>
            </a:r>
            <a:r>
              <a:rPr lang="en-US" sz="2400" u="sng" dirty="0">
                <a:latin typeface="Univers" panose="020B0503020202020204" pitchFamily="34" charset="0"/>
              </a:rPr>
              <a:t>Top venues for labor trafficking</a:t>
            </a:r>
          </a:p>
          <a:p>
            <a:r>
              <a:rPr lang="en-US" sz="2400" dirty="0">
                <a:latin typeface="Univers" panose="020B0503020202020204" pitchFamily="34" charset="0"/>
              </a:rPr>
              <a:t>Hotels/Motels				Other venues</a:t>
            </a:r>
          </a:p>
          <a:p>
            <a:r>
              <a:rPr lang="en-US" sz="2400" dirty="0">
                <a:latin typeface="Univers" panose="020B0503020202020204" pitchFamily="34" charset="0"/>
              </a:rPr>
              <a:t>Residence-based commercial sex			</a:t>
            </a:r>
          </a:p>
          <a:p>
            <a:r>
              <a:rPr lang="en-US" sz="2400" dirty="0">
                <a:latin typeface="Univers" panose="020B0503020202020204" pitchFamily="34" charset="0"/>
              </a:rPr>
              <a:t>Illicit massage parlors/spas				</a:t>
            </a:r>
          </a:p>
          <a:p>
            <a:r>
              <a:rPr lang="en-US" sz="2400" dirty="0">
                <a:latin typeface="Univers" panose="020B0503020202020204" pitchFamily="34" charset="0"/>
              </a:rPr>
              <a:t>Pornography					</a:t>
            </a:r>
          </a:p>
          <a:p>
            <a:r>
              <a:rPr lang="en-US" sz="2400" dirty="0">
                <a:latin typeface="Univers" panose="020B0503020202020204" pitchFamily="34" charset="0"/>
              </a:rPr>
              <a:t>Other venues		</a:t>
            </a:r>
            <a:r>
              <a:rPr lang="en-US" sz="2400" dirty="0"/>
              <a:t>	</a:t>
            </a:r>
            <a:r>
              <a:rPr lang="en-US" sz="2200" dirty="0"/>
              <a:t>	</a:t>
            </a:r>
            <a:r>
              <a:rPr lang="en-US" dirty="0"/>
              <a:t>	</a:t>
            </a:r>
            <a:endParaRPr lang="en-US" dirty="0">
              <a:latin typeface="Univers"/>
            </a:endParaRPr>
          </a:p>
        </p:txBody>
      </p:sp>
    </p:spTree>
    <p:extLst>
      <p:ext uri="{BB962C8B-B14F-4D97-AF65-F5344CB8AC3E}">
        <p14:creationId xmlns:p14="http://schemas.microsoft.com/office/powerpoint/2010/main" val="770525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15B013FD-7CA6-38BC-4E30-8D13F29E1966}"/>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9EC5C9-BA6D-F5D0-3DC0-1B9A3F118906}"/>
              </a:ext>
            </a:extLst>
          </p:cNvPr>
          <p:cNvSpPr txBox="1"/>
          <p:nvPr/>
        </p:nvSpPr>
        <p:spPr>
          <a:xfrm>
            <a:off x="1254125" y="342900"/>
            <a:ext cx="9683978"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rgbClr val="C8102E"/>
                </a:solidFill>
                <a:latin typeface="Univers" panose="020B0503020202020204" pitchFamily="34" charset="0"/>
              </a:rPr>
              <a:t>National Human Trafficking Hotline</a:t>
            </a:r>
            <a:br>
              <a:rPr lang="en-US" sz="2800" b="1" dirty="0">
                <a:solidFill>
                  <a:srgbClr val="C8102E"/>
                </a:solidFill>
                <a:latin typeface="Univers" panose="020B0503020202020204" pitchFamily="34" charset="0"/>
              </a:rPr>
            </a:br>
            <a:r>
              <a:rPr lang="en-US" sz="2800" b="1" dirty="0">
                <a:solidFill>
                  <a:srgbClr val="C8102E"/>
                </a:solidFill>
                <a:latin typeface="Univers" panose="020B0503020202020204" pitchFamily="34" charset="0"/>
              </a:rPr>
              <a:t>1-888-373-7888 </a:t>
            </a:r>
            <a:br>
              <a:rPr lang="en-US" sz="2800" b="1" dirty="0">
                <a:solidFill>
                  <a:srgbClr val="C8102E"/>
                </a:solidFill>
                <a:latin typeface="Univers" panose="020B0503020202020204" pitchFamily="34" charset="0"/>
              </a:rPr>
            </a:br>
            <a:r>
              <a:rPr lang="en-US" sz="2800" b="1" cap="none" dirty="0">
                <a:solidFill>
                  <a:srgbClr val="C8102E"/>
                </a:solidFill>
                <a:latin typeface="Univers" panose="020B0503020202020204" pitchFamily="34" charset="0"/>
              </a:rPr>
              <a:t>www.humantraffickinghotline.com</a:t>
            </a:r>
            <a:endParaRPr lang="en-US" sz="2800" b="1" dirty="0">
              <a:solidFill>
                <a:srgbClr val="C8102E"/>
              </a:solidFill>
              <a:latin typeface="Univers" panose="020B0503020202020204" pitchFamily="34" charset="0"/>
              <a:cs typeface="Calibri"/>
            </a:endParaRPr>
          </a:p>
        </p:txBody>
      </p:sp>
      <p:sp>
        <p:nvSpPr>
          <p:cNvPr id="8" name="TextBox 7">
            <a:extLst>
              <a:ext uri="{FF2B5EF4-FFF2-40B4-BE49-F238E27FC236}">
                <a16:creationId xmlns:a16="http://schemas.microsoft.com/office/drawing/2014/main" id="{202C5B65-ADC5-AA3D-3125-52B81B02418A}"/>
              </a:ext>
            </a:extLst>
          </p:cNvPr>
          <p:cNvSpPr txBox="1"/>
          <p:nvPr/>
        </p:nvSpPr>
        <p:spPr>
          <a:xfrm>
            <a:off x="1080655" y="1727895"/>
            <a:ext cx="10775372" cy="443198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Univers" panose="020B0503020202020204" pitchFamily="34" charset="0"/>
              </a:rPr>
              <a:t>Top 10 states with identified human trafficking cases (2021)</a:t>
            </a:r>
          </a:p>
          <a:p>
            <a:pPr marL="914400" lvl="1" indent="-457200">
              <a:buFont typeface="+mj-lt"/>
              <a:buAutoNum type="arabicPeriod"/>
            </a:pPr>
            <a:r>
              <a:rPr lang="en-US" sz="2400" dirty="0">
                <a:latin typeface="Univers" panose="020B0503020202020204" pitchFamily="34" charset="0"/>
              </a:rPr>
              <a:t>California</a:t>
            </a:r>
          </a:p>
          <a:p>
            <a:pPr marL="914400" lvl="1" indent="-457200">
              <a:buFont typeface="+mj-lt"/>
              <a:buAutoNum type="arabicPeriod"/>
            </a:pPr>
            <a:r>
              <a:rPr lang="en-US" sz="2400" dirty="0">
                <a:latin typeface="Univers" panose="020B0503020202020204" pitchFamily="34" charset="0"/>
              </a:rPr>
              <a:t>Texas</a:t>
            </a:r>
          </a:p>
          <a:p>
            <a:pPr marL="914400" lvl="1" indent="-457200">
              <a:buFont typeface="+mj-lt"/>
              <a:buAutoNum type="arabicPeriod"/>
            </a:pPr>
            <a:r>
              <a:rPr lang="en-US" sz="2400" dirty="0">
                <a:latin typeface="Univers" panose="020B0503020202020204" pitchFamily="34" charset="0"/>
              </a:rPr>
              <a:t>Florida</a:t>
            </a:r>
          </a:p>
          <a:p>
            <a:pPr marL="914400" lvl="1" indent="-457200">
              <a:buFont typeface="+mj-lt"/>
              <a:buAutoNum type="arabicPeriod"/>
            </a:pPr>
            <a:r>
              <a:rPr lang="en-US" sz="2400" dirty="0">
                <a:latin typeface="Univers" panose="020B0503020202020204" pitchFamily="34" charset="0"/>
              </a:rPr>
              <a:t>New York</a:t>
            </a:r>
          </a:p>
          <a:p>
            <a:pPr marL="914400" lvl="1" indent="-457200">
              <a:buFont typeface="+mj-lt"/>
              <a:buAutoNum type="arabicPeriod"/>
            </a:pPr>
            <a:r>
              <a:rPr lang="en-US" sz="2400" dirty="0">
                <a:latin typeface="Univers" panose="020B0503020202020204" pitchFamily="34" charset="0"/>
              </a:rPr>
              <a:t>Michigan</a:t>
            </a:r>
          </a:p>
          <a:p>
            <a:pPr marL="914400" lvl="1" indent="-457200">
              <a:buFont typeface="+mj-lt"/>
              <a:buAutoNum type="arabicPeriod"/>
            </a:pPr>
            <a:r>
              <a:rPr lang="en-US" sz="2400" dirty="0">
                <a:latin typeface="Univers" panose="020B0503020202020204" pitchFamily="34" charset="0"/>
              </a:rPr>
              <a:t>Ohio</a:t>
            </a:r>
          </a:p>
          <a:p>
            <a:pPr marL="914400" lvl="1" indent="-457200">
              <a:buFont typeface="+mj-lt"/>
              <a:buAutoNum type="arabicPeriod"/>
            </a:pPr>
            <a:r>
              <a:rPr lang="en-US" sz="2400" dirty="0">
                <a:latin typeface="Univers" panose="020B0503020202020204" pitchFamily="34" charset="0"/>
              </a:rPr>
              <a:t>Georgia</a:t>
            </a:r>
          </a:p>
          <a:p>
            <a:pPr marL="914400" lvl="1" indent="-457200">
              <a:buFont typeface="+mj-lt"/>
              <a:buAutoNum type="arabicPeriod"/>
            </a:pPr>
            <a:r>
              <a:rPr lang="en-US" sz="2400" dirty="0">
                <a:latin typeface="Univers" panose="020B0503020202020204" pitchFamily="34" charset="0"/>
              </a:rPr>
              <a:t>Illinois</a:t>
            </a:r>
          </a:p>
          <a:p>
            <a:pPr marL="914400" lvl="1" indent="-457200">
              <a:buFont typeface="+mj-lt"/>
              <a:buAutoNum type="arabicPeriod"/>
            </a:pPr>
            <a:r>
              <a:rPr lang="en-US" sz="2400" dirty="0">
                <a:latin typeface="Univers" panose="020B0503020202020204" pitchFamily="34" charset="0"/>
              </a:rPr>
              <a:t>Missouri</a:t>
            </a:r>
          </a:p>
          <a:p>
            <a:pPr marL="914400" lvl="1" indent="-457200">
              <a:buFont typeface="+mj-lt"/>
              <a:buAutoNum type="arabicPeriod"/>
            </a:pPr>
            <a:r>
              <a:rPr lang="en-US" sz="2400" dirty="0">
                <a:latin typeface="Univers" panose="020B0503020202020204" pitchFamily="34" charset="0"/>
              </a:rPr>
              <a:t>Washington and Mississippi (tied)</a:t>
            </a:r>
          </a:p>
          <a:p>
            <a:endParaRPr lang="en-US" dirty="0">
              <a:latin typeface="Univers"/>
            </a:endParaRPr>
          </a:p>
        </p:txBody>
      </p:sp>
    </p:spTree>
    <p:extLst>
      <p:ext uri="{BB962C8B-B14F-4D97-AF65-F5344CB8AC3E}">
        <p14:creationId xmlns:p14="http://schemas.microsoft.com/office/powerpoint/2010/main" val="3772429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FC48AC44-ED93-80F5-9994-A8D5DA3020C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7A0A1F3-F9FB-0CA0-5883-66D6EDA39576}"/>
              </a:ext>
            </a:extLst>
          </p:cNvPr>
          <p:cNvSpPr txBox="1"/>
          <p:nvPr/>
        </p:nvSpPr>
        <p:spPr>
          <a:xfrm>
            <a:off x="301624" y="342900"/>
            <a:ext cx="95701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Univers" panose="020B0503020202020204" pitchFamily="34" charset="0"/>
              </a:rPr>
              <a:t>Human trafficking in Iowa</a:t>
            </a:r>
            <a:endParaRPr lang="en-US" sz="2800" b="1" dirty="0">
              <a:solidFill>
                <a:schemeClr val="bg1"/>
              </a:solidFill>
              <a:latin typeface="Univers" panose="020B0503020202020204" pitchFamily="34" charset="0"/>
              <a:cs typeface="Calibri"/>
            </a:endParaRPr>
          </a:p>
        </p:txBody>
      </p:sp>
      <p:sp>
        <p:nvSpPr>
          <p:cNvPr id="7" name="TextBox 6">
            <a:extLst>
              <a:ext uri="{FF2B5EF4-FFF2-40B4-BE49-F238E27FC236}">
                <a16:creationId xmlns:a16="http://schemas.microsoft.com/office/drawing/2014/main" id="{E34CDC72-E83A-2CC0-0E8B-128C68AE8531}"/>
              </a:ext>
            </a:extLst>
          </p:cNvPr>
          <p:cNvSpPr txBox="1"/>
          <p:nvPr/>
        </p:nvSpPr>
        <p:spPr>
          <a:xfrm>
            <a:off x="187036" y="1344386"/>
            <a:ext cx="11118273" cy="501675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latin typeface="Univers" panose="020B0503020202020204" pitchFamily="34" charset="0"/>
              </a:rPr>
              <a:t>How can it happen here?</a:t>
            </a:r>
          </a:p>
          <a:p>
            <a:pPr marL="571500" lvl="1" indent="-342900">
              <a:buFont typeface="Arial" panose="020B0604020202020204" pitchFamily="34" charset="0"/>
              <a:buChar char="•"/>
            </a:pPr>
            <a:r>
              <a:rPr lang="en-US" sz="2400" dirty="0">
                <a:latin typeface="Univers" panose="020B0503020202020204" pitchFamily="34" charset="0"/>
              </a:rPr>
              <a:t>Iowa shares borders with Minneapolis, Chicago, Kansas City, St. Louis, and Omaha which are all known human trafficking hubs</a:t>
            </a:r>
          </a:p>
          <a:p>
            <a:pPr marL="228600" lvl="1"/>
            <a:endParaRPr lang="en-US" sz="800" dirty="0">
              <a:latin typeface="Univers" panose="020B0503020202020204" pitchFamily="34" charset="0"/>
            </a:endParaRPr>
          </a:p>
          <a:p>
            <a:pPr marL="571500" lvl="1" indent="-342900">
              <a:buFont typeface="Arial" panose="020B0604020202020204" pitchFamily="34" charset="0"/>
              <a:buChar char="•"/>
            </a:pPr>
            <a:r>
              <a:rPr lang="en-US" sz="2400" dirty="0">
                <a:latin typeface="Univers" panose="020B0503020202020204" pitchFamily="34" charset="0"/>
              </a:rPr>
              <a:t>Increasing seasonal, immigrant, and refugee population</a:t>
            </a:r>
          </a:p>
          <a:p>
            <a:pPr marL="228600" lvl="1"/>
            <a:endParaRPr lang="en-US" sz="800" dirty="0">
              <a:latin typeface="Univers" panose="020B0503020202020204" pitchFamily="34" charset="0"/>
            </a:endParaRPr>
          </a:p>
          <a:p>
            <a:pPr marL="571500" lvl="1" indent="-342900">
              <a:buFont typeface="Arial" panose="020B0604020202020204" pitchFamily="34" charset="0"/>
              <a:buChar char="•"/>
            </a:pPr>
            <a:r>
              <a:rPr lang="en-US" sz="2400" dirty="0">
                <a:latin typeface="Univers" panose="020B0503020202020204" pitchFamily="34" charset="0"/>
              </a:rPr>
              <a:t>Large metropolitan areas connected by network of interstate highways reaching all four U.S. borders; lined with truck stops, restaurants, hotels/motels, casinos, strip clubs, and massage parlors</a:t>
            </a:r>
          </a:p>
          <a:p>
            <a:pPr marL="228600" lvl="1"/>
            <a:endParaRPr lang="en-US" sz="800" dirty="0">
              <a:latin typeface="Univers" panose="020B0503020202020204" pitchFamily="34" charset="0"/>
            </a:endParaRPr>
          </a:p>
          <a:p>
            <a:pPr marL="571500" lvl="1" indent="-342900">
              <a:buFont typeface="Arial" panose="020B0604020202020204" pitchFamily="34" charset="0"/>
              <a:buChar char="•"/>
            </a:pPr>
            <a:r>
              <a:rPr lang="en-US" sz="2400" dirty="0">
                <a:latin typeface="Univers" panose="020B0503020202020204" pitchFamily="34" charset="0"/>
              </a:rPr>
              <a:t>Rural areas create “safe havens” for traffickers to operate undetected; described as “the perfect hiding place” for trafficking</a:t>
            </a:r>
          </a:p>
          <a:p>
            <a:pPr marL="228600" lvl="1"/>
            <a:endParaRPr lang="en-US" sz="800" dirty="0">
              <a:latin typeface="Univers" panose="020B0503020202020204" pitchFamily="34" charset="0"/>
            </a:endParaRPr>
          </a:p>
          <a:p>
            <a:pPr marL="571500" lvl="1" indent="-342900">
              <a:buFont typeface="Arial" panose="020B0604020202020204" pitchFamily="34" charset="0"/>
              <a:buChar char="•"/>
            </a:pPr>
            <a:r>
              <a:rPr lang="en-US" sz="2400" dirty="0">
                <a:latin typeface="Univers" panose="020B0503020202020204" pitchFamily="34" charset="0"/>
              </a:rPr>
              <a:t>Imogene/Denison/Decorah/Fredricksburg/Wellman/Council Bluffs/Cedar Rapids/Missouri Valley/Hills/Humboldt/Urbandale/Dubuque/Waterloo</a:t>
            </a:r>
          </a:p>
          <a:p>
            <a:pPr marL="228600" lvl="1"/>
            <a:r>
              <a:rPr lang="en-US" sz="2400" dirty="0">
                <a:latin typeface="Univers" panose="020B0503020202020204" pitchFamily="34" charset="0"/>
              </a:rPr>
              <a:t>    Des Moines/Runnells/Spencer/Sioux City Coralville/Clive</a:t>
            </a:r>
          </a:p>
        </p:txBody>
      </p:sp>
    </p:spTree>
    <p:extLst>
      <p:ext uri="{BB962C8B-B14F-4D97-AF65-F5344CB8AC3E}">
        <p14:creationId xmlns:p14="http://schemas.microsoft.com/office/powerpoint/2010/main" val="34137638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a:extLst>
            <a:ext uri="{FF2B5EF4-FFF2-40B4-BE49-F238E27FC236}">
              <a16:creationId xmlns:a16="http://schemas.microsoft.com/office/drawing/2014/main" id="{C75237AF-AA1C-4CC8-9F03-64296E39CA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DC0E4CF-FD20-4EE7-E75D-49C725579D77}"/>
              </a:ext>
            </a:extLst>
          </p:cNvPr>
          <p:cNvSpPr txBox="1"/>
          <p:nvPr/>
        </p:nvSpPr>
        <p:spPr>
          <a:xfrm>
            <a:off x="301624" y="342900"/>
            <a:ext cx="9570163"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b="1" dirty="0">
                <a:solidFill>
                  <a:schemeClr val="bg1"/>
                </a:solidFill>
                <a:latin typeface="Univers" panose="020B0503020202020204" pitchFamily="34" charset="0"/>
                <a:cs typeface="Calibri"/>
              </a:rPr>
              <a:t>Common characteristics of a buyer</a:t>
            </a:r>
            <a:endParaRPr lang="en-US" sz="2800" b="1" dirty="0">
              <a:solidFill>
                <a:schemeClr val="bg1"/>
              </a:solidFill>
              <a:latin typeface="Univers" panose="020B0503020202020204" pitchFamily="34" charset="0"/>
              <a:cs typeface="Calibri"/>
            </a:endParaRPr>
          </a:p>
        </p:txBody>
      </p:sp>
      <p:graphicFrame>
        <p:nvGraphicFramePr>
          <p:cNvPr id="2" name="Table 1">
            <a:extLst>
              <a:ext uri="{FF2B5EF4-FFF2-40B4-BE49-F238E27FC236}">
                <a16:creationId xmlns:a16="http://schemas.microsoft.com/office/drawing/2014/main" id="{1862729B-2A30-DC13-9FF8-D11DA6C13A06}"/>
              </a:ext>
            </a:extLst>
          </p:cNvPr>
          <p:cNvGraphicFramePr>
            <a:graphicFrameLocks noGrp="1"/>
          </p:cNvGraphicFramePr>
          <p:nvPr>
            <p:extLst>
              <p:ext uri="{D42A27DB-BD31-4B8C-83A1-F6EECF244321}">
                <p14:modId xmlns:p14="http://schemas.microsoft.com/office/powerpoint/2010/main" val="3348858470"/>
              </p:ext>
            </p:extLst>
          </p:nvPr>
        </p:nvGraphicFramePr>
        <p:xfrm>
          <a:off x="83127" y="1199867"/>
          <a:ext cx="10616405" cy="1575383"/>
        </p:xfrm>
        <a:graphic>
          <a:graphicData uri="http://schemas.openxmlformats.org/drawingml/2006/table">
            <a:tbl>
              <a:tblPr firstRow="1" firstCol="1" bandRow="1">
                <a:tableStyleId>{F5AB1C69-6EDB-4FF4-983F-18BD219EF322}</a:tableStyleId>
              </a:tblPr>
              <a:tblGrid>
                <a:gridCol w="2122964">
                  <a:extLst>
                    <a:ext uri="{9D8B030D-6E8A-4147-A177-3AD203B41FA5}">
                      <a16:colId xmlns:a16="http://schemas.microsoft.com/office/drawing/2014/main" val="413383874"/>
                    </a:ext>
                  </a:extLst>
                </a:gridCol>
                <a:gridCol w="2074964">
                  <a:extLst>
                    <a:ext uri="{9D8B030D-6E8A-4147-A177-3AD203B41FA5}">
                      <a16:colId xmlns:a16="http://schemas.microsoft.com/office/drawing/2014/main" val="3576382541"/>
                    </a:ext>
                  </a:extLst>
                </a:gridCol>
                <a:gridCol w="1839190">
                  <a:extLst>
                    <a:ext uri="{9D8B030D-6E8A-4147-A177-3AD203B41FA5}">
                      <a16:colId xmlns:a16="http://schemas.microsoft.com/office/drawing/2014/main" val="733163896"/>
                    </a:ext>
                  </a:extLst>
                </a:gridCol>
                <a:gridCol w="1766455">
                  <a:extLst>
                    <a:ext uri="{9D8B030D-6E8A-4147-A177-3AD203B41FA5}">
                      <a16:colId xmlns:a16="http://schemas.microsoft.com/office/drawing/2014/main" val="797154994"/>
                    </a:ext>
                  </a:extLst>
                </a:gridCol>
                <a:gridCol w="1715750">
                  <a:extLst>
                    <a:ext uri="{9D8B030D-6E8A-4147-A177-3AD203B41FA5}">
                      <a16:colId xmlns:a16="http://schemas.microsoft.com/office/drawing/2014/main" val="494695276"/>
                    </a:ext>
                  </a:extLst>
                </a:gridCol>
                <a:gridCol w="1097082">
                  <a:extLst>
                    <a:ext uri="{9D8B030D-6E8A-4147-A177-3AD203B41FA5}">
                      <a16:colId xmlns:a16="http://schemas.microsoft.com/office/drawing/2014/main" val="618842641"/>
                    </a:ext>
                  </a:extLst>
                </a:gridCol>
              </a:tblGrid>
              <a:tr h="304944">
                <a:tc>
                  <a:txBody>
                    <a:bodyPr/>
                    <a:lstStyle/>
                    <a:p>
                      <a:pPr marL="76200" marR="0">
                        <a:spcBef>
                          <a:spcPts val="0"/>
                        </a:spcBef>
                        <a:spcAft>
                          <a:spcPts val="0"/>
                        </a:spcAft>
                      </a:pPr>
                      <a:r>
                        <a:rPr lang="en-US" sz="1400" b="1" dirty="0">
                          <a:solidFill>
                            <a:schemeClr val="tx1"/>
                          </a:solidFill>
                          <a:effectLst/>
                          <a:latin typeface="Univers" panose="020B0503020202020204" pitchFamily="34" charset="0"/>
                        </a:rPr>
                        <a:t>Age</a:t>
                      </a:r>
                      <a:endParaRPr lang="en-US" sz="1400" b="1"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spcBef>
                          <a:spcPts val="0"/>
                        </a:spcBef>
                        <a:spcAft>
                          <a:spcPts val="0"/>
                        </a:spcAft>
                      </a:pPr>
                      <a:r>
                        <a:rPr lang="en-US" sz="1200" b="0" dirty="0">
                          <a:solidFill>
                            <a:schemeClr val="tx1"/>
                          </a:solidFill>
                          <a:effectLst/>
                          <a:latin typeface="Univers" panose="020B0503020202020204" pitchFamily="34" charset="0"/>
                        </a:rPr>
                        <a:t>20s = 27</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r>
                        <a:rPr lang="en-US" sz="1200" b="0" dirty="0">
                          <a:solidFill>
                            <a:schemeClr val="tx1"/>
                          </a:solidFill>
                          <a:effectLst/>
                          <a:latin typeface="Univers" panose="020B0503020202020204" pitchFamily="34" charset="0"/>
                        </a:rPr>
                        <a:t>30s = 29</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r>
                        <a:rPr lang="en-US" sz="1200" b="0" dirty="0">
                          <a:solidFill>
                            <a:schemeClr val="tx1"/>
                          </a:solidFill>
                          <a:effectLst/>
                          <a:latin typeface="Univers" panose="020B0503020202020204" pitchFamily="34" charset="0"/>
                        </a:rPr>
                        <a:t>40s = 34</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r>
                        <a:rPr lang="en-US" sz="1200" b="0" dirty="0">
                          <a:solidFill>
                            <a:schemeClr val="tx1"/>
                          </a:solidFill>
                          <a:effectLst/>
                          <a:latin typeface="Univers" panose="020B0503020202020204" pitchFamily="34" charset="0"/>
                        </a:rPr>
                        <a:t>50s = 15</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r>
                        <a:rPr lang="en-US" sz="1200" b="0" dirty="0">
                          <a:solidFill>
                            <a:schemeClr val="tx1"/>
                          </a:solidFill>
                          <a:effectLst/>
                          <a:latin typeface="Univers" panose="020B0503020202020204" pitchFamily="34" charset="0"/>
                        </a:rPr>
                        <a:t>60+ = 12</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3049865631"/>
                  </a:ext>
                </a:extLst>
              </a:tr>
              <a:tr h="415983">
                <a:tc>
                  <a:txBody>
                    <a:bodyPr/>
                    <a:lstStyle/>
                    <a:p>
                      <a:pPr marL="76200" marR="0">
                        <a:lnSpc>
                          <a:spcPts val="1070"/>
                        </a:lnSpc>
                        <a:spcBef>
                          <a:spcPts val="0"/>
                        </a:spcBef>
                        <a:spcAft>
                          <a:spcPts val="0"/>
                        </a:spcAft>
                      </a:pPr>
                      <a:endParaRPr lang="en-US" sz="1400" dirty="0">
                        <a:solidFill>
                          <a:schemeClr val="tx1"/>
                        </a:solidFill>
                        <a:effectLst/>
                        <a:latin typeface="Univers" panose="020B0503020202020204" pitchFamily="34" charset="0"/>
                      </a:endParaRPr>
                    </a:p>
                    <a:p>
                      <a:pPr marL="76200" marR="0">
                        <a:lnSpc>
                          <a:spcPts val="1070"/>
                        </a:lnSpc>
                        <a:spcBef>
                          <a:spcPts val="0"/>
                        </a:spcBef>
                        <a:spcAft>
                          <a:spcPts val="0"/>
                        </a:spcAft>
                      </a:pPr>
                      <a:r>
                        <a:rPr lang="en-US" sz="1400" dirty="0">
                          <a:solidFill>
                            <a:schemeClr val="tx1"/>
                          </a:solidFill>
                          <a:effectLst/>
                          <a:latin typeface="Univers" panose="020B0503020202020204" pitchFamily="34" charset="0"/>
                        </a:rPr>
                        <a:t>Race/Ethnicity</a:t>
                      </a: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lnSpc>
                          <a:spcPts val="1070"/>
                        </a:lnSpc>
                        <a:spcBef>
                          <a:spcPts val="0"/>
                        </a:spcBef>
                        <a:spcAft>
                          <a:spcPts val="0"/>
                        </a:spcAft>
                      </a:pPr>
                      <a:endParaRPr lang="en-US" sz="1200" dirty="0">
                        <a:effectLst/>
                        <a:latin typeface="Univers" panose="020B0503020202020204" pitchFamily="34" charset="0"/>
                      </a:endParaRPr>
                    </a:p>
                    <a:p>
                      <a:pPr marL="50800" marR="0">
                        <a:lnSpc>
                          <a:spcPts val="1070"/>
                        </a:lnSpc>
                        <a:spcBef>
                          <a:spcPts val="0"/>
                        </a:spcBef>
                        <a:spcAft>
                          <a:spcPts val="0"/>
                        </a:spcAft>
                      </a:pPr>
                      <a:r>
                        <a:rPr lang="en-US" sz="1200" dirty="0">
                          <a:effectLst/>
                          <a:latin typeface="Univers" panose="020B0503020202020204" pitchFamily="34" charset="0"/>
                        </a:rPr>
                        <a:t>White = 62</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70"/>
                        </a:lnSpc>
                        <a:spcBef>
                          <a:spcPts val="0"/>
                        </a:spcBef>
                        <a:spcAft>
                          <a:spcPts val="0"/>
                        </a:spcAft>
                      </a:pPr>
                      <a:endParaRPr lang="en-US" sz="1200" dirty="0">
                        <a:effectLst/>
                        <a:latin typeface="Univers" panose="020B0503020202020204" pitchFamily="34" charset="0"/>
                      </a:endParaRPr>
                    </a:p>
                    <a:p>
                      <a:pPr marL="63500" marR="0">
                        <a:lnSpc>
                          <a:spcPts val="1070"/>
                        </a:lnSpc>
                        <a:spcBef>
                          <a:spcPts val="0"/>
                        </a:spcBef>
                        <a:spcAft>
                          <a:spcPts val="0"/>
                        </a:spcAft>
                      </a:pPr>
                      <a:r>
                        <a:rPr lang="en-US" sz="1200" dirty="0">
                          <a:effectLst/>
                          <a:latin typeface="Univers" panose="020B0503020202020204" pitchFamily="34" charset="0"/>
                        </a:rPr>
                        <a:t>Black = 15</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70"/>
                        </a:lnSpc>
                        <a:spcBef>
                          <a:spcPts val="0"/>
                        </a:spcBef>
                        <a:spcAft>
                          <a:spcPts val="0"/>
                        </a:spcAft>
                      </a:pPr>
                      <a:endParaRPr lang="en-US" sz="1200" dirty="0">
                        <a:effectLst/>
                        <a:latin typeface="Univers" panose="020B0503020202020204" pitchFamily="34" charset="0"/>
                      </a:endParaRPr>
                    </a:p>
                    <a:p>
                      <a:pPr marL="63500" marR="0">
                        <a:lnSpc>
                          <a:spcPts val="1070"/>
                        </a:lnSpc>
                        <a:spcBef>
                          <a:spcPts val="0"/>
                        </a:spcBef>
                        <a:spcAft>
                          <a:spcPts val="0"/>
                        </a:spcAft>
                      </a:pPr>
                      <a:r>
                        <a:rPr lang="en-US" sz="1200" dirty="0">
                          <a:effectLst/>
                          <a:latin typeface="Univers" panose="020B0503020202020204" pitchFamily="34" charset="0"/>
                        </a:rPr>
                        <a:t>Hispanic/ Latino = 15</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70"/>
                        </a:lnSpc>
                        <a:spcBef>
                          <a:spcPts val="0"/>
                        </a:spcBef>
                        <a:spcAft>
                          <a:spcPts val="0"/>
                        </a:spcAft>
                      </a:pPr>
                      <a:endParaRPr lang="en-US" sz="1200" dirty="0">
                        <a:effectLst/>
                        <a:latin typeface="Univers" panose="020B0503020202020204" pitchFamily="34" charset="0"/>
                      </a:endParaRPr>
                    </a:p>
                    <a:p>
                      <a:pPr marL="63500" marR="0">
                        <a:lnSpc>
                          <a:spcPts val="1070"/>
                        </a:lnSpc>
                        <a:spcBef>
                          <a:spcPts val="0"/>
                        </a:spcBef>
                        <a:spcAft>
                          <a:spcPts val="0"/>
                        </a:spcAft>
                      </a:pPr>
                      <a:r>
                        <a:rPr lang="en-US" sz="1200" dirty="0">
                          <a:effectLst/>
                          <a:latin typeface="Univers" panose="020B0503020202020204" pitchFamily="34" charset="0"/>
                        </a:rPr>
                        <a:t>Asian/East Asian = 19</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70"/>
                        </a:lnSpc>
                        <a:spcBef>
                          <a:spcPts val="0"/>
                        </a:spcBef>
                        <a:spcAft>
                          <a:spcPts val="0"/>
                        </a:spcAft>
                      </a:pPr>
                      <a:endParaRPr lang="en-US" sz="1200" dirty="0">
                        <a:effectLst/>
                        <a:latin typeface="Univers" panose="020B0503020202020204" pitchFamily="34" charset="0"/>
                      </a:endParaRPr>
                    </a:p>
                    <a:p>
                      <a:pPr marL="63500" marR="0">
                        <a:lnSpc>
                          <a:spcPts val="1070"/>
                        </a:lnSpc>
                        <a:spcBef>
                          <a:spcPts val="0"/>
                        </a:spcBef>
                        <a:spcAft>
                          <a:spcPts val="0"/>
                        </a:spcAft>
                      </a:pPr>
                      <a:r>
                        <a:rPr lang="en-US" sz="1200" dirty="0">
                          <a:effectLst/>
                          <a:latin typeface="Univers" panose="020B0503020202020204" pitchFamily="34" charset="0"/>
                        </a:rPr>
                        <a:t>Other = 3</a:t>
                      </a:r>
                      <a:endParaRPr lang="en-US" sz="1200" dirty="0">
                        <a:effectLst/>
                        <a:latin typeface="Univers" panose="020B0503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483074439"/>
                  </a:ext>
                </a:extLst>
              </a:tr>
              <a:tr h="226900">
                <a:tc>
                  <a:txBody>
                    <a:bodyPr/>
                    <a:lstStyle/>
                    <a:p>
                      <a:pPr marL="76200" marR="0">
                        <a:lnSpc>
                          <a:spcPts val="1115"/>
                        </a:lnSpc>
                        <a:spcBef>
                          <a:spcPts val="0"/>
                        </a:spcBef>
                        <a:spcAft>
                          <a:spcPts val="0"/>
                        </a:spcAft>
                      </a:pPr>
                      <a:endParaRPr lang="en-US" sz="1400" dirty="0">
                        <a:solidFill>
                          <a:schemeClr val="tx1"/>
                        </a:solidFill>
                        <a:effectLst/>
                        <a:latin typeface="Univers" panose="020B0503020202020204" pitchFamily="34" charset="0"/>
                      </a:endParaRPr>
                    </a:p>
                    <a:p>
                      <a:pPr marL="76200" marR="0">
                        <a:lnSpc>
                          <a:spcPts val="1115"/>
                        </a:lnSpc>
                        <a:spcBef>
                          <a:spcPts val="0"/>
                        </a:spcBef>
                        <a:spcAft>
                          <a:spcPts val="0"/>
                        </a:spcAft>
                      </a:pPr>
                      <a:r>
                        <a:rPr lang="en-US" sz="1400" dirty="0">
                          <a:solidFill>
                            <a:schemeClr val="tx1"/>
                          </a:solidFill>
                          <a:effectLst/>
                          <a:latin typeface="Univers" panose="020B0503020202020204" pitchFamily="34" charset="0"/>
                        </a:rPr>
                        <a:t>Income</a:t>
                      </a:r>
                    </a:p>
                    <a:p>
                      <a:pPr marL="76200" marR="0">
                        <a:lnSpc>
                          <a:spcPts val="1115"/>
                        </a:lnSpc>
                        <a:spcBef>
                          <a:spcPts val="0"/>
                        </a:spcBef>
                        <a:spcAft>
                          <a:spcPts val="0"/>
                        </a:spcAft>
                      </a:pP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lnSpc>
                          <a:spcPts val="1115"/>
                        </a:lnSpc>
                        <a:spcBef>
                          <a:spcPts val="0"/>
                        </a:spcBef>
                        <a:spcAft>
                          <a:spcPts val="0"/>
                        </a:spcAft>
                      </a:pPr>
                      <a:endParaRPr lang="en-US" sz="1200" dirty="0">
                        <a:effectLst/>
                        <a:latin typeface="Univers" panose="020B0503020202020204" pitchFamily="34" charset="0"/>
                      </a:endParaRPr>
                    </a:p>
                    <a:p>
                      <a:pPr marL="50800" marR="0">
                        <a:lnSpc>
                          <a:spcPts val="1115"/>
                        </a:lnSpc>
                        <a:spcBef>
                          <a:spcPts val="0"/>
                        </a:spcBef>
                        <a:spcAft>
                          <a:spcPts val="0"/>
                        </a:spcAft>
                      </a:pPr>
                      <a:r>
                        <a:rPr lang="en-US" sz="1200" dirty="0">
                          <a:effectLst/>
                          <a:latin typeface="Univers" panose="020B0503020202020204" pitchFamily="34" charset="0"/>
                        </a:rPr>
                        <a:t>&lt;$30,000 = 38</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115"/>
                        </a:lnSpc>
                        <a:spcBef>
                          <a:spcPts val="0"/>
                        </a:spcBef>
                        <a:spcAft>
                          <a:spcPts val="0"/>
                        </a:spcAft>
                      </a:pPr>
                      <a:endParaRPr lang="en-US" sz="1200" dirty="0">
                        <a:effectLst/>
                        <a:latin typeface="Univers" panose="020B0503020202020204" pitchFamily="34" charset="0"/>
                      </a:endParaRPr>
                    </a:p>
                    <a:p>
                      <a:pPr marL="63500" marR="0">
                        <a:lnSpc>
                          <a:spcPts val="1115"/>
                        </a:lnSpc>
                        <a:spcBef>
                          <a:spcPts val="0"/>
                        </a:spcBef>
                        <a:spcAft>
                          <a:spcPts val="0"/>
                        </a:spcAft>
                      </a:pPr>
                      <a:r>
                        <a:rPr lang="en-US" sz="1200" dirty="0">
                          <a:effectLst/>
                          <a:latin typeface="Univers" panose="020B0503020202020204" pitchFamily="34" charset="0"/>
                        </a:rPr>
                        <a:t>$30,000–$100,000 = 61</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115"/>
                        </a:lnSpc>
                        <a:spcBef>
                          <a:spcPts val="0"/>
                        </a:spcBef>
                        <a:spcAft>
                          <a:spcPts val="0"/>
                        </a:spcAft>
                      </a:pPr>
                      <a:endParaRPr lang="en-US" sz="1200" dirty="0">
                        <a:effectLst/>
                        <a:latin typeface="Univers" panose="020B0503020202020204" pitchFamily="34" charset="0"/>
                      </a:endParaRPr>
                    </a:p>
                    <a:p>
                      <a:pPr marL="63500" marR="0">
                        <a:lnSpc>
                          <a:spcPts val="1115"/>
                        </a:lnSpc>
                        <a:spcBef>
                          <a:spcPts val="0"/>
                        </a:spcBef>
                        <a:spcAft>
                          <a:spcPts val="0"/>
                        </a:spcAft>
                      </a:pPr>
                      <a:r>
                        <a:rPr lang="en-US" sz="1200" dirty="0">
                          <a:effectLst/>
                          <a:latin typeface="Univers" panose="020B0503020202020204" pitchFamily="34" charset="0"/>
                        </a:rPr>
                        <a:t>&gt;$100,000 = 20</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1200" dirty="0">
                          <a:effectLst/>
                          <a:latin typeface="Univers" panose="020B0503020202020204" pitchFamily="34" charset="0"/>
                        </a:rPr>
                        <a:t> </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1200" dirty="0">
                          <a:effectLst/>
                          <a:latin typeface="Univers" panose="020B0503020202020204" pitchFamily="34" charset="0"/>
                        </a:rPr>
                        <a:t> </a:t>
                      </a:r>
                      <a:endParaRPr lang="en-US" sz="1200" dirty="0">
                        <a:effectLst/>
                        <a:latin typeface="Univers" panose="020B0503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456336893"/>
                  </a:ext>
                </a:extLst>
              </a:tr>
              <a:tr h="226900">
                <a:tc>
                  <a:txBody>
                    <a:bodyPr/>
                    <a:lstStyle/>
                    <a:p>
                      <a:pPr marL="76200" marR="0">
                        <a:lnSpc>
                          <a:spcPts val="1080"/>
                        </a:lnSpc>
                        <a:spcBef>
                          <a:spcPts val="0"/>
                        </a:spcBef>
                        <a:spcAft>
                          <a:spcPts val="0"/>
                        </a:spcAft>
                      </a:pPr>
                      <a:endParaRPr lang="en-US" sz="1400" dirty="0">
                        <a:solidFill>
                          <a:schemeClr val="tx1"/>
                        </a:solidFill>
                        <a:effectLst/>
                        <a:latin typeface="Univers" panose="020B0503020202020204" pitchFamily="34" charset="0"/>
                      </a:endParaRPr>
                    </a:p>
                    <a:p>
                      <a:pPr marL="76200" marR="0">
                        <a:lnSpc>
                          <a:spcPts val="1080"/>
                        </a:lnSpc>
                        <a:spcBef>
                          <a:spcPts val="0"/>
                        </a:spcBef>
                        <a:spcAft>
                          <a:spcPts val="0"/>
                        </a:spcAft>
                      </a:pPr>
                      <a:r>
                        <a:rPr lang="en-US" sz="1400" dirty="0">
                          <a:solidFill>
                            <a:schemeClr val="tx1"/>
                          </a:solidFill>
                          <a:effectLst/>
                          <a:latin typeface="Univers" panose="020B0503020202020204" pitchFamily="34" charset="0"/>
                        </a:rPr>
                        <a:t>Education</a:t>
                      </a:r>
                    </a:p>
                    <a:p>
                      <a:pPr marL="76200" marR="0">
                        <a:lnSpc>
                          <a:spcPts val="1080"/>
                        </a:lnSpc>
                        <a:spcBef>
                          <a:spcPts val="0"/>
                        </a:spcBef>
                        <a:spcAft>
                          <a:spcPts val="0"/>
                        </a:spcAft>
                      </a:pP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lnSpc>
                          <a:spcPts val="1080"/>
                        </a:lnSpc>
                        <a:spcBef>
                          <a:spcPts val="0"/>
                        </a:spcBef>
                        <a:spcAft>
                          <a:spcPts val="0"/>
                        </a:spcAft>
                      </a:pPr>
                      <a:endParaRPr lang="en-US" sz="1200" dirty="0">
                        <a:effectLst/>
                        <a:latin typeface="Univers" panose="020B0503020202020204" pitchFamily="34" charset="0"/>
                      </a:endParaRPr>
                    </a:p>
                    <a:p>
                      <a:pPr marL="50800" marR="0">
                        <a:lnSpc>
                          <a:spcPts val="1080"/>
                        </a:lnSpc>
                        <a:spcBef>
                          <a:spcPts val="0"/>
                        </a:spcBef>
                        <a:spcAft>
                          <a:spcPts val="0"/>
                        </a:spcAft>
                      </a:pPr>
                      <a:r>
                        <a:rPr lang="en-US" sz="1200" dirty="0">
                          <a:effectLst/>
                          <a:latin typeface="Univers" panose="020B0503020202020204" pitchFamily="34" charset="0"/>
                        </a:rPr>
                        <a:t>High school diploma = 26</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80"/>
                        </a:lnSpc>
                        <a:spcBef>
                          <a:spcPts val="0"/>
                        </a:spcBef>
                        <a:spcAft>
                          <a:spcPts val="0"/>
                        </a:spcAft>
                      </a:pPr>
                      <a:endParaRPr lang="en-US" sz="1200" dirty="0">
                        <a:effectLst/>
                        <a:latin typeface="Univers" panose="020B0503020202020204" pitchFamily="34" charset="0"/>
                      </a:endParaRPr>
                    </a:p>
                    <a:p>
                      <a:pPr marL="63500" marR="0">
                        <a:lnSpc>
                          <a:spcPts val="1080"/>
                        </a:lnSpc>
                        <a:spcBef>
                          <a:spcPts val="0"/>
                        </a:spcBef>
                        <a:spcAft>
                          <a:spcPts val="0"/>
                        </a:spcAft>
                      </a:pPr>
                      <a:r>
                        <a:rPr lang="en-US" sz="1200" dirty="0">
                          <a:effectLst/>
                          <a:latin typeface="Univers" panose="020B0503020202020204" pitchFamily="34" charset="0"/>
                        </a:rPr>
                        <a:t>Higher ed degree = 82</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80"/>
                        </a:lnSpc>
                        <a:spcBef>
                          <a:spcPts val="0"/>
                        </a:spcBef>
                        <a:spcAft>
                          <a:spcPts val="0"/>
                        </a:spcAft>
                      </a:pPr>
                      <a:endParaRPr lang="en-US" sz="1200" dirty="0">
                        <a:effectLst/>
                        <a:latin typeface="Univers" panose="020B0503020202020204" pitchFamily="34" charset="0"/>
                      </a:endParaRPr>
                    </a:p>
                    <a:p>
                      <a:pPr marL="63500" marR="0">
                        <a:lnSpc>
                          <a:spcPts val="1080"/>
                        </a:lnSpc>
                        <a:spcBef>
                          <a:spcPts val="0"/>
                        </a:spcBef>
                        <a:spcAft>
                          <a:spcPts val="0"/>
                        </a:spcAft>
                      </a:pPr>
                      <a:r>
                        <a:rPr lang="en-US" sz="1200" dirty="0">
                          <a:effectLst/>
                          <a:latin typeface="Univers" panose="020B0503020202020204" pitchFamily="34" charset="0"/>
                        </a:rPr>
                        <a:t>Neither = 10</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1200" dirty="0">
                          <a:effectLst/>
                          <a:latin typeface="Univers" panose="020B0503020202020204" pitchFamily="34" charset="0"/>
                        </a:rPr>
                        <a:t> </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1200" dirty="0">
                          <a:effectLst/>
                          <a:latin typeface="Univers" panose="020B0503020202020204" pitchFamily="34" charset="0"/>
                        </a:rPr>
                        <a:t> </a:t>
                      </a:r>
                      <a:endParaRPr lang="en-US" sz="1200" dirty="0">
                        <a:effectLst/>
                        <a:latin typeface="Univers" panose="020B0503020202020204" pitchFamily="34" charset="0"/>
                        <a:ea typeface="Times New Roman" panose="02020603050405020304" pitchFamily="18" charset="0"/>
                      </a:endParaRPr>
                    </a:p>
                  </a:txBody>
                  <a:tcPr marL="0" marR="0" marT="0" marB="0"/>
                </a:tc>
                <a:extLst>
                  <a:ext uri="{0D108BD9-81ED-4DB2-BD59-A6C34878D82A}">
                    <a16:rowId xmlns:a16="http://schemas.microsoft.com/office/drawing/2014/main" val="1057988188"/>
                  </a:ext>
                </a:extLst>
              </a:tr>
            </a:tbl>
          </a:graphicData>
        </a:graphic>
      </p:graphicFrame>
      <p:graphicFrame>
        <p:nvGraphicFramePr>
          <p:cNvPr id="4" name="Table 3">
            <a:extLst>
              <a:ext uri="{FF2B5EF4-FFF2-40B4-BE49-F238E27FC236}">
                <a16:creationId xmlns:a16="http://schemas.microsoft.com/office/drawing/2014/main" id="{A216D769-C72A-448E-C0D5-BBBE0ABD2849}"/>
              </a:ext>
            </a:extLst>
          </p:cNvPr>
          <p:cNvGraphicFramePr>
            <a:graphicFrameLocks noGrp="1"/>
          </p:cNvGraphicFramePr>
          <p:nvPr>
            <p:extLst>
              <p:ext uri="{D42A27DB-BD31-4B8C-83A1-F6EECF244321}">
                <p14:modId xmlns:p14="http://schemas.microsoft.com/office/powerpoint/2010/main" val="4261720069"/>
              </p:ext>
            </p:extLst>
          </p:nvPr>
        </p:nvGraphicFramePr>
        <p:xfrm>
          <a:off x="83127" y="2832262"/>
          <a:ext cx="10616405" cy="1730971"/>
        </p:xfrm>
        <a:graphic>
          <a:graphicData uri="http://schemas.openxmlformats.org/drawingml/2006/table">
            <a:tbl>
              <a:tblPr firstRow="1" firstCol="1" bandRow="1">
                <a:tableStyleId>{F5AB1C69-6EDB-4FF4-983F-18BD219EF322}</a:tableStyleId>
              </a:tblPr>
              <a:tblGrid>
                <a:gridCol w="2110949">
                  <a:extLst>
                    <a:ext uri="{9D8B030D-6E8A-4147-A177-3AD203B41FA5}">
                      <a16:colId xmlns:a16="http://schemas.microsoft.com/office/drawing/2014/main" val="1067762704"/>
                    </a:ext>
                  </a:extLst>
                </a:gridCol>
                <a:gridCol w="2097369">
                  <a:extLst>
                    <a:ext uri="{9D8B030D-6E8A-4147-A177-3AD203B41FA5}">
                      <a16:colId xmlns:a16="http://schemas.microsoft.com/office/drawing/2014/main" val="2828731683"/>
                    </a:ext>
                  </a:extLst>
                </a:gridCol>
                <a:gridCol w="1828800">
                  <a:extLst>
                    <a:ext uri="{9D8B030D-6E8A-4147-A177-3AD203B41FA5}">
                      <a16:colId xmlns:a16="http://schemas.microsoft.com/office/drawing/2014/main" val="3056528684"/>
                    </a:ext>
                  </a:extLst>
                </a:gridCol>
                <a:gridCol w="1756064">
                  <a:extLst>
                    <a:ext uri="{9D8B030D-6E8A-4147-A177-3AD203B41FA5}">
                      <a16:colId xmlns:a16="http://schemas.microsoft.com/office/drawing/2014/main" val="4090312296"/>
                    </a:ext>
                  </a:extLst>
                </a:gridCol>
                <a:gridCol w="1736528">
                  <a:extLst>
                    <a:ext uri="{9D8B030D-6E8A-4147-A177-3AD203B41FA5}">
                      <a16:colId xmlns:a16="http://schemas.microsoft.com/office/drawing/2014/main" val="1150866052"/>
                    </a:ext>
                  </a:extLst>
                </a:gridCol>
                <a:gridCol w="1086695">
                  <a:extLst>
                    <a:ext uri="{9D8B030D-6E8A-4147-A177-3AD203B41FA5}">
                      <a16:colId xmlns:a16="http://schemas.microsoft.com/office/drawing/2014/main" val="3344034090"/>
                    </a:ext>
                  </a:extLst>
                </a:gridCol>
              </a:tblGrid>
              <a:tr h="0">
                <a:tc>
                  <a:txBody>
                    <a:bodyPr/>
                    <a:lstStyle/>
                    <a:p>
                      <a:pPr marL="76200" marR="0">
                        <a:spcBef>
                          <a:spcPts val="0"/>
                        </a:spcBef>
                        <a:spcAft>
                          <a:spcPts val="0"/>
                        </a:spcAft>
                      </a:pPr>
                      <a:endParaRPr lang="en-US" sz="1400" dirty="0">
                        <a:solidFill>
                          <a:schemeClr val="tx1"/>
                        </a:solidFill>
                        <a:effectLst/>
                        <a:latin typeface="Univers" panose="020B0503020202020204" pitchFamily="34" charset="0"/>
                      </a:endParaRPr>
                    </a:p>
                    <a:p>
                      <a:pPr marL="76200" marR="0">
                        <a:spcBef>
                          <a:spcPts val="0"/>
                        </a:spcBef>
                        <a:spcAft>
                          <a:spcPts val="0"/>
                        </a:spcAft>
                      </a:pPr>
                      <a:r>
                        <a:rPr lang="en-US" sz="1400" dirty="0">
                          <a:solidFill>
                            <a:schemeClr val="tx1"/>
                          </a:solidFill>
                          <a:effectLst/>
                          <a:latin typeface="Univers" panose="020B0503020202020204" pitchFamily="34" charset="0"/>
                        </a:rPr>
                        <a:t>Relationship Status</a:t>
                      </a:r>
                    </a:p>
                    <a:p>
                      <a:pPr marL="76200" marR="0">
                        <a:spcBef>
                          <a:spcPts val="0"/>
                        </a:spcBef>
                        <a:spcAft>
                          <a:spcPts val="0"/>
                        </a:spcAft>
                      </a:pP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spcBef>
                          <a:spcPts val="0"/>
                        </a:spcBef>
                        <a:spcAft>
                          <a:spcPts val="0"/>
                        </a:spcAft>
                      </a:pPr>
                      <a:endParaRPr lang="en-US" sz="1200" b="0" dirty="0">
                        <a:solidFill>
                          <a:schemeClr val="tx1"/>
                        </a:solidFill>
                        <a:effectLst/>
                        <a:latin typeface="Univers" panose="020B0503020202020204" pitchFamily="34" charset="0"/>
                      </a:endParaRPr>
                    </a:p>
                    <a:p>
                      <a:pPr marL="50800" marR="0">
                        <a:spcBef>
                          <a:spcPts val="0"/>
                        </a:spcBef>
                        <a:spcAft>
                          <a:spcPts val="0"/>
                        </a:spcAft>
                      </a:pPr>
                      <a:r>
                        <a:rPr lang="en-US" sz="1200" b="0" dirty="0">
                          <a:solidFill>
                            <a:schemeClr val="tx1"/>
                          </a:solidFill>
                          <a:effectLst/>
                          <a:latin typeface="Univers" panose="020B0503020202020204" pitchFamily="34" charset="0"/>
                        </a:rPr>
                        <a:t>Single = 35</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endParaRPr lang="en-US" sz="1200" b="0" dirty="0">
                        <a:solidFill>
                          <a:schemeClr val="tx1"/>
                        </a:solidFill>
                        <a:effectLst/>
                        <a:latin typeface="Univers" panose="020B0503020202020204" pitchFamily="34" charset="0"/>
                      </a:endParaRPr>
                    </a:p>
                    <a:p>
                      <a:pPr marL="63500" marR="0">
                        <a:spcBef>
                          <a:spcPts val="0"/>
                        </a:spcBef>
                        <a:spcAft>
                          <a:spcPts val="0"/>
                        </a:spcAft>
                      </a:pPr>
                      <a:r>
                        <a:rPr lang="en-US" sz="1200" b="0" dirty="0">
                          <a:solidFill>
                            <a:schemeClr val="tx1"/>
                          </a:solidFill>
                          <a:effectLst/>
                          <a:latin typeface="Univers" panose="020B0503020202020204" pitchFamily="34" charset="0"/>
                        </a:rPr>
                        <a:t>Married = 78</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63500" marR="0">
                        <a:spcBef>
                          <a:spcPts val="0"/>
                        </a:spcBef>
                        <a:spcAft>
                          <a:spcPts val="0"/>
                        </a:spcAft>
                      </a:pPr>
                      <a:endParaRPr lang="en-US" sz="1200" b="0" dirty="0">
                        <a:solidFill>
                          <a:schemeClr val="tx1"/>
                        </a:solidFill>
                        <a:effectLst/>
                        <a:latin typeface="Univers" panose="020B0503020202020204" pitchFamily="34" charset="0"/>
                      </a:endParaRPr>
                    </a:p>
                    <a:p>
                      <a:pPr marL="63500" marR="0">
                        <a:spcBef>
                          <a:spcPts val="0"/>
                        </a:spcBef>
                        <a:spcAft>
                          <a:spcPts val="0"/>
                        </a:spcAft>
                      </a:pPr>
                      <a:r>
                        <a:rPr lang="en-US" sz="1200" b="0" dirty="0">
                          <a:solidFill>
                            <a:schemeClr val="tx1"/>
                          </a:solidFill>
                          <a:effectLst/>
                          <a:latin typeface="Univers" panose="020B0503020202020204" pitchFamily="34" charset="0"/>
                        </a:rPr>
                        <a:t>Divorced = 6</a:t>
                      </a:r>
                      <a:endParaRPr lang="en-US" sz="1200" b="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10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666535479"/>
                  </a:ext>
                </a:extLst>
              </a:tr>
              <a:tr h="272165">
                <a:tc>
                  <a:txBody>
                    <a:bodyPr/>
                    <a:lstStyle/>
                    <a:p>
                      <a:pPr marL="76200" marR="0">
                        <a:lnSpc>
                          <a:spcPts val="1115"/>
                        </a:lnSpc>
                        <a:spcBef>
                          <a:spcPts val="0"/>
                        </a:spcBef>
                        <a:spcAft>
                          <a:spcPts val="0"/>
                        </a:spcAft>
                      </a:pPr>
                      <a:endParaRPr lang="en-US" sz="1400" dirty="0">
                        <a:solidFill>
                          <a:schemeClr val="tx1"/>
                        </a:solidFill>
                        <a:effectLst/>
                        <a:latin typeface="Univers" panose="020B0503020202020204" pitchFamily="34" charset="0"/>
                      </a:endParaRPr>
                    </a:p>
                    <a:p>
                      <a:pPr marL="76200" marR="0">
                        <a:lnSpc>
                          <a:spcPts val="1115"/>
                        </a:lnSpc>
                        <a:spcBef>
                          <a:spcPts val="0"/>
                        </a:spcBef>
                        <a:spcAft>
                          <a:spcPts val="0"/>
                        </a:spcAft>
                      </a:pPr>
                      <a:r>
                        <a:rPr lang="en-US" sz="1400" dirty="0">
                          <a:solidFill>
                            <a:schemeClr val="tx1"/>
                          </a:solidFill>
                          <a:effectLst/>
                          <a:latin typeface="Univers" panose="020B0503020202020204" pitchFamily="34" charset="0"/>
                        </a:rPr>
                        <a:t>Children</a:t>
                      </a:r>
                    </a:p>
                    <a:p>
                      <a:pPr marL="76200" marR="0">
                        <a:lnSpc>
                          <a:spcPts val="1115"/>
                        </a:lnSpc>
                        <a:spcBef>
                          <a:spcPts val="0"/>
                        </a:spcBef>
                        <a:spcAft>
                          <a:spcPts val="0"/>
                        </a:spcAft>
                      </a:pP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lnSpc>
                          <a:spcPts val="1115"/>
                        </a:lnSpc>
                        <a:spcBef>
                          <a:spcPts val="0"/>
                        </a:spcBef>
                        <a:spcAft>
                          <a:spcPts val="0"/>
                        </a:spcAft>
                      </a:pPr>
                      <a:endParaRPr lang="en-US" sz="1200" dirty="0">
                        <a:effectLst/>
                        <a:latin typeface="Univers" panose="020B0503020202020204" pitchFamily="34" charset="0"/>
                      </a:endParaRPr>
                    </a:p>
                    <a:p>
                      <a:pPr marL="50800" marR="0">
                        <a:lnSpc>
                          <a:spcPts val="1115"/>
                        </a:lnSpc>
                        <a:spcBef>
                          <a:spcPts val="0"/>
                        </a:spcBef>
                        <a:spcAft>
                          <a:spcPts val="0"/>
                        </a:spcAft>
                      </a:pPr>
                      <a:r>
                        <a:rPr lang="en-US" sz="1200" dirty="0">
                          <a:effectLst/>
                          <a:latin typeface="Univers" panose="020B0503020202020204" pitchFamily="34" charset="0"/>
                        </a:rPr>
                        <a:t>Daughters = 64</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115"/>
                        </a:lnSpc>
                        <a:spcBef>
                          <a:spcPts val="0"/>
                        </a:spcBef>
                        <a:spcAft>
                          <a:spcPts val="0"/>
                        </a:spcAft>
                      </a:pPr>
                      <a:endParaRPr lang="en-US" sz="1200" dirty="0">
                        <a:effectLst/>
                        <a:latin typeface="Univers" panose="020B0503020202020204" pitchFamily="34" charset="0"/>
                      </a:endParaRPr>
                    </a:p>
                    <a:p>
                      <a:pPr marL="63500" marR="0">
                        <a:lnSpc>
                          <a:spcPts val="1115"/>
                        </a:lnSpc>
                        <a:spcBef>
                          <a:spcPts val="0"/>
                        </a:spcBef>
                        <a:spcAft>
                          <a:spcPts val="0"/>
                        </a:spcAft>
                      </a:pPr>
                      <a:r>
                        <a:rPr lang="en-US" sz="1200" dirty="0">
                          <a:effectLst/>
                          <a:latin typeface="Univers" panose="020B0503020202020204" pitchFamily="34" charset="0"/>
                        </a:rPr>
                        <a:t>Sons = 12</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115"/>
                        </a:lnSpc>
                        <a:spcBef>
                          <a:spcPts val="0"/>
                        </a:spcBef>
                        <a:spcAft>
                          <a:spcPts val="0"/>
                        </a:spcAft>
                      </a:pPr>
                      <a:endParaRPr lang="en-US" sz="1200" dirty="0">
                        <a:effectLst/>
                        <a:latin typeface="Univers" panose="020B0503020202020204" pitchFamily="34" charset="0"/>
                      </a:endParaRPr>
                    </a:p>
                    <a:p>
                      <a:pPr marL="63500" marR="0">
                        <a:lnSpc>
                          <a:spcPts val="1115"/>
                        </a:lnSpc>
                        <a:spcBef>
                          <a:spcPts val="0"/>
                        </a:spcBef>
                        <a:spcAft>
                          <a:spcPts val="0"/>
                        </a:spcAft>
                      </a:pPr>
                      <a:r>
                        <a:rPr lang="en-US" sz="1200" dirty="0">
                          <a:effectLst/>
                          <a:latin typeface="Univers" panose="020B0503020202020204" pitchFamily="34" charset="0"/>
                        </a:rPr>
                        <a:t>No Children = 26</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95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5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813649452"/>
                  </a:ext>
                </a:extLst>
              </a:tr>
              <a:tr h="663663">
                <a:tc>
                  <a:txBody>
                    <a:bodyPr/>
                    <a:lstStyle/>
                    <a:p>
                      <a:pPr marL="76200" marR="0">
                        <a:lnSpc>
                          <a:spcPts val="1080"/>
                        </a:lnSpc>
                        <a:spcBef>
                          <a:spcPts val="0"/>
                        </a:spcBef>
                        <a:spcAft>
                          <a:spcPts val="0"/>
                        </a:spcAft>
                      </a:pPr>
                      <a:endParaRPr lang="en-US" sz="1400" dirty="0">
                        <a:solidFill>
                          <a:schemeClr val="tx1"/>
                        </a:solidFill>
                        <a:effectLst/>
                        <a:latin typeface="Univers" panose="020B0503020202020204" pitchFamily="34" charset="0"/>
                      </a:endParaRPr>
                    </a:p>
                    <a:p>
                      <a:pPr marL="76200" marR="0">
                        <a:lnSpc>
                          <a:spcPts val="1080"/>
                        </a:lnSpc>
                        <a:spcBef>
                          <a:spcPts val="0"/>
                        </a:spcBef>
                        <a:spcAft>
                          <a:spcPts val="0"/>
                        </a:spcAft>
                      </a:pPr>
                      <a:r>
                        <a:rPr lang="en-US" sz="1400" dirty="0">
                          <a:solidFill>
                            <a:schemeClr val="tx1"/>
                          </a:solidFill>
                          <a:effectLst/>
                          <a:latin typeface="Univers" panose="020B0503020202020204" pitchFamily="34" charset="0"/>
                        </a:rPr>
                        <a:t>Where They Live</a:t>
                      </a:r>
                    </a:p>
                    <a:p>
                      <a:pPr marL="76200" marR="0">
                        <a:lnSpc>
                          <a:spcPts val="1080"/>
                        </a:lnSpc>
                        <a:spcBef>
                          <a:spcPts val="0"/>
                        </a:spcBef>
                        <a:spcAft>
                          <a:spcPts val="0"/>
                        </a:spcAft>
                      </a:pPr>
                      <a:endParaRPr lang="en-US" sz="1400" dirty="0">
                        <a:solidFill>
                          <a:schemeClr val="tx1"/>
                        </a:solidFill>
                        <a:effectLst/>
                        <a:latin typeface="Univers" panose="020B0503020202020204" pitchFamily="34" charset="0"/>
                        <a:ea typeface="Times New Roman" panose="02020603050405020304" pitchFamily="18" charset="0"/>
                      </a:endParaRPr>
                    </a:p>
                  </a:txBody>
                  <a:tcPr marL="0" marR="0" marT="0" marB="0"/>
                </a:tc>
                <a:tc>
                  <a:txBody>
                    <a:bodyPr/>
                    <a:lstStyle/>
                    <a:p>
                      <a:pPr marL="50800" marR="0">
                        <a:lnSpc>
                          <a:spcPts val="1080"/>
                        </a:lnSpc>
                        <a:spcBef>
                          <a:spcPts val="0"/>
                        </a:spcBef>
                        <a:spcAft>
                          <a:spcPts val="0"/>
                        </a:spcAft>
                      </a:pPr>
                      <a:endParaRPr lang="en-US" sz="1200" dirty="0">
                        <a:effectLst/>
                        <a:latin typeface="Univers" panose="020B0503020202020204" pitchFamily="34" charset="0"/>
                      </a:endParaRPr>
                    </a:p>
                    <a:p>
                      <a:pPr marL="50800" marR="0">
                        <a:lnSpc>
                          <a:spcPts val="1080"/>
                        </a:lnSpc>
                        <a:spcBef>
                          <a:spcPts val="0"/>
                        </a:spcBef>
                        <a:spcAft>
                          <a:spcPts val="0"/>
                        </a:spcAft>
                      </a:pPr>
                      <a:r>
                        <a:rPr lang="en-US" sz="1200" dirty="0">
                          <a:effectLst/>
                          <a:latin typeface="Univers" panose="020B0503020202020204" pitchFamily="34" charset="0"/>
                        </a:rPr>
                        <a:t>Twin Cities/Metro area = 44</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80"/>
                        </a:lnSpc>
                        <a:spcBef>
                          <a:spcPts val="0"/>
                        </a:spcBef>
                        <a:spcAft>
                          <a:spcPts val="0"/>
                        </a:spcAft>
                      </a:pPr>
                      <a:endParaRPr lang="en-US" sz="1200" dirty="0">
                        <a:effectLst/>
                        <a:latin typeface="Univers" panose="020B0503020202020204" pitchFamily="34" charset="0"/>
                      </a:endParaRPr>
                    </a:p>
                    <a:p>
                      <a:pPr marL="63500" marR="0">
                        <a:lnSpc>
                          <a:spcPts val="1080"/>
                        </a:lnSpc>
                        <a:spcBef>
                          <a:spcPts val="0"/>
                        </a:spcBef>
                        <a:spcAft>
                          <a:spcPts val="0"/>
                        </a:spcAft>
                      </a:pPr>
                      <a:r>
                        <a:rPr lang="en-US" sz="1200" dirty="0">
                          <a:effectLst/>
                          <a:latin typeface="Univers" panose="020B0503020202020204" pitchFamily="34" charset="0"/>
                        </a:rPr>
                        <a:t>Greater Minnesota = 74</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63500" marR="0">
                        <a:lnSpc>
                          <a:spcPts val="1080"/>
                        </a:lnSpc>
                        <a:spcBef>
                          <a:spcPts val="0"/>
                        </a:spcBef>
                        <a:spcAft>
                          <a:spcPts val="0"/>
                        </a:spcAft>
                      </a:pPr>
                      <a:endParaRPr lang="en-US" sz="1200" dirty="0">
                        <a:effectLst/>
                        <a:latin typeface="Univers" panose="020B0503020202020204" pitchFamily="34" charset="0"/>
                      </a:endParaRPr>
                    </a:p>
                    <a:p>
                      <a:pPr marL="63500" marR="0">
                        <a:lnSpc>
                          <a:spcPts val="1080"/>
                        </a:lnSpc>
                        <a:spcBef>
                          <a:spcPts val="0"/>
                        </a:spcBef>
                        <a:spcAft>
                          <a:spcPts val="0"/>
                        </a:spcAft>
                      </a:pPr>
                      <a:r>
                        <a:rPr lang="en-US" sz="1200" dirty="0">
                          <a:effectLst/>
                          <a:latin typeface="Univers" panose="020B0503020202020204" pitchFamily="34" charset="0"/>
                        </a:rPr>
                        <a:t>Outside Minnesota = 4</a:t>
                      </a:r>
                      <a:endParaRPr lang="en-US" sz="1200" dirty="0">
                        <a:effectLst/>
                        <a:latin typeface="Univers" panose="020B0503020202020204" pitchFamily="34"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tc>
                  <a:txBody>
                    <a:bodyPr/>
                    <a:lstStyle/>
                    <a:p>
                      <a:pPr marL="0" marR="0">
                        <a:spcBef>
                          <a:spcPts val="0"/>
                        </a:spcBef>
                        <a:spcAft>
                          <a:spcPts val="0"/>
                        </a:spcAft>
                      </a:pPr>
                      <a:r>
                        <a:rPr lang="en-US" sz="900" dirty="0">
                          <a:effectLst/>
                        </a:rPr>
                        <a:t> </a:t>
                      </a:r>
                      <a:endParaRPr lang="en-US" sz="1100" dirty="0">
                        <a:effectLst/>
                        <a:latin typeface="Times New Roman" panose="02020603050405020304" pitchFamily="18" charset="0"/>
                        <a:ea typeface="Times New Roman" panose="02020603050405020304" pitchFamily="18" charset="0"/>
                      </a:endParaRPr>
                    </a:p>
                  </a:txBody>
                  <a:tcPr marL="0" marR="0" marT="0" marB="0"/>
                </a:tc>
                <a:extLst>
                  <a:ext uri="{0D108BD9-81ED-4DB2-BD59-A6C34878D82A}">
                    <a16:rowId xmlns:a16="http://schemas.microsoft.com/office/drawing/2014/main" val="2083953576"/>
                  </a:ext>
                </a:extLst>
              </a:tr>
            </a:tbl>
          </a:graphicData>
        </a:graphic>
      </p:graphicFrame>
      <p:sp>
        <p:nvSpPr>
          <p:cNvPr id="5" name="TextBox 4">
            <a:extLst>
              <a:ext uri="{FF2B5EF4-FFF2-40B4-BE49-F238E27FC236}">
                <a16:creationId xmlns:a16="http://schemas.microsoft.com/office/drawing/2014/main" id="{8B597B9B-4AF8-6D1F-315D-7CDD90722502}"/>
              </a:ext>
            </a:extLst>
          </p:cNvPr>
          <p:cNvSpPr txBox="1"/>
          <p:nvPr/>
        </p:nvSpPr>
        <p:spPr>
          <a:xfrm>
            <a:off x="83127" y="4620245"/>
            <a:ext cx="11388437" cy="2339102"/>
          </a:xfrm>
          <a:prstGeom prst="rect">
            <a:avLst/>
          </a:prstGeom>
          <a:noFill/>
        </p:spPr>
        <p:txBody>
          <a:bodyPr wrap="square" rtlCol="0">
            <a:spAutoFit/>
          </a:bodyPr>
          <a:lstStyle/>
          <a:p>
            <a:r>
              <a:rPr lang="en-US" sz="1600" dirty="0">
                <a:latin typeface="Univers" panose="020B0503020202020204" pitchFamily="34" charset="0"/>
              </a:rPr>
              <a:t>June 2018-August 2019 demographics of 122 men who participated in “John School” through Breaking Free in Saint, Paul, MN for court-ordered first-time offenders who bought sex from an adult; The majority of participants:</a:t>
            </a:r>
          </a:p>
          <a:p>
            <a:pPr marL="800100" lvl="1" indent="-342900">
              <a:buFont typeface="Arial" panose="020B0604020202020204" pitchFamily="34" charset="0"/>
              <a:buChar char="•"/>
            </a:pPr>
            <a:r>
              <a:rPr lang="en-US" sz="1600" dirty="0">
                <a:latin typeface="Univers" panose="020B0503020202020204" pitchFamily="34" charset="0"/>
              </a:rPr>
              <a:t>40-49 years of age</a:t>
            </a:r>
          </a:p>
          <a:p>
            <a:pPr marL="800100" lvl="1" indent="-342900">
              <a:buFont typeface="Arial" panose="020B0604020202020204" pitchFamily="34" charset="0"/>
              <a:buChar char="•"/>
            </a:pPr>
            <a:r>
              <a:rPr lang="en-US" sz="1600" dirty="0">
                <a:latin typeface="Univers" panose="020B0503020202020204" pitchFamily="34" charset="0"/>
              </a:rPr>
              <a:t>51% were White</a:t>
            </a:r>
          </a:p>
          <a:p>
            <a:pPr marL="800100" lvl="1" indent="-342900">
              <a:buFont typeface="Arial" panose="020B0604020202020204" pitchFamily="34" charset="0"/>
              <a:buChar char="•"/>
            </a:pPr>
            <a:r>
              <a:rPr lang="en-US" sz="1600" dirty="0">
                <a:latin typeface="Univers" panose="020B0503020202020204" pitchFamily="34" charset="0"/>
              </a:rPr>
              <a:t>62% had children; 52% had female children</a:t>
            </a:r>
          </a:p>
          <a:p>
            <a:pPr marL="800100" lvl="1" indent="-342900">
              <a:buFont typeface="Arial" panose="020B0604020202020204" pitchFamily="34" charset="0"/>
              <a:buChar char="•"/>
            </a:pPr>
            <a:r>
              <a:rPr lang="en-US" sz="1600" dirty="0">
                <a:latin typeface="Univers" panose="020B0503020202020204" pitchFamily="34" charset="0"/>
              </a:rPr>
              <a:t>64% were married</a:t>
            </a:r>
          </a:p>
          <a:p>
            <a:pPr marL="800100" lvl="1" indent="-342900">
              <a:buFont typeface="Arial" panose="020B0604020202020204" pitchFamily="34" charset="0"/>
              <a:buChar char="•"/>
            </a:pPr>
            <a:r>
              <a:rPr lang="en-US" sz="1600" dirty="0">
                <a:latin typeface="Univers" panose="020B0503020202020204" pitchFamily="34" charset="0"/>
              </a:rPr>
              <a:t>67% had college degrees</a:t>
            </a:r>
          </a:p>
          <a:p>
            <a:pPr marL="800100" lvl="1" indent="-342900">
              <a:buFont typeface="Arial" panose="020B0604020202020204" pitchFamily="34" charset="0"/>
              <a:buChar char="•"/>
            </a:pPr>
            <a:r>
              <a:rPr lang="en-US" sz="1600" dirty="0">
                <a:latin typeface="Univers" panose="020B0503020202020204" pitchFamily="34" charset="0"/>
              </a:rPr>
              <a:t>50% had an income between $30,000-$100,000</a:t>
            </a:r>
          </a:p>
          <a:p>
            <a:endParaRPr lang="en-US" dirty="0"/>
          </a:p>
        </p:txBody>
      </p:sp>
    </p:spTree>
    <p:extLst>
      <p:ext uri="{BB962C8B-B14F-4D97-AF65-F5344CB8AC3E}">
        <p14:creationId xmlns:p14="http://schemas.microsoft.com/office/powerpoint/2010/main" val="5420395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77c547f3-2ec7-4640-97d5-d4f6346f9dec" xsi:nil="true"/>
    <lcf76f155ced4ddcb4097134ff3c332f xmlns="a478e603-2917-4269-9995-d2edabe0245f">
      <Terms xmlns="http://schemas.microsoft.com/office/infopath/2007/PartnerControls"/>
    </lcf76f155ced4ddcb4097134ff3c332f>
    <SharedWithUsers xmlns="77c547f3-2ec7-4640-97d5-d4f6346f9dec">
      <UserInfo>
        <DisplayName>Scheunemann, Kaitlyn R</DisplayName>
        <AccountId>52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A92F31C99F394780F6891740849AB6" ma:contentTypeVersion="13" ma:contentTypeDescription="Create a new document." ma:contentTypeScope="" ma:versionID="038c06023f5ecad74c3e7b1640a22094">
  <xsd:schema xmlns:xsd="http://www.w3.org/2001/XMLSchema" xmlns:xs="http://www.w3.org/2001/XMLSchema" xmlns:p="http://schemas.microsoft.com/office/2006/metadata/properties" xmlns:ns2="a478e603-2917-4269-9995-d2edabe0245f" xmlns:ns3="77c547f3-2ec7-4640-97d5-d4f6346f9dec" targetNamespace="http://schemas.microsoft.com/office/2006/metadata/properties" ma:root="true" ma:fieldsID="d8bea157d73fd227cb9ce112549eda8b" ns2:_="" ns3:_="">
    <xsd:import namespace="a478e603-2917-4269-9995-d2edabe0245f"/>
    <xsd:import namespace="77c547f3-2ec7-4640-97d5-d4f6346f9dec"/>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78e603-2917-4269-9995-d2edabe0245f"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c547f3-2ec7-4640-97d5-d4f6346f9dec"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d25cd42-d2f9-4865-aff7-ae629cae85a1}" ma:internalName="TaxCatchAll" ma:showField="CatchAllData" ma:web="77c547f3-2ec7-4640-97d5-d4f6346f9de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98045A-F51B-4F5A-BC8A-4B5D3FF505F7}">
  <ds:schemaRefs>
    <ds:schemaRef ds:uri="http://schemas.microsoft.com/sharepoint/v3/contenttype/forms"/>
  </ds:schemaRefs>
</ds:datastoreItem>
</file>

<file path=customXml/itemProps2.xml><?xml version="1.0" encoding="utf-8"?>
<ds:datastoreItem xmlns:ds="http://schemas.openxmlformats.org/officeDocument/2006/customXml" ds:itemID="{8EA4665D-B33D-47A4-A9C4-F7845620B69A}">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72b8d156-ac45-4804-b7c5-f2ecfd737d55"/>
    <ds:schemaRef ds:uri="4bf9ddbc-6566-4ce8-ac54-6a0254c16ac1"/>
    <ds:schemaRef ds:uri="http://www.w3.org/XML/1998/namespace"/>
    <ds:schemaRef ds:uri="77c547f3-2ec7-4640-97d5-d4f6346f9dec"/>
    <ds:schemaRef ds:uri="a478e603-2917-4269-9995-d2edabe0245f"/>
  </ds:schemaRefs>
</ds:datastoreItem>
</file>

<file path=customXml/itemProps3.xml><?xml version="1.0" encoding="utf-8"?>
<ds:datastoreItem xmlns:ds="http://schemas.openxmlformats.org/officeDocument/2006/customXml" ds:itemID="{7B7B15B2-D1E1-49BE-9B5D-B2364D308E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78e603-2917-4269-9995-d2edabe0245f"/>
    <ds:schemaRef ds:uri="77c547f3-2ec7-4640-97d5-d4f6346f9d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3811</TotalTime>
  <Words>2324</Words>
  <Application>Microsoft Office PowerPoint</Application>
  <PresentationFormat>Widescreen</PresentationFormat>
  <Paragraphs>293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Univers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Finley, April [NCORE]</dc:creator>
  <cp:lastModifiedBy>Stoehr, Alissa (she/her) [WGS]</cp:lastModifiedBy>
  <cp:revision>96</cp:revision>
  <dcterms:created xsi:type="dcterms:W3CDTF">2024-02-09T19:42:54Z</dcterms:created>
  <dcterms:modified xsi:type="dcterms:W3CDTF">2024-02-29T12:58:37Z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0x010100CAA92F31C99F394780F6891740849AB6</vt:lpwstr>
  </property>
</Properties>
</file>