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62" r:id="rId8"/>
    <p:sldId id="260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E48"/>
    <a:srgbClr val="C81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erforinterculturaldialogue.files.wordpress.com/2014/07/key-concept-cultural-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oundideas.pugetsound.edu/cgi/viewcontent.cgi?article=1868&amp;contex" TargetMode="External"/><Relationship Id="rId4" Type="http://schemas.openxmlformats.org/officeDocument/2006/relationships/hyperlink" Target="http://www.childwelfare.gov/pub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4923D3-FAC5-4D94-C123-11FBE2437E3C}"/>
              </a:ext>
            </a:extLst>
          </p:cNvPr>
          <p:cNvSpPr txBox="1"/>
          <p:nvPr/>
        </p:nvSpPr>
        <p:spPr>
          <a:xfrm>
            <a:off x="2224215" y="2191265"/>
            <a:ext cx="800718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C8102E"/>
                </a:solidFill>
                <a:latin typeface="Univers"/>
              </a:rPr>
              <a:t>Transracial International Adoptees (TRIAs) Loss of Cultural Identity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74FB9E-6968-5CEB-D978-09C01E627688}"/>
              </a:ext>
            </a:extLst>
          </p:cNvPr>
          <p:cNvSpPr txBox="1"/>
          <p:nvPr/>
        </p:nvSpPr>
        <p:spPr>
          <a:xfrm>
            <a:off x="1254125" y="342900"/>
            <a:ext cx="107813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C8102E"/>
                </a:solidFill>
                <a:latin typeface="Univers"/>
                <a:cs typeface="Calibri"/>
              </a:rPr>
              <a:t>Janeice Garrard</a:t>
            </a:r>
            <a:endParaRPr lang="en-US" sz="4000" dirty="0">
              <a:solidFill>
                <a:srgbClr val="C8102E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B622E-A16F-8E18-04E2-4D0A06DEB34F}"/>
              </a:ext>
            </a:extLst>
          </p:cNvPr>
          <p:cNvSpPr txBox="1"/>
          <p:nvPr/>
        </p:nvSpPr>
        <p:spPr>
          <a:xfrm>
            <a:off x="1253897" y="1344386"/>
            <a:ext cx="7336430" cy="188570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Univers" panose="020B0503020202020204" pitchFamily="34" charset="0"/>
              </a:rPr>
              <a:t>Biological race: Asian (Korean)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Univers" panose="020B0503020202020204" pitchFamily="34" charset="0"/>
              </a:rPr>
              <a:t>Hometown: Ainsworth, NE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Univers" panose="020B0503020202020204" pitchFamily="34" charset="0"/>
              </a:rPr>
              <a:t>Adoptive Parents: White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Univers" panose="020B0503020202020204" pitchFamily="34" charset="0"/>
              </a:rPr>
              <a:t>Age of Adoption: 6 months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9BEAB0-654B-403B-A1AA-BDB0E3E0C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50221"/>
            <a:ext cx="26098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82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5E0B5F-A8D5-8AF3-21C8-3F73A0659025}"/>
              </a:ext>
            </a:extLst>
          </p:cNvPr>
          <p:cNvSpPr txBox="1"/>
          <p:nvPr/>
        </p:nvSpPr>
        <p:spPr>
          <a:xfrm>
            <a:off x="330200" y="342900"/>
            <a:ext cx="796544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C8102E"/>
                </a:solidFill>
                <a:latin typeface="Univers"/>
                <a:cs typeface="Calibri"/>
              </a:rPr>
              <a:t>Kim Lybrand (Adoptee) </a:t>
            </a:r>
            <a:endParaRPr lang="en-US" dirty="0">
              <a:solidFill>
                <a:srgbClr val="C8102E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CE2D4-01C0-8484-5647-B4009E59A8EF}"/>
              </a:ext>
            </a:extLst>
          </p:cNvPr>
          <p:cNvSpPr txBox="1"/>
          <p:nvPr/>
        </p:nvSpPr>
        <p:spPr>
          <a:xfrm>
            <a:off x="329972" y="1344386"/>
            <a:ext cx="9657669" cy="188570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Univers"/>
              </a:rPr>
              <a:t>Biological race: Asian (Korean)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Univers"/>
              </a:rPr>
              <a:t>Hometown: Ashland, MO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Univers"/>
              </a:rPr>
              <a:t>Adoptive parents race: White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Univers"/>
              </a:rPr>
              <a:t>Age of Adoption: 6 months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315966-C3AE-48A5-A288-3F3E5A17D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521" y="1344386"/>
            <a:ext cx="2547120" cy="394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53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74FB9E-6968-5CEB-D978-09C01E627688}"/>
              </a:ext>
            </a:extLst>
          </p:cNvPr>
          <p:cNvSpPr txBox="1"/>
          <p:nvPr/>
        </p:nvSpPr>
        <p:spPr>
          <a:xfrm>
            <a:off x="1254125" y="342900"/>
            <a:ext cx="107813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C8102E"/>
                </a:solidFill>
                <a:latin typeface="Univers"/>
                <a:cs typeface="Calibri"/>
              </a:rPr>
              <a:t>Dr. Anirudh Naig (Adoptive Parent)</a:t>
            </a:r>
            <a:endParaRPr lang="en-US" sz="4000" dirty="0">
              <a:solidFill>
                <a:srgbClr val="C8102E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B622E-A16F-8E18-04E2-4D0A06DEB34F}"/>
              </a:ext>
            </a:extLst>
          </p:cNvPr>
          <p:cNvSpPr txBox="1"/>
          <p:nvPr/>
        </p:nvSpPr>
        <p:spPr>
          <a:xfrm>
            <a:off x="1253897" y="1344386"/>
            <a:ext cx="7336430" cy="188570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Univers" panose="020B0503020202020204" pitchFamily="34" charset="0"/>
              </a:rPr>
              <a:t>Biological race: Asian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Univers" panose="020B0503020202020204" pitchFamily="34" charset="0"/>
              </a:rPr>
              <a:t>Hometown: Mumbai, India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Univers" panose="020B0503020202020204" pitchFamily="34" charset="0"/>
              </a:rPr>
              <a:t>Adoptive Child: White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Univers" panose="020B0503020202020204" pitchFamily="34" charset="0"/>
              </a:rPr>
              <a:t>Age of Adoption: Birth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2E104-FC66-4749-8BB6-8500C988E5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30" y="1531325"/>
            <a:ext cx="3783435" cy="229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3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2194D0-F596-5CC1-51BE-00ECD89598C5}"/>
              </a:ext>
            </a:extLst>
          </p:cNvPr>
          <p:cNvSpPr txBox="1"/>
          <p:nvPr/>
        </p:nvSpPr>
        <p:spPr>
          <a:xfrm>
            <a:off x="2235200" y="342900"/>
            <a:ext cx="796544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C8102E"/>
                </a:solidFill>
                <a:latin typeface="Univers"/>
                <a:cs typeface="Calibri"/>
              </a:rPr>
              <a:t>References</a:t>
            </a:r>
            <a:endParaRPr lang="en-US" dirty="0">
              <a:solidFill>
                <a:srgbClr val="C8102E"/>
              </a:solidFill>
              <a:cs typeface="Calibri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D1E8472-1E20-51DD-50FA-C45807C8FC97}"/>
              </a:ext>
            </a:extLst>
          </p:cNvPr>
          <p:cNvSpPr txBox="1"/>
          <p:nvPr/>
        </p:nvSpPr>
        <p:spPr>
          <a:xfrm>
            <a:off x="2300333" y="1614494"/>
            <a:ext cx="7900307" cy="461664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>
                <a:latin typeface="Univers" panose="020B0503020202020204" pitchFamily="34" charset="0"/>
              </a:rPr>
              <a:t>Chen, V., (2014). Cultural identity. </a:t>
            </a:r>
            <a:r>
              <a:rPr lang="en-US" sz="1200" dirty="0">
                <a:latin typeface="Univers" panose="020B0503020202020204" pitchFamily="34" charset="0"/>
                <a:hlinkClick r:id="rId3"/>
              </a:rPr>
              <a:t>https://centerforinterculturaldialogue.files.wordpress.com/2014/07/</a:t>
            </a:r>
            <a:r>
              <a:rPr lang="en-US" sz="1200" u="sng" dirty="0">
                <a:latin typeface="Univers" panose="020B0503020202020204" pitchFamily="34" charset="0"/>
                <a:hlinkClick r:id="rId3"/>
              </a:rPr>
              <a:t>key-	concept-cultural-</a:t>
            </a:r>
            <a:r>
              <a:rPr lang="en-US" sz="1200" u="sng" dirty="0">
                <a:latin typeface="Univers" panose="020B0503020202020204" pitchFamily="34" charset="0"/>
              </a:rPr>
              <a:t>identity</a:t>
            </a:r>
            <a:r>
              <a:rPr lang="en-US" sz="1200" dirty="0">
                <a:latin typeface="Univers" panose="020B0503020202020204" pitchFamily="34" charset="0"/>
              </a:rPr>
              <a:t>.pdf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>
                <a:latin typeface="Univers" panose="020B0503020202020204" pitchFamily="34" charset="0"/>
              </a:rPr>
              <a:t>Child Welfare Information Gateway. (2022). Trends in U.S. adoptions: 2010–2019. U.S. Department of 	Health and Human Services, Administration for Children and Families, Children’s Bureau. 	https:// </a:t>
            </a:r>
            <a:r>
              <a:rPr lang="en-US" sz="1200" dirty="0">
                <a:latin typeface="Univers" panose="020B0503020202020204" pitchFamily="34" charset="0"/>
                <a:hlinkClick r:id="rId4"/>
              </a:rPr>
              <a:t>www.childwelfare.gov/pubs/</a:t>
            </a:r>
            <a:r>
              <a:rPr lang="en-US" sz="1200" dirty="0">
                <a:latin typeface="Univers" panose="020B0503020202020204" pitchFamily="34" charset="0"/>
              </a:rPr>
              <a:t>	</a:t>
            </a:r>
            <a:endParaRPr lang="en-US" sz="1200" dirty="0">
              <a:solidFill>
                <a:srgbClr val="7A6E67"/>
              </a:solidFill>
              <a:latin typeface="Univers" panose="020B0503020202020204" pitchFamily="34" charset="0"/>
              <a:ea typeface="ITC Berkeley Oldstyle Medium" charset="0"/>
              <a:cs typeface="ITC Berkeley Oldstyle Medium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Jenkins, J., (2022). From an adoptee’s perspective: interracial adoption and identity.     	</a:t>
            </a:r>
            <a:r>
              <a:rPr lang="en-US" sz="12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  <a:hlinkClick r:id="rId5"/>
              </a:rPr>
              <a:t>https://soundideas.pugetsound.edu/cgi/viewcontent.cgi?article=1868&amp;contex</a:t>
            </a:r>
            <a:r>
              <a:rPr lang="en-US" sz="12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	=</a:t>
            </a:r>
            <a:r>
              <a:rPr lang="en-US" sz="1200" dirty="0" err="1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summer_research</a:t>
            </a:r>
            <a:r>
              <a:rPr lang="en-US" sz="12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#:~:text=Adoptees%20use%20code%2Dswitching%20as,they	%20do%20not%20fully%20belong.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Lee, R. M., (2003). The transracial adoption paradox: History, research, and counseling implications of 	cultural socialization. Counseling Psychology, 31(6), 711-744.DOI: 	10.1177/0011000003258087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2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Lee R. M., </a:t>
            </a:r>
            <a:r>
              <a:rPr lang="en-US" sz="1200" dirty="0" err="1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Grotevant</a:t>
            </a:r>
            <a:r>
              <a:rPr lang="en-US" sz="12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, H. D., </a:t>
            </a:r>
            <a:r>
              <a:rPr lang="en-US" sz="1200" dirty="0" err="1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Hellerstedt</a:t>
            </a:r>
            <a:r>
              <a:rPr lang="en-US" sz="12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, W. L., Gunnar, M. R. (2006). Cultural socialization in families with 	internationally adopted children. Journal Family Psychology, 20(4), 571-580. </a:t>
            </a:r>
            <a:r>
              <a:rPr lang="en-US" sz="1200" dirty="0" err="1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doi</a:t>
            </a:r>
            <a:r>
              <a:rPr lang="en-US" sz="12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: 	10.1037/0893-3200.20.4.571</a:t>
            </a:r>
          </a:p>
          <a:p>
            <a:pPr algn="l"/>
            <a:endParaRPr lang="en-US" sz="2400" dirty="0">
              <a:latin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3298546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BD1E8472-1E20-51DD-50FA-C45807C8FC97}"/>
              </a:ext>
            </a:extLst>
          </p:cNvPr>
          <p:cNvSpPr txBox="1"/>
          <p:nvPr/>
        </p:nvSpPr>
        <p:spPr>
          <a:xfrm>
            <a:off x="2152079" y="5536159"/>
            <a:ext cx="7900307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rgbClr val="F1BE48"/>
                </a:solidFill>
                <a:latin typeface="Univers"/>
                <a:cs typeface="Calibri"/>
              </a:rPr>
              <a:t>Please complete the session survey by scanning the above QR Code and entering the follow session code:</a:t>
            </a:r>
          </a:p>
          <a:p>
            <a:pPr algn="ctr"/>
            <a:r>
              <a:rPr lang="en-US" sz="2200" b="1">
                <a:solidFill>
                  <a:srgbClr val="F1BE48"/>
                </a:solidFill>
                <a:latin typeface="Univers"/>
                <a:cs typeface="Calibri"/>
              </a:rPr>
              <a:t>2431</a:t>
            </a:r>
            <a:endParaRPr lang="en-US" sz="2200" b="1" dirty="0">
              <a:solidFill>
                <a:srgbClr val="F1BE48"/>
              </a:solidFill>
              <a:latin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3448402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C1CFCA-E077-C508-02A5-80F99B03D517}"/>
              </a:ext>
            </a:extLst>
          </p:cNvPr>
          <p:cNvSpPr txBox="1"/>
          <p:nvPr/>
        </p:nvSpPr>
        <p:spPr>
          <a:xfrm>
            <a:off x="301625" y="342900"/>
            <a:ext cx="796544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Univers"/>
                <a:cs typeface="Calibri"/>
              </a:rPr>
              <a:t>Agenda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790E7-9642-FBFE-7D0B-6837ADB71C1A}"/>
              </a:ext>
            </a:extLst>
          </p:cNvPr>
          <p:cNvSpPr txBox="1"/>
          <p:nvPr/>
        </p:nvSpPr>
        <p:spPr>
          <a:xfrm>
            <a:off x="329972" y="1344386"/>
            <a:ext cx="10376807" cy="267765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Transracial International Adoptees (TRIAs)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Cultural Identity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Code Switching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Challenges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Panelist Adoption Stories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Panelist Q&amp;A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Audience Q&amp;A</a:t>
            </a:r>
            <a:endParaRPr lang="en-US" sz="2400" dirty="0">
              <a:latin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1424583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74FB9E-6968-5CEB-D978-09C01E627688}"/>
              </a:ext>
            </a:extLst>
          </p:cNvPr>
          <p:cNvSpPr txBox="1"/>
          <p:nvPr/>
        </p:nvSpPr>
        <p:spPr>
          <a:xfrm>
            <a:off x="1254125" y="342900"/>
            <a:ext cx="107813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C8102E"/>
                </a:solidFill>
                <a:latin typeface="Univers"/>
                <a:cs typeface="Calibri"/>
              </a:rPr>
              <a:t>Transracial International Adoptees (TRIAs)</a:t>
            </a:r>
            <a:endParaRPr lang="en-US" sz="4000" dirty="0">
              <a:solidFill>
                <a:srgbClr val="C8102E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B622E-A16F-8E18-04E2-4D0A06DEB34F}"/>
              </a:ext>
            </a:extLst>
          </p:cNvPr>
          <p:cNvSpPr txBox="1"/>
          <p:nvPr/>
        </p:nvSpPr>
        <p:spPr>
          <a:xfrm>
            <a:off x="1253897" y="1344386"/>
            <a:ext cx="7336430" cy="466005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Transracial adoption occurs when a child or children from one race are adopted by a family from another, either domestically or internationally (Lee, 2003)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Intercountry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Transcultural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In 1971 largest surge of international adoptions over 330,000 children adopted by families from the United States (Lee et al, 2006)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2019 – only 2%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Decrease by 73% from 2010-2019</a:t>
            </a:r>
            <a:endParaRPr lang="en-US" sz="2000" dirty="0">
              <a:latin typeface="Univers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67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5E0B5F-A8D5-8AF3-21C8-3F73A0659025}"/>
              </a:ext>
            </a:extLst>
          </p:cNvPr>
          <p:cNvSpPr txBox="1"/>
          <p:nvPr/>
        </p:nvSpPr>
        <p:spPr>
          <a:xfrm>
            <a:off x="330200" y="342900"/>
            <a:ext cx="796544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C8102E"/>
                </a:solidFill>
                <a:latin typeface="Univers"/>
                <a:cs typeface="Calibri"/>
              </a:rPr>
              <a:t>Cultural Identity </a:t>
            </a:r>
            <a:endParaRPr lang="en-US" dirty="0">
              <a:solidFill>
                <a:srgbClr val="C8102E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CE2D4-01C0-8484-5647-B4009E59A8EF}"/>
              </a:ext>
            </a:extLst>
          </p:cNvPr>
          <p:cNvSpPr txBox="1"/>
          <p:nvPr/>
        </p:nvSpPr>
        <p:spPr>
          <a:xfrm>
            <a:off x="329972" y="1344386"/>
            <a:ext cx="9657669" cy="230832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7A6E67"/>
                </a:solidFill>
                <a:latin typeface="Univers" panose="020B0503020202020204" pitchFamily="34" charset="0"/>
                <a:ea typeface="ITC Berkeley Oldstyle Medium" charset="0"/>
                <a:cs typeface="ITC Berkeley Oldstyle Medium" charset="0"/>
              </a:rPr>
              <a:t>“Cultural identity refers to identification with, or sense of belonging to, a particular group based on various cultural categories, including nationality, ethnicity, race, gender, and religion” (Chen, 2014)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A6E67"/>
                </a:solidFill>
                <a:latin typeface="Univers" panose="020B0503020202020204" pitchFamily="34" charset="0"/>
              </a:rPr>
              <a:t>Biological Cultural Identity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A6E67"/>
                </a:solidFill>
                <a:latin typeface="Univers" panose="020B0503020202020204" pitchFamily="34" charset="0"/>
              </a:rPr>
              <a:t>Adoptive Cultural Identity</a:t>
            </a:r>
            <a:endParaRPr lang="en-US" sz="2400" dirty="0">
              <a:latin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3295830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2194D0-F596-5CC1-51BE-00ECD89598C5}"/>
              </a:ext>
            </a:extLst>
          </p:cNvPr>
          <p:cNvSpPr txBox="1"/>
          <p:nvPr/>
        </p:nvSpPr>
        <p:spPr>
          <a:xfrm>
            <a:off x="2235200" y="342900"/>
            <a:ext cx="796544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C8102E"/>
                </a:solidFill>
                <a:latin typeface="Univers"/>
                <a:cs typeface="Calibri"/>
              </a:rPr>
              <a:t>Code Switching</a:t>
            </a:r>
            <a:endParaRPr lang="en-US" dirty="0">
              <a:solidFill>
                <a:srgbClr val="C8102E"/>
              </a:solidFill>
              <a:cs typeface="Calibri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D1E8472-1E20-51DD-50FA-C45807C8FC97}"/>
              </a:ext>
            </a:extLst>
          </p:cNvPr>
          <p:cNvSpPr txBox="1"/>
          <p:nvPr/>
        </p:nvSpPr>
        <p:spPr>
          <a:xfrm>
            <a:off x="2300333" y="1614494"/>
            <a:ext cx="7900307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Univers"/>
                <a:cs typeface="Calibri"/>
              </a:rPr>
              <a:t>According to Jenkins, “code-switching is the act of changing one’s speech or behavior to best assimilate in different spaces” (2022)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Adoptees intentionally change their behavior to try and adapt to different environments and expectations for their identity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Chameleon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Faking it</a:t>
            </a:r>
            <a:endParaRPr lang="en-US" sz="2400" dirty="0">
              <a:latin typeface="Univers"/>
            </a:endParaRPr>
          </a:p>
        </p:txBody>
      </p:sp>
    </p:spTree>
    <p:extLst>
      <p:ext uri="{BB962C8B-B14F-4D97-AF65-F5344CB8AC3E}">
        <p14:creationId xmlns:p14="http://schemas.microsoft.com/office/powerpoint/2010/main" val="1747711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2194D0-F596-5CC1-51BE-00ECD89598C5}"/>
              </a:ext>
            </a:extLst>
          </p:cNvPr>
          <p:cNvSpPr txBox="1"/>
          <p:nvPr/>
        </p:nvSpPr>
        <p:spPr>
          <a:xfrm>
            <a:off x="2235200" y="342900"/>
            <a:ext cx="796544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C8102E"/>
                </a:solidFill>
                <a:latin typeface="Univers"/>
                <a:cs typeface="Calibri"/>
              </a:rPr>
              <a:t>Challenges</a:t>
            </a:r>
            <a:endParaRPr lang="en-US" dirty="0">
              <a:solidFill>
                <a:srgbClr val="C8102E"/>
              </a:solidFill>
              <a:cs typeface="Calibri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D1E8472-1E20-51DD-50FA-C45807C8FC97}"/>
              </a:ext>
            </a:extLst>
          </p:cNvPr>
          <p:cNvSpPr txBox="1"/>
          <p:nvPr/>
        </p:nvSpPr>
        <p:spPr>
          <a:xfrm>
            <a:off x="2300333" y="1614494"/>
            <a:ext cx="7900307" cy="34163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</a:rPr>
              <a:t>Behavioral and health issues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</a:rPr>
              <a:t>Mental health issues (depression)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</a:rPr>
              <a:t>Criminal behavior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</a:rPr>
              <a:t>Language barriers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</a:rPr>
              <a:t>Cultural identity issues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</a:rPr>
              <a:t>Suicide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</a:rPr>
              <a:t>Adoption-related loss (abandonment, grief)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</a:rPr>
              <a:t>Discrimination/racism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</a:rPr>
              <a:t>Code switching</a:t>
            </a:r>
          </a:p>
        </p:txBody>
      </p:sp>
    </p:spTree>
    <p:extLst>
      <p:ext uri="{BB962C8B-B14F-4D97-AF65-F5344CB8AC3E}">
        <p14:creationId xmlns:p14="http://schemas.microsoft.com/office/powerpoint/2010/main" val="1537197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C1CFCA-E077-C508-02A5-80F99B03D517}"/>
              </a:ext>
            </a:extLst>
          </p:cNvPr>
          <p:cNvSpPr txBox="1"/>
          <p:nvPr/>
        </p:nvSpPr>
        <p:spPr>
          <a:xfrm>
            <a:off x="301625" y="342900"/>
            <a:ext cx="796544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Univers"/>
                <a:cs typeface="Calibri"/>
              </a:rPr>
              <a:t>Panelist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790E7-9642-FBFE-7D0B-6837ADB71C1A}"/>
              </a:ext>
            </a:extLst>
          </p:cNvPr>
          <p:cNvSpPr txBox="1"/>
          <p:nvPr/>
        </p:nvSpPr>
        <p:spPr>
          <a:xfrm>
            <a:off x="329972" y="1344386"/>
            <a:ext cx="10376807" cy="156966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Holly Frette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Janeice Garrard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Kim Lybrand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Univers"/>
                <a:cs typeface="Calibri"/>
              </a:rPr>
              <a:t>Dr. Anirudh Naig</a:t>
            </a:r>
          </a:p>
        </p:txBody>
      </p:sp>
    </p:spTree>
    <p:extLst>
      <p:ext uri="{BB962C8B-B14F-4D97-AF65-F5344CB8AC3E}">
        <p14:creationId xmlns:p14="http://schemas.microsoft.com/office/powerpoint/2010/main" val="1594542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74FB9E-6968-5CEB-D978-09C01E627688}"/>
              </a:ext>
            </a:extLst>
          </p:cNvPr>
          <p:cNvSpPr txBox="1"/>
          <p:nvPr/>
        </p:nvSpPr>
        <p:spPr>
          <a:xfrm>
            <a:off x="1254125" y="342900"/>
            <a:ext cx="107813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C8102E"/>
                </a:solidFill>
                <a:latin typeface="Univers"/>
                <a:cs typeface="Calibri"/>
              </a:rPr>
              <a:t>Sarah Frette (Adoptee)</a:t>
            </a:r>
            <a:endParaRPr lang="en-US" sz="4000" dirty="0">
              <a:solidFill>
                <a:srgbClr val="C8102E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B622E-A16F-8E18-04E2-4D0A06DEB34F}"/>
              </a:ext>
            </a:extLst>
          </p:cNvPr>
          <p:cNvSpPr txBox="1"/>
          <p:nvPr/>
        </p:nvSpPr>
        <p:spPr>
          <a:xfrm>
            <a:off x="1253897" y="1344386"/>
            <a:ext cx="7336430" cy="188570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Univers" panose="020B0503020202020204" pitchFamily="34" charset="0"/>
              </a:rPr>
              <a:t>Biological race: Asian (Korean)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Univers" panose="020B0503020202020204" pitchFamily="34" charset="0"/>
              </a:rPr>
              <a:t>Hometown: Radcliffe, IA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Univers" panose="020B0503020202020204" pitchFamily="34" charset="0"/>
              </a:rPr>
              <a:t>Adoptive Parents: White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dirty="0">
                <a:latin typeface="Univers" panose="020B0503020202020204" pitchFamily="34" charset="0"/>
              </a:rPr>
              <a:t>Age of Adoption: 18 months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C7571-BB50-4E7D-B663-10CC7E7CF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744" y="1344386"/>
            <a:ext cx="3298790" cy="258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29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5E0B5F-A8D5-8AF3-21C8-3F73A0659025}"/>
              </a:ext>
            </a:extLst>
          </p:cNvPr>
          <p:cNvSpPr txBox="1"/>
          <p:nvPr/>
        </p:nvSpPr>
        <p:spPr>
          <a:xfrm>
            <a:off x="330200" y="342900"/>
            <a:ext cx="796544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C8102E"/>
                </a:solidFill>
                <a:latin typeface="Univers"/>
                <a:cs typeface="Calibri"/>
              </a:rPr>
              <a:t>Holly Frette (Adoptee) </a:t>
            </a:r>
            <a:endParaRPr lang="en-US" dirty="0">
              <a:solidFill>
                <a:srgbClr val="C8102E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CE2D4-01C0-8484-5647-B4009E59A8EF}"/>
              </a:ext>
            </a:extLst>
          </p:cNvPr>
          <p:cNvSpPr txBox="1"/>
          <p:nvPr/>
        </p:nvSpPr>
        <p:spPr>
          <a:xfrm>
            <a:off x="329972" y="1344386"/>
            <a:ext cx="9657669" cy="188570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Univers"/>
              </a:rPr>
              <a:t>Biological race: Asian (Korean)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Univers"/>
              </a:rPr>
              <a:t>Hometown: Radcliffe, IA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Univers"/>
              </a:rPr>
              <a:t>Adoptive parents race: White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Univers"/>
              </a:rPr>
              <a:t>Age of Adoption: 5 years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F2C02-F8F1-49E8-B31D-837991B6B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84" y="1431591"/>
            <a:ext cx="2837771" cy="26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01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7c547f3-2ec7-4640-97d5-d4f6346f9dec" xsi:nil="true"/>
    <lcf76f155ced4ddcb4097134ff3c332f xmlns="a478e603-2917-4269-9995-d2edabe0245f">
      <Terms xmlns="http://schemas.microsoft.com/office/infopath/2007/PartnerControls"/>
    </lcf76f155ced4ddcb4097134ff3c332f>
    <SharedWithUsers xmlns="77c547f3-2ec7-4640-97d5-d4f6346f9dec">
      <UserInfo>
        <DisplayName>Scheunemann, Kaitlyn R</DisplayName>
        <AccountId>52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A92F31C99F394780F6891740849AB6" ma:contentTypeVersion="13" ma:contentTypeDescription="Create a new document." ma:contentTypeScope="" ma:versionID="038c06023f5ecad74c3e7b1640a22094">
  <xsd:schema xmlns:xsd="http://www.w3.org/2001/XMLSchema" xmlns:xs="http://www.w3.org/2001/XMLSchema" xmlns:p="http://schemas.microsoft.com/office/2006/metadata/properties" xmlns:ns2="a478e603-2917-4269-9995-d2edabe0245f" xmlns:ns3="77c547f3-2ec7-4640-97d5-d4f6346f9dec" targetNamespace="http://schemas.microsoft.com/office/2006/metadata/properties" ma:root="true" ma:fieldsID="d8bea157d73fd227cb9ce112549eda8b" ns2:_="" ns3:_="">
    <xsd:import namespace="a478e603-2917-4269-9995-d2edabe0245f"/>
    <xsd:import namespace="77c547f3-2ec7-4640-97d5-d4f6346f9dec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78e603-2917-4269-9995-d2edabe0245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dde203d1-7cfb-462f-9308-eb621c314a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547f3-2ec7-4640-97d5-d4f6346f9dec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d25cd42-d2f9-4865-aff7-ae629cae85a1}" ma:internalName="TaxCatchAll" ma:showField="CatchAllData" ma:web="77c547f3-2ec7-4640-97d5-d4f6346f9d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A4665D-B33D-47A4-A9C4-F7845620B69A}">
  <ds:schemaRefs>
    <ds:schemaRef ds:uri="77c547f3-2ec7-4640-97d5-d4f6346f9dec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a478e603-2917-4269-9995-d2edabe0245f"/>
  </ds:schemaRefs>
</ds:datastoreItem>
</file>

<file path=customXml/itemProps2.xml><?xml version="1.0" encoding="utf-8"?>
<ds:datastoreItem xmlns:ds="http://schemas.openxmlformats.org/officeDocument/2006/customXml" ds:itemID="{9298045A-F51B-4F5A-BC8A-4B5D3FF505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7B15B2-D1E1-49BE-9B5D-B2364D308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78e603-2917-4269-9995-d2edabe0245f"/>
    <ds:schemaRef ds:uri="77c547f3-2ec7-4640-97d5-d4f6346f9d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</TotalTime>
  <Words>623</Words>
  <Application>Microsoft Office PowerPoint</Application>
  <PresentationFormat>Widescreen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ITC Berkeley Oldstyle Medium</vt:lpstr>
      <vt:lpstr>Univers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Finley, April [NCORE]</dc:creator>
  <cp:lastModifiedBy>Frette, Sarah D [AESHM]</cp:lastModifiedBy>
  <cp:revision>106</cp:revision>
  <dcterms:created xsi:type="dcterms:W3CDTF">2024-02-09T19:42:54Z</dcterms:created>
  <dcterms:modified xsi:type="dcterms:W3CDTF">2024-03-01T19:57:32Z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0x010100CAA92F31C99F394780F6891740849AB6</vt:lpwstr>
  </property>
</Properties>
</file>