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sldIdLst>
    <p:sldId id="256" r:id="rId5"/>
    <p:sldId id="257" r:id="rId6"/>
    <p:sldId id="258" r:id="rId7"/>
    <p:sldId id="264" r:id="rId8"/>
    <p:sldId id="260" r:id="rId9"/>
    <p:sldId id="263" r:id="rId10"/>
    <p:sldId id="265" r:id="rId11"/>
    <p:sldId id="275" r:id="rId12"/>
    <p:sldId id="267" r:id="rId13"/>
    <p:sldId id="268" r:id="rId14"/>
    <p:sldId id="273" r:id="rId15"/>
    <p:sldId id="270" r:id="rId16"/>
    <p:sldId id="269" r:id="rId17"/>
    <p:sldId id="271" r:id="rId18"/>
    <p:sldId id="272"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8102E"/>
    <a:srgbClr val="F1BE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219" autoAdjust="0"/>
    <p:restoredTop sz="94660"/>
  </p:normalViewPr>
  <p:slideViewPr>
    <p:cSldViewPr snapToGrid="0">
      <p:cViewPr varScale="1">
        <p:scale>
          <a:sx n="115" d="100"/>
          <a:sy n="115" d="100"/>
        </p:scale>
        <p:origin x="132" y="43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2/29/2024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2/29/2024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2/29/2024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2/29/2024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2/29/2024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2/29/2024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fif"/><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04923D3-FAC5-4D94-C123-11FBE2437E3C}"/>
              </a:ext>
            </a:extLst>
          </p:cNvPr>
          <p:cNvSpPr txBox="1"/>
          <p:nvPr/>
        </p:nvSpPr>
        <p:spPr>
          <a:xfrm>
            <a:off x="2111375" y="2876550"/>
            <a:ext cx="796544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6000" b="1" u="sng" dirty="0">
                <a:solidFill>
                  <a:srgbClr val="C8102E"/>
                </a:solidFill>
                <a:latin typeface="Univers"/>
                <a:cs typeface="Calibri"/>
              </a:rPr>
              <a:t>The Other Iowa Girl:</a:t>
            </a:r>
            <a:endParaRPr lang="en-US" sz="6000" b="1" u="sng" dirty="0">
              <a:solidFill>
                <a:srgbClr val="C8102E"/>
              </a:solidFill>
              <a:latin typeface="Univers"/>
            </a:endParaRPr>
          </a:p>
        </p:txBody>
      </p:sp>
      <p:sp>
        <p:nvSpPr>
          <p:cNvPr id="3" name="TextBox 2">
            <a:extLst>
              <a:ext uri="{FF2B5EF4-FFF2-40B4-BE49-F238E27FC236}">
                <a16:creationId xmlns:a16="http://schemas.microsoft.com/office/drawing/2014/main" id="{7EE96CF4-6315-4342-8C44-1C5E2D917BC7}"/>
              </a:ext>
            </a:extLst>
          </p:cNvPr>
          <p:cNvSpPr txBox="1"/>
          <p:nvPr/>
        </p:nvSpPr>
        <p:spPr>
          <a:xfrm>
            <a:off x="2111375" y="3729167"/>
            <a:ext cx="7965440"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b="1" dirty="0">
                <a:solidFill>
                  <a:srgbClr val="C8102E"/>
                </a:solidFill>
                <a:latin typeface="Univers"/>
                <a:cs typeface="Calibri"/>
              </a:rPr>
              <a:t>Seeking Validation in the Heartland</a:t>
            </a:r>
            <a:endParaRPr lang="en-US" sz="3200" b="1" dirty="0">
              <a:solidFill>
                <a:srgbClr val="C8102E"/>
              </a:solidFill>
              <a:latin typeface="Univers"/>
            </a:endParaRPr>
          </a:p>
        </p:txBody>
      </p:sp>
      <p:sp>
        <p:nvSpPr>
          <p:cNvPr id="4" name="TextBox 3">
            <a:extLst>
              <a:ext uri="{FF2B5EF4-FFF2-40B4-BE49-F238E27FC236}">
                <a16:creationId xmlns:a16="http://schemas.microsoft.com/office/drawing/2014/main" id="{15F26B6B-D31F-40B1-B86E-3C54A830BB0F}"/>
              </a:ext>
            </a:extLst>
          </p:cNvPr>
          <p:cNvSpPr txBox="1"/>
          <p:nvPr/>
        </p:nvSpPr>
        <p:spPr>
          <a:xfrm>
            <a:off x="8256252" y="5744642"/>
            <a:ext cx="3641125"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u="sng" dirty="0">
                <a:solidFill>
                  <a:schemeClr val="bg1"/>
                </a:solidFill>
                <a:latin typeface="Univers"/>
                <a:cs typeface="Calibri"/>
              </a:rPr>
              <a:t>Emili L. Johnson</a:t>
            </a:r>
          </a:p>
          <a:p>
            <a:r>
              <a:rPr lang="en-US" sz="1400" b="1" dirty="0">
                <a:solidFill>
                  <a:schemeClr val="bg1"/>
                </a:solidFill>
                <a:latin typeface="Univers"/>
                <a:cs typeface="Calibri"/>
              </a:rPr>
              <a:t>Recruitment Program Specialist</a:t>
            </a:r>
          </a:p>
          <a:p>
            <a:r>
              <a:rPr lang="en-US" sz="1400" b="1" dirty="0">
                <a:solidFill>
                  <a:schemeClr val="bg1"/>
                </a:solidFill>
                <a:latin typeface="Univers"/>
                <a:cs typeface="Calibri"/>
              </a:rPr>
              <a:t>Office of Admissions – Iowa State</a:t>
            </a:r>
            <a:endParaRPr lang="en-US" sz="1400" b="1" dirty="0">
              <a:solidFill>
                <a:schemeClr val="bg1"/>
              </a:solidFill>
              <a:latin typeface="Univers"/>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Validation</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562147" y="1502378"/>
            <a:ext cx="9949333" cy="44861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How important was it for you to receive validation when you were growing up?</a:t>
            </a:r>
          </a:p>
          <a:p>
            <a:pPr marL="628650" lvl="1" indent="-171450">
              <a:lnSpc>
                <a:spcPct val="150000"/>
              </a:lnSpc>
              <a:buFont typeface="Arial" panose="020B0604020202020204" pitchFamily="34" charset="0"/>
              <a:buChar char="•"/>
            </a:pPr>
            <a:r>
              <a:rPr lang="en-US" sz="1600" b="1" i="1" dirty="0">
                <a:latin typeface="+mj-lt"/>
              </a:rPr>
              <a:t>“…external validation was always looming. I felt self-conscious, I always felt I had to be twice as smart, speak twice as well, etc. than my white counterparts because I am Black.”</a:t>
            </a:r>
          </a:p>
          <a:p>
            <a:pPr marL="628650" lvl="1" indent="-171450">
              <a:lnSpc>
                <a:spcPct val="150000"/>
              </a:lnSpc>
              <a:buFont typeface="Arial" panose="020B0604020202020204" pitchFamily="34" charset="0"/>
              <a:buChar char="•"/>
            </a:pPr>
            <a:r>
              <a:rPr lang="en-US" sz="1600" i="1" dirty="0">
                <a:latin typeface="+mj-lt"/>
              </a:rPr>
              <a:t>“It became important when I got into middle school as this was a very difficult time for me to adjust as I was bullied my sixth-grade year and didn’t know how to stand up for myself.”</a:t>
            </a:r>
          </a:p>
          <a:p>
            <a:pPr lvl="1">
              <a:lnSpc>
                <a:spcPct val="150000"/>
              </a:lnSpc>
            </a:pPr>
            <a:endParaRPr lang="en-US" sz="1600" i="1" dirty="0">
              <a:latin typeface="+mj-lt"/>
            </a:endParaRPr>
          </a:p>
          <a:p>
            <a:pPr marL="171450" indent="-171450">
              <a:lnSpc>
                <a:spcPct val="150000"/>
              </a:lnSpc>
              <a:buFont typeface="Arial" panose="020B0604020202020204" pitchFamily="34" charset="0"/>
              <a:buChar char="•"/>
            </a:pPr>
            <a:r>
              <a:rPr lang="en-US" sz="1600" dirty="0">
                <a:latin typeface="+mj-lt"/>
              </a:rPr>
              <a:t>Where did validation come from? (Ex. parents, siblings, friends, teachers, etc.)</a:t>
            </a:r>
          </a:p>
          <a:p>
            <a:pPr marL="628650" lvl="1" indent="-171450">
              <a:lnSpc>
                <a:spcPct val="150000"/>
              </a:lnSpc>
              <a:buFont typeface="Arial" panose="020B0604020202020204" pitchFamily="34" charset="0"/>
              <a:buChar char="•"/>
            </a:pPr>
            <a:r>
              <a:rPr lang="en-US" sz="1600" i="1" dirty="0">
                <a:latin typeface="+mj-lt"/>
              </a:rPr>
              <a:t>“The primary source for validation was my parents, who did their best to instill strong values and a sense of self-worth in my brother and I.”</a:t>
            </a:r>
          </a:p>
          <a:p>
            <a:pPr marL="628650" lvl="1" indent="-171450">
              <a:lnSpc>
                <a:spcPct val="150000"/>
              </a:lnSpc>
              <a:buFont typeface="Arial" panose="020B0604020202020204" pitchFamily="34" charset="0"/>
              <a:buChar char="•"/>
            </a:pPr>
            <a:r>
              <a:rPr lang="en-US" sz="1600" b="1" i="1" dirty="0">
                <a:latin typeface="+mj-lt"/>
              </a:rPr>
              <a:t>“Parents (particularly, my step-dad), grandparents, aunts, uncles, teachers, administrators, counselors, friends and friend’s parents.”</a:t>
            </a:r>
          </a:p>
          <a:p>
            <a:pPr>
              <a:lnSpc>
                <a:spcPct val="150000"/>
              </a:lnSpc>
            </a:pPr>
            <a:endParaRPr lang="en-US" sz="1600" dirty="0">
              <a:latin typeface="+mj-lt"/>
            </a:endParaRPr>
          </a:p>
        </p:txBody>
      </p:sp>
    </p:spTree>
    <p:extLst>
      <p:ext uri="{BB962C8B-B14F-4D97-AF65-F5344CB8AC3E}">
        <p14:creationId xmlns:p14="http://schemas.microsoft.com/office/powerpoint/2010/main" val="4212167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Validation</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562147" y="1502378"/>
            <a:ext cx="9949333" cy="44861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How did the validation you received growing up impact how you handle microaggressions in the workplace now?</a:t>
            </a:r>
          </a:p>
          <a:p>
            <a:pPr marL="628650" lvl="1" indent="-171450">
              <a:lnSpc>
                <a:spcPct val="150000"/>
              </a:lnSpc>
              <a:buFont typeface="Arial" panose="020B0604020202020204" pitchFamily="34" charset="0"/>
              <a:buChar char="•"/>
            </a:pPr>
            <a:r>
              <a:rPr lang="en-US" sz="1600" b="1" i="1" dirty="0">
                <a:latin typeface="+mj-lt"/>
              </a:rPr>
              <a:t>“It was critical because I can easily recognize the microaggressions and know it has nothing to do with me, and everything to do with the aggressor’s ignorance and/or arrogance.”</a:t>
            </a:r>
          </a:p>
          <a:p>
            <a:pPr marL="628650" lvl="1" indent="-171450">
              <a:lnSpc>
                <a:spcPct val="150000"/>
              </a:lnSpc>
              <a:buFont typeface="Arial" panose="020B0604020202020204" pitchFamily="34" charset="0"/>
              <a:buChar char="•"/>
            </a:pPr>
            <a:r>
              <a:rPr lang="en-US" sz="1600" i="1" dirty="0">
                <a:latin typeface="+mj-lt"/>
              </a:rPr>
              <a:t>“…having people believe in me and my abilities throughout the years allows me to not seek validation from co-workers or those who don’t know me personally, but from other sources.”</a:t>
            </a:r>
          </a:p>
          <a:p>
            <a:pPr marL="628650" lvl="1" indent="-171450">
              <a:lnSpc>
                <a:spcPct val="150000"/>
              </a:lnSpc>
              <a:buFont typeface="Arial" panose="020B0604020202020204" pitchFamily="34" charset="0"/>
              <a:buChar char="•"/>
            </a:pPr>
            <a:r>
              <a:rPr lang="en-US" sz="1600" b="1" i="1" dirty="0">
                <a:latin typeface="+mj-lt"/>
              </a:rPr>
              <a:t>“…it taught me how to better recognize them and handle them, I document, document, document and you better believe I will go to HR!”</a:t>
            </a:r>
          </a:p>
          <a:p>
            <a:pPr marL="628650" lvl="1" indent="-171450">
              <a:lnSpc>
                <a:spcPct val="150000"/>
              </a:lnSpc>
              <a:buFont typeface="Arial" panose="020B0604020202020204" pitchFamily="34" charset="0"/>
              <a:buChar char="•"/>
            </a:pPr>
            <a:r>
              <a:rPr lang="en-US" sz="1600" i="1" dirty="0">
                <a:latin typeface="+mj-lt"/>
              </a:rPr>
              <a:t>“As I’ve gotten older and have gotten more fed up with microaggressions and unfair treatment, I call them out on the sport and make sure the offender understands what they did and that it won’t be tolerated.”</a:t>
            </a:r>
          </a:p>
          <a:p>
            <a:pPr marL="628650" lvl="1" indent="-171450">
              <a:lnSpc>
                <a:spcPct val="150000"/>
              </a:lnSpc>
              <a:buFont typeface="Arial" panose="020B0604020202020204" pitchFamily="34" charset="0"/>
              <a:buChar char="•"/>
            </a:pPr>
            <a:r>
              <a:rPr lang="en-US" sz="1600" i="1" dirty="0">
                <a:latin typeface="+mj-lt"/>
              </a:rPr>
              <a:t>“I will write-off chronic offenders as low-intelligence, jealous, or chaos-mongers and actively ignore them if I must.”</a:t>
            </a:r>
          </a:p>
          <a:p>
            <a:pPr>
              <a:lnSpc>
                <a:spcPct val="150000"/>
              </a:lnSpc>
            </a:pPr>
            <a:endParaRPr lang="en-US" sz="1600" dirty="0">
              <a:latin typeface="+mj-lt"/>
            </a:endParaRPr>
          </a:p>
        </p:txBody>
      </p:sp>
    </p:spTree>
    <p:extLst>
      <p:ext uri="{BB962C8B-B14F-4D97-AF65-F5344CB8AC3E}">
        <p14:creationId xmlns:p14="http://schemas.microsoft.com/office/powerpoint/2010/main" val="1836012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Misconceptions</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562147" y="1502378"/>
            <a:ext cx="9949333" cy="559409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What are some misconceptions about growing up as a Black woman in Iowa?</a:t>
            </a:r>
          </a:p>
          <a:p>
            <a:pPr marL="628650" lvl="1" indent="-171450">
              <a:lnSpc>
                <a:spcPct val="150000"/>
              </a:lnSpc>
              <a:buFont typeface="Arial" panose="020B0604020202020204" pitchFamily="34" charset="0"/>
              <a:buChar char="•"/>
            </a:pPr>
            <a:r>
              <a:rPr lang="en-US" sz="1600" i="1" dirty="0">
                <a:latin typeface="+mj-lt"/>
              </a:rPr>
              <a:t>“There are Black people in Iowa??”</a:t>
            </a:r>
          </a:p>
          <a:p>
            <a:pPr marL="628650" lvl="1" indent="-171450">
              <a:lnSpc>
                <a:spcPct val="150000"/>
              </a:lnSpc>
              <a:buFont typeface="Arial" panose="020B0604020202020204" pitchFamily="34" charset="0"/>
              <a:buChar char="•"/>
            </a:pPr>
            <a:r>
              <a:rPr lang="en-US" sz="1600" b="1" i="1" dirty="0">
                <a:latin typeface="+mj-lt"/>
              </a:rPr>
              <a:t>“…the misconception that I am ‘whitewashed’ because I grew up in a ‘white state’.”</a:t>
            </a:r>
          </a:p>
          <a:p>
            <a:pPr marL="628650" lvl="1" indent="-171450">
              <a:lnSpc>
                <a:spcPct val="150000"/>
              </a:lnSpc>
              <a:buFont typeface="Arial" panose="020B0604020202020204" pitchFamily="34" charset="0"/>
              <a:buChar char="•"/>
            </a:pPr>
            <a:r>
              <a:rPr lang="en-US" sz="1600" b="1" i="1" dirty="0">
                <a:latin typeface="+mj-lt"/>
              </a:rPr>
              <a:t>“That we ‘act or talk white’, we aren’t ‘Black enough’ and we ‘lack cultural awareness’.”</a:t>
            </a:r>
          </a:p>
          <a:p>
            <a:pPr marL="628650" lvl="1" indent="-171450">
              <a:lnSpc>
                <a:spcPct val="150000"/>
              </a:lnSpc>
              <a:buFont typeface="Arial" panose="020B0604020202020204" pitchFamily="34" charset="0"/>
              <a:buChar char="•"/>
            </a:pPr>
            <a:r>
              <a:rPr lang="en-US" sz="1600" i="1" dirty="0">
                <a:latin typeface="+mj-lt"/>
              </a:rPr>
              <a:t>“…we’re not ‘Black’ enough or that we aren’t familiar with ‘Black Struggle’”</a:t>
            </a:r>
          </a:p>
          <a:p>
            <a:pPr lvl="1">
              <a:lnSpc>
                <a:spcPct val="150000"/>
              </a:lnSpc>
            </a:pPr>
            <a:endParaRPr lang="en-US" sz="1600" i="1" dirty="0">
              <a:latin typeface="+mj-lt"/>
            </a:endParaRPr>
          </a:p>
          <a:p>
            <a:pPr marL="171450" indent="-171450">
              <a:lnSpc>
                <a:spcPct val="150000"/>
              </a:lnSpc>
              <a:buFont typeface="Arial" panose="020B0604020202020204" pitchFamily="34" charset="0"/>
              <a:buChar char="•"/>
            </a:pPr>
            <a:r>
              <a:rPr lang="en-US" sz="1600" dirty="0">
                <a:latin typeface="+mj-lt"/>
              </a:rPr>
              <a:t>What are some misconceptions about Black women in the workplace that have been placed on you?</a:t>
            </a:r>
          </a:p>
          <a:p>
            <a:pPr marL="628650" lvl="1" indent="-171450">
              <a:lnSpc>
                <a:spcPct val="150000"/>
              </a:lnSpc>
              <a:buFont typeface="Arial" panose="020B0604020202020204" pitchFamily="34" charset="0"/>
              <a:buChar char="•"/>
            </a:pPr>
            <a:r>
              <a:rPr lang="en-US" sz="1600" i="1" dirty="0">
                <a:latin typeface="+mj-lt"/>
              </a:rPr>
              <a:t>“…not caring about advancing my career; that I don’t know what I am talking about.”</a:t>
            </a:r>
          </a:p>
          <a:p>
            <a:pPr marL="628650" lvl="1" indent="-171450">
              <a:lnSpc>
                <a:spcPct val="150000"/>
              </a:lnSpc>
              <a:buFont typeface="Arial" panose="020B0604020202020204" pitchFamily="34" charset="0"/>
              <a:buChar char="•"/>
            </a:pPr>
            <a:r>
              <a:rPr lang="en-US" sz="1600" b="1" i="1" dirty="0">
                <a:latin typeface="+mj-lt"/>
              </a:rPr>
              <a:t>“DEI efforts. Being one of the few Black women in my field in the state, the burden of education and representation is placed on me.”</a:t>
            </a:r>
          </a:p>
          <a:p>
            <a:pPr marL="628650" lvl="1" indent="-171450">
              <a:lnSpc>
                <a:spcPct val="150000"/>
              </a:lnSpc>
              <a:buFont typeface="Arial" panose="020B0604020202020204" pitchFamily="34" charset="0"/>
              <a:buChar char="•"/>
            </a:pPr>
            <a:r>
              <a:rPr lang="en-US" sz="1600" i="1" dirty="0">
                <a:latin typeface="+mj-lt"/>
              </a:rPr>
              <a:t>“We are incapable of greatness.”</a:t>
            </a:r>
          </a:p>
          <a:p>
            <a:pPr marL="628650" lvl="1" indent="-171450">
              <a:lnSpc>
                <a:spcPct val="150000"/>
              </a:lnSpc>
              <a:buFont typeface="Arial" panose="020B0604020202020204" pitchFamily="34" charset="0"/>
              <a:buChar char="•"/>
            </a:pPr>
            <a:r>
              <a:rPr lang="en-US" sz="1600" b="1" i="1" dirty="0">
                <a:latin typeface="+mj-lt"/>
              </a:rPr>
              <a:t>“…I’m tired of always having to be resilient. Sometimes, I just want to BE.”</a:t>
            </a:r>
          </a:p>
          <a:p>
            <a:pPr marL="628650" lvl="1" indent="-171450">
              <a:lnSpc>
                <a:spcPct val="150000"/>
              </a:lnSpc>
              <a:buFont typeface="Arial" panose="020B0604020202020204" pitchFamily="34" charset="0"/>
              <a:buChar char="•"/>
            </a:pPr>
            <a:endParaRPr lang="en-US" sz="1600" b="1" i="1" dirty="0">
              <a:latin typeface="+mj-lt"/>
            </a:endParaRPr>
          </a:p>
          <a:p>
            <a:pPr marL="628650" lvl="1" indent="-171450">
              <a:lnSpc>
                <a:spcPct val="150000"/>
              </a:lnSpc>
              <a:buFont typeface="Arial" panose="020B0604020202020204" pitchFamily="34" charset="0"/>
              <a:buChar char="•"/>
            </a:pPr>
            <a:endParaRPr lang="en-US" sz="1600" i="1" dirty="0">
              <a:latin typeface="+mj-lt"/>
            </a:endParaRPr>
          </a:p>
          <a:p>
            <a:pPr>
              <a:lnSpc>
                <a:spcPct val="150000"/>
              </a:lnSpc>
            </a:pPr>
            <a:endParaRPr lang="en-US" sz="1600" dirty="0">
              <a:latin typeface="+mj-lt"/>
            </a:endParaRPr>
          </a:p>
        </p:txBody>
      </p:sp>
    </p:spTree>
    <p:extLst>
      <p:ext uri="{BB962C8B-B14F-4D97-AF65-F5344CB8AC3E}">
        <p14:creationId xmlns:p14="http://schemas.microsoft.com/office/powerpoint/2010/main" val="2610022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Microaggressions</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562147" y="1502378"/>
            <a:ext cx="9949333" cy="4116768"/>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Tell me about a time (if any) where you experienced microaggressions in the workplace. How did that experience make you feel?</a:t>
            </a:r>
          </a:p>
          <a:p>
            <a:pPr marL="628650" lvl="1" indent="-171450">
              <a:lnSpc>
                <a:spcPct val="150000"/>
              </a:lnSpc>
              <a:buFont typeface="Arial" panose="020B0604020202020204" pitchFamily="34" charset="0"/>
              <a:buChar char="•"/>
            </a:pPr>
            <a:r>
              <a:rPr lang="en-US" sz="1600" b="1" i="1" dirty="0">
                <a:latin typeface="+mj-lt"/>
              </a:rPr>
              <a:t>“During a discussion about health disparities in a meeting of my peers, I was singled our as the only minority in the room and directly asked my personal experiences with healthcare providers as a Black female.”</a:t>
            </a:r>
          </a:p>
          <a:p>
            <a:pPr marL="628650" lvl="1" indent="-171450">
              <a:lnSpc>
                <a:spcPct val="150000"/>
              </a:lnSpc>
              <a:buFont typeface="Arial" panose="020B0604020202020204" pitchFamily="34" charset="0"/>
              <a:buChar char="•"/>
            </a:pPr>
            <a:r>
              <a:rPr lang="en-US" sz="1600" i="1" dirty="0">
                <a:latin typeface="+mj-lt"/>
              </a:rPr>
              <a:t>“I wear my hair in an afro and was told upon entry that my hair may not be seen as professional.”</a:t>
            </a:r>
          </a:p>
          <a:p>
            <a:pPr marL="628650" lvl="1" indent="-171450">
              <a:lnSpc>
                <a:spcPct val="150000"/>
              </a:lnSpc>
              <a:buFont typeface="Arial" panose="020B0604020202020204" pitchFamily="34" charset="0"/>
              <a:buChar char="•"/>
            </a:pPr>
            <a:r>
              <a:rPr lang="en-US" sz="1600" b="1" i="1" dirty="0">
                <a:latin typeface="+mj-lt"/>
              </a:rPr>
              <a:t>“A white peer, who I didn’t know very well, once walked up behind me in a big meeting and stroked my hair while saying, ‘Is that real?’ She did the super loud so the whole room heard her. No not corrected her behavior.”</a:t>
            </a:r>
          </a:p>
          <a:p>
            <a:pPr marL="628650" lvl="1" indent="-171450">
              <a:lnSpc>
                <a:spcPct val="150000"/>
              </a:lnSpc>
              <a:buFont typeface="Arial" panose="020B0604020202020204" pitchFamily="34" charset="0"/>
              <a:buChar char="•"/>
            </a:pPr>
            <a:r>
              <a:rPr lang="en-US" sz="1600" i="1" dirty="0">
                <a:latin typeface="+mj-lt"/>
              </a:rPr>
              <a:t>“Hair! Hair touching, fascination and inappropriate questioning has been the main thing.”</a:t>
            </a:r>
          </a:p>
          <a:p>
            <a:pPr marL="628650" lvl="1" indent="-171450">
              <a:lnSpc>
                <a:spcPct val="150000"/>
              </a:lnSpc>
              <a:buFont typeface="Arial" panose="020B0604020202020204" pitchFamily="34" charset="0"/>
              <a:buChar char="•"/>
            </a:pPr>
            <a:r>
              <a:rPr lang="en-US" sz="1600" b="1" i="1" dirty="0">
                <a:latin typeface="+mj-lt"/>
              </a:rPr>
              <a:t>“Use of stereotypical AAVE (African American Vernacular English) as an attempt to relate. It always makes me feel annoyed and disrespected.”</a:t>
            </a:r>
          </a:p>
          <a:p>
            <a:pPr>
              <a:lnSpc>
                <a:spcPct val="150000"/>
              </a:lnSpc>
            </a:pPr>
            <a:endParaRPr lang="en-US" sz="1600" dirty="0">
              <a:latin typeface="+mj-lt"/>
            </a:endParaRPr>
          </a:p>
        </p:txBody>
      </p:sp>
    </p:spTree>
    <p:extLst>
      <p:ext uri="{BB962C8B-B14F-4D97-AF65-F5344CB8AC3E}">
        <p14:creationId xmlns:p14="http://schemas.microsoft.com/office/powerpoint/2010/main" val="3711902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Advice</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562147" y="1502378"/>
            <a:ext cx="9949333" cy="44861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What advice do you have for Black girls currently growing up in Iowa about validation and work-place experiences?</a:t>
            </a:r>
          </a:p>
          <a:p>
            <a:pPr marL="628650" lvl="1" indent="-171450">
              <a:lnSpc>
                <a:spcPct val="150000"/>
              </a:lnSpc>
              <a:buFont typeface="Arial" panose="020B0604020202020204" pitchFamily="34" charset="0"/>
              <a:buChar char="•"/>
            </a:pPr>
            <a:r>
              <a:rPr lang="en-US" sz="1600" b="1" i="1" dirty="0">
                <a:latin typeface="+mj-lt"/>
              </a:rPr>
              <a:t>“Don’t put your self-worth in your career or people that will disappoint you. Have a village outside of work – a community of friends, family, mentors who can help give you advice through tough work situations.”</a:t>
            </a:r>
          </a:p>
          <a:p>
            <a:pPr marL="628650" lvl="1" indent="-171450">
              <a:lnSpc>
                <a:spcPct val="150000"/>
              </a:lnSpc>
              <a:buFont typeface="Arial" panose="020B0604020202020204" pitchFamily="34" charset="0"/>
              <a:buChar char="•"/>
            </a:pPr>
            <a:r>
              <a:rPr lang="en-US" sz="1600" b="1" i="1" dirty="0">
                <a:latin typeface="+mj-lt"/>
              </a:rPr>
              <a:t>“Look to yourself for validation. You are the one who should be looked up to as inspiration for others. Black women are the blueprint.”</a:t>
            </a:r>
          </a:p>
          <a:p>
            <a:pPr marL="628650" lvl="1" indent="-171450">
              <a:lnSpc>
                <a:spcPct val="150000"/>
              </a:lnSpc>
              <a:buFont typeface="Arial" panose="020B0604020202020204" pitchFamily="34" charset="0"/>
              <a:buChar char="•"/>
            </a:pPr>
            <a:r>
              <a:rPr lang="en-US" sz="1600" i="1" dirty="0">
                <a:latin typeface="+mj-lt"/>
              </a:rPr>
              <a:t>“Always know your self-worth and never let anyone dim your light. If you are not receiving the validation you seek from those around you, then look for it elsewhere or from within. Not everyone wants the best for you.”</a:t>
            </a:r>
          </a:p>
          <a:p>
            <a:pPr marL="628650" lvl="1" indent="-171450">
              <a:lnSpc>
                <a:spcPct val="150000"/>
              </a:lnSpc>
              <a:buFont typeface="Arial" panose="020B0604020202020204" pitchFamily="34" charset="0"/>
              <a:buChar char="•"/>
            </a:pPr>
            <a:r>
              <a:rPr lang="en-US" sz="1600" i="1" dirty="0">
                <a:latin typeface="+mj-lt"/>
              </a:rPr>
              <a:t>“Stand strong in the fact that you are worthy.”</a:t>
            </a:r>
          </a:p>
          <a:p>
            <a:pPr marL="628650" lvl="1" indent="-171450">
              <a:lnSpc>
                <a:spcPct val="150000"/>
              </a:lnSpc>
              <a:buFont typeface="Arial" panose="020B0604020202020204" pitchFamily="34" charset="0"/>
              <a:buChar char="•"/>
            </a:pPr>
            <a:r>
              <a:rPr lang="en-US" sz="1600" b="1" i="1" dirty="0">
                <a:latin typeface="+mj-lt"/>
              </a:rPr>
              <a:t>“Never second guess your achievements or place in this world.”</a:t>
            </a:r>
          </a:p>
          <a:p>
            <a:pPr marL="628650" lvl="1" indent="-171450">
              <a:lnSpc>
                <a:spcPct val="150000"/>
              </a:lnSpc>
              <a:buFont typeface="Arial" panose="020B0604020202020204" pitchFamily="34" charset="0"/>
              <a:buChar char="•"/>
            </a:pPr>
            <a:r>
              <a:rPr lang="en-US" sz="1600" i="1" dirty="0">
                <a:latin typeface="+mj-lt"/>
              </a:rPr>
              <a:t>“Get a network of cheerleaders and a group of women to help you achieve your goals.”</a:t>
            </a:r>
          </a:p>
          <a:p>
            <a:pPr marL="628650" lvl="1" indent="-171450">
              <a:lnSpc>
                <a:spcPct val="150000"/>
              </a:lnSpc>
              <a:buFont typeface="Arial" panose="020B0604020202020204" pitchFamily="34" charset="0"/>
              <a:buChar char="•"/>
            </a:pPr>
            <a:endParaRPr lang="en-US" sz="1600" i="1" dirty="0">
              <a:latin typeface="+mj-lt"/>
            </a:endParaRPr>
          </a:p>
          <a:p>
            <a:pPr>
              <a:lnSpc>
                <a:spcPct val="150000"/>
              </a:lnSpc>
            </a:pPr>
            <a:endParaRPr lang="en-US" sz="1600" dirty="0">
              <a:latin typeface="+mj-lt"/>
            </a:endParaRPr>
          </a:p>
        </p:txBody>
      </p:sp>
    </p:spTree>
    <p:extLst>
      <p:ext uri="{BB962C8B-B14F-4D97-AF65-F5344CB8AC3E}">
        <p14:creationId xmlns:p14="http://schemas.microsoft.com/office/powerpoint/2010/main" val="3029863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Conclusion</a:t>
            </a:r>
            <a:endParaRPr lang="en-US" dirty="0">
              <a:solidFill>
                <a:srgbClr val="C8102E"/>
              </a:solidFill>
              <a:cs typeface="Calibri"/>
            </a:endParaRPr>
          </a:p>
        </p:txBody>
      </p:sp>
      <p:sp>
        <p:nvSpPr>
          <p:cNvPr id="7" name="TextBox 6">
            <a:extLst>
              <a:ext uri="{FF2B5EF4-FFF2-40B4-BE49-F238E27FC236}">
                <a16:creationId xmlns:a16="http://schemas.microsoft.com/office/drawing/2014/main" id="{4A0938C4-356E-43A9-BCCE-C4DBE9F34A5E}"/>
              </a:ext>
            </a:extLst>
          </p:cNvPr>
          <p:cNvSpPr txBox="1"/>
          <p:nvPr/>
        </p:nvSpPr>
        <p:spPr>
          <a:xfrm>
            <a:off x="2343149" y="1502378"/>
            <a:ext cx="8867775" cy="5594096"/>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Common Themes</a:t>
            </a:r>
          </a:p>
          <a:p>
            <a:pPr marL="628650" lvl="1" indent="-171450">
              <a:lnSpc>
                <a:spcPct val="150000"/>
              </a:lnSpc>
              <a:buFont typeface="Arial" panose="020B0604020202020204" pitchFamily="34" charset="0"/>
              <a:buChar char="•"/>
            </a:pPr>
            <a:r>
              <a:rPr lang="en-US" sz="1600" dirty="0">
                <a:latin typeface="+mj-lt"/>
              </a:rPr>
              <a:t>BLACK PEOPLE LIVE IN IOWA!!!</a:t>
            </a:r>
          </a:p>
          <a:p>
            <a:pPr marL="628650" lvl="1" indent="-171450">
              <a:lnSpc>
                <a:spcPct val="150000"/>
              </a:lnSpc>
              <a:buFont typeface="Arial" panose="020B0604020202020204" pitchFamily="34" charset="0"/>
              <a:buChar char="•"/>
            </a:pPr>
            <a:r>
              <a:rPr lang="en-US" sz="1600" dirty="0">
                <a:latin typeface="+mj-lt"/>
              </a:rPr>
              <a:t>Racism and safety</a:t>
            </a:r>
          </a:p>
          <a:p>
            <a:pPr marL="628650" lvl="1" indent="-171450">
              <a:lnSpc>
                <a:spcPct val="150000"/>
              </a:lnSpc>
              <a:buFont typeface="Arial" panose="020B0604020202020204" pitchFamily="34" charset="0"/>
              <a:buChar char="•"/>
            </a:pPr>
            <a:r>
              <a:rPr lang="en-US" sz="1600" dirty="0">
                <a:latin typeface="+mj-lt"/>
              </a:rPr>
              <a:t>Unnecessary Usage of AAVE</a:t>
            </a:r>
          </a:p>
          <a:p>
            <a:pPr marL="628650" lvl="1" indent="-171450">
              <a:lnSpc>
                <a:spcPct val="150000"/>
              </a:lnSpc>
              <a:buFont typeface="Arial" panose="020B0604020202020204" pitchFamily="34" charset="0"/>
              <a:buChar char="•"/>
            </a:pPr>
            <a:r>
              <a:rPr lang="en-US" sz="1600" dirty="0">
                <a:latin typeface="+mj-lt"/>
              </a:rPr>
              <a:t>‘White-washed’</a:t>
            </a:r>
          </a:p>
          <a:p>
            <a:pPr marL="628650" lvl="1" indent="-171450">
              <a:lnSpc>
                <a:spcPct val="150000"/>
              </a:lnSpc>
              <a:buFont typeface="Arial" panose="020B0604020202020204" pitchFamily="34" charset="0"/>
              <a:buChar char="•"/>
            </a:pPr>
            <a:r>
              <a:rPr lang="en-US" sz="1600" dirty="0">
                <a:latin typeface="+mj-lt"/>
              </a:rPr>
              <a:t>Hair – DON’T TOUCH MY HAIR!!!</a:t>
            </a:r>
          </a:p>
          <a:p>
            <a:pPr marL="628650" lvl="1" indent="-171450">
              <a:lnSpc>
                <a:spcPct val="150000"/>
              </a:lnSpc>
              <a:buFont typeface="Arial" panose="020B0604020202020204" pitchFamily="34" charset="0"/>
              <a:buChar char="•"/>
            </a:pPr>
            <a:r>
              <a:rPr lang="en-US" sz="1600" dirty="0">
                <a:latin typeface="+mj-lt"/>
              </a:rPr>
              <a:t>Family Validation</a:t>
            </a:r>
          </a:p>
          <a:p>
            <a:pPr marL="628650" lvl="1" indent="-171450">
              <a:lnSpc>
                <a:spcPct val="150000"/>
              </a:lnSpc>
              <a:buFont typeface="Arial" panose="020B0604020202020204" pitchFamily="34" charset="0"/>
              <a:buChar char="•"/>
            </a:pPr>
            <a:r>
              <a:rPr lang="en-US" sz="1600" dirty="0">
                <a:latin typeface="+mj-lt"/>
              </a:rPr>
              <a:t>Self-Worth</a:t>
            </a:r>
          </a:p>
          <a:p>
            <a:pPr marL="171450" indent="-171450">
              <a:lnSpc>
                <a:spcPct val="150000"/>
              </a:lnSpc>
              <a:buFont typeface="Arial" panose="020B0604020202020204" pitchFamily="34" charset="0"/>
              <a:buChar char="•"/>
            </a:pPr>
            <a:r>
              <a:rPr lang="en-US" sz="1600" dirty="0">
                <a:latin typeface="+mj-lt"/>
              </a:rPr>
              <a:t>What’s Next?</a:t>
            </a:r>
          </a:p>
          <a:p>
            <a:pPr marL="628650" lvl="1" indent="-171450">
              <a:lnSpc>
                <a:spcPct val="150000"/>
              </a:lnSpc>
              <a:buFont typeface="Arial" panose="020B0604020202020204" pitchFamily="34" charset="0"/>
              <a:buChar char="•"/>
            </a:pPr>
            <a:r>
              <a:rPr lang="en-US" sz="1600" dirty="0">
                <a:latin typeface="+mj-lt"/>
              </a:rPr>
              <a:t>Outreach to Black Women in Iowa and continue to share our stories</a:t>
            </a:r>
          </a:p>
          <a:p>
            <a:pPr marL="628650" lvl="1" indent="-171450">
              <a:lnSpc>
                <a:spcPct val="150000"/>
              </a:lnSpc>
              <a:buFont typeface="Arial" panose="020B0604020202020204" pitchFamily="34" charset="0"/>
              <a:buChar char="•"/>
            </a:pPr>
            <a:r>
              <a:rPr lang="en-US" sz="1600" dirty="0">
                <a:latin typeface="+mj-lt"/>
              </a:rPr>
              <a:t>Community - Give time, effort and energy</a:t>
            </a:r>
          </a:p>
          <a:p>
            <a:pPr marL="628650" lvl="1" indent="-171450">
              <a:lnSpc>
                <a:spcPct val="150000"/>
              </a:lnSpc>
              <a:buFont typeface="Arial" panose="020B0604020202020204" pitchFamily="34" charset="0"/>
              <a:buChar char="•"/>
            </a:pPr>
            <a:endParaRPr lang="en-US" sz="1600" dirty="0">
              <a:latin typeface="+mj-lt"/>
            </a:endParaRPr>
          </a:p>
          <a:p>
            <a:pPr marL="628650" lvl="1" indent="-171450">
              <a:lnSpc>
                <a:spcPct val="150000"/>
              </a:lnSpc>
              <a:buFont typeface="Arial" panose="020B0604020202020204" pitchFamily="34" charset="0"/>
              <a:buChar char="•"/>
            </a:pPr>
            <a:endParaRPr lang="en-US" sz="1600" dirty="0">
              <a:latin typeface="+mj-lt"/>
            </a:endParaRPr>
          </a:p>
          <a:p>
            <a:pPr marL="171450" indent="-171450">
              <a:lnSpc>
                <a:spcPct val="150000"/>
              </a:lnSpc>
              <a:buFont typeface="Arial" panose="020B0604020202020204" pitchFamily="34" charset="0"/>
              <a:buChar char="•"/>
            </a:pPr>
            <a:endParaRPr lang="en-US" sz="1600" dirty="0">
              <a:latin typeface="+mj-lt"/>
            </a:endParaRPr>
          </a:p>
          <a:p>
            <a:pPr>
              <a:lnSpc>
                <a:spcPct val="150000"/>
              </a:lnSpc>
            </a:pPr>
            <a:endParaRPr lang="en-US" sz="1600" dirty="0">
              <a:latin typeface="+mj-lt"/>
            </a:endParaRPr>
          </a:p>
        </p:txBody>
      </p:sp>
    </p:spTree>
    <p:extLst>
      <p:ext uri="{BB962C8B-B14F-4D97-AF65-F5344CB8AC3E}">
        <p14:creationId xmlns:p14="http://schemas.microsoft.com/office/powerpoint/2010/main" val="16559710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4" name="TextBox 5">
            <a:extLst>
              <a:ext uri="{FF2B5EF4-FFF2-40B4-BE49-F238E27FC236}">
                <a16:creationId xmlns:a16="http://schemas.microsoft.com/office/drawing/2014/main" id="{BD1E8472-1E20-51DD-50FA-C45807C8FC97}"/>
              </a:ext>
            </a:extLst>
          </p:cNvPr>
          <p:cNvSpPr txBox="1"/>
          <p:nvPr/>
        </p:nvSpPr>
        <p:spPr>
          <a:xfrm>
            <a:off x="2152079" y="5536159"/>
            <a:ext cx="7900307" cy="110799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2200" dirty="0">
                <a:solidFill>
                  <a:srgbClr val="F1BE48"/>
                </a:solidFill>
                <a:latin typeface="Univers"/>
                <a:cs typeface="Calibri"/>
              </a:rPr>
              <a:t>Please complete the session survey by scanning the above QR Code and entering the follow session code:</a:t>
            </a:r>
          </a:p>
          <a:p>
            <a:pPr algn="ctr"/>
            <a:r>
              <a:rPr lang="en-US" sz="2200" b="1" dirty="0">
                <a:solidFill>
                  <a:srgbClr val="F1BE48"/>
                </a:solidFill>
                <a:latin typeface="Univers"/>
                <a:cs typeface="Calibri"/>
              </a:rPr>
              <a:t>2413</a:t>
            </a:r>
            <a:endParaRPr lang="en-US" sz="2200" b="1" dirty="0">
              <a:solidFill>
                <a:srgbClr val="F1BE48"/>
              </a:solidFill>
              <a:latin typeface="Univers"/>
            </a:endParaRPr>
          </a:p>
        </p:txBody>
      </p:sp>
    </p:spTree>
    <p:extLst>
      <p:ext uri="{BB962C8B-B14F-4D97-AF65-F5344CB8AC3E}">
        <p14:creationId xmlns:p14="http://schemas.microsoft.com/office/powerpoint/2010/main" val="3448402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FC1CFCA-E077-C508-02A5-80F99B03D517}"/>
              </a:ext>
            </a:extLst>
          </p:cNvPr>
          <p:cNvSpPr txBox="1"/>
          <p:nvPr/>
        </p:nvSpPr>
        <p:spPr>
          <a:xfrm>
            <a:off x="3016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chemeClr val="bg1"/>
                </a:solidFill>
                <a:latin typeface="Univers"/>
                <a:cs typeface="Calibri"/>
              </a:rPr>
              <a:t>In loving memory…</a:t>
            </a:r>
            <a:endParaRPr lang="en-US" dirty="0"/>
          </a:p>
        </p:txBody>
      </p:sp>
      <p:pic>
        <p:nvPicPr>
          <p:cNvPr id="4" name="Content Placeholder 7" descr="A person taking a selfie&#10;&#10;Description automatically generated">
            <a:extLst>
              <a:ext uri="{FF2B5EF4-FFF2-40B4-BE49-F238E27FC236}">
                <a16:creationId xmlns:a16="http://schemas.microsoft.com/office/drawing/2014/main" id="{1DDF63A6-B3C8-4637-A5F1-6F7FA782C7B9}"/>
              </a:ext>
            </a:extLst>
          </p:cNvPr>
          <p:cNvPicPr>
            <a:picLocks noChangeAspect="1"/>
          </p:cNvPicPr>
          <p:nvPr/>
        </p:nvPicPr>
        <p:blipFill>
          <a:blip r:embed="rId3"/>
          <a:stretch>
            <a:fillRect/>
          </a:stretch>
        </p:blipFill>
        <p:spPr>
          <a:xfrm>
            <a:off x="3435178" y="1572237"/>
            <a:ext cx="3875474" cy="3875474"/>
          </a:xfrm>
          <a:prstGeom prst="rect">
            <a:avLst/>
          </a:prstGeom>
        </p:spPr>
      </p:pic>
    </p:spTree>
    <p:extLst>
      <p:ext uri="{BB962C8B-B14F-4D97-AF65-F5344CB8AC3E}">
        <p14:creationId xmlns:p14="http://schemas.microsoft.com/office/powerpoint/2010/main" val="142458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C74FB9E-6968-5CEB-D978-09C01E627688}"/>
              </a:ext>
            </a:extLst>
          </p:cNvPr>
          <p:cNvSpPr txBox="1"/>
          <p:nvPr/>
        </p:nvSpPr>
        <p:spPr>
          <a:xfrm>
            <a:off x="1254125"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a:solidFill>
                  <a:srgbClr val="C8102E"/>
                </a:solidFill>
                <a:latin typeface="Univers"/>
                <a:cs typeface="Calibri"/>
              </a:rPr>
              <a:t>Bio</a:t>
            </a:r>
            <a:endParaRPr lang="en-US" dirty="0">
              <a:solidFill>
                <a:srgbClr val="C8102E"/>
              </a:solidFill>
              <a:cs typeface="Calibri"/>
            </a:endParaRPr>
          </a:p>
        </p:txBody>
      </p:sp>
      <p:sp>
        <p:nvSpPr>
          <p:cNvPr id="8" name="TextBox 7">
            <a:extLst>
              <a:ext uri="{FF2B5EF4-FFF2-40B4-BE49-F238E27FC236}">
                <a16:creationId xmlns:a16="http://schemas.microsoft.com/office/drawing/2014/main" id="{216B622E-A16F-8E18-04E2-4D0A06DEB34F}"/>
              </a:ext>
            </a:extLst>
          </p:cNvPr>
          <p:cNvSpPr txBox="1"/>
          <p:nvPr/>
        </p:nvSpPr>
        <p:spPr>
          <a:xfrm>
            <a:off x="1254125" y="1283532"/>
            <a:ext cx="5319670" cy="532671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gn="l">
              <a:lnSpc>
                <a:spcPct val="150000"/>
              </a:lnSpc>
              <a:buFont typeface="Arial" panose="020B0604020202020204" pitchFamily="34" charset="0"/>
              <a:buChar char="•"/>
            </a:pPr>
            <a:r>
              <a:rPr lang="en-US" sz="1600" dirty="0">
                <a:latin typeface="+mj-lt"/>
              </a:rPr>
              <a:t>Hometown - Des Moines, IA</a:t>
            </a:r>
          </a:p>
          <a:p>
            <a:pPr marL="742950" lvl="1" indent="-285750">
              <a:lnSpc>
                <a:spcPct val="150000"/>
              </a:lnSpc>
              <a:buFont typeface="Arial" panose="020B0604020202020204" pitchFamily="34" charset="0"/>
              <a:buChar char="•"/>
            </a:pPr>
            <a:r>
              <a:rPr lang="en-US" sz="1200" dirty="0">
                <a:latin typeface="+mj-lt"/>
              </a:rPr>
              <a:t>Born &amp; Raised</a:t>
            </a:r>
          </a:p>
          <a:p>
            <a:pPr marL="285750" indent="-285750" algn="l">
              <a:lnSpc>
                <a:spcPct val="150000"/>
              </a:lnSpc>
              <a:buFont typeface="Arial" panose="020B0604020202020204" pitchFamily="34" charset="0"/>
              <a:buChar char="•"/>
            </a:pPr>
            <a:r>
              <a:rPr lang="en-US" sz="1600" dirty="0">
                <a:latin typeface="+mj-lt"/>
              </a:rPr>
              <a:t>Divorced, no kids</a:t>
            </a:r>
          </a:p>
          <a:p>
            <a:pPr marL="285750" indent="-285750" algn="l">
              <a:lnSpc>
                <a:spcPct val="150000"/>
              </a:lnSpc>
              <a:buFont typeface="Arial" panose="020B0604020202020204" pitchFamily="34" charset="0"/>
              <a:buChar char="•"/>
            </a:pPr>
            <a:r>
              <a:rPr lang="en-US" sz="1600" dirty="0">
                <a:latin typeface="+mj-lt"/>
              </a:rPr>
              <a:t>Dog Mom to George</a:t>
            </a:r>
          </a:p>
          <a:p>
            <a:pPr marL="742950" lvl="1" indent="-285750">
              <a:lnSpc>
                <a:spcPct val="150000"/>
              </a:lnSpc>
              <a:buFont typeface="Courier New" panose="02070309020205020404" pitchFamily="49" charset="0"/>
              <a:buChar char="o"/>
            </a:pPr>
            <a:r>
              <a:rPr lang="en-US" sz="1200" dirty="0">
                <a:latin typeface="+mj-lt"/>
              </a:rPr>
              <a:t>10-year-old </a:t>
            </a:r>
          </a:p>
          <a:p>
            <a:pPr marL="742950" lvl="1" indent="-285750">
              <a:lnSpc>
                <a:spcPct val="150000"/>
              </a:lnSpc>
              <a:buFont typeface="Courier New" panose="02070309020205020404" pitchFamily="49" charset="0"/>
              <a:buChar char="o"/>
            </a:pPr>
            <a:r>
              <a:rPr lang="en-US" sz="1200" dirty="0">
                <a:latin typeface="+mj-lt"/>
              </a:rPr>
              <a:t>Dachshund/Chihuahua mix</a:t>
            </a:r>
          </a:p>
          <a:p>
            <a:pPr marL="285750" indent="-285750" algn="l">
              <a:lnSpc>
                <a:spcPct val="150000"/>
              </a:lnSpc>
              <a:buFont typeface="Arial" panose="020B0604020202020204" pitchFamily="34" charset="0"/>
              <a:buChar char="•"/>
            </a:pPr>
            <a:r>
              <a:rPr lang="en-US" sz="1600" dirty="0">
                <a:latin typeface="+mj-lt"/>
              </a:rPr>
              <a:t>Professional Background</a:t>
            </a:r>
          </a:p>
          <a:p>
            <a:pPr marL="742950" lvl="1" indent="-285750">
              <a:lnSpc>
                <a:spcPct val="150000"/>
              </a:lnSpc>
              <a:buFont typeface="Courier New" panose="02070309020205020404" pitchFamily="49" charset="0"/>
              <a:buChar char="o"/>
            </a:pPr>
            <a:r>
              <a:rPr lang="en-US" sz="1200" dirty="0">
                <a:latin typeface="+mj-lt"/>
              </a:rPr>
              <a:t>20+ years in Customer Service</a:t>
            </a:r>
          </a:p>
          <a:p>
            <a:pPr marL="742950" lvl="1" indent="-285750">
              <a:lnSpc>
                <a:spcPct val="150000"/>
              </a:lnSpc>
              <a:buFont typeface="Courier New" panose="02070309020205020404" pitchFamily="49" charset="0"/>
              <a:buChar char="o"/>
            </a:pPr>
            <a:r>
              <a:rPr lang="en-US" sz="1200" dirty="0">
                <a:latin typeface="+mj-lt"/>
              </a:rPr>
              <a:t>10 years in Auto/Home Insurance</a:t>
            </a:r>
          </a:p>
          <a:p>
            <a:pPr marL="742950" lvl="1" indent="-285750">
              <a:lnSpc>
                <a:spcPct val="150000"/>
              </a:lnSpc>
              <a:buFont typeface="Courier New" panose="02070309020205020404" pitchFamily="49" charset="0"/>
              <a:buChar char="o"/>
            </a:pPr>
            <a:r>
              <a:rPr lang="en-US" sz="1200" dirty="0">
                <a:latin typeface="+mj-lt"/>
              </a:rPr>
              <a:t>5 years in Higher Education</a:t>
            </a:r>
          </a:p>
          <a:p>
            <a:pPr marL="285750" indent="-285750" algn="l">
              <a:lnSpc>
                <a:spcPct val="150000"/>
              </a:lnSpc>
              <a:buFont typeface="Arial" panose="020B0604020202020204" pitchFamily="34" charset="0"/>
              <a:buChar char="•"/>
            </a:pPr>
            <a:r>
              <a:rPr lang="en-US" sz="1600" dirty="0">
                <a:latin typeface="+mj-lt"/>
              </a:rPr>
              <a:t>Education</a:t>
            </a:r>
          </a:p>
          <a:p>
            <a:pPr marL="742950" lvl="1" indent="-285750">
              <a:lnSpc>
                <a:spcPct val="150000"/>
              </a:lnSpc>
              <a:buFont typeface="Arial" panose="020B0604020202020204" pitchFamily="34" charset="0"/>
              <a:buChar char="•"/>
            </a:pPr>
            <a:r>
              <a:rPr lang="en-US" sz="1600" dirty="0">
                <a:latin typeface="+mj-lt"/>
              </a:rPr>
              <a:t>Roosevelt High School, ‘04</a:t>
            </a:r>
          </a:p>
          <a:p>
            <a:pPr marL="742950" lvl="1" indent="-285750">
              <a:lnSpc>
                <a:spcPct val="150000"/>
              </a:lnSpc>
              <a:buFont typeface="Arial" panose="020B0604020202020204" pitchFamily="34" charset="0"/>
              <a:buChar char="•"/>
            </a:pPr>
            <a:r>
              <a:rPr lang="en-US" sz="1600" dirty="0">
                <a:latin typeface="+mj-lt"/>
              </a:rPr>
              <a:t>Simpson College, ’08</a:t>
            </a:r>
          </a:p>
          <a:p>
            <a:pPr marL="1200150" lvl="2" indent="-285750">
              <a:lnSpc>
                <a:spcPct val="150000"/>
              </a:lnSpc>
              <a:buFont typeface="Courier New" panose="02070309020205020404" pitchFamily="49" charset="0"/>
              <a:buChar char="o"/>
            </a:pPr>
            <a:r>
              <a:rPr lang="en-US" sz="1200" dirty="0">
                <a:latin typeface="+mj-lt"/>
              </a:rPr>
              <a:t>B.A. in Journalism &amp; Mass Communication</a:t>
            </a:r>
          </a:p>
          <a:p>
            <a:pPr marL="742950" lvl="1" indent="-285750">
              <a:lnSpc>
                <a:spcPct val="150000"/>
              </a:lnSpc>
              <a:buFont typeface="Arial" panose="020B0604020202020204" pitchFamily="34" charset="0"/>
              <a:buChar char="•"/>
            </a:pPr>
            <a:r>
              <a:rPr lang="en-US" sz="1600" dirty="0">
                <a:latin typeface="+mj-lt"/>
              </a:rPr>
              <a:t>Drake University, ’24</a:t>
            </a:r>
          </a:p>
          <a:p>
            <a:pPr marL="1200150" lvl="2" indent="-285750">
              <a:lnSpc>
                <a:spcPct val="150000"/>
              </a:lnSpc>
              <a:buFont typeface="Courier New" panose="02070309020205020404" pitchFamily="49" charset="0"/>
              <a:buChar char="o"/>
            </a:pPr>
            <a:r>
              <a:rPr lang="en-US" sz="1200" dirty="0">
                <a:latin typeface="+mj-lt"/>
              </a:rPr>
              <a:t>M.A.C. in Communication Leadership &amp; Public Advocacy</a:t>
            </a:r>
          </a:p>
        </p:txBody>
      </p:sp>
      <p:pic>
        <p:nvPicPr>
          <p:cNvPr id="7" name="Picture Placeholder 17" descr="A person sitting in a chair holding a dog&#10;&#10;Description automatically generated">
            <a:extLst>
              <a:ext uri="{FF2B5EF4-FFF2-40B4-BE49-F238E27FC236}">
                <a16:creationId xmlns:a16="http://schemas.microsoft.com/office/drawing/2014/main" id="{BC3AE93D-C7EC-47F1-9DB7-A867D3FCD678}"/>
              </a:ext>
            </a:extLst>
          </p:cNvPr>
          <p:cNvPicPr>
            <a:picLocks noChangeAspect="1"/>
          </p:cNvPicPr>
          <p:nvPr/>
        </p:nvPicPr>
        <p:blipFill rotWithShape="1">
          <a:blip r:embed="rId3"/>
          <a:srcRect l="16155" t="9306" r="11144" b="11198"/>
          <a:stretch/>
        </p:blipFill>
        <p:spPr>
          <a:xfrm>
            <a:off x="6782903" y="1859228"/>
            <a:ext cx="4577976" cy="3579325"/>
          </a:xfrm>
          <a:prstGeom prst="rect">
            <a:avLst/>
          </a:prstGeom>
        </p:spPr>
      </p:pic>
    </p:spTree>
    <p:extLst>
      <p:ext uri="{BB962C8B-B14F-4D97-AF65-F5344CB8AC3E}">
        <p14:creationId xmlns:p14="http://schemas.microsoft.com/office/powerpoint/2010/main" val="1669167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Quick Facts</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611575" y="1312907"/>
            <a:ext cx="5798750" cy="394524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1050" dirty="0">
                <a:latin typeface="+mj-lt"/>
              </a:rPr>
              <a:t>As of July 2022 – US Census Bureau</a:t>
            </a:r>
          </a:p>
          <a:p>
            <a:pPr marL="742950" lvl="1" indent="-285750">
              <a:lnSpc>
                <a:spcPct val="150000"/>
              </a:lnSpc>
              <a:buFont typeface="Courier New" panose="02070309020205020404" pitchFamily="49" charset="0"/>
              <a:buChar char="o"/>
            </a:pPr>
            <a:r>
              <a:rPr lang="en-US" sz="1050" dirty="0">
                <a:latin typeface="+mj-lt"/>
              </a:rPr>
              <a:t>Total Population – 3,199,693 </a:t>
            </a:r>
          </a:p>
          <a:p>
            <a:pPr marL="1200150" lvl="2" indent="-285750">
              <a:lnSpc>
                <a:spcPct val="150000"/>
              </a:lnSpc>
              <a:buFont typeface="Wingdings" panose="05000000000000000000" pitchFamily="2" charset="2"/>
              <a:buChar char="§"/>
            </a:pPr>
            <a:r>
              <a:rPr lang="en-US" sz="1050" dirty="0">
                <a:latin typeface="+mj-lt"/>
              </a:rPr>
              <a:t>White – 89.8%</a:t>
            </a:r>
          </a:p>
          <a:p>
            <a:pPr marL="1200150" lvl="2" indent="-285750">
              <a:lnSpc>
                <a:spcPct val="150000"/>
              </a:lnSpc>
              <a:buFont typeface="Wingdings" panose="05000000000000000000" pitchFamily="2" charset="2"/>
              <a:buChar char="§"/>
            </a:pPr>
            <a:r>
              <a:rPr lang="en-US" sz="1050" dirty="0">
                <a:latin typeface="+mj-lt"/>
              </a:rPr>
              <a:t>Black – 4.4% (141,000)</a:t>
            </a:r>
          </a:p>
          <a:p>
            <a:pPr marL="285750" indent="-285750">
              <a:lnSpc>
                <a:spcPct val="150000"/>
              </a:lnSpc>
              <a:buFont typeface="Arial" panose="020B0604020202020204" pitchFamily="34" charset="0"/>
              <a:buChar char="•"/>
            </a:pPr>
            <a:r>
              <a:rPr lang="en-US" sz="1050" dirty="0">
                <a:latin typeface="+mj-lt"/>
              </a:rPr>
              <a:t>Location</a:t>
            </a:r>
          </a:p>
          <a:p>
            <a:pPr marL="742950" lvl="1" indent="-285750">
              <a:lnSpc>
                <a:spcPct val="150000"/>
              </a:lnSpc>
              <a:buFont typeface="Arial" panose="020B0604020202020204" pitchFamily="34" charset="0"/>
              <a:buChar char="•"/>
            </a:pPr>
            <a:r>
              <a:rPr lang="en-US" sz="1050" dirty="0">
                <a:latin typeface="+mj-lt"/>
              </a:rPr>
              <a:t>48.3% of Black population reside in Des Moines, Waterloo, Davenport or Cedar Rapids</a:t>
            </a:r>
          </a:p>
          <a:p>
            <a:pPr marL="285750" indent="-285750">
              <a:lnSpc>
                <a:spcPct val="150000"/>
              </a:lnSpc>
              <a:buFont typeface="Arial" panose="020B0604020202020204" pitchFamily="34" charset="0"/>
              <a:buChar char="•"/>
            </a:pPr>
            <a:r>
              <a:rPr lang="en-US" sz="1050" dirty="0">
                <a:latin typeface="+mj-lt"/>
              </a:rPr>
              <a:t>Education</a:t>
            </a:r>
          </a:p>
          <a:p>
            <a:pPr marL="742950" lvl="1" indent="-285750">
              <a:lnSpc>
                <a:spcPct val="150000"/>
              </a:lnSpc>
              <a:buFont typeface="Arial" panose="020B0604020202020204" pitchFamily="34" charset="0"/>
              <a:buChar char="•"/>
            </a:pPr>
            <a:r>
              <a:rPr lang="en-US" sz="1050" dirty="0">
                <a:latin typeface="+mj-lt"/>
              </a:rPr>
              <a:t>Black represent 6.7% (34,646 students) of Iowa’s school enrollment in the state’s elementary, middle and high schools (518,087).</a:t>
            </a:r>
          </a:p>
          <a:p>
            <a:pPr marL="285750" indent="-285750">
              <a:lnSpc>
                <a:spcPct val="150000"/>
              </a:lnSpc>
              <a:buFont typeface="Arial" panose="020B0604020202020204" pitchFamily="34" charset="0"/>
              <a:buChar char="•"/>
            </a:pPr>
            <a:r>
              <a:rPr lang="en-US" sz="1050" dirty="0">
                <a:latin typeface="+mj-lt"/>
              </a:rPr>
              <a:t>Occupation</a:t>
            </a:r>
          </a:p>
          <a:p>
            <a:pPr marL="742950" lvl="1" indent="-285750">
              <a:lnSpc>
                <a:spcPct val="150000"/>
              </a:lnSpc>
              <a:buFont typeface="Arial" panose="020B0604020202020204" pitchFamily="34" charset="0"/>
              <a:buChar char="•"/>
            </a:pPr>
            <a:r>
              <a:rPr lang="en-US" sz="1050" dirty="0">
                <a:latin typeface="+mj-lt"/>
              </a:rPr>
              <a:t>67.8% of labor force participation rate of Iowa are Black, age 16 and over in 2021. The labor force participation rate for Iowans age 16 was 66.1%.</a:t>
            </a:r>
          </a:p>
          <a:p>
            <a:pPr marL="285750" indent="-285750">
              <a:lnSpc>
                <a:spcPct val="150000"/>
              </a:lnSpc>
              <a:buFont typeface="Arial" panose="020B0604020202020204" pitchFamily="34" charset="0"/>
              <a:buChar char="•"/>
            </a:pPr>
            <a:r>
              <a:rPr lang="en-US" sz="1050" dirty="0">
                <a:latin typeface="+mj-lt"/>
              </a:rPr>
              <a:t>Earnings</a:t>
            </a:r>
          </a:p>
          <a:p>
            <a:pPr marL="742950" lvl="1" indent="-285750">
              <a:lnSpc>
                <a:spcPct val="150000"/>
              </a:lnSpc>
              <a:buFont typeface="Arial" panose="020B0604020202020204" pitchFamily="34" charset="0"/>
              <a:buChar char="•"/>
            </a:pPr>
            <a:r>
              <a:rPr lang="en-US" sz="1050" dirty="0">
                <a:latin typeface="+mj-lt"/>
              </a:rPr>
              <a:t>Black women in Iowa had median earnings of $33,809. In comparison the median earning for women in the state of Iowa is $44,801 respectively.</a:t>
            </a:r>
          </a:p>
          <a:p>
            <a:pPr marL="742950" lvl="1" indent="-285750">
              <a:lnSpc>
                <a:spcPct val="150000"/>
              </a:lnSpc>
              <a:buFont typeface="Arial" panose="020B0604020202020204" pitchFamily="34" charset="0"/>
              <a:buChar char="•"/>
            </a:pPr>
            <a:endParaRPr lang="en-US" sz="1050" dirty="0">
              <a:latin typeface="+mj-lt"/>
            </a:endParaRPr>
          </a:p>
        </p:txBody>
      </p:sp>
      <p:pic>
        <p:nvPicPr>
          <p:cNvPr id="6" name="Picture 5" descr="A map of the state of iowa with a heart&#10;&#10;Description automatically generated">
            <a:extLst>
              <a:ext uri="{FF2B5EF4-FFF2-40B4-BE49-F238E27FC236}">
                <a16:creationId xmlns:a16="http://schemas.microsoft.com/office/drawing/2014/main" id="{5C120E03-BF00-4993-8B78-9FF8FB5C24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2234" y="1640954"/>
            <a:ext cx="5190863" cy="3576092"/>
          </a:xfrm>
          <a:prstGeom prst="rect">
            <a:avLst/>
          </a:prstGeom>
        </p:spPr>
      </p:pic>
    </p:spTree>
    <p:extLst>
      <p:ext uri="{BB962C8B-B14F-4D97-AF65-F5344CB8AC3E}">
        <p14:creationId xmlns:p14="http://schemas.microsoft.com/office/powerpoint/2010/main" val="37418756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Google – ‘Iowa Girls’</a:t>
            </a:r>
            <a:endParaRPr lang="en-US" dirty="0">
              <a:solidFill>
                <a:srgbClr val="C8102E"/>
              </a:solidFill>
              <a:cs typeface="Calibri"/>
            </a:endParaRPr>
          </a:p>
        </p:txBody>
      </p:sp>
      <p:pic>
        <p:nvPicPr>
          <p:cNvPr id="7" name="Picture 6">
            <a:extLst>
              <a:ext uri="{FF2B5EF4-FFF2-40B4-BE49-F238E27FC236}">
                <a16:creationId xmlns:a16="http://schemas.microsoft.com/office/drawing/2014/main" id="{70E6E750-50F4-4407-8D6C-3409009FB15D}"/>
              </a:ext>
            </a:extLst>
          </p:cNvPr>
          <p:cNvPicPr>
            <a:picLocks noChangeAspect="1"/>
          </p:cNvPicPr>
          <p:nvPr/>
        </p:nvPicPr>
        <p:blipFill>
          <a:blip r:embed="rId3"/>
          <a:stretch>
            <a:fillRect/>
          </a:stretch>
        </p:blipFill>
        <p:spPr>
          <a:xfrm>
            <a:off x="2344365" y="1245450"/>
            <a:ext cx="8346333" cy="4733809"/>
          </a:xfrm>
          <a:prstGeom prst="rect">
            <a:avLst/>
          </a:prstGeom>
        </p:spPr>
      </p:pic>
    </p:spTree>
    <p:extLst>
      <p:ext uri="{BB962C8B-B14F-4D97-AF65-F5344CB8AC3E}">
        <p14:creationId xmlns:p14="http://schemas.microsoft.com/office/powerpoint/2010/main" val="1747711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The Other ‘Iowa Girls’</a:t>
            </a:r>
            <a:endParaRPr lang="en-US" dirty="0">
              <a:solidFill>
                <a:srgbClr val="C8102E"/>
              </a:solidFill>
              <a:cs typeface="Calibri"/>
            </a:endParaRPr>
          </a:p>
        </p:txBody>
      </p:sp>
      <p:pic>
        <p:nvPicPr>
          <p:cNvPr id="6" name="Picture 5" descr="A group of women posing for a photo&#10;&#10;Description automatically generated">
            <a:extLst>
              <a:ext uri="{FF2B5EF4-FFF2-40B4-BE49-F238E27FC236}">
                <a16:creationId xmlns:a16="http://schemas.microsoft.com/office/drawing/2014/main" id="{3B838959-8F3E-4639-88DC-9CE80E35F12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0353" y="1666925"/>
            <a:ext cx="5081086" cy="4237763"/>
          </a:xfrm>
          <a:prstGeom prst="rect">
            <a:avLst/>
          </a:prstGeom>
        </p:spPr>
      </p:pic>
      <p:pic>
        <p:nvPicPr>
          <p:cNvPr id="5" name="Picture 4" descr="Two women taking a selfie&#10;&#10;Description automatically generated">
            <a:extLst>
              <a:ext uri="{FF2B5EF4-FFF2-40B4-BE49-F238E27FC236}">
                <a16:creationId xmlns:a16="http://schemas.microsoft.com/office/drawing/2014/main" id="{33D21B69-324C-4B6B-865B-7764C2D164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46530" y="1354407"/>
            <a:ext cx="2057393" cy="2352699"/>
          </a:xfrm>
          <a:prstGeom prst="rect">
            <a:avLst/>
          </a:prstGeom>
        </p:spPr>
      </p:pic>
      <p:pic>
        <p:nvPicPr>
          <p:cNvPr id="9" name="Picture 8" descr="Two women taking a selfie&#10;&#10;Description automatically generated">
            <a:extLst>
              <a:ext uri="{FF2B5EF4-FFF2-40B4-BE49-F238E27FC236}">
                <a16:creationId xmlns:a16="http://schemas.microsoft.com/office/drawing/2014/main" id="{3DEBA018-0B55-4BEA-95ED-F5926B6BB15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9014" y="2438280"/>
            <a:ext cx="2253784" cy="2817230"/>
          </a:xfrm>
          <a:prstGeom prst="rect">
            <a:avLst/>
          </a:prstGeom>
        </p:spPr>
      </p:pic>
      <p:pic>
        <p:nvPicPr>
          <p:cNvPr id="12" name="Picture 11" descr="Two women taking a selfie&#10;&#10;Description automatically generated">
            <a:extLst>
              <a:ext uri="{FF2B5EF4-FFF2-40B4-BE49-F238E27FC236}">
                <a16:creationId xmlns:a16="http://schemas.microsoft.com/office/drawing/2014/main" id="{EDE25F7F-3567-44F2-9875-FAB765BFC9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46530" y="3846895"/>
            <a:ext cx="2057394" cy="2571741"/>
          </a:xfrm>
          <a:prstGeom prst="rect">
            <a:avLst/>
          </a:prstGeom>
        </p:spPr>
      </p:pic>
      <p:sp>
        <p:nvSpPr>
          <p:cNvPr id="7" name="TextBox 6">
            <a:extLst>
              <a:ext uri="{FF2B5EF4-FFF2-40B4-BE49-F238E27FC236}">
                <a16:creationId xmlns:a16="http://schemas.microsoft.com/office/drawing/2014/main" id="{4BCF63FA-3F5B-41A4-82E8-392485B9113C}"/>
              </a:ext>
            </a:extLst>
          </p:cNvPr>
          <p:cNvSpPr txBox="1"/>
          <p:nvPr/>
        </p:nvSpPr>
        <p:spPr>
          <a:xfrm>
            <a:off x="15416" y="2301239"/>
            <a:ext cx="2057392" cy="3218125"/>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lnSpc>
                <a:spcPct val="150000"/>
              </a:lnSpc>
            </a:pPr>
            <a:r>
              <a:rPr lang="en-US" sz="1050" b="1" u="sng" dirty="0">
                <a:solidFill>
                  <a:schemeClr val="bg1"/>
                </a:solidFill>
                <a:latin typeface="+mj-lt"/>
              </a:rPr>
              <a:t>Left to Right:</a:t>
            </a:r>
          </a:p>
          <a:p>
            <a:pPr algn="r">
              <a:lnSpc>
                <a:spcPct val="150000"/>
              </a:lnSpc>
            </a:pPr>
            <a:r>
              <a:rPr lang="en-US" sz="1050" dirty="0">
                <a:solidFill>
                  <a:schemeClr val="bg1"/>
                </a:solidFill>
                <a:latin typeface="+mj-lt"/>
              </a:rPr>
              <a:t>   Espree Stewart</a:t>
            </a:r>
          </a:p>
          <a:p>
            <a:pPr algn="r">
              <a:lnSpc>
                <a:spcPct val="150000"/>
              </a:lnSpc>
            </a:pPr>
            <a:r>
              <a:rPr lang="en-US" sz="1050" dirty="0">
                <a:solidFill>
                  <a:schemeClr val="bg1"/>
                </a:solidFill>
                <a:latin typeface="+mj-lt"/>
              </a:rPr>
              <a:t>   Kahara Hunafa-Addo</a:t>
            </a:r>
          </a:p>
          <a:p>
            <a:pPr algn="r">
              <a:lnSpc>
                <a:spcPct val="150000"/>
              </a:lnSpc>
            </a:pPr>
            <a:r>
              <a:rPr lang="en-US" sz="1050" dirty="0">
                <a:solidFill>
                  <a:schemeClr val="bg1"/>
                </a:solidFill>
                <a:latin typeface="+mj-lt"/>
              </a:rPr>
              <a:t>   Dr. Wanakee Carr</a:t>
            </a:r>
          </a:p>
          <a:p>
            <a:pPr algn="r">
              <a:lnSpc>
                <a:spcPct val="150000"/>
              </a:lnSpc>
            </a:pPr>
            <a:r>
              <a:rPr lang="en-US" sz="1050" dirty="0">
                <a:solidFill>
                  <a:schemeClr val="bg1"/>
                </a:solidFill>
                <a:latin typeface="+mj-lt"/>
              </a:rPr>
              <a:t>   Dawniece Trumbo</a:t>
            </a:r>
          </a:p>
          <a:p>
            <a:pPr algn="r">
              <a:lnSpc>
                <a:spcPct val="150000"/>
              </a:lnSpc>
            </a:pPr>
            <a:r>
              <a:rPr lang="en-US" sz="1050" dirty="0">
                <a:solidFill>
                  <a:schemeClr val="bg1"/>
                </a:solidFill>
                <a:latin typeface="+mj-lt"/>
              </a:rPr>
              <a:t>   Dionne Siyavora</a:t>
            </a:r>
          </a:p>
          <a:p>
            <a:pPr algn="r">
              <a:lnSpc>
                <a:spcPct val="150000"/>
              </a:lnSpc>
            </a:pPr>
            <a:r>
              <a:rPr lang="en-US" sz="1050" dirty="0">
                <a:solidFill>
                  <a:schemeClr val="bg1"/>
                </a:solidFill>
                <a:latin typeface="+mj-lt"/>
              </a:rPr>
              <a:t>   Brittani Leake</a:t>
            </a:r>
          </a:p>
          <a:p>
            <a:pPr algn="r">
              <a:lnSpc>
                <a:spcPct val="150000"/>
              </a:lnSpc>
            </a:pPr>
            <a:r>
              <a:rPr lang="en-US" sz="1050" dirty="0">
                <a:solidFill>
                  <a:schemeClr val="bg1"/>
                </a:solidFill>
                <a:latin typeface="+mj-lt"/>
              </a:rPr>
              <a:t>   Jontell Harris</a:t>
            </a:r>
          </a:p>
          <a:p>
            <a:pPr algn="r">
              <a:lnSpc>
                <a:spcPct val="150000"/>
              </a:lnSpc>
            </a:pPr>
            <a:r>
              <a:rPr lang="en-US" sz="1050" dirty="0">
                <a:solidFill>
                  <a:schemeClr val="bg1"/>
                </a:solidFill>
                <a:latin typeface="+mj-lt"/>
              </a:rPr>
              <a:t>   Chika Igbowke-Yates</a:t>
            </a:r>
          </a:p>
          <a:p>
            <a:pPr algn="r">
              <a:lnSpc>
                <a:spcPct val="150000"/>
              </a:lnSpc>
            </a:pPr>
            <a:r>
              <a:rPr lang="en-US" sz="1050" dirty="0">
                <a:solidFill>
                  <a:schemeClr val="bg1"/>
                </a:solidFill>
                <a:latin typeface="+mj-lt"/>
              </a:rPr>
              <a:t>   Erika Bailey</a:t>
            </a:r>
          </a:p>
          <a:p>
            <a:pPr algn="r">
              <a:lnSpc>
                <a:spcPct val="150000"/>
              </a:lnSpc>
            </a:pPr>
            <a:r>
              <a:rPr lang="en-US" sz="1050" dirty="0">
                <a:solidFill>
                  <a:schemeClr val="bg1"/>
                </a:solidFill>
                <a:latin typeface="+mj-lt"/>
              </a:rPr>
              <a:t>   Liza Sharp</a:t>
            </a:r>
          </a:p>
          <a:p>
            <a:pPr algn="r">
              <a:lnSpc>
                <a:spcPct val="150000"/>
              </a:lnSpc>
            </a:pPr>
            <a:endParaRPr lang="en-US" sz="1050" dirty="0">
              <a:solidFill>
                <a:schemeClr val="bg1"/>
              </a:solidFill>
              <a:latin typeface="+mj-lt"/>
            </a:endParaRPr>
          </a:p>
          <a:p>
            <a:pPr marL="742950" lvl="1" indent="-285750" algn="r">
              <a:lnSpc>
                <a:spcPct val="150000"/>
              </a:lnSpc>
              <a:buFont typeface="Arial" panose="020B0604020202020204" pitchFamily="34" charset="0"/>
              <a:buChar char="•"/>
            </a:pPr>
            <a:endParaRPr lang="en-US" sz="1050" dirty="0">
              <a:solidFill>
                <a:schemeClr val="bg1"/>
              </a:solidFill>
              <a:latin typeface="+mj-lt"/>
            </a:endParaRPr>
          </a:p>
        </p:txBody>
      </p:sp>
    </p:spTree>
    <p:extLst>
      <p:ext uri="{BB962C8B-B14F-4D97-AF65-F5344CB8AC3E}">
        <p14:creationId xmlns:p14="http://schemas.microsoft.com/office/powerpoint/2010/main" val="2777123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Purpose</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943147" y="1352550"/>
            <a:ext cx="9277177" cy="4199611"/>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indent="-285750">
              <a:lnSpc>
                <a:spcPct val="150000"/>
              </a:lnSpc>
              <a:buFont typeface="Arial" panose="020B0604020202020204" pitchFamily="34" charset="0"/>
              <a:buChar char="•"/>
            </a:pPr>
            <a:r>
              <a:rPr lang="en-US" sz="2000" dirty="0">
                <a:latin typeface="+mj-lt"/>
              </a:rPr>
              <a:t>Share Experience regarding</a:t>
            </a:r>
          </a:p>
          <a:p>
            <a:pPr marL="742950" lvl="1" indent="-285750">
              <a:lnSpc>
                <a:spcPct val="150000"/>
              </a:lnSpc>
              <a:buFont typeface="Arial" panose="020B0604020202020204" pitchFamily="34" charset="0"/>
              <a:buChar char="•"/>
            </a:pPr>
            <a:r>
              <a:rPr lang="en-US" sz="2000" dirty="0">
                <a:latin typeface="+mj-lt"/>
              </a:rPr>
              <a:t>Community</a:t>
            </a:r>
          </a:p>
          <a:p>
            <a:pPr marL="742950" lvl="1" indent="-285750">
              <a:lnSpc>
                <a:spcPct val="150000"/>
              </a:lnSpc>
              <a:buFont typeface="Arial" panose="020B0604020202020204" pitchFamily="34" charset="0"/>
              <a:buChar char="•"/>
            </a:pPr>
            <a:r>
              <a:rPr lang="en-US" sz="2000" dirty="0">
                <a:latin typeface="+mj-lt"/>
              </a:rPr>
              <a:t>Validation</a:t>
            </a:r>
          </a:p>
          <a:p>
            <a:pPr marL="742950" lvl="1" indent="-285750">
              <a:lnSpc>
                <a:spcPct val="150000"/>
              </a:lnSpc>
              <a:buFont typeface="Arial" panose="020B0604020202020204" pitchFamily="34" charset="0"/>
              <a:buChar char="•"/>
            </a:pPr>
            <a:r>
              <a:rPr lang="en-US" sz="2000" dirty="0">
                <a:latin typeface="+mj-lt"/>
              </a:rPr>
              <a:t>Misconceptions</a:t>
            </a:r>
          </a:p>
          <a:p>
            <a:pPr marL="742950" lvl="1" indent="-285750">
              <a:lnSpc>
                <a:spcPct val="150000"/>
              </a:lnSpc>
              <a:buFont typeface="Arial" panose="020B0604020202020204" pitchFamily="34" charset="0"/>
              <a:buChar char="•"/>
            </a:pPr>
            <a:r>
              <a:rPr lang="en-US" sz="2000" dirty="0">
                <a:latin typeface="+mj-lt"/>
              </a:rPr>
              <a:t>Microaggression</a:t>
            </a:r>
          </a:p>
          <a:p>
            <a:pPr marL="285750" indent="-285750">
              <a:lnSpc>
                <a:spcPct val="150000"/>
              </a:lnSpc>
              <a:buFont typeface="Arial" panose="020B0604020202020204" pitchFamily="34" charset="0"/>
              <a:buChar char="•"/>
            </a:pPr>
            <a:r>
              <a:rPr lang="en-US" sz="2000" dirty="0">
                <a:latin typeface="+mj-lt"/>
              </a:rPr>
              <a:t>Why?</a:t>
            </a:r>
          </a:p>
          <a:p>
            <a:pPr marL="742950" lvl="1" indent="-285750">
              <a:lnSpc>
                <a:spcPct val="150000"/>
              </a:lnSpc>
              <a:buFont typeface="Arial" panose="020B0604020202020204" pitchFamily="34" charset="0"/>
              <a:buChar char="•"/>
            </a:pPr>
            <a:r>
              <a:rPr lang="en-US" sz="2000" dirty="0">
                <a:latin typeface="+mj-lt"/>
              </a:rPr>
              <a:t>Identify similarities in our experiences as Black women in Iowa</a:t>
            </a:r>
          </a:p>
          <a:p>
            <a:pPr marL="742950" lvl="1" indent="-285750">
              <a:lnSpc>
                <a:spcPct val="150000"/>
              </a:lnSpc>
              <a:buFont typeface="Arial" panose="020B0604020202020204" pitchFamily="34" charset="0"/>
              <a:buChar char="•"/>
            </a:pPr>
            <a:r>
              <a:rPr lang="en-US" sz="2000" dirty="0">
                <a:latin typeface="+mj-lt"/>
              </a:rPr>
              <a:t>Our existence is rooted in strength, self-love and awareness of the predominately world around us</a:t>
            </a:r>
          </a:p>
        </p:txBody>
      </p:sp>
    </p:spTree>
    <p:extLst>
      <p:ext uri="{BB962C8B-B14F-4D97-AF65-F5344CB8AC3E}">
        <p14:creationId xmlns:p14="http://schemas.microsoft.com/office/powerpoint/2010/main" val="26493783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2194D0-F596-5CC1-51BE-00ECD89598C5}"/>
              </a:ext>
            </a:extLst>
          </p:cNvPr>
          <p:cNvSpPr txBox="1"/>
          <p:nvPr/>
        </p:nvSpPr>
        <p:spPr>
          <a:xfrm>
            <a:off x="2235200" y="342900"/>
            <a:ext cx="796544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Survey Questions</a:t>
            </a:r>
            <a:endParaRPr lang="en-US" dirty="0">
              <a:solidFill>
                <a:srgbClr val="C8102E"/>
              </a:solidFill>
              <a:cs typeface="Calibri"/>
            </a:endParaRPr>
          </a:p>
        </p:txBody>
      </p:sp>
      <p:sp>
        <p:nvSpPr>
          <p:cNvPr id="8" name="TextBox 7">
            <a:extLst>
              <a:ext uri="{FF2B5EF4-FFF2-40B4-BE49-F238E27FC236}">
                <a16:creationId xmlns:a16="http://schemas.microsoft.com/office/drawing/2014/main" id="{DB1EA8A9-1612-43AE-9105-7FD05928BDDD}"/>
              </a:ext>
            </a:extLst>
          </p:cNvPr>
          <p:cNvSpPr txBox="1"/>
          <p:nvPr/>
        </p:nvSpPr>
        <p:spPr>
          <a:xfrm>
            <a:off x="2235200" y="1517307"/>
            <a:ext cx="9034161" cy="48554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Font typeface="+mj-lt"/>
              <a:buAutoNum type="arabicPeriod"/>
            </a:pPr>
            <a:r>
              <a:rPr lang="en-US" sz="1600" dirty="0">
                <a:latin typeface="+mj-lt"/>
              </a:rPr>
              <a:t>Tell me about the community you grew up in. How did you and your family connect with other Black people in your area?</a:t>
            </a:r>
          </a:p>
          <a:p>
            <a:pPr marL="342900" indent="-342900">
              <a:lnSpc>
                <a:spcPct val="150000"/>
              </a:lnSpc>
              <a:buFont typeface="+mj-lt"/>
              <a:buAutoNum type="arabicPeriod"/>
            </a:pPr>
            <a:r>
              <a:rPr lang="en-US" sz="1600" dirty="0">
                <a:latin typeface="+mj-lt"/>
              </a:rPr>
              <a:t>How important was it for you to receive validation when you were growing up?</a:t>
            </a:r>
          </a:p>
          <a:p>
            <a:pPr marL="342900" indent="-342900">
              <a:lnSpc>
                <a:spcPct val="150000"/>
              </a:lnSpc>
              <a:buFont typeface="+mj-lt"/>
              <a:buAutoNum type="arabicPeriod"/>
            </a:pPr>
            <a:r>
              <a:rPr lang="en-US" sz="1600" dirty="0">
                <a:latin typeface="+mj-lt"/>
              </a:rPr>
              <a:t>Where did validation come from? (Ex. Parents, Siblings, Friends, Teachers, etc.)</a:t>
            </a:r>
          </a:p>
          <a:p>
            <a:pPr marL="342900" indent="-342900">
              <a:lnSpc>
                <a:spcPct val="150000"/>
              </a:lnSpc>
              <a:buFont typeface="+mj-lt"/>
              <a:buAutoNum type="arabicPeriod"/>
            </a:pPr>
            <a:r>
              <a:rPr lang="en-US" sz="1600" dirty="0">
                <a:latin typeface="+mj-lt"/>
              </a:rPr>
              <a:t>What are some misconceptions about growing up as a Black woman in Iowa?</a:t>
            </a:r>
          </a:p>
          <a:p>
            <a:pPr marL="342900" indent="-342900">
              <a:lnSpc>
                <a:spcPct val="150000"/>
              </a:lnSpc>
              <a:buFont typeface="+mj-lt"/>
              <a:buAutoNum type="arabicPeriod"/>
            </a:pPr>
            <a:r>
              <a:rPr lang="en-US" sz="1600" dirty="0">
                <a:latin typeface="+mj-lt"/>
              </a:rPr>
              <a:t>What are some misconceptions about Black women in the workplace that have been placed on you?</a:t>
            </a:r>
          </a:p>
          <a:p>
            <a:pPr marL="342900" indent="-342900">
              <a:lnSpc>
                <a:spcPct val="150000"/>
              </a:lnSpc>
              <a:buFont typeface="+mj-lt"/>
              <a:buAutoNum type="arabicPeriod"/>
            </a:pPr>
            <a:r>
              <a:rPr lang="en-US" sz="1600" dirty="0">
                <a:latin typeface="+mj-lt"/>
              </a:rPr>
              <a:t>Tell me about a time (if any) where you experienced microaggressions in the workplace. How did that experience make you feel?</a:t>
            </a:r>
          </a:p>
          <a:p>
            <a:pPr marL="342900" indent="-342900">
              <a:lnSpc>
                <a:spcPct val="150000"/>
              </a:lnSpc>
              <a:buFont typeface="+mj-lt"/>
              <a:buAutoNum type="arabicPeriod"/>
            </a:pPr>
            <a:r>
              <a:rPr lang="en-US" sz="1600" dirty="0">
                <a:latin typeface="+mj-lt"/>
              </a:rPr>
              <a:t>How did the validation you received growing up impact how you handle microaggressions in the workplace now?</a:t>
            </a:r>
          </a:p>
          <a:p>
            <a:pPr marL="342900" indent="-342900">
              <a:lnSpc>
                <a:spcPct val="150000"/>
              </a:lnSpc>
              <a:buFont typeface="+mj-lt"/>
              <a:buAutoNum type="arabicPeriod"/>
            </a:pPr>
            <a:r>
              <a:rPr lang="en-US" sz="1600" dirty="0">
                <a:latin typeface="+mj-lt"/>
              </a:rPr>
              <a:t>What advice do you have for Black girls currently growing up in Iowa about validation and workplace experiences?</a:t>
            </a:r>
          </a:p>
          <a:p>
            <a:pPr marL="285750" indent="-285750">
              <a:lnSpc>
                <a:spcPct val="150000"/>
              </a:lnSpc>
              <a:buFont typeface="Arial" panose="020B0604020202020204" pitchFamily="34" charset="0"/>
              <a:buChar char="•"/>
            </a:pPr>
            <a:endParaRPr lang="en-US" sz="1600" dirty="0">
              <a:latin typeface="+mj-lt"/>
            </a:endParaRPr>
          </a:p>
        </p:txBody>
      </p:sp>
    </p:spTree>
    <p:extLst>
      <p:ext uri="{BB962C8B-B14F-4D97-AF65-F5344CB8AC3E}">
        <p14:creationId xmlns:p14="http://schemas.microsoft.com/office/powerpoint/2010/main" val="3226177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2"/>
          <a:stretch>
            <a:fillRect/>
          </a:stretch>
        </a:blip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85E0B5F-A8D5-8AF3-21C8-3F73A0659025}"/>
              </a:ext>
            </a:extLst>
          </p:cNvPr>
          <p:cNvSpPr txBox="1"/>
          <p:nvPr/>
        </p:nvSpPr>
        <p:spPr>
          <a:xfrm>
            <a:off x="330199" y="342900"/>
            <a:ext cx="8887941"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b="1" dirty="0">
                <a:solidFill>
                  <a:srgbClr val="C8102E"/>
                </a:solidFill>
                <a:latin typeface="Univers"/>
                <a:cs typeface="Calibri"/>
              </a:rPr>
              <a:t>Community</a:t>
            </a:r>
            <a:endParaRPr lang="en-US" dirty="0">
              <a:solidFill>
                <a:srgbClr val="C8102E"/>
              </a:solidFill>
              <a:cs typeface="Calibri"/>
            </a:endParaRPr>
          </a:p>
        </p:txBody>
      </p:sp>
      <p:sp>
        <p:nvSpPr>
          <p:cNvPr id="12" name="TextBox 11">
            <a:extLst>
              <a:ext uri="{FF2B5EF4-FFF2-40B4-BE49-F238E27FC236}">
                <a16:creationId xmlns:a16="http://schemas.microsoft.com/office/drawing/2014/main" id="{5D580927-45AC-48B4-A6A4-721B5A3CF93D}"/>
              </a:ext>
            </a:extLst>
          </p:cNvPr>
          <p:cNvSpPr txBox="1"/>
          <p:nvPr/>
        </p:nvSpPr>
        <p:spPr>
          <a:xfrm>
            <a:off x="562147" y="1502378"/>
            <a:ext cx="9949333" cy="4486100"/>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lnSpc>
                <a:spcPct val="150000"/>
              </a:lnSpc>
              <a:buFont typeface="Arial" panose="020B0604020202020204" pitchFamily="34" charset="0"/>
              <a:buChar char="•"/>
            </a:pPr>
            <a:r>
              <a:rPr lang="en-US" sz="1600" dirty="0">
                <a:latin typeface="+mj-lt"/>
              </a:rPr>
              <a:t>Tell me about the community you grew up in. How did you and your family connect with other Black people in your area?</a:t>
            </a:r>
          </a:p>
          <a:p>
            <a:pPr marL="628650" lvl="1" indent="-171450">
              <a:lnSpc>
                <a:spcPct val="150000"/>
              </a:lnSpc>
              <a:buFont typeface="Arial" panose="020B0604020202020204" pitchFamily="34" charset="0"/>
              <a:buChar char="•"/>
            </a:pPr>
            <a:r>
              <a:rPr lang="en-US" sz="1600" b="1" i="1" dirty="0">
                <a:latin typeface="+mj-lt"/>
              </a:rPr>
              <a:t>“The 50314 – was a tight knit majority Black community with thriving Black businesses. I remember riding my bike at a young age around the community and feeling safe.”</a:t>
            </a:r>
          </a:p>
          <a:p>
            <a:pPr marL="628650" lvl="1" indent="-171450">
              <a:lnSpc>
                <a:spcPct val="150000"/>
              </a:lnSpc>
              <a:buFont typeface="Arial" panose="020B0604020202020204" pitchFamily="34" charset="0"/>
              <a:buChar char="•"/>
            </a:pPr>
            <a:r>
              <a:rPr lang="en-US" sz="1600" i="1" dirty="0">
                <a:latin typeface="+mj-lt"/>
              </a:rPr>
              <a:t>“Although the Black population in Des Moines was small, we felt a strong sense of community though family, church, school, after school programs and work.”</a:t>
            </a:r>
          </a:p>
          <a:p>
            <a:pPr marL="628650" lvl="1" indent="-171450">
              <a:lnSpc>
                <a:spcPct val="150000"/>
              </a:lnSpc>
              <a:buFont typeface="Arial" panose="020B0604020202020204" pitchFamily="34" charset="0"/>
              <a:buChar char="•"/>
            </a:pPr>
            <a:r>
              <a:rPr lang="en-US" sz="1600" b="1" i="1" dirty="0">
                <a:latin typeface="+mj-lt"/>
              </a:rPr>
              <a:t>“My family was the only Black family that owned property in my neighborhood for a long time, and unfortunately, this led to jealousy from white neighbors that lived in the trailer park adjacent to our property.”</a:t>
            </a:r>
          </a:p>
          <a:p>
            <a:pPr marL="628650" lvl="1" indent="-171450">
              <a:lnSpc>
                <a:spcPct val="150000"/>
              </a:lnSpc>
              <a:buFont typeface="Arial" panose="020B0604020202020204" pitchFamily="34" charset="0"/>
              <a:buChar char="•"/>
            </a:pPr>
            <a:r>
              <a:rPr lang="en-US" sz="1600" i="1" dirty="0">
                <a:latin typeface="+mj-lt"/>
              </a:rPr>
              <a:t>“My mom made sure that she submerged me and my older brothers in spaces where our culture was highlighted. We also lived in predominately Black neighborhoods so seeing people that looked like me in my neighborhood, schools, and social spaces was an everyday occurrence.”</a:t>
            </a:r>
          </a:p>
          <a:p>
            <a:pPr>
              <a:lnSpc>
                <a:spcPct val="150000"/>
              </a:lnSpc>
            </a:pPr>
            <a:endParaRPr lang="en-US" sz="1600" dirty="0">
              <a:latin typeface="+mj-lt"/>
            </a:endParaRPr>
          </a:p>
        </p:txBody>
      </p:sp>
    </p:spTree>
    <p:extLst>
      <p:ext uri="{BB962C8B-B14F-4D97-AF65-F5344CB8AC3E}">
        <p14:creationId xmlns:p14="http://schemas.microsoft.com/office/powerpoint/2010/main" val="51378604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77c547f3-2ec7-4640-97d5-d4f6346f9dec" xsi:nil="true"/>
    <lcf76f155ced4ddcb4097134ff3c332f xmlns="a478e603-2917-4269-9995-d2edabe0245f">
      <Terms xmlns="http://schemas.microsoft.com/office/infopath/2007/PartnerControls"/>
    </lcf76f155ced4ddcb4097134ff3c332f>
    <SharedWithUsers xmlns="77c547f3-2ec7-4640-97d5-d4f6346f9dec">
      <UserInfo>
        <DisplayName>Scheunemann, Kaitlyn R</DisplayName>
        <AccountId>52</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AA92F31C99F394780F6891740849AB6" ma:contentTypeVersion="13" ma:contentTypeDescription="Create a new document." ma:contentTypeScope="" ma:versionID="038c06023f5ecad74c3e7b1640a22094">
  <xsd:schema xmlns:xsd="http://www.w3.org/2001/XMLSchema" xmlns:xs="http://www.w3.org/2001/XMLSchema" xmlns:p="http://schemas.microsoft.com/office/2006/metadata/properties" xmlns:ns2="a478e603-2917-4269-9995-d2edabe0245f" xmlns:ns3="77c547f3-2ec7-4640-97d5-d4f6346f9dec" targetNamespace="http://schemas.microsoft.com/office/2006/metadata/properties" ma:root="true" ma:fieldsID="d8bea157d73fd227cb9ce112549eda8b" ns2:_="" ns3:_="">
    <xsd:import namespace="a478e603-2917-4269-9995-d2edabe0245f"/>
    <xsd:import namespace="77c547f3-2ec7-4640-97d5-d4f6346f9dec"/>
    <xsd:element name="properties">
      <xsd:complexType>
        <xsd:sequence>
          <xsd:element name="documentManagement">
            <xsd:complexType>
              <xsd:all>
                <xsd:element ref="ns2:lcf76f155ced4ddcb4097134ff3c332f" minOccurs="0"/>
                <xsd:element ref="ns3:TaxCatchAll" minOccurs="0"/>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ServiceDateTaken" minOccurs="0"/>
                <xsd:element ref="ns2:MediaServiceOCR"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478e603-2917-4269-9995-d2edabe0245f" elementFormDefault="qualified">
    <xsd:import namespace="http://schemas.microsoft.com/office/2006/documentManagement/types"/>
    <xsd:import namespace="http://schemas.microsoft.com/office/infopath/2007/PartnerControls"/>
    <xsd:element name="lcf76f155ced4ddcb4097134ff3c332f" ma:index="9" nillable="true" ma:taxonomy="true" ma:internalName="lcf76f155ced4ddcb4097134ff3c332f" ma:taxonomyFieldName="MediaServiceImageTags" ma:displayName="Image Tags" ma:readOnly="false" ma:fieldId="{5cf76f15-5ced-4ddc-b409-7134ff3c332f}" ma:taxonomyMulti="true" ma:sspId="dde203d1-7cfb-462f-9308-eb621c314a9e" ma:termSetId="09814cd3-568e-fe90-9814-8d621ff8fb84" ma:anchorId="fba54fb3-c3e1-fe81-a776-ca4b69148c4d" ma:open="true" ma:isKeyword="false">
      <xsd:complexType>
        <xsd:sequence>
          <xsd:element ref="pc:Terms" minOccurs="0" maxOccurs="1"/>
        </xsd:sequence>
      </xsd:complexType>
    </xsd:element>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7c547f3-2ec7-4640-97d5-d4f6346f9dec" elementFormDefault="qualified">
    <xsd:import namespace="http://schemas.microsoft.com/office/2006/documentManagement/types"/>
    <xsd:import namespace="http://schemas.microsoft.com/office/infopath/2007/PartnerControls"/>
    <xsd:element name="TaxCatchAll" ma:index="10" nillable="true" ma:displayName="Taxonomy Catch All Column" ma:hidden="true" ma:list="{dd25cd42-d2f9-4865-aff7-ae629cae85a1}" ma:internalName="TaxCatchAll" ma:showField="CatchAllData" ma:web="77c547f3-2ec7-4640-97d5-d4f6346f9dec">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98045A-F51B-4F5A-BC8A-4B5D3FF505F7}">
  <ds:schemaRefs>
    <ds:schemaRef ds:uri="http://schemas.microsoft.com/sharepoint/v3/contenttype/forms"/>
  </ds:schemaRefs>
</ds:datastoreItem>
</file>

<file path=customXml/itemProps2.xml><?xml version="1.0" encoding="utf-8"?>
<ds:datastoreItem xmlns:ds="http://schemas.openxmlformats.org/officeDocument/2006/customXml" ds:itemID="{8EA4665D-B33D-47A4-A9C4-F7845620B69A}">
  <ds:schemaRefs>
    <ds:schemaRef ds:uri="http://purl.org/dc/terms/"/>
    <ds:schemaRef ds:uri="http://schemas.microsoft.com/office/2006/documentManagement/types"/>
    <ds:schemaRef ds:uri="http://purl.org/dc/dcmitype/"/>
    <ds:schemaRef ds:uri="http://schemas.microsoft.com/office/infopath/2007/PartnerControls"/>
    <ds:schemaRef ds:uri="http://purl.org/dc/elements/1.1/"/>
    <ds:schemaRef ds:uri="http://schemas.microsoft.com/office/2006/metadata/properties"/>
    <ds:schemaRef ds:uri="http://schemas.openxmlformats.org/package/2006/metadata/core-properties"/>
    <ds:schemaRef ds:uri="72b8d156-ac45-4804-b7c5-f2ecfd737d55"/>
    <ds:schemaRef ds:uri="4bf9ddbc-6566-4ce8-ac54-6a0254c16ac1"/>
    <ds:schemaRef ds:uri="http://www.w3.org/XML/1998/namespace"/>
    <ds:schemaRef ds:uri="77c547f3-2ec7-4640-97d5-d4f6346f9dec"/>
    <ds:schemaRef ds:uri="a478e603-2917-4269-9995-d2edabe0245f"/>
  </ds:schemaRefs>
</ds:datastoreItem>
</file>

<file path=customXml/itemProps3.xml><?xml version="1.0" encoding="utf-8"?>
<ds:datastoreItem xmlns:ds="http://schemas.openxmlformats.org/officeDocument/2006/customXml" ds:itemID="{7B7B15B2-D1E1-49BE-9B5D-B2364D308E2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478e603-2917-4269-9995-d2edabe0245f"/>
    <ds:schemaRef ds:uri="77c547f3-2ec7-4640-97d5-d4f6346f9de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9038</TotalTime>
  <Words>1587</Words>
  <Application>Microsoft Office PowerPoint</Application>
  <PresentationFormat>Widescreen</PresentationFormat>
  <Paragraphs>132</Paragraphs>
  <Slides>16</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16</vt:i4>
      </vt:variant>
    </vt:vector>
  </HeadingPairs>
  <TitlesOfParts>
    <vt:vector size="23" baseType="lpstr">
      <vt:lpstr>Arial</vt:lpstr>
      <vt:lpstr>Calibri</vt:lpstr>
      <vt:lpstr>Calibri Light</vt:lpstr>
      <vt:lpstr>Courier New</vt:lpstr>
      <vt:lpstr>Univers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Finley, April [NCORE]</dc:creator>
  <cp:lastModifiedBy>Johnson, Emili L [ADMIS]</cp:lastModifiedBy>
  <cp:revision>144</cp:revision>
  <dcterms:created xsi:type="dcterms:W3CDTF">2024-02-09T19:42:54Z</dcterms:created>
  <dcterms:modified xsi:type="dcterms:W3CDTF">2024-03-01T14:54:05Z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0x010100CAA92F31C99F394780F6891740849AB6</vt:lpwstr>
  </property>
</Properties>
</file>