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2" r:id="rId4"/>
    <p:sldMasterId id="2147483648" r:id="rId5"/>
  </p:sldMasterIdLst>
  <p:notesMasterIdLst>
    <p:notesMasterId r:id="rId44"/>
  </p:notesMasterIdLst>
  <p:sldIdLst>
    <p:sldId id="354" r:id="rId6"/>
    <p:sldId id="262" r:id="rId7"/>
    <p:sldId id="356" r:id="rId8"/>
    <p:sldId id="306" r:id="rId9"/>
    <p:sldId id="272" r:id="rId10"/>
    <p:sldId id="273" r:id="rId11"/>
    <p:sldId id="274" r:id="rId12"/>
    <p:sldId id="285" r:id="rId13"/>
    <p:sldId id="319" r:id="rId14"/>
    <p:sldId id="321" r:id="rId15"/>
    <p:sldId id="334" r:id="rId16"/>
    <p:sldId id="284" r:id="rId17"/>
    <p:sldId id="288" r:id="rId18"/>
    <p:sldId id="287" r:id="rId19"/>
    <p:sldId id="291" r:id="rId20"/>
    <p:sldId id="301" r:id="rId21"/>
    <p:sldId id="330" r:id="rId22"/>
    <p:sldId id="331" r:id="rId23"/>
    <p:sldId id="296" r:id="rId24"/>
    <p:sldId id="332" r:id="rId25"/>
    <p:sldId id="337" r:id="rId26"/>
    <p:sldId id="270" r:id="rId27"/>
    <p:sldId id="353" r:id="rId28"/>
    <p:sldId id="352" r:id="rId29"/>
    <p:sldId id="351" r:id="rId30"/>
    <p:sldId id="350" r:id="rId31"/>
    <p:sldId id="349" r:id="rId32"/>
    <p:sldId id="348" r:id="rId33"/>
    <p:sldId id="347" r:id="rId34"/>
    <p:sldId id="346" r:id="rId35"/>
    <p:sldId id="345" r:id="rId36"/>
    <p:sldId id="344" r:id="rId37"/>
    <p:sldId id="343" r:id="rId38"/>
    <p:sldId id="342" r:id="rId39"/>
    <p:sldId id="341" r:id="rId40"/>
    <p:sldId id="340" r:id="rId41"/>
    <p:sldId id="339" r:id="rId42"/>
    <p:sldId id="338"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outhworth, Heidi J" initials="SHJ" lastIdx="9" clrIdx="0">
    <p:extLst>
      <p:ext uri="{19B8F6BF-5375-455C-9EA6-DF929625EA0E}">
        <p15:presenceInfo xmlns:p15="http://schemas.microsoft.com/office/powerpoint/2012/main" userId="S::pi2916hh@minnstate.edu::99098747-f263-4af5-95cd-984654a197ae" providerId="AD"/>
      </p:ext>
    </p:extLst>
  </p:cmAuthor>
  <p:cmAuthor id="2" name="Smith, Adam S" initials="SAS" lastIdx="7" clrIdx="1">
    <p:extLst>
      <p:ext uri="{19B8F6BF-5375-455C-9EA6-DF929625EA0E}">
        <p15:presenceInfo xmlns:p15="http://schemas.microsoft.com/office/powerpoint/2012/main" userId="S::hn7982oi@minnstate.edu::ab254811-60ec-460a-9054-afbb6ebe5cd3" providerId="AD"/>
      </p:ext>
    </p:extLst>
  </p:cmAuthor>
  <p:cmAuthor id="3" name="Mixon, Daardi G" initials="MDG" lastIdx="4" clrIdx="2">
    <p:extLst>
      <p:ext uri="{19B8F6BF-5375-455C-9EA6-DF929625EA0E}">
        <p15:presenceInfo xmlns:p15="http://schemas.microsoft.com/office/powerpoint/2012/main" userId="S::uk8958xd@minnstate.edu::cd337150-5981-4a7d-b969-5228708422f0" providerId="AD"/>
      </p:ext>
    </p:extLst>
  </p:cmAuthor>
  <p:cmAuthor id="4" name="Stenzel, Anne M" initials="SAM" lastIdx="8" clrIdx="3">
    <p:extLst>
      <p:ext uri="{19B8F6BF-5375-455C-9EA6-DF929625EA0E}">
        <p15:presenceInfo xmlns:p15="http://schemas.microsoft.com/office/powerpoint/2012/main" userId="S::wj8247xd@minnstate.edu::fde0862e-9594-4d0e-8c1f-4428e674d733" providerId="AD"/>
      </p:ext>
    </p:extLst>
  </p:cmAuthor>
  <p:cmAuthor id="5" name="Corley, Chris R" initials="CR" lastIdx="5" clrIdx="4">
    <p:extLst>
      <p:ext uri="{19B8F6BF-5375-455C-9EA6-DF929625EA0E}">
        <p15:presenceInfo xmlns:p15="http://schemas.microsoft.com/office/powerpoint/2012/main" userId="S::km6898ea@minnstate.edu::2c327182-9e15-42ca-91e6-5ba084e61bb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78C99F-704B-B000-F7CB-2D2232F4D5F4}" v="1" dt="2021-05-19T15:55:14.842"/>
    <p1510:client id="{B4A32B73-BD06-4C16-9BCD-62E5D971D0C3}" v="1" dt="2021-05-13T20:11:26.353"/>
    <p1510:client id="{C46EB08A-1045-5260-8627-90FDC61DD5EC}" v="2" dt="2021-05-13T19:03:19.3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1680" y="5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F40D43-1CFE-427D-A33D-97BBA1679D70}" type="datetimeFigureOut">
              <a:rPr lang="en-US" smtClean="0"/>
              <a:t>5/19/2021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FE8B14-9D8A-48BF-B642-7F03AC8A4004}" type="slidenum">
              <a:rPr lang="en-US" smtClean="0"/>
              <a:t>‹#›</a:t>
            </a:fld>
            <a:endParaRPr lang="en-US"/>
          </a:p>
        </p:txBody>
      </p:sp>
    </p:spTree>
    <p:extLst>
      <p:ext uri="{BB962C8B-B14F-4D97-AF65-F5344CB8AC3E}">
        <p14:creationId xmlns:p14="http://schemas.microsoft.com/office/powerpoint/2010/main" val="1451514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mnsu.libapps.com/libguides/admin_c.php?g=1018807&amp;p=7394776"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libguides.mnsu.edu/c.php?g=1018807&amp;p=7394776"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presentation, “Documenting a Pandemic: COVID-19 Community History Project” at Minnesota State University, Mankato. </a:t>
            </a:r>
          </a:p>
          <a:p>
            <a:endParaRPr lang="en-US"/>
          </a:p>
          <a:p>
            <a:r>
              <a:rPr lang="en-US" dirty="0"/>
              <a:t>My name is </a:t>
            </a:r>
          </a:p>
          <a:p>
            <a:r>
              <a:rPr lang="en-US" dirty="0" err="1"/>
              <a:t>Daardi</a:t>
            </a:r>
            <a:r>
              <a:rPr lang="en-US" dirty="0"/>
              <a:t> Sizemore Mixon and I’m the University Archivist at Minnesota State University, Mankato and with me today is Adam Smith an Archives Technician at Minnesota State Mankato.</a:t>
            </a:r>
          </a:p>
          <a:p>
            <a:endParaRPr lang="en-US"/>
          </a:p>
          <a:p>
            <a:r>
              <a:rPr lang="en-US" dirty="0"/>
              <a:t>While I am presenting today, this project (and presentation) would not be possible without the work of our colleagues, Heidi Southworth, and Anne Stenzel.  My presentation today is based on one we provided to our University Administration earlier this summer.  </a:t>
            </a:r>
          </a:p>
          <a:p>
            <a:endParaRPr lang="en-US"/>
          </a:p>
          <a:p>
            <a:r>
              <a:rPr lang="en-US" dirty="0"/>
              <a:t>Today I will be providing an overview of our project; a little about our project management; some project outcomes; and some final thoughts on the project.  </a:t>
            </a:r>
          </a:p>
        </p:txBody>
      </p:sp>
      <p:sp>
        <p:nvSpPr>
          <p:cNvPr id="4" name="Slide Number Placeholder 3"/>
          <p:cNvSpPr>
            <a:spLocks noGrp="1"/>
          </p:cNvSpPr>
          <p:nvPr>
            <p:ph type="sldNum" sz="quarter" idx="5"/>
          </p:nvPr>
        </p:nvSpPr>
        <p:spPr/>
        <p:txBody>
          <a:bodyPr/>
          <a:lstStyle/>
          <a:p>
            <a:fld id="{F0FE8B14-9D8A-48BF-B642-7F03AC8A4004}" type="slidenum">
              <a:rPr lang="en-US" smtClean="0"/>
              <a:t>2</a:t>
            </a:fld>
            <a:endParaRPr lang="en-US"/>
          </a:p>
        </p:txBody>
      </p:sp>
    </p:spTree>
    <p:extLst>
      <p:ext uri="{BB962C8B-B14F-4D97-AF65-F5344CB8AC3E}">
        <p14:creationId xmlns:p14="http://schemas.microsoft.com/office/powerpoint/2010/main" val="748221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This project provided a number of students employment opportunities while also providing a rich collection of primary source materials to the University Archives for future researchers.  </a:t>
            </a:r>
            <a:endParaRPr lang="en-US"/>
          </a:p>
        </p:txBody>
      </p:sp>
      <p:sp>
        <p:nvSpPr>
          <p:cNvPr id="4" name="Slide Number Placeholder 3"/>
          <p:cNvSpPr>
            <a:spLocks noGrp="1"/>
          </p:cNvSpPr>
          <p:nvPr>
            <p:ph type="sldNum" sz="quarter" idx="5"/>
          </p:nvPr>
        </p:nvSpPr>
        <p:spPr/>
        <p:txBody>
          <a:bodyPr/>
          <a:lstStyle/>
          <a:p>
            <a:fld id="{F0FE8B14-9D8A-48BF-B642-7F03AC8A4004}" type="slidenum">
              <a:rPr lang="en-US" smtClean="0"/>
              <a:t>12</a:t>
            </a:fld>
            <a:endParaRPr lang="en-US"/>
          </a:p>
        </p:txBody>
      </p:sp>
    </p:spTree>
    <p:extLst>
      <p:ext uri="{BB962C8B-B14F-4D97-AF65-F5344CB8AC3E}">
        <p14:creationId xmlns:p14="http://schemas.microsoft.com/office/powerpoint/2010/main" val="1914107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Here is a look at the student employee participation in the project.  We had student workers from several campus departments participate in the project.  </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International Students participated in the project participation grew over the summer because of summer classes and advertising for the project.  Overall, we had approximately 122 individual, unique students provide submissions to the project.  18 different supervisors provided management of their students, supervising between 5 and 20 student employees each.</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During the project, the Archives Team realized we needed to find new ways to encourage and provoke engagement and ideas for exploration in their projects.  We encouraged students to reflect on the George Floyd murder and subsequent protests, both in Minnesota and worldwide. We also increased our professional development opportunities by providing weekly readings and a quiz so students could learn and improve.  </a:t>
            </a:r>
          </a:p>
          <a:p>
            <a:endParaRPr lang="en-US"/>
          </a:p>
        </p:txBody>
      </p:sp>
      <p:sp>
        <p:nvSpPr>
          <p:cNvPr id="4" name="Slide Number Placeholder 3"/>
          <p:cNvSpPr>
            <a:spLocks noGrp="1"/>
          </p:cNvSpPr>
          <p:nvPr>
            <p:ph type="sldNum" sz="quarter" idx="5"/>
          </p:nvPr>
        </p:nvSpPr>
        <p:spPr/>
        <p:txBody>
          <a:bodyPr/>
          <a:lstStyle/>
          <a:p>
            <a:fld id="{F0FE8B14-9D8A-48BF-B642-7F03AC8A4004}" type="slidenum">
              <a:rPr lang="en-US" smtClean="0"/>
              <a:t>13</a:t>
            </a:fld>
            <a:endParaRPr lang="en-US"/>
          </a:p>
        </p:txBody>
      </p:sp>
    </p:spTree>
    <p:extLst>
      <p:ext uri="{BB962C8B-B14F-4D97-AF65-F5344CB8AC3E}">
        <p14:creationId xmlns:p14="http://schemas.microsoft.com/office/powerpoint/2010/main" val="29120451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We were amazed by the types and quality of entries we received from the students as a part of this project.</a:t>
            </a:r>
            <a:r>
              <a:rPr lang="en-US"/>
              <a:t>   Their creativity was outstanding!</a:t>
            </a:r>
            <a:r>
              <a:rPr lang="en-US" sz="1200" kern="1200">
                <a:solidFill>
                  <a:schemeClr val="tx1"/>
                </a:solidFill>
                <a:effectLst/>
                <a:latin typeface="+mn-lt"/>
                <a:ea typeface="+mn-ea"/>
                <a:cs typeface="+mn-cs"/>
              </a:rPr>
              <a:t> Here are some statistics on the 1181 individual contributions we’ve received.</a:t>
            </a:r>
            <a:endParaRPr lang="en-US"/>
          </a:p>
        </p:txBody>
      </p:sp>
      <p:sp>
        <p:nvSpPr>
          <p:cNvPr id="4" name="Slide Number Placeholder 3"/>
          <p:cNvSpPr>
            <a:spLocks noGrp="1"/>
          </p:cNvSpPr>
          <p:nvPr>
            <p:ph type="sldNum" sz="quarter" idx="5"/>
          </p:nvPr>
        </p:nvSpPr>
        <p:spPr/>
        <p:txBody>
          <a:bodyPr/>
          <a:lstStyle/>
          <a:p>
            <a:fld id="{F0FE8B14-9D8A-48BF-B642-7F03AC8A4004}" type="slidenum">
              <a:rPr lang="en-US" smtClean="0"/>
              <a:t>14</a:t>
            </a:fld>
            <a:endParaRPr lang="en-US"/>
          </a:p>
        </p:txBody>
      </p:sp>
    </p:spTree>
    <p:extLst>
      <p:ext uri="{BB962C8B-B14F-4D97-AF65-F5344CB8AC3E}">
        <p14:creationId xmlns:p14="http://schemas.microsoft.com/office/powerpoint/2010/main" val="11232763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Students have reflected on the social justice movement both in Minnesota and worldwide</a:t>
            </a:r>
            <a:r>
              <a:rPr lang="en-US"/>
              <a:t>.</a:t>
            </a:r>
            <a:r>
              <a:rPr lang="en-US" sz="1200" kern="1200">
                <a:solidFill>
                  <a:schemeClr val="tx1"/>
                </a:solidFill>
                <a:effectLst/>
                <a:latin typeface="+mn-lt"/>
                <a:ea typeface="+mn-ea"/>
                <a:cs typeface="+mn-cs"/>
              </a:rPr>
              <a:t> </a:t>
            </a:r>
            <a:r>
              <a:rPr lang="en-US"/>
              <a:t>They</a:t>
            </a:r>
            <a:r>
              <a:rPr lang="en-US" sz="1200" kern="1200">
                <a:solidFill>
                  <a:schemeClr val="tx1"/>
                </a:solidFill>
                <a:effectLst/>
                <a:latin typeface="+mn-lt"/>
                <a:ea typeface="+mn-ea"/>
                <a:cs typeface="+mn-cs"/>
              </a:rPr>
              <a:t> are drawing comparisons to past and current events.</a:t>
            </a:r>
            <a:r>
              <a:rPr lang="en-US"/>
              <a:t> </a:t>
            </a:r>
            <a:r>
              <a:rPr lang="en-US" sz="1200" kern="1200">
                <a:solidFill>
                  <a:schemeClr val="tx1"/>
                </a:solidFill>
                <a:effectLst/>
                <a:latin typeface="+mn-lt"/>
                <a:ea typeface="+mn-ea"/>
                <a:cs typeface="+mn-cs"/>
              </a:rPr>
              <a:t> Here are two examples of artwork created by students.  The drawing of the viewer’s left was drawn by Joshua Lazarus and depicts a nurse in front of the United States flag.  The painting on the viewer’s right was created by Jacqueline Asplund and is entitled “We Can Beat This – Together.”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(Delete) According to Asplund: “When I first started this painting, I thought about what 2020 has symbolized for me. This time has been lonely even though we all are a part of it.  I wanted to get in as much as possible about what is going on right now to try to get future researchers an understanding of my feelings and emotions. We are not just going through a pandemic, but also a revolution of Black Lives Matter. For me, it was important to get this part into the drawing somehow since even though they are two different happenings, they are synced together and will always be in the history books.”</a:t>
            </a:r>
          </a:p>
          <a:p>
            <a:endParaRPr lang="en-US"/>
          </a:p>
        </p:txBody>
      </p:sp>
      <p:sp>
        <p:nvSpPr>
          <p:cNvPr id="4" name="Slide Number Placeholder 3"/>
          <p:cNvSpPr>
            <a:spLocks noGrp="1"/>
          </p:cNvSpPr>
          <p:nvPr>
            <p:ph type="sldNum" sz="quarter" idx="5"/>
          </p:nvPr>
        </p:nvSpPr>
        <p:spPr/>
        <p:txBody>
          <a:bodyPr/>
          <a:lstStyle/>
          <a:p>
            <a:fld id="{F0FE8B14-9D8A-48BF-B642-7F03AC8A4004}" type="slidenum">
              <a:rPr lang="en-US" smtClean="0"/>
              <a:t>15</a:t>
            </a:fld>
            <a:endParaRPr lang="en-US"/>
          </a:p>
        </p:txBody>
      </p:sp>
    </p:spTree>
    <p:extLst>
      <p:ext uri="{BB962C8B-B14F-4D97-AF65-F5344CB8AC3E}">
        <p14:creationId xmlns:p14="http://schemas.microsoft.com/office/powerpoint/2010/main" val="4027676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Interviews, both oral and written have occurred with people all over the United States and across the world.  </a:t>
            </a:r>
            <a:r>
              <a:rPr lang="en-US"/>
              <a:t>Students on the project were encouraged to conduct interviews in their 1</a:t>
            </a:r>
            <a:r>
              <a:rPr lang="en-US" baseline="30000"/>
              <a:t>st</a:t>
            </a:r>
            <a:r>
              <a:rPr lang="en-US"/>
              <a:t> language and then provide translations of the interviews in the form of transcripts. This example is from a student conducting an interview in Spanish.</a:t>
            </a:r>
          </a:p>
          <a:p>
            <a:br>
              <a:rPr lang="en-US" sz="1200" b="1"/>
            </a:br>
            <a:endParaRPr lang="en-US"/>
          </a:p>
        </p:txBody>
      </p:sp>
      <p:sp>
        <p:nvSpPr>
          <p:cNvPr id="4" name="Slide Number Placeholder 3"/>
          <p:cNvSpPr>
            <a:spLocks noGrp="1"/>
          </p:cNvSpPr>
          <p:nvPr>
            <p:ph type="sldNum" sz="quarter" idx="5"/>
          </p:nvPr>
        </p:nvSpPr>
        <p:spPr/>
        <p:txBody>
          <a:bodyPr/>
          <a:lstStyle/>
          <a:p>
            <a:fld id="{F0FE8B14-9D8A-48BF-B642-7F03AC8A4004}" type="slidenum">
              <a:rPr lang="en-US" smtClean="0"/>
              <a:t>16</a:t>
            </a:fld>
            <a:endParaRPr lang="en-US"/>
          </a:p>
        </p:txBody>
      </p:sp>
    </p:spTree>
    <p:extLst>
      <p:ext uri="{BB962C8B-B14F-4D97-AF65-F5344CB8AC3E}">
        <p14:creationId xmlns:p14="http://schemas.microsoft.com/office/powerpoint/2010/main" val="27085238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planned to start processing this fall and life and COVID continued to happen. This isn’t an easy processing project for a number of reasons.  We are currently debating how to process a mostly digital collection with some physical components while also honoring the anonymity and restrictions placed by our contributors.  We’re also working to develop a plan to track contributors who contributed in multiple ways across the project.  One idea we’ve created is to assign numbers to our participants to track them across the project and allow future researchers to make connections.  We hope to use this project to help set up some best practices for digital accessioning and processing and enhance our Digital Preservation Plan.  </a:t>
            </a:r>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FE8B14-9D8A-48BF-B642-7F03AC8A40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4723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surveyed the students who participated in the project to learn how the project impacted contributors and learn how to improve our resources and methods for future projects.</a:t>
            </a:r>
          </a:p>
          <a:p>
            <a:endParaRPr lang="en-US"/>
          </a:p>
          <a:p>
            <a:r>
              <a:rPr lang="en-US"/>
              <a:t>The survey helped us identify the most useful training materials and identify how to better organize our communication and documentation processes.  </a:t>
            </a:r>
          </a:p>
          <a:p>
            <a:endParaRPr lang="en-US"/>
          </a:p>
          <a:p>
            <a:r>
              <a:rPr lang="en-US"/>
              <a:t>Students wrote the following feedback:</a:t>
            </a:r>
          </a:p>
          <a:p>
            <a:r>
              <a:rPr lang="en-US" sz="1200"/>
              <a:t>“</a:t>
            </a:r>
            <a:r>
              <a:rPr lang="en-US" sz="1200" b="1"/>
              <a:t>Participating in this project has helped me unearth many of my talents. For example, this project has made me realized that I can write poems, journals and draw very well and I'm happy to unravel my talents through this project</a:t>
            </a:r>
            <a:r>
              <a:rPr lang="en-US" sz="1200"/>
              <a:t>.”</a:t>
            </a:r>
          </a:p>
          <a:p>
            <a:r>
              <a:rPr lang="en-US" sz="1200"/>
              <a:t>“</a:t>
            </a:r>
            <a:r>
              <a:rPr lang="en-US" sz="1200" b="1"/>
              <a:t>The most positive as aspect is the interaction with interviewees from different backgrounds and how the Covid-19 pandemic has affected them.”</a:t>
            </a:r>
          </a:p>
          <a:p>
            <a:endParaRPr lang="en-US" sz="1200"/>
          </a:p>
          <a:p>
            <a:endParaRPr lang="en-US"/>
          </a:p>
        </p:txBody>
      </p:sp>
      <p:sp>
        <p:nvSpPr>
          <p:cNvPr id="4" name="Slide Number Placeholder 3"/>
          <p:cNvSpPr>
            <a:spLocks noGrp="1"/>
          </p:cNvSpPr>
          <p:nvPr>
            <p:ph type="sldNum" sz="quarter" idx="5"/>
          </p:nvPr>
        </p:nvSpPr>
        <p:spPr/>
        <p:txBody>
          <a:bodyPr/>
          <a:lstStyle/>
          <a:p>
            <a:fld id="{F0FE8B14-9D8A-48BF-B642-7F03AC8A4004}" type="slidenum">
              <a:rPr lang="en-US" smtClean="0"/>
              <a:t>19</a:t>
            </a:fld>
            <a:endParaRPr lang="en-US"/>
          </a:p>
        </p:txBody>
      </p:sp>
    </p:spTree>
    <p:extLst>
      <p:ext uri="{BB962C8B-B14F-4D97-AF65-F5344CB8AC3E}">
        <p14:creationId xmlns:p14="http://schemas.microsoft.com/office/powerpoint/2010/main" val="6352382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of the biggest complications for the project was paying students to collect the oral histories and other contributions to the project.  Payroll and project management (especially personnel management) became a large part of the project</a:t>
            </a:r>
          </a:p>
          <a:p>
            <a:endParaRPr lang="en-US"/>
          </a:p>
          <a:p>
            <a:r>
              <a:rPr lang="en-US"/>
              <a:t>Technology provided both innovation such as using zoom to collect oral history and using transcription software but also problems, mainly trying to do project management from laptop. Working from home helped us better understand student challenges who often work on coursework from home.  </a:t>
            </a:r>
          </a:p>
          <a:p>
            <a:endParaRPr lang="en-US"/>
          </a:p>
          <a:p>
            <a:r>
              <a:rPr lang="en-US"/>
              <a:t>We did have a lot of successes, such as collecting a global collection of COVID-19 project experiences and oral histories.  We are also using this project as a framework for future collaborations and partnerships.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FE8B14-9D8A-48BF-B642-7F03AC8A40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27296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reused our project framework to develop two new community history projects.  The first was our #NoJusticeNoPeace Community History Project that </a:t>
            </a:r>
            <a:r>
              <a:rPr lang="en-US" b="0" i="0">
                <a:solidFill>
                  <a:srgbClr val="000000"/>
                </a:solidFill>
                <a:effectLst/>
                <a:latin typeface="arial" panose="020B0604020202020204" pitchFamily="34" charset="0"/>
              </a:rPr>
              <a:t>records personal experiences related to the social justice protests that began in the summer of 2020.  The second is a Mankato Kiwanis 100</a:t>
            </a:r>
            <a:r>
              <a:rPr lang="en-US" b="0" i="0" baseline="30000">
                <a:solidFill>
                  <a:srgbClr val="000000"/>
                </a:solidFill>
                <a:effectLst/>
                <a:latin typeface="arial" panose="020B0604020202020204" pitchFamily="34" charset="0"/>
              </a:rPr>
              <a:t>th</a:t>
            </a:r>
            <a:r>
              <a:rPr lang="en-US" b="0" i="0">
                <a:solidFill>
                  <a:srgbClr val="000000"/>
                </a:solidFill>
                <a:effectLst/>
                <a:latin typeface="arial" panose="020B0604020202020204" pitchFamily="34" charset="0"/>
              </a:rPr>
              <a:t> Anniversary Oral History Project that documents the experiences of Mankato Kiwanis club and its history.</a:t>
            </a:r>
          </a:p>
          <a:p>
            <a:endParaRPr lang="en-US" b="0" i="0">
              <a:solidFill>
                <a:srgbClr val="000000"/>
              </a:solidFill>
              <a:effectLst/>
              <a:latin typeface="arial" panose="020B0604020202020204" pitchFamily="34" charset="0"/>
            </a:endParaRPr>
          </a:p>
          <a:p>
            <a:r>
              <a:rPr lang="en-US"/>
              <a:t>We reused the website structure, training resources, submission forms that were PDFS, online submission forms, web based tools for interviews and the FAQ section.</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FE8B14-9D8A-48BF-B642-7F03AC8A40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86605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Make some concluding statements about would we do it again, how we’re using it, and how …..</a:t>
            </a:r>
          </a:p>
          <a:p>
            <a:r>
              <a:rPr lang="en-US"/>
              <a:t>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Please feel free to view presentation available in Cornerstone, Minnesota State Mankato’s Institutional Repository and the MAC ……</a:t>
            </a:r>
          </a:p>
          <a:p>
            <a:r>
              <a:rPr lang="en-US"/>
              <a:t> Feel free to contact us if you have any additional questions about today’s presentation.  We would now like to transition to …….. </a:t>
            </a:r>
          </a:p>
          <a:p>
            <a:endParaRPr lang="en-US"/>
          </a:p>
        </p:txBody>
      </p:sp>
      <p:sp>
        <p:nvSpPr>
          <p:cNvPr id="4" name="Slide Number Placeholder 3"/>
          <p:cNvSpPr>
            <a:spLocks noGrp="1"/>
          </p:cNvSpPr>
          <p:nvPr>
            <p:ph type="sldNum" sz="quarter" idx="5"/>
          </p:nvPr>
        </p:nvSpPr>
        <p:spPr/>
        <p:txBody>
          <a:bodyPr/>
          <a:lstStyle/>
          <a:p>
            <a:fld id="{F0FE8B14-9D8A-48BF-B642-7F03AC8A4004}" type="slidenum">
              <a:rPr lang="en-US" smtClean="0"/>
              <a:t>22</a:t>
            </a:fld>
            <a:endParaRPr lang="en-US"/>
          </a:p>
        </p:txBody>
      </p:sp>
    </p:spTree>
    <p:extLst>
      <p:ext uri="{BB962C8B-B14F-4D97-AF65-F5344CB8AC3E}">
        <p14:creationId xmlns:p14="http://schemas.microsoft.com/office/powerpoint/2010/main" val="933932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 quick overview of where we are coming from.  Minnesota State University Mankato is the largest university in the Minnesota State system.  We are located about 90 miles southwest of the Twin Cities of Minneapolis and St. Paul.  We serve over 14,000 students studying in a wide range of programs.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B259D0-2749-4330-B820-32113E523E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80429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a:t>
            </a:r>
            <a:r>
              <a:rPr lang="en-US" baseline="0" dirty="0"/>
              <a:t> note on HCL</a:t>
            </a:r>
          </a:p>
          <a:p>
            <a:pPr marL="171450" indent="-171450">
              <a:buFontTx/>
              <a:buChar char="-"/>
            </a:pPr>
            <a:r>
              <a:rPr lang="en-US" baseline="0" dirty="0"/>
              <a:t>Hennepin County Library – located in Minneapolis and Hennepin County, MN</a:t>
            </a:r>
          </a:p>
          <a:p>
            <a:pPr marL="171450" indent="-171450">
              <a:buFontTx/>
              <a:buChar char="-"/>
            </a:pPr>
            <a:r>
              <a:rPr lang="en-US" baseline="0" dirty="0"/>
              <a:t>Archives and rare books for the library</a:t>
            </a:r>
          </a:p>
          <a:p>
            <a:pPr marL="171450" indent="-171450">
              <a:buFontTx/>
              <a:buChar char="-"/>
            </a:pPr>
            <a:r>
              <a:rPr lang="en-US" baseline="0" dirty="0"/>
              <a:t>Home of Minneapolis History Collection – documenting Minneapolis and Hennepin County history</a:t>
            </a:r>
          </a:p>
          <a:p>
            <a:pPr marL="171450" indent="-171450">
              <a:buFontTx/>
              <a:buChar char="-"/>
            </a:pPr>
            <a:r>
              <a:rPr lang="en-US" baseline="0" dirty="0"/>
              <a:t>Over 400 processed archival collections</a:t>
            </a:r>
          </a:p>
          <a:p>
            <a:pPr marL="171450" indent="-171450">
              <a:buFontTx/>
              <a:buChar char="-"/>
            </a:pPr>
            <a:r>
              <a:rPr lang="en-US" baseline="0" dirty="0"/>
              <a:t>Extensive digitization program and our digital collection address is listed here</a:t>
            </a:r>
          </a:p>
          <a:p>
            <a:pPr marL="171450" indent="-171450">
              <a:buFontTx/>
              <a:buChar char="-"/>
            </a:pPr>
            <a:endParaRPr lang="en-US" baseline="0" dirty="0"/>
          </a:p>
          <a:p>
            <a:pPr marL="171450" indent="-171450">
              <a:buFontTx/>
              <a:buChar char="-"/>
            </a:pPr>
            <a:r>
              <a:rPr lang="en-US" b="1" baseline="0" dirty="0"/>
              <a:t>We collect local history in all formats – books to film to photographs and more. A format we’ve been increasingly interested in over the past few years is web content and web archives.</a:t>
            </a:r>
            <a:endParaRPr lang="en-US" b="1" dirty="0"/>
          </a:p>
        </p:txBody>
      </p:sp>
      <p:sp>
        <p:nvSpPr>
          <p:cNvPr id="4" name="Slide Number Placeholder 3"/>
          <p:cNvSpPr>
            <a:spLocks noGrp="1"/>
          </p:cNvSpPr>
          <p:nvPr>
            <p:ph type="sldNum" sz="quarter" idx="10"/>
          </p:nvPr>
        </p:nvSpPr>
        <p:spPr/>
        <p:txBody>
          <a:bodyPr/>
          <a:lstStyle/>
          <a:p>
            <a:fld id="{04E6BE14-92C4-4246-9AE5-553B54107B98}" type="slidenum">
              <a:rPr lang="en-US" smtClean="0"/>
              <a:t>24</a:t>
            </a:fld>
            <a:endParaRPr lang="en-US"/>
          </a:p>
        </p:txBody>
      </p:sp>
    </p:spTree>
    <p:extLst>
      <p:ext uri="{BB962C8B-B14F-4D97-AF65-F5344CB8AC3E}">
        <p14:creationId xmlns:p14="http://schemas.microsoft.com/office/powerpoint/2010/main" val="22246748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a:t>
            </a:r>
            <a:r>
              <a:rPr lang="en-US" baseline="0" dirty="0"/>
              <a:t> note on Special Collections: </a:t>
            </a:r>
          </a:p>
          <a:p>
            <a:pPr marL="171450" indent="-171450">
              <a:buFontTx/>
              <a:buChar char="-"/>
            </a:pPr>
            <a:r>
              <a:rPr lang="en-US" baseline="0" dirty="0"/>
              <a:t>Downtown Mpls, Minneapolis Central library</a:t>
            </a:r>
          </a:p>
          <a:p>
            <a:pPr marL="171450" indent="-171450">
              <a:buFontTx/>
              <a:buChar char="-"/>
            </a:pPr>
            <a:r>
              <a:rPr lang="en-US" baseline="0" dirty="0"/>
              <a:t>Archives and rare books for the library</a:t>
            </a:r>
          </a:p>
          <a:p>
            <a:pPr marL="171450" indent="-171450">
              <a:buFontTx/>
              <a:buChar char="-"/>
            </a:pPr>
            <a:r>
              <a:rPr lang="en-US" baseline="0" dirty="0"/>
              <a:t>Home of Minneapolis and Hennepin County collection</a:t>
            </a:r>
          </a:p>
          <a:p>
            <a:pPr marL="171450" indent="-171450">
              <a:buFontTx/>
              <a:buChar char="-"/>
            </a:pPr>
            <a:r>
              <a:rPr lang="en-US" baseline="0" dirty="0"/>
              <a:t>Over 400 processed archival collections</a:t>
            </a:r>
          </a:p>
          <a:p>
            <a:pPr marL="171450" indent="-171450">
              <a:buFontTx/>
              <a:buChar char="-"/>
            </a:pPr>
            <a:r>
              <a:rPr lang="en-US" baseline="0" dirty="0"/>
              <a:t>Extensive digitization program and our digital collection address is listed here</a:t>
            </a:r>
          </a:p>
          <a:p>
            <a:pPr marL="171450" indent="-171450">
              <a:buFontTx/>
              <a:buChar char="-"/>
            </a:pPr>
            <a:endParaRPr lang="en-US" baseline="0" dirty="0"/>
          </a:p>
          <a:p>
            <a:pPr marL="171450" indent="-171450">
              <a:buFontTx/>
              <a:buChar char="-"/>
            </a:pPr>
            <a:r>
              <a:rPr lang="en-US" b="1" baseline="0" dirty="0"/>
              <a:t>We collect local history in all formats – books to film to photographs and more. A format we’ve been increasingly interested in over the past few years is web content and web archives.</a:t>
            </a:r>
            <a:endParaRPr lang="en-US" b="1" dirty="0"/>
          </a:p>
        </p:txBody>
      </p:sp>
      <p:sp>
        <p:nvSpPr>
          <p:cNvPr id="4" name="Slide Number Placeholder 3"/>
          <p:cNvSpPr>
            <a:spLocks noGrp="1"/>
          </p:cNvSpPr>
          <p:nvPr>
            <p:ph type="sldNum" sz="quarter" idx="10"/>
          </p:nvPr>
        </p:nvSpPr>
        <p:spPr/>
        <p:txBody>
          <a:bodyPr/>
          <a:lstStyle/>
          <a:p>
            <a:fld id="{04E6BE14-92C4-4246-9AE5-553B54107B98}" type="slidenum">
              <a:rPr lang="en-US" smtClean="0"/>
              <a:t>25</a:t>
            </a:fld>
            <a:endParaRPr lang="en-US"/>
          </a:p>
        </p:txBody>
      </p:sp>
    </p:spTree>
    <p:extLst>
      <p:ext uri="{BB962C8B-B14F-4D97-AF65-F5344CB8AC3E}">
        <p14:creationId xmlns:p14="http://schemas.microsoft.com/office/powerpoint/2010/main" val="35265706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those of you who aren’t familiar, What are web archives?</a:t>
            </a:r>
          </a:p>
          <a:p>
            <a:pPr marL="171450" indent="-171450">
              <a:buFontTx/>
              <a:buChar char="-"/>
            </a:pPr>
            <a:r>
              <a:rPr lang="en-US" dirty="0"/>
              <a:t>[read slide]</a:t>
            </a:r>
          </a:p>
          <a:p>
            <a:pPr marL="171450" indent="-171450">
              <a:buFontTx/>
              <a:buChar char="-"/>
            </a:pPr>
            <a:r>
              <a:rPr lang="en-US" dirty="0"/>
              <a:t>Key is interactivity – not just a screen</a:t>
            </a:r>
            <a:r>
              <a:rPr lang="en-US" baseline="0" dirty="0"/>
              <a:t>shot, but a clickable copy that functions like the original</a:t>
            </a:r>
          </a:p>
          <a:p>
            <a:pPr marL="171450" indent="-171450">
              <a:buFontTx/>
              <a:buChar char="-"/>
            </a:pPr>
            <a:r>
              <a:rPr lang="en-US" baseline="0" dirty="0"/>
              <a:t>Most </a:t>
            </a:r>
            <a:r>
              <a:rPr lang="en-US" baseline="0" dirty="0" err="1"/>
              <a:t>wellknown</a:t>
            </a:r>
            <a:r>
              <a:rPr lang="en-US" baseline="0" dirty="0"/>
              <a:t> example is Internet Archive </a:t>
            </a:r>
            <a:r>
              <a:rPr lang="en-US" baseline="0" dirty="0" err="1"/>
              <a:t>Wayback</a:t>
            </a:r>
            <a:r>
              <a:rPr lang="en-US" baseline="0" dirty="0"/>
              <a:t> Machine (where I got this image of the MPL website from 1996)</a:t>
            </a:r>
          </a:p>
          <a:p>
            <a:pPr marL="171450" indent="-171450">
              <a:buFontTx/>
              <a:buChar char="-"/>
            </a:pPr>
            <a:r>
              <a:rPr lang="en-US" baseline="0" dirty="0"/>
              <a:t>Also may know of Archive-It (another major platform)</a:t>
            </a:r>
            <a:endParaRPr lang="en-US" dirty="0"/>
          </a:p>
        </p:txBody>
      </p:sp>
      <p:sp>
        <p:nvSpPr>
          <p:cNvPr id="4" name="Slide Number Placeholder 3"/>
          <p:cNvSpPr>
            <a:spLocks noGrp="1"/>
          </p:cNvSpPr>
          <p:nvPr>
            <p:ph type="sldNum" sz="quarter" idx="10"/>
          </p:nvPr>
        </p:nvSpPr>
        <p:spPr/>
        <p:txBody>
          <a:bodyPr/>
          <a:lstStyle/>
          <a:p>
            <a:fld id="{04E6BE14-92C4-4246-9AE5-553B54107B98}" type="slidenum">
              <a:rPr lang="en-US" smtClean="0"/>
              <a:t>26</a:t>
            </a:fld>
            <a:endParaRPr lang="en-US"/>
          </a:p>
        </p:txBody>
      </p:sp>
    </p:spTree>
    <p:extLst>
      <p:ext uri="{BB962C8B-B14F-4D97-AF65-F5344CB8AC3E}">
        <p14:creationId xmlns:p14="http://schemas.microsoft.com/office/powerpoint/2010/main" val="9909156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Active but small program</a:t>
            </a:r>
          </a:p>
          <a:p>
            <a:pPr marL="171450" indent="-171450">
              <a:buFontTx/>
              <a:buChar char="-"/>
            </a:pPr>
            <a:r>
              <a:rPr lang="en-US" baseline="0" dirty="0"/>
              <a:t>Focus on sites donated to us by their creators (blogs) and the library’s own websites (mainly the library’s building projects – renovations at library buildings—that are routinely removed from the website)</a:t>
            </a:r>
          </a:p>
          <a:p>
            <a:pPr marL="171450" indent="-171450">
              <a:buFontTx/>
              <a:buChar char="-"/>
            </a:pPr>
            <a:r>
              <a:rPr lang="en-US" baseline="0" dirty="0"/>
              <a:t>Long-term plans for expansion of web archiving, but it was not a priority project – that changed with COVID</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04E6BE14-92C4-4246-9AE5-553B54107B98}" type="slidenum">
              <a:rPr lang="en-US" smtClean="0"/>
              <a:t>27</a:t>
            </a:fld>
            <a:endParaRPr lang="en-US"/>
          </a:p>
        </p:txBody>
      </p:sp>
    </p:spTree>
    <p:extLst>
      <p:ext uri="{BB962C8B-B14F-4D97-AF65-F5344CB8AC3E}">
        <p14:creationId xmlns:p14="http://schemas.microsoft.com/office/powerpoint/2010/main" val="4376572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Growth</a:t>
            </a:r>
            <a:r>
              <a:rPr lang="en-US" baseline="0" dirty="0"/>
              <a:t> of web content </a:t>
            </a:r>
          </a:p>
          <a:p>
            <a:pPr marL="171450" indent="-171450">
              <a:buFontTx/>
              <a:buChar char="-"/>
            </a:pPr>
            <a:r>
              <a:rPr lang="en-US" baseline="0" dirty="0"/>
              <a:t>Everything was going online</a:t>
            </a:r>
          </a:p>
          <a:p>
            <a:pPr marL="171450" indent="-171450">
              <a:buFontTx/>
              <a:buChar char="-"/>
            </a:pPr>
            <a:r>
              <a:rPr lang="en-US" baseline="0" dirty="0"/>
              <a:t>includes COVID plans and procedures</a:t>
            </a:r>
          </a:p>
          <a:p>
            <a:pPr marL="171450" indent="-171450">
              <a:buFontTx/>
              <a:buChar char="-"/>
            </a:pPr>
            <a:r>
              <a:rPr lang="en-US" baseline="0" dirty="0"/>
              <a:t>Seemed to move away from physical mail/paper (safety concerns) – surprising! Fast!</a:t>
            </a:r>
          </a:p>
          <a:p>
            <a:pPr marL="171450" indent="-171450">
              <a:buFontTx/>
              <a:buChar char="-"/>
            </a:pPr>
            <a:r>
              <a:rPr lang="en-US" baseline="0" dirty="0"/>
              <a:t>Listed changed services on website</a:t>
            </a:r>
          </a:p>
          <a:p>
            <a:pPr marL="0" indent="0">
              <a:buFontTx/>
              <a:buNone/>
            </a:pPr>
            <a:endParaRPr lang="en-US" baseline="0" dirty="0"/>
          </a:p>
          <a:p>
            <a:pPr marL="0" indent="0">
              <a:buFontTx/>
              <a:buNone/>
            </a:pPr>
            <a:r>
              <a:rPr lang="en-US" baseline="0" dirty="0"/>
              <a:t>Social distancing</a:t>
            </a:r>
          </a:p>
          <a:p>
            <a:pPr marL="171450" indent="-171450">
              <a:buFontTx/>
              <a:buChar char="-"/>
            </a:pPr>
            <a:r>
              <a:rPr lang="en-US" baseline="0" dirty="0"/>
              <a:t>Collecting we can do remotely and during stay at home order</a:t>
            </a:r>
          </a:p>
          <a:p>
            <a:pPr marL="171450" indent="-171450">
              <a:buFontTx/>
              <a:buChar char="-"/>
            </a:pPr>
            <a:r>
              <a:rPr lang="en-US" baseline="0" dirty="0"/>
              <a:t>No shortage of work, but shortage of ways to document the moment</a:t>
            </a:r>
          </a:p>
          <a:p>
            <a:pPr marL="0" indent="0">
              <a:buFontTx/>
              <a:buNone/>
            </a:pPr>
            <a:endParaRPr lang="en-US" baseline="0" dirty="0"/>
          </a:p>
          <a:p>
            <a:pPr marL="0" indent="0">
              <a:buFontTx/>
              <a:buNone/>
            </a:pPr>
            <a:r>
              <a:rPr lang="en-US" baseline="0" dirty="0"/>
              <a:t>(Finally, and most importantly) Fleeting content</a:t>
            </a:r>
          </a:p>
          <a:p>
            <a:pPr marL="171450" indent="-171450">
              <a:buFontTx/>
              <a:buChar char="-"/>
            </a:pPr>
            <a:r>
              <a:rPr lang="en-US" baseline="0" dirty="0"/>
              <a:t>Things changing so fast, content being removed</a:t>
            </a:r>
          </a:p>
          <a:p>
            <a:pPr marL="171450" indent="-171450">
              <a:buFontTx/>
              <a:buChar char="-"/>
            </a:pPr>
            <a:r>
              <a:rPr lang="en-US" baseline="0" dirty="0"/>
              <a:t>Expectation that some services/businesses will not survive the pandemic OR will be essentially changed – </a:t>
            </a:r>
            <a:r>
              <a:rPr lang="en-US" b="1" baseline="0" dirty="0"/>
              <a:t>biggest challenge</a:t>
            </a:r>
            <a:endParaRPr lang="en-US" baseline="0" dirty="0"/>
          </a:p>
          <a:p>
            <a:pPr marL="171450" indent="-171450">
              <a:buFontTx/>
              <a:buChar char="-"/>
            </a:pPr>
            <a:r>
              <a:rPr lang="en-US" baseline="0" dirty="0"/>
              <a:t>Big picture: compare web archives as the vertical files (and sometimes periodicals) of the future, and the future is now.</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04E6BE14-92C4-4246-9AE5-553B54107B98}" type="slidenum">
              <a:rPr lang="en-US" smtClean="0"/>
              <a:t>28</a:t>
            </a:fld>
            <a:endParaRPr lang="en-US"/>
          </a:p>
        </p:txBody>
      </p:sp>
    </p:spTree>
    <p:extLst>
      <p:ext uri="{BB962C8B-B14F-4D97-AF65-F5344CB8AC3E}">
        <p14:creationId xmlns:p14="http://schemas.microsoft.com/office/powerpoint/2010/main" val="4169291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Needed to act quickly</a:t>
            </a:r>
          </a:p>
          <a:p>
            <a:pPr marL="171450" indent="-171450">
              <a:buFontTx/>
              <a:buChar char="-"/>
            </a:pPr>
            <a:r>
              <a:rPr lang="en-US" dirty="0"/>
              <a:t>Used the same platform we were</a:t>
            </a:r>
            <a:r>
              <a:rPr lang="en-US" baseline="0" dirty="0"/>
              <a:t> using</a:t>
            </a:r>
          </a:p>
          <a:p>
            <a:pPr marL="171450" indent="-171450">
              <a:buFontTx/>
              <a:buChar char="-"/>
            </a:pPr>
            <a:r>
              <a:rPr lang="en-US" baseline="0" dirty="0"/>
              <a:t>[Don’t read everything – pull out a couple: Free storage, downloadable WARC files – ISO standard for web archives that could be moved to a different platform</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04E6BE14-92C4-4246-9AE5-553B54107B98}" type="slidenum">
              <a:rPr lang="en-US" smtClean="0"/>
              <a:t>29</a:t>
            </a:fld>
            <a:endParaRPr lang="en-US"/>
          </a:p>
        </p:txBody>
      </p:sp>
    </p:spTree>
    <p:extLst>
      <p:ext uri="{BB962C8B-B14F-4D97-AF65-F5344CB8AC3E}">
        <p14:creationId xmlns:p14="http://schemas.microsoft.com/office/powerpoint/2010/main" val="15843277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Pretty straightforward</a:t>
            </a:r>
            <a:r>
              <a:rPr lang="en-US" baseline="0" dirty="0"/>
              <a:t> interface</a:t>
            </a:r>
          </a:p>
          <a:p>
            <a:pPr marL="171450" indent="-171450">
              <a:buFontTx/>
              <a:buChar char="-"/>
            </a:pPr>
            <a:r>
              <a:rPr lang="en-US" baseline="0" dirty="0"/>
              <a:t>Enter URL, enter collection, add notes</a:t>
            </a:r>
          </a:p>
          <a:p>
            <a:pPr marL="171450" indent="-171450">
              <a:buFontTx/>
              <a:buChar char="-"/>
            </a:pPr>
            <a:r>
              <a:rPr lang="en-US" baseline="0" dirty="0"/>
              <a:t>One session per website</a:t>
            </a:r>
          </a:p>
          <a:p>
            <a:pPr marL="171450" indent="-171450">
              <a:buFontTx/>
              <a:buChar char="-"/>
            </a:pPr>
            <a:r>
              <a:rPr lang="en-US" baseline="0" dirty="0"/>
              <a:t>Click through the website, any link you click on is captured for inclusion in the archive. Any link you don’t click will not be captured.</a:t>
            </a:r>
          </a:p>
          <a:p>
            <a:pPr marL="171450" indent="-171450">
              <a:buFontTx/>
              <a:buChar char="-"/>
            </a:pPr>
            <a:r>
              <a:rPr lang="en-US" baseline="0" dirty="0"/>
              <a:t>Easy enough that all our staff (4 people) did crawls w/o much instruction from me</a:t>
            </a:r>
            <a:endParaRPr lang="en-US" dirty="0"/>
          </a:p>
        </p:txBody>
      </p:sp>
      <p:sp>
        <p:nvSpPr>
          <p:cNvPr id="4" name="Slide Number Placeholder 3"/>
          <p:cNvSpPr>
            <a:spLocks noGrp="1"/>
          </p:cNvSpPr>
          <p:nvPr>
            <p:ph type="sldNum" sz="quarter" idx="10"/>
          </p:nvPr>
        </p:nvSpPr>
        <p:spPr/>
        <p:txBody>
          <a:bodyPr/>
          <a:lstStyle/>
          <a:p>
            <a:fld id="{04E6BE14-92C4-4246-9AE5-553B54107B98}" type="slidenum">
              <a:rPr lang="en-US" smtClean="0"/>
              <a:t>30</a:t>
            </a:fld>
            <a:endParaRPr lang="en-US"/>
          </a:p>
        </p:txBody>
      </p:sp>
    </p:spTree>
    <p:extLst>
      <p:ext uri="{BB962C8B-B14F-4D97-AF65-F5344CB8AC3E}">
        <p14:creationId xmlns:p14="http://schemas.microsoft.com/office/powerpoint/2010/main" val="30397426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Example of what we captured</a:t>
            </a:r>
            <a:r>
              <a:rPr lang="en-US" baseline="0" dirty="0"/>
              <a:t> and replayed in Conifer</a:t>
            </a:r>
          </a:p>
          <a:p>
            <a:pPr marL="171450" indent="-171450">
              <a:buFontTx/>
              <a:buChar char="-"/>
            </a:pPr>
            <a:r>
              <a:rPr lang="en-US" baseline="0" dirty="0"/>
              <a:t>Bachelor Farmer was a well-known restaurant in Minneapolis that routinely appeared on lists of the best restaurants in the state and the country</a:t>
            </a:r>
          </a:p>
          <a:p>
            <a:pPr marL="171450" indent="-171450">
              <a:buFontTx/>
              <a:buChar char="-"/>
            </a:pPr>
            <a:r>
              <a:rPr lang="en-US" baseline="0" dirty="0"/>
              <a:t>Website as it appeared April 8 – closed w/message about a community food support service </a:t>
            </a:r>
          </a:p>
          <a:p>
            <a:pPr marL="171450" indent="-171450">
              <a:buFontTx/>
              <a:buChar char="-"/>
            </a:pPr>
            <a:r>
              <a:rPr lang="en-US" baseline="0" dirty="0"/>
              <a:t>This is an image, but if we were in the live archive, we could click out of this pop-up and interact with the website behind it.</a:t>
            </a:r>
            <a:endParaRPr lang="en-US" dirty="0"/>
          </a:p>
        </p:txBody>
      </p:sp>
      <p:sp>
        <p:nvSpPr>
          <p:cNvPr id="4" name="Slide Number Placeholder 3"/>
          <p:cNvSpPr>
            <a:spLocks noGrp="1"/>
          </p:cNvSpPr>
          <p:nvPr>
            <p:ph type="sldNum" sz="quarter" idx="10"/>
          </p:nvPr>
        </p:nvSpPr>
        <p:spPr/>
        <p:txBody>
          <a:bodyPr/>
          <a:lstStyle/>
          <a:p>
            <a:fld id="{04E6BE14-92C4-4246-9AE5-553B54107B98}" type="slidenum">
              <a:rPr lang="en-US" smtClean="0"/>
              <a:t>32</a:t>
            </a:fld>
            <a:endParaRPr lang="en-US"/>
          </a:p>
        </p:txBody>
      </p:sp>
    </p:spTree>
    <p:extLst>
      <p:ext uri="{BB962C8B-B14F-4D97-AF65-F5344CB8AC3E}">
        <p14:creationId xmlns:p14="http://schemas.microsoft.com/office/powerpoint/2010/main" val="808947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Same URL on May 1</a:t>
            </a:r>
          </a:p>
          <a:p>
            <a:pPr marL="171450" indent="-171450">
              <a:buFontTx/>
              <a:buChar char="-"/>
            </a:pPr>
            <a:r>
              <a:rPr lang="en-US" baseline="0" dirty="0"/>
              <a:t>Day or so after announced closing</a:t>
            </a:r>
          </a:p>
          <a:p>
            <a:pPr marL="171450" indent="-171450">
              <a:buFontTx/>
              <a:buChar char="-"/>
            </a:pPr>
            <a:r>
              <a:rPr lang="en-US" baseline="0" dirty="0"/>
              <a:t>Note: old website completely gone. Only this message to community. Can’t get back to old content on live web.</a:t>
            </a:r>
          </a:p>
          <a:p>
            <a:pPr marL="171450" indent="-171450">
              <a:buFontTx/>
              <a:buChar char="-"/>
            </a:pPr>
            <a:r>
              <a:rPr lang="en-US" baseline="0" dirty="0"/>
              <a:t>Now, this website is entirely gone.</a:t>
            </a:r>
          </a:p>
          <a:p>
            <a:pPr marL="171450" indent="-171450">
              <a:buFontTx/>
              <a:buChar char="-"/>
            </a:pPr>
            <a:r>
              <a:rPr lang="en-US" baseline="0" dirty="0"/>
              <a:t>Information that might be lost if not captured</a:t>
            </a:r>
            <a:endParaRPr lang="en-US" dirty="0"/>
          </a:p>
        </p:txBody>
      </p:sp>
      <p:sp>
        <p:nvSpPr>
          <p:cNvPr id="4" name="Slide Number Placeholder 3"/>
          <p:cNvSpPr>
            <a:spLocks noGrp="1"/>
          </p:cNvSpPr>
          <p:nvPr>
            <p:ph type="sldNum" sz="quarter" idx="10"/>
          </p:nvPr>
        </p:nvSpPr>
        <p:spPr/>
        <p:txBody>
          <a:bodyPr/>
          <a:lstStyle/>
          <a:p>
            <a:fld id="{04E6BE14-92C4-4246-9AE5-553B54107B98}" type="slidenum">
              <a:rPr lang="en-US" smtClean="0"/>
              <a:t>33</a:t>
            </a:fld>
            <a:endParaRPr lang="en-US"/>
          </a:p>
        </p:txBody>
      </p:sp>
    </p:spTree>
    <p:extLst>
      <p:ext uri="{BB962C8B-B14F-4D97-AF65-F5344CB8AC3E}">
        <p14:creationId xmlns:p14="http://schemas.microsoft.com/office/powerpoint/2010/main" val="16740730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After</a:t>
            </a:r>
            <a:r>
              <a:rPr lang="en-US" baseline="0" dirty="0"/>
              <a:t> capturing sites, we began the permissions process.</a:t>
            </a:r>
          </a:p>
          <a:p>
            <a:pPr marL="171450" indent="-171450">
              <a:buFontTx/>
              <a:buChar char="-"/>
            </a:pPr>
            <a:r>
              <a:rPr lang="en-US" baseline="0" dirty="0"/>
              <a:t>Letters to all private orgs do 3 things:</a:t>
            </a:r>
          </a:p>
          <a:p>
            <a:pPr marL="628650" lvl="1" indent="-171450">
              <a:buFontTx/>
              <a:buChar char="-"/>
            </a:pPr>
            <a:r>
              <a:rPr lang="en-US" baseline="0" dirty="0"/>
              <a:t>1 notify w/opt out</a:t>
            </a:r>
          </a:p>
          <a:p>
            <a:pPr marL="628650" lvl="1" indent="-171450">
              <a:buFontTx/>
              <a:buChar char="-"/>
            </a:pPr>
            <a:r>
              <a:rPr lang="en-US" baseline="0" dirty="0"/>
              <a:t>2 send survey </a:t>
            </a:r>
          </a:p>
          <a:p>
            <a:pPr marL="1085850" lvl="2" indent="-171450">
              <a:buFontTx/>
              <a:buChar char="-"/>
            </a:pPr>
            <a:r>
              <a:rPr lang="en-US" baseline="0" dirty="0"/>
              <a:t>Simple</a:t>
            </a:r>
          </a:p>
          <a:p>
            <a:pPr marL="1085850" lvl="2" indent="-171450">
              <a:buFontTx/>
              <a:buChar char="-"/>
            </a:pPr>
            <a:r>
              <a:rPr lang="en-US" baseline="0" dirty="0"/>
              <a:t>Chance to supplement website</a:t>
            </a:r>
          </a:p>
          <a:p>
            <a:pPr marL="628650" lvl="1" indent="-171450">
              <a:buFontTx/>
              <a:buChar char="-"/>
            </a:pPr>
            <a:r>
              <a:rPr lang="en-US" baseline="0" dirty="0"/>
              <a:t>Offer as repository</a:t>
            </a:r>
          </a:p>
          <a:p>
            <a:pPr marL="1085850" lvl="2" indent="-171450">
              <a:buFontTx/>
              <a:buChar char="-"/>
            </a:pPr>
            <a:r>
              <a:rPr lang="en-US" baseline="0" dirty="0"/>
              <a:t>Not many takers, yet</a:t>
            </a:r>
          </a:p>
          <a:p>
            <a:pPr marL="1085850" lvl="2" indent="-171450">
              <a:buFontTx/>
              <a:buChar char="-"/>
            </a:pPr>
            <a:r>
              <a:rPr lang="en-US" baseline="0" dirty="0"/>
              <a:t>Have gotten a few programs/bulletins</a:t>
            </a:r>
          </a:p>
          <a:p>
            <a:pPr marL="0" lvl="0" indent="0">
              <a:buFontTx/>
              <a:buNone/>
            </a:pPr>
            <a:r>
              <a:rPr lang="en-US" b="1" baseline="0" dirty="0"/>
              <a:t>This was where we were last summer. The program was up and running as the pace of COVID  changes began to slow.</a:t>
            </a:r>
          </a:p>
          <a:p>
            <a:pPr marL="628650" lvl="1" indent="-171450">
              <a:buFontTx/>
              <a:buChar char="-"/>
            </a:pPr>
            <a:endParaRPr lang="en-US" dirty="0"/>
          </a:p>
        </p:txBody>
      </p:sp>
      <p:sp>
        <p:nvSpPr>
          <p:cNvPr id="4" name="Slide Number Placeholder 3"/>
          <p:cNvSpPr>
            <a:spLocks noGrp="1"/>
          </p:cNvSpPr>
          <p:nvPr>
            <p:ph type="sldNum" sz="quarter" idx="10"/>
          </p:nvPr>
        </p:nvSpPr>
        <p:spPr/>
        <p:txBody>
          <a:bodyPr/>
          <a:lstStyle/>
          <a:p>
            <a:fld id="{04E6BE14-92C4-4246-9AE5-553B54107B98}" type="slidenum">
              <a:rPr lang="en-US" smtClean="0"/>
              <a:t>34</a:t>
            </a:fld>
            <a:endParaRPr lang="en-US"/>
          </a:p>
        </p:txBody>
      </p:sp>
    </p:spTree>
    <p:extLst>
      <p:ext uri="{BB962C8B-B14F-4D97-AF65-F5344CB8AC3E}">
        <p14:creationId xmlns:p14="http://schemas.microsoft.com/office/powerpoint/2010/main" val="800642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I’ll provide a little project background about why we developed the project and how it is organized. </a:t>
            </a:r>
          </a:p>
        </p:txBody>
      </p:sp>
      <p:sp>
        <p:nvSpPr>
          <p:cNvPr id="4" name="Slide Number Placeholder 3"/>
          <p:cNvSpPr>
            <a:spLocks noGrp="1"/>
          </p:cNvSpPr>
          <p:nvPr>
            <p:ph type="sldNum" sz="quarter" idx="5"/>
          </p:nvPr>
        </p:nvSpPr>
        <p:spPr/>
        <p:txBody>
          <a:bodyPr/>
          <a:lstStyle/>
          <a:p>
            <a:fld id="{F0FE8B14-9D8A-48BF-B642-7F03AC8A4004}" type="slidenum">
              <a:rPr lang="en-US" smtClean="0"/>
              <a:t>4</a:t>
            </a:fld>
            <a:endParaRPr lang="en-US"/>
          </a:p>
        </p:txBody>
      </p:sp>
    </p:spTree>
    <p:extLst>
      <p:ext uri="{BB962C8B-B14F-4D97-AF65-F5344CB8AC3E}">
        <p14:creationId xmlns:p14="http://schemas.microsoft.com/office/powerpoint/2010/main" val="42468955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Collections </a:t>
            </a:r>
          </a:p>
          <a:p>
            <a:r>
              <a:rPr lang="en-US" dirty="0"/>
              <a:t>New Donations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Two ways that web archiving has helped us in building relationships with donors and community</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dirty="0"/>
              <a:t>1. If we have the web content, organizations may want to donate traditional archival content. Has happened with some organizations –neighborhood organization here we notified for web archive, and they were interested in donating the physical archive.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dirty="0"/>
              <a:t>2. Option to present to donors of physical materials and way to build relationships for physical collections. When we accept donation, we can offer web crawling.</a:t>
            </a:r>
          </a:p>
          <a:p>
            <a:pPr marL="171450" indent="-171450">
              <a:buFontTx/>
              <a:buChar char="-"/>
            </a:pPr>
            <a:r>
              <a:rPr lang="en-US" dirty="0"/>
              <a:t>We had a working structure in place to document other spontaneous events – specifically, to document events following the killing of George Floyd. Many materials gathered – more difficult, but very important.</a:t>
            </a:r>
          </a:p>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04E6BE14-92C4-4246-9AE5-553B54107B98}" type="slidenum">
              <a:rPr lang="en-US" smtClean="0"/>
              <a:t>35</a:t>
            </a:fld>
            <a:endParaRPr lang="en-US"/>
          </a:p>
        </p:txBody>
      </p:sp>
    </p:spTree>
    <p:extLst>
      <p:ext uri="{BB962C8B-B14F-4D97-AF65-F5344CB8AC3E}">
        <p14:creationId xmlns:p14="http://schemas.microsoft.com/office/powerpoint/2010/main" val="23569840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Platform</a:t>
            </a:r>
          </a:p>
          <a:p>
            <a:pPr marL="171450" indent="-171450">
              <a:buFontTx/>
              <a:buChar char="-"/>
            </a:pPr>
            <a:r>
              <a:rPr lang="en-US" dirty="0"/>
              <a:t>Always envisioned a different, automated platform as program grew</a:t>
            </a:r>
          </a:p>
          <a:p>
            <a:pPr marL="171450" indent="-171450">
              <a:buFontTx/>
              <a:buChar char="-"/>
            </a:pPr>
            <a:r>
              <a:rPr lang="en-US" dirty="0"/>
              <a:t>Had long planned on Archive-It and had done trials before</a:t>
            </a:r>
          </a:p>
          <a:p>
            <a:pPr marL="171450" indent="-171450">
              <a:buFontTx/>
              <a:buChar char="-"/>
            </a:pPr>
            <a:r>
              <a:rPr lang="en-US" dirty="0"/>
              <a:t>Very luck to have been able to benefit from Archive-It’s offer of free </a:t>
            </a:r>
            <a:r>
              <a:rPr lang="en-US" dirty="0" err="1"/>
              <a:t>covid</a:t>
            </a:r>
            <a:r>
              <a:rPr lang="en-US" dirty="0"/>
              <a:t> storage space and able to be added to Community Webs</a:t>
            </a:r>
          </a:p>
          <a:p>
            <a:pPr marL="171450" indent="-171450">
              <a:buFontTx/>
              <a:buChar char="-"/>
            </a:pPr>
            <a:r>
              <a:rPr lang="en-US" dirty="0"/>
              <a:t>Community Webs is a grant funded program through Archive-It for public libraries to create best practices and create web archives</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04E6BE14-92C4-4246-9AE5-553B54107B98}" type="slidenum">
              <a:rPr lang="en-US" smtClean="0"/>
              <a:t>36</a:t>
            </a:fld>
            <a:endParaRPr lang="en-US"/>
          </a:p>
        </p:txBody>
      </p:sp>
    </p:spTree>
    <p:extLst>
      <p:ext uri="{BB962C8B-B14F-4D97-AF65-F5344CB8AC3E}">
        <p14:creationId xmlns:p14="http://schemas.microsoft.com/office/powerpoint/2010/main" val="28761913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Access Points</a:t>
            </a:r>
          </a:p>
          <a:p>
            <a:r>
              <a:rPr lang="en-US" dirty="0"/>
              <a:t>Metadata</a:t>
            </a:r>
          </a:p>
          <a:p>
            <a:pPr marL="171450" indent="-171450">
              <a:buFontTx/>
              <a:buChar char="-"/>
            </a:pPr>
            <a:r>
              <a:rPr lang="en-US" dirty="0"/>
              <a:t>Decided on our standards for metadata (derived from OCLC)</a:t>
            </a:r>
          </a:p>
          <a:p>
            <a:pPr marL="171450" indent="-171450">
              <a:buFontTx/>
              <a:buChar char="-"/>
            </a:pPr>
            <a:r>
              <a:rPr lang="en-US" dirty="0"/>
              <a:t>Volunteers and interns helping to create metadata for each URL, including subject headings, descriptions, and creator information</a:t>
            </a:r>
          </a:p>
          <a:p>
            <a:pPr marL="0" indent="0">
              <a:buFontTx/>
              <a:buNone/>
            </a:pPr>
            <a:r>
              <a:rPr lang="en-US" dirty="0"/>
              <a:t>Integration</a:t>
            </a:r>
          </a:p>
          <a:p>
            <a:pPr marL="0" indent="0">
              <a:buFontTx/>
              <a:buNone/>
            </a:pPr>
            <a:r>
              <a:rPr lang="en-US" dirty="0"/>
              <a:t>- linked from library website and linked in digital collections</a:t>
            </a:r>
          </a:p>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04E6BE14-92C4-4246-9AE5-553B54107B98}" type="slidenum">
              <a:rPr lang="en-US" smtClean="0"/>
              <a:t>37</a:t>
            </a:fld>
            <a:endParaRPr lang="en-US"/>
          </a:p>
        </p:txBody>
      </p:sp>
    </p:spTree>
    <p:extLst>
      <p:ext uri="{BB962C8B-B14F-4D97-AF65-F5344CB8AC3E}">
        <p14:creationId xmlns:p14="http://schemas.microsoft.com/office/powerpoint/2010/main" val="42290013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Public</a:t>
            </a:r>
            <a:r>
              <a:rPr lang="en-US" baseline="0" dirty="0"/>
              <a:t> Access – most exciting!</a:t>
            </a:r>
          </a:p>
          <a:p>
            <a:pPr marL="628650" lvl="1" indent="-171450">
              <a:buFontTx/>
              <a:buChar char="-"/>
            </a:pPr>
            <a:r>
              <a:rPr lang="en-US" baseline="0" dirty="0"/>
              <a:t>Some content still to be added to Archive-It; metadata to be enhanced</a:t>
            </a:r>
          </a:p>
          <a:p>
            <a:pPr marL="628650" lvl="1" indent="-171450">
              <a:buFontTx/>
              <a:buChar char="-"/>
            </a:pPr>
            <a:r>
              <a:rPr lang="en-US" baseline="0" dirty="0"/>
              <a:t>Integration with finding aids and digital collections</a:t>
            </a:r>
          </a:p>
          <a:p>
            <a:pPr marL="171450" lvl="0" indent="-171450">
              <a:buFontTx/>
              <a:buChar char="-"/>
            </a:pPr>
            <a:r>
              <a:rPr lang="en-US" baseline="0" dirty="0"/>
              <a:t>Follow-up crawls</a:t>
            </a:r>
          </a:p>
          <a:p>
            <a:pPr marL="171450" lvl="0" indent="-171450">
              <a:buFontTx/>
              <a:buChar char="-"/>
            </a:pPr>
            <a:r>
              <a:rPr lang="en-US" baseline="0" dirty="0"/>
              <a:t>Increase awareness</a:t>
            </a:r>
          </a:p>
          <a:p>
            <a:pPr marL="628650" lvl="1" indent="-171450">
              <a:buFontTx/>
              <a:buChar char="-"/>
            </a:pPr>
            <a:r>
              <a:rPr lang="en-US" baseline="0" dirty="0"/>
              <a:t>Promotion of web archive to content creators and library patrons</a:t>
            </a:r>
          </a:p>
          <a:p>
            <a:pPr marL="628650" lvl="1" indent="-171450">
              <a:buFontTx/>
              <a:buChar char="-"/>
            </a:pPr>
            <a:r>
              <a:rPr lang="en-US" baseline="0" dirty="0"/>
              <a:t>Tools and guides for using web archives effectively</a:t>
            </a:r>
          </a:p>
          <a:p>
            <a:pPr marL="171450" lvl="0" indent="-171450">
              <a:buFontTx/>
              <a:buChar char="-"/>
            </a:pPr>
            <a:r>
              <a:rPr lang="en-US" baseline="0" dirty="0"/>
              <a:t>Proactive web archiving</a:t>
            </a:r>
          </a:p>
          <a:p>
            <a:pPr marL="628650" lvl="1" indent="-171450">
              <a:buFontTx/>
              <a:buChar char="-"/>
            </a:pPr>
            <a:r>
              <a:rPr lang="en-US" baseline="0" dirty="0"/>
              <a:t>Still respond to spontaneous events, but also further develop a less reactionary, more systematic collection. Going back to VF analogy, we want to collect the everyday, topical materials that document our local </a:t>
            </a:r>
            <a:r>
              <a:rPr lang="en-US" baseline="0"/>
              <a:t>community online.</a:t>
            </a:r>
            <a:endParaRPr lang="en-US" dirty="0"/>
          </a:p>
        </p:txBody>
      </p:sp>
      <p:sp>
        <p:nvSpPr>
          <p:cNvPr id="4" name="Slide Number Placeholder 3"/>
          <p:cNvSpPr>
            <a:spLocks noGrp="1"/>
          </p:cNvSpPr>
          <p:nvPr>
            <p:ph type="sldNum" sz="quarter" idx="10"/>
          </p:nvPr>
        </p:nvSpPr>
        <p:spPr/>
        <p:txBody>
          <a:bodyPr/>
          <a:lstStyle/>
          <a:p>
            <a:fld id="{04E6BE14-92C4-4246-9AE5-553B54107B98}" type="slidenum">
              <a:rPr lang="en-US" smtClean="0"/>
              <a:t>38</a:t>
            </a:fld>
            <a:endParaRPr lang="en-US"/>
          </a:p>
        </p:txBody>
      </p:sp>
    </p:spTree>
    <p:extLst>
      <p:ext uri="{BB962C8B-B14F-4D97-AF65-F5344CB8AC3E}">
        <p14:creationId xmlns:p14="http://schemas.microsoft.com/office/powerpoint/2010/main" val="1121781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March 2020 as the global pandemic was declared and Minnesota State University, Mankato like many other schools moved to a remote learning and remote working environment, the University Archives considered how to document what was happening on campus and in the greater community.  We started collecting university communications about our pandemic response.  We also started considering ways to get personal experiences.  Many historical societies and university archives started posting on social media about their goal to collect material on the pandemic.  The University Archives at Minnesota State Mankato utilized existing oral history project expertise and developed the COVID-19 Community History Project.  </a:t>
            </a:r>
          </a:p>
          <a:p>
            <a:endParaRPr lang="en-US"/>
          </a:p>
          <a:p>
            <a:r>
              <a:rPr lang="en-US" dirty="0"/>
              <a:t>As outlined on this side,  (depending on timing, I think we could skip this part)</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sz="1200" dirty="0"/>
              <a:t>The University Archives at Minnesota State University, Mankato will collect, preserve, and provide access to these COVID-19 Pandemic experiences for current and future researchers.  Many of these experiences will be made accessible through our digital collections, freely available on the internet through our digital collections sites. We want to ensure we leave behind a substantial record for future scholars and historians.”</a:t>
            </a:r>
            <a:endParaRPr lang="en-US" sz="1200" dirty="0">
              <a:cs typeface="Calibri"/>
            </a:endParaRPr>
          </a:p>
          <a:p>
            <a:endParaRPr lang="en-US"/>
          </a:p>
        </p:txBody>
      </p:sp>
      <p:sp>
        <p:nvSpPr>
          <p:cNvPr id="4" name="Slide Number Placeholder 3"/>
          <p:cNvSpPr>
            <a:spLocks noGrp="1"/>
          </p:cNvSpPr>
          <p:nvPr>
            <p:ph type="sldNum" sz="quarter" idx="5"/>
          </p:nvPr>
        </p:nvSpPr>
        <p:spPr/>
        <p:txBody>
          <a:bodyPr/>
          <a:lstStyle/>
          <a:p>
            <a:fld id="{F0FE8B14-9D8A-48BF-B642-7F03AC8A4004}" type="slidenum">
              <a:rPr lang="en-US" smtClean="0"/>
              <a:t>5</a:t>
            </a:fld>
            <a:endParaRPr lang="en-US"/>
          </a:p>
        </p:txBody>
      </p:sp>
    </p:spTree>
    <p:extLst>
      <p:ext uri="{BB962C8B-B14F-4D97-AF65-F5344CB8AC3E}">
        <p14:creationId xmlns:p14="http://schemas.microsoft.com/office/powerpoint/2010/main" val="1992359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In February/March, we started collecting official University communications to staff and students, such as emails, website and social media posts. We wanted to collect and preserve the University’s official response.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Moving beyond University communications, it quickly became clear that this project would be more than a traditional oral history project.  Oral histories are intentional interviews between two or more people that have a clear focus and set of questions.  We expected that individuals may want to provide their experience in a variety of ways and as a result we labeled it a Community History Project.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Archives identified examples of the types of experiences we would be open to collecting including: self-interviews, journals, and creative works.  We also wanted to be open to the ideas of our participants.  Students come from all parts of the university and bring unique skills and ideas to the project.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For example, Cali Cantu created a drawing entitled, “Cinco de Mayo, Fiesta Postponed” which spoke of her family finding new ways to celebrate this festival.</a:t>
            </a:r>
            <a:endParaRPr lang="en-US"/>
          </a:p>
        </p:txBody>
      </p:sp>
      <p:sp>
        <p:nvSpPr>
          <p:cNvPr id="4" name="Slide Number Placeholder 3"/>
          <p:cNvSpPr>
            <a:spLocks noGrp="1"/>
          </p:cNvSpPr>
          <p:nvPr>
            <p:ph type="sldNum" sz="quarter" idx="5"/>
          </p:nvPr>
        </p:nvSpPr>
        <p:spPr/>
        <p:txBody>
          <a:bodyPr/>
          <a:lstStyle/>
          <a:p>
            <a:fld id="{F0FE8B14-9D8A-48BF-B642-7F03AC8A4004}" type="slidenum">
              <a:rPr lang="en-US" smtClean="0"/>
              <a:t>6</a:t>
            </a:fld>
            <a:endParaRPr lang="en-US"/>
          </a:p>
        </p:txBody>
      </p:sp>
    </p:spTree>
    <p:extLst>
      <p:ext uri="{BB962C8B-B14F-4D97-AF65-F5344CB8AC3E}">
        <p14:creationId xmlns:p14="http://schemas.microsoft.com/office/powerpoint/2010/main" val="515497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We initially thought that this project could be advertised to professors and we would get contributions from community members.  </a:t>
            </a:r>
          </a:p>
          <a:p>
            <a:r>
              <a:rPr lang="en-US" sz="1200" kern="1200">
                <a:solidFill>
                  <a:schemeClr val="tx1"/>
                </a:solidFill>
                <a:effectLst/>
                <a:latin typeface="+mn-lt"/>
                <a:ea typeface="+mn-ea"/>
                <a:cs typeface="+mn-cs"/>
              </a:rPr>
              <a:t>As we started working out details, we were approached by the Dean of Library and Learning about the need for remote work opportunities for student employees and we felt the COVID-19 project could be an option.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We have had few contributions from students in courses and from members of the community.  That is primarily because the student worker component of the project became such a focus.  Following Spring Break, the COVID-19 Community History Project became part of the work assignments of many student employees.  For International Students laid off by the campus food service vendor, funding was provided by the Dean of Global Education to work on this project.  </a:t>
            </a:r>
          </a:p>
        </p:txBody>
      </p:sp>
      <p:sp>
        <p:nvSpPr>
          <p:cNvPr id="4" name="Slide Number Placeholder 3"/>
          <p:cNvSpPr>
            <a:spLocks noGrp="1"/>
          </p:cNvSpPr>
          <p:nvPr>
            <p:ph type="sldNum" sz="quarter" idx="5"/>
          </p:nvPr>
        </p:nvSpPr>
        <p:spPr/>
        <p:txBody>
          <a:bodyPr/>
          <a:lstStyle/>
          <a:p>
            <a:fld id="{F0FE8B14-9D8A-48BF-B642-7F03AC8A4004}" type="slidenum">
              <a:rPr lang="en-US" smtClean="0"/>
              <a:t>7</a:t>
            </a:fld>
            <a:endParaRPr lang="en-US"/>
          </a:p>
        </p:txBody>
      </p:sp>
    </p:spTree>
    <p:extLst>
      <p:ext uri="{BB962C8B-B14F-4D97-AF65-F5344CB8AC3E}">
        <p14:creationId xmlns:p14="http://schemas.microsoft.com/office/powerpoint/2010/main" val="2369255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archives has previously worked with interns and graduate assistants conducting oral history projects on our behalf, but we did not have any experience with managing such a large group of student employees for an archives project.  Add in the remote work component and it quickly became clear the Archives needed significant campus support.  Thankfully we had a number of individuals and departments step up to help.  The project management team included the entire University Archives team, the Deans of Library and Learning and Global Education, and staff from the Kearney Center for International Student Services and Student Financial Services.,  We had 18 campus supervisors from eight departments help manage the student employees. </a:t>
            </a:r>
          </a:p>
          <a:p>
            <a:endParaRPr lang="en-US"/>
          </a:p>
          <a:p>
            <a:r>
              <a:rPr lang="en-US"/>
              <a:t>Another thing that quickly became clear was the importance of our project website.  (I’m using quickly a lot here, and that is because much of this initial work happened over a three week time-span alongside staff transitioning to working from home.) </a:t>
            </a:r>
          </a:p>
          <a:p>
            <a:endParaRPr lang="en-US"/>
          </a:p>
          <a:p>
            <a:r>
              <a:rPr lang="en-US"/>
              <a:t>The project website became the home to general information about the project along with training for students and supervisors. The initial components of the site were up by the end of March.  We continued to make regular additions (particularly to the FAQs) through April as the project really got underway.  We used LibGuides for our project website. </a:t>
            </a:r>
          </a:p>
          <a:p>
            <a:endParaRPr lang="en-US"/>
          </a:p>
        </p:txBody>
      </p:sp>
      <p:sp>
        <p:nvSpPr>
          <p:cNvPr id="4" name="Slide Number Placeholder 3"/>
          <p:cNvSpPr>
            <a:spLocks noGrp="1"/>
          </p:cNvSpPr>
          <p:nvPr>
            <p:ph type="sldNum" sz="quarter" idx="5"/>
          </p:nvPr>
        </p:nvSpPr>
        <p:spPr/>
        <p:txBody>
          <a:bodyPr/>
          <a:lstStyle/>
          <a:p>
            <a:fld id="{F0FE8B14-9D8A-48BF-B642-7F03AC8A4004}" type="slidenum">
              <a:rPr lang="en-US" smtClean="0"/>
              <a:t>9</a:t>
            </a:fld>
            <a:endParaRPr lang="en-US"/>
          </a:p>
        </p:txBody>
      </p:sp>
    </p:spTree>
    <p:extLst>
      <p:ext uri="{BB962C8B-B14F-4D97-AF65-F5344CB8AC3E}">
        <p14:creationId xmlns:p14="http://schemas.microsoft.com/office/powerpoint/2010/main" val="2803343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we’ll provide a little project background about why we developed the project and how it is organized. </a:t>
            </a:r>
          </a:p>
          <a:p>
            <a:endParaRPr lang="en-US"/>
          </a:p>
          <a:p>
            <a:r>
              <a:rPr lang="en-US"/>
              <a:t>Complications </a:t>
            </a:r>
          </a:p>
          <a:p>
            <a:r>
              <a:rPr lang="en-US"/>
              <a:t>Quiz was attached to the creator   </a:t>
            </a:r>
          </a:p>
          <a:p>
            <a:r>
              <a:rPr lang="en-US"/>
              <a:t>Sending the wrong link from the LibGuides </a:t>
            </a:r>
          </a:p>
          <a:p>
            <a:endParaRPr lang="en-US" sz="1100"/>
          </a:p>
          <a:p>
            <a:r>
              <a:rPr lang="en-US" sz="1100"/>
              <a:t>Successes </a:t>
            </a:r>
          </a:p>
          <a:p>
            <a:r>
              <a:rPr lang="en-US" sz="2400"/>
              <a:t>Overall ease of use in a team environment</a:t>
            </a:r>
          </a:p>
          <a:p>
            <a:r>
              <a:rPr lang="en-US" sz="2400"/>
              <a:t>User friendly for team and project participants</a:t>
            </a:r>
          </a:p>
          <a:p>
            <a:r>
              <a:rPr lang="en-US" sz="2400"/>
              <a:t>Use this project as a framework for future collaborations to strengthen University Archives and Southern Minnesota Historical Center collections</a:t>
            </a:r>
          </a:p>
          <a:p>
            <a:endParaRPr lang="en-US" sz="1100"/>
          </a:p>
          <a:p>
            <a:endParaRPr lang="en-US"/>
          </a:p>
          <a:p>
            <a:endParaRPr lang="en-US"/>
          </a:p>
          <a:p>
            <a:r>
              <a:rPr lang="en-US"/>
              <a:t>As we are nearing the end of this project, we have begun to reflect of some of the complications and successes we have had with using </a:t>
            </a:r>
            <a:r>
              <a:rPr lang="en-US" err="1"/>
              <a:t>LibApps</a:t>
            </a:r>
            <a:r>
              <a:rPr lang="en-US"/>
              <a:t> for this project.    </a:t>
            </a:r>
          </a:p>
          <a:p>
            <a:endParaRPr lang="en-US"/>
          </a:p>
          <a:p>
            <a:r>
              <a:rPr lang="en-US"/>
              <a:t>In terms of complications, there were very few and relatively minor.  In fact, we really had a hard time coming up with complications!  </a:t>
            </a:r>
          </a:p>
          <a:p>
            <a:endParaRPr lang="en-US"/>
          </a:p>
          <a:p>
            <a:r>
              <a:rPr lang="en-US"/>
              <a:t>One of them that we quickly found out is that the quiz was attached to Heidi’s account since she created the quiz.  So she was the only one who could run reports on the quiz.  </a:t>
            </a:r>
          </a:p>
          <a:p>
            <a:endParaRPr lang="en-US"/>
          </a:p>
          <a:p>
            <a:r>
              <a:rPr lang="en-US"/>
              <a:t>We did find a way for others to access the information, but we were not able to share access to our student worker Ericka who was helping us over the summer as she did not have a </a:t>
            </a:r>
            <a:r>
              <a:rPr lang="en-US" err="1"/>
              <a:t>SpringShare</a:t>
            </a:r>
            <a:r>
              <a:rPr lang="en-US"/>
              <a:t> Account.  </a:t>
            </a:r>
          </a:p>
          <a:p>
            <a:endParaRPr lang="en-US"/>
          </a:p>
          <a:p>
            <a:r>
              <a:rPr lang="en-US"/>
              <a:t>Since we had moved to creating weekly quizzes as professional development opportunities for the students, we did end up moving the quizzes to Microsoft Forms, and through our Microsoft Team environment, we felt that we were better able to see and share results.  </a:t>
            </a:r>
          </a:p>
          <a:p>
            <a:endParaRPr lang="en-US"/>
          </a:p>
          <a:p>
            <a:r>
              <a:rPr lang="en-US"/>
              <a:t>Another issue that we ran into quickly is not really an issue with the software, but more so a reminder to make sure you are sharing any links very carefully and NOT do what we did.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For example, what is wrong with this link: </a:t>
            </a:r>
            <a:r>
              <a:rPr lang="en-US">
                <a:hlinkClick r:id="rId3"/>
              </a:rPr>
              <a:t>https://mnsu.libapps.com/libguides/admin_c.php?g=1018807&amp;p=7394776</a:t>
            </a:r>
            <a:r>
              <a:rPr lang="en-US"/>
              <a:t> </a:t>
            </a:r>
          </a:p>
          <a:p>
            <a:endParaRPr lang="en-US"/>
          </a:p>
          <a:p>
            <a:r>
              <a:rPr lang="en-US"/>
              <a:t>We shared this link in an email to students and immediately got a student asking for access to </a:t>
            </a:r>
            <a:r>
              <a:rPr lang="en-US" err="1"/>
              <a:t>LibApps</a:t>
            </a:r>
            <a:r>
              <a:rPr lang="en-US"/>
              <a:t> because it was asking them for a User Name and Password.  Oops!</a:t>
            </a:r>
          </a:p>
          <a:p>
            <a:endParaRPr lang="en-US"/>
          </a:p>
          <a:p>
            <a:r>
              <a:rPr lang="en-US"/>
              <a:t>We had accidently shared the link to the Admin page rather than the Page URL.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Here’s the correct link = </a:t>
            </a:r>
            <a:r>
              <a:rPr lang="en-US" sz="1200" u="sng" kern="1200">
                <a:solidFill>
                  <a:schemeClr val="tx1"/>
                </a:solidFill>
                <a:effectLst/>
                <a:latin typeface="+mn-lt"/>
                <a:ea typeface="+mn-ea"/>
                <a:cs typeface="+mn-cs"/>
                <a:hlinkClick r:id="rId4"/>
              </a:rPr>
              <a:t>https://libguides.mnsu.edu/c.php?g=1018807&amp;p=7394776</a:t>
            </a:r>
            <a:r>
              <a:rPr lang="en-US" sz="1200" kern="1200">
                <a:solidFill>
                  <a:schemeClr val="tx1"/>
                </a:solidFill>
                <a:effectLst/>
                <a:latin typeface="+mn-lt"/>
                <a:ea typeface="+mn-ea"/>
                <a:cs typeface="+mn-cs"/>
              </a:rPr>
              <a:t> </a:t>
            </a:r>
            <a:endParaRPr lang="en-US"/>
          </a:p>
          <a:p>
            <a:endParaRPr lang="en-US"/>
          </a:p>
          <a:p>
            <a:r>
              <a:rPr lang="en-US"/>
              <a:t>In the End, we had more successes than complications!  </a:t>
            </a:r>
          </a:p>
          <a:p>
            <a:endParaRPr lang="en-US"/>
          </a:p>
          <a:p>
            <a:r>
              <a:rPr lang="en-US"/>
              <a:t>Overall, </a:t>
            </a:r>
            <a:r>
              <a:rPr lang="en-US" err="1"/>
              <a:t>LibApps</a:t>
            </a:r>
            <a:r>
              <a:rPr lang="en-US"/>
              <a:t> were easy to use in our team environment and very user friendly for us and all of the project participants.  </a:t>
            </a:r>
          </a:p>
          <a:p>
            <a:endParaRPr lang="en-US"/>
          </a:p>
          <a:p>
            <a:r>
              <a:rPr lang="en-US"/>
              <a:t>We were able to create project pages that we could quickly adapt and update.  </a:t>
            </a:r>
          </a:p>
          <a:p>
            <a:endParaRPr lang="en-US"/>
          </a:p>
          <a:p>
            <a:r>
              <a:rPr lang="en-US"/>
              <a:t>We feel that we will be able to use this </a:t>
            </a:r>
            <a:r>
              <a:rPr lang="en-US" err="1"/>
              <a:t>LibApp</a:t>
            </a:r>
            <a:r>
              <a:rPr lang="en-US"/>
              <a:t> framework for future collaborations to strengthen University Archives and Southern Minnesota Historical Center collections.  </a:t>
            </a:r>
          </a:p>
          <a:p>
            <a:endParaRPr lang="en-US"/>
          </a:p>
          <a:p>
            <a:r>
              <a:rPr lang="en-US"/>
              <a:t>In fact, we are currently working with a graduate student in History who is developing a Community History project called #NoJusticeNoPeace, which seeks to record personal experiences related to the protests in Minnesota in the summer of 2020.  </a:t>
            </a:r>
          </a:p>
          <a:p>
            <a:endParaRPr lang="en-US"/>
          </a:p>
          <a:p>
            <a:r>
              <a:rPr lang="en-US"/>
              <a:t>We copied the COVID-19 </a:t>
            </a:r>
            <a:r>
              <a:rPr lang="en-US" err="1"/>
              <a:t>LibGuide</a:t>
            </a:r>
            <a:r>
              <a:rPr lang="en-US"/>
              <a:t> to create a similar guide for this new project with forms and quizzes to assist in gathering these experiences.  </a:t>
            </a:r>
          </a:p>
          <a:p>
            <a:endParaRPr lang="en-US"/>
          </a:p>
          <a:p>
            <a:endParaRPr lang="en-US"/>
          </a:p>
        </p:txBody>
      </p:sp>
      <p:sp>
        <p:nvSpPr>
          <p:cNvPr id="4" name="Slide Number Placeholder 3"/>
          <p:cNvSpPr>
            <a:spLocks noGrp="1"/>
          </p:cNvSpPr>
          <p:nvPr>
            <p:ph type="sldNum" sz="quarter" idx="5"/>
          </p:nvPr>
        </p:nvSpPr>
        <p:spPr/>
        <p:txBody>
          <a:bodyPr/>
          <a:lstStyle/>
          <a:p>
            <a:fld id="{F0FE8B14-9D8A-48BF-B642-7F03AC8A4004}" type="slidenum">
              <a:rPr lang="en-US" smtClean="0"/>
              <a:t>10</a:t>
            </a:fld>
            <a:endParaRPr lang="en-US"/>
          </a:p>
        </p:txBody>
      </p:sp>
    </p:spTree>
    <p:extLst>
      <p:ext uri="{BB962C8B-B14F-4D97-AF65-F5344CB8AC3E}">
        <p14:creationId xmlns:p14="http://schemas.microsoft.com/office/powerpoint/2010/main" val="137168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we’ll provide a little project background about why we developed the project and how it is organized.  </a:t>
            </a:r>
          </a:p>
          <a:p>
            <a:r>
              <a:rPr lang="en-US"/>
              <a:t>Complications </a:t>
            </a:r>
          </a:p>
          <a:p>
            <a:r>
              <a:rPr lang="en-US"/>
              <a:t>Can only have one Team open at a time</a:t>
            </a:r>
          </a:p>
          <a:p>
            <a:r>
              <a:rPr lang="en-US"/>
              <a:t>Not video friendly</a:t>
            </a:r>
          </a:p>
          <a:p>
            <a:endParaRPr lang="en-US"/>
          </a:p>
          <a:p>
            <a:r>
              <a:rPr lang="en-US"/>
              <a:t>Successes</a:t>
            </a:r>
          </a:p>
          <a:p>
            <a:r>
              <a:rPr lang="en-US"/>
              <a:t>Overall ease of use in a team environment</a:t>
            </a:r>
          </a:p>
          <a:p>
            <a:r>
              <a:rPr lang="en-US"/>
              <a:t>1 TB of storage for each team</a:t>
            </a:r>
          </a:p>
          <a:p>
            <a:r>
              <a:rPr lang="en-US"/>
              <a:t>Ability to bring a specific document to a person (or groups) attention</a:t>
            </a:r>
          </a:p>
          <a:p>
            <a:r>
              <a:rPr lang="en-US"/>
              <a:t>Chat saved lots of time</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FE8B14-9D8A-48BF-B642-7F03AC8A40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03290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A41AC9C-E92A-5A4F-AA25-355B232AABAA}"/>
              </a:ext>
            </a:extLst>
          </p:cNvPr>
          <p:cNvSpPr>
            <a:spLocks noGrp="1"/>
          </p:cNvSpPr>
          <p:nvPr>
            <p:ph type="dt" sz="half" idx="10"/>
          </p:nvPr>
        </p:nvSpPr>
        <p:spPr/>
        <p:txBody>
          <a:bodyPr/>
          <a:lstStyle>
            <a:lvl1pPr>
              <a:defRPr/>
            </a:lvl1pPr>
          </a:lstStyle>
          <a:p>
            <a:pPr>
              <a:defRPr/>
            </a:pPr>
            <a:fld id="{EC5A13B4-DCF7-B940-93C3-CC2F751434F8}" type="datetimeFigureOut">
              <a:rPr lang="en-US"/>
              <a:pPr>
                <a:defRPr/>
              </a:pPr>
              <a:t>5/19/2021</a:t>
            </a:fld>
            <a:endParaRPr lang="en-US"/>
          </a:p>
        </p:txBody>
      </p:sp>
      <p:sp>
        <p:nvSpPr>
          <p:cNvPr id="5" name="Footer Placeholder 4">
            <a:extLst>
              <a:ext uri="{FF2B5EF4-FFF2-40B4-BE49-F238E27FC236}">
                <a16:creationId xmlns:a16="http://schemas.microsoft.com/office/drawing/2014/main" id="{F1EFE5F7-2D62-F843-97B8-8D790F284AD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1AB8ED4-F464-0B45-B930-C30901321D2B}"/>
              </a:ext>
            </a:extLst>
          </p:cNvPr>
          <p:cNvSpPr>
            <a:spLocks noGrp="1"/>
          </p:cNvSpPr>
          <p:nvPr>
            <p:ph type="sldNum" sz="quarter" idx="12"/>
          </p:nvPr>
        </p:nvSpPr>
        <p:spPr/>
        <p:txBody>
          <a:bodyPr/>
          <a:lstStyle>
            <a:lvl1pPr>
              <a:defRPr/>
            </a:lvl1pPr>
          </a:lstStyle>
          <a:p>
            <a:pPr>
              <a:defRPr/>
            </a:pPr>
            <a:fld id="{A072B125-11D6-3F48-A6EF-CC0FA1ADF5E8}" type="slidenum">
              <a:rPr lang="en-US"/>
              <a:pPr>
                <a:defRPr/>
              </a:pPr>
              <a:t>‹#›</a:t>
            </a:fld>
            <a:endParaRPr lang="en-US"/>
          </a:p>
        </p:txBody>
      </p:sp>
    </p:spTree>
    <p:extLst>
      <p:ext uri="{BB962C8B-B14F-4D97-AF65-F5344CB8AC3E}">
        <p14:creationId xmlns:p14="http://schemas.microsoft.com/office/powerpoint/2010/main" val="1167686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34BF36-5BF2-4E47-B5CA-3BB651452FAD}"/>
              </a:ext>
            </a:extLst>
          </p:cNvPr>
          <p:cNvSpPr>
            <a:spLocks noGrp="1"/>
          </p:cNvSpPr>
          <p:nvPr>
            <p:ph type="dt" sz="half" idx="10"/>
          </p:nvPr>
        </p:nvSpPr>
        <p:spPr/>
        <p:txBody>
          <a:bodyPr/>
          <a:lstStyle>
            <a:lvl1pPr>
              <a:defRPr/>
            </a:lvl1pPr>
          </a:lstStyle>
          <a:p>
            <a:pPr>
              <a:defRPr/>
            </a:pPr>
            <a:fld id="{A7FEBF60-FE9B-E043-A766-AB9D3C3F3626}" type="datetimeFigureOut">
              <a:rPr lang="en-US"/>
              <a:pPr>
                <a:defRPr/>
              </a:pPr>
              <a:t>5/19/2021</a:t>
            </a:fld>
            <a:endParaRPr lang="en-US"/>
          </a:p>
        </p:txBody>
      </p:sp>
      <p:sp>
        <p:nvSpPr>
          <p:cNvPr id="5" name="Footer Placeholder 4">
            <a:extLst>
              <a:ext uri="{FF2B5EF4-FFF2-40B4-BE49-F238E27FC236}">
                <a16:creationId xmlns:a16="http://schemas.microsoft.com/office/drawing/2014/main" id="{1ACC8BC2-622B-9B48-BAFE-B24E97DD588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CCDF686-540C-6042-B7F5-5C8F3BEA3569}"/>
              </a:ext>
            </a:extLst>
          </p:cNvPr>
          <p:cNvSpPr>
            <a:spLocks noGrp="1"/>
          </p:cNvSpPr>
          <p:nvPr>
            <p:ph type="sldNum" sz="quarter" idx="12"/>
          </p:nvPr>
        </p:nvSpPr>
        <p:spPr/>
        <p:txBody>
          <a:bodyPr/>
          <a:lstStyle>
            <a:lvl1pPr>
              <a:defRPr/>
            </a:lvl1pPr>
          </a:lstStyle>
          <a:p>
            <a:pPr>
              <a:defRPr/>
            </a:pPr>
            <a:fld id="{9D656FD3-B82F-D045-ADD3-D63746C8D11B}" type="slidenum">
              <a:rPr lang="en-US"/>
              <a:pPr>
                <a:defRPr/>
              </a:pPr>
              <a:t>‹#›</a:t>
            </a:fld>
            <a:endParaRPr lang="en-US"/>
          </a:p>
        </p:txBody>
      </p:sp>
    </p:spTree>
    <p:extLst>
      <p:ext uri="{BB962C8B-B14F-4D97-AF65-F5344CB8AC3E}">
        <p14:creationId xmlns:p14="http://schemas.microsoft.com/office/powerpoint/2010/main" val="424895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362CCA-72C0-8345-8BEB-7276F856BDEE}"/>
              </a:ext>
            </a:extLst>
          </p:cNvPr>
          <p:cNvSpPr>
            <a:spLocks noGrp="1"/>
          </p:cNvSpPr>
          <p:nvPr>
            <p:ph type="dt" sz="half" idx="10"/>
          </p:nvPr>
        </p:nvSpPr>
        <p:spPr/>
        <p:txBody>
          <a:bodyPr/>
          <a:lstStyle>
            <a:lvl1pPr>
              <a:defRPr/>
            </a:lvl1pPr>
          </a:lstStyle>
          <a:p>
            <a:pPr>
              <a:defRPr/>
            </a:pPr>
            <a:fld id="{8CD82A27-F46B-FD4D-BE51-157E609FD23D}" type="datetimeFigureOut">
              <a:rPr lang="en-US"/>
              <a:pPr>
                <a:defRPr/>
              </a:pPr>
              <a:t>5/19/2021</a:t>
            </a:fld>
            <a:endParaRPr lang="en-US"/>
          </a:p>
        </p:txBody>
      </p:sp>
      <p:sp>
        <p:nvSpPr>
          <p:cNvPr id="5" name="Footer Placeholder 4">
            <a:extLst>
              <a:ext uri="{FF2B5EF4-FFF2-40B4-BE49-F238E27FC236}">
                <a16:creationId xmlns:a16="http://schemas.microsoft.com/office/drawing/2014/main" id="{1F2005C1-ACBD-5A49-8A61-65147B6EEAD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FCAB119-0A0C-E145-A15A-0ABD50D850DA}"/>
              </a:ext>
            </a:extLst>
          </p:cNvPr>
          <p:cNvSpPr>
            <a:spLocks noGrp="1"/>
          </p:cNvSpPr>
          <p:nvPr>
            <p:ph type="sldNum" sz="quarter" idx="12"/>
          </p:nvPr>
        </p:nvSpPr>
        <p:spPr/>
        <p:txBody>
          <a:bodyPr/>
          <a:lstStyle>
            <a:lvl1pPr>
              <a:defRPr/>
            </a:lvl1pPr>
          </a:lstStyle>
          <a:p>
            <a:pPr>
              <a:defRPr/>
            </a:pPr>
            <a:fld id="{3593A319-79C4-0B44-900C-FCC21A6ED3A6}" type="slidenum">
              <a:rPr lang="en-US"/>
              <a:pPr>
                <a:defRPr/>
              </a:pPr>
              <a:t>‹#›</a:t>
            </a:fld>
            <a:endParaRPr lang="en-US"/>
          </a:p>
        </p:txBody>
      </p:sp>
    </p:spTree>
    <p:extLst>
      <p:ext uri="{BB962C8B-B14F-4D97-AF65-F5344CB8AC3E}">
        <p14:creationId xmlns:p14="http://schemas.microsoft.com/office/powerpoint/2010/main" val="3432758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717"/>
            <a:ext cx="12192306" cy="6857829"/>
          </a:xfrm>
          <a:prstGeom prst="rect">
            <a:avLst/>
          </a:prstGeom>
        </p:spPr>
      </p:pic>
      <p:sp>
        <p:nvSpPr>
          <p:cNvPr id="2" name="Title 1"/>
          <p:cNvSpPr>
            <a:spLocks noGrp="1"/>
          </p:cNvSpPr>
          <p:nvPr>
            <p:ph type="ctrTitle" hasCustomPrompt="1"/>
          </p:nvPr>
        </p:nvSpPr>
        <p:spPr>
          <a:xfrm>
            <a:off x="1524000" y="3005982"/>
            <a:ext cx="9144000" cy="899445"/>
          </a:xfrm>
        </p:spPr>
        <p:txBody>
          <a:bodyPr anchor="ctr"/>
          <a:lstStyle>
            <a:lvl1pPr algn="ctr">
              <a:defRPr sz="6000">
                <a:solidFill>
                  <a:schemeClr val="bg1"/>
                </a:solidFill>
              </a:defRPr>
            </a:lvl1pPr>
          </a:lstStyle>
          <a:p>
            <a:r>
              <a:rPr lang="en-US" dirty="0"/>
              <a:t>Presentation name</a:t>
            </a:r>
          </a:p>
        </p:txBody>
      </p:sp>
    </p:spTree>
    <p:extLst>
      <p:ext uri="{BB962C8B-B14F-4D97-AF65-F5344CB8AC3E}">
        <p14:creationId xmlns:p14="http://schemas.microsoft.com/office/powerpoint/2010/main" val="23269883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lue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71"/>
            <a:ext cx="12192306" cy="6857829"/>
          </a:xfrm>
          <a:prstGeom prst="rect">
            <a:avLst/>
          </a:prstGeom>
        </p:spPr>
      </p:pic>
      <p:sp>
        <p:nvSpPr>
          <p:cNvPr id="2" name="Title 1"/>
          <p:cNvSpPr>
            <a:spLocks noGrp="1"/>
          </p:cNvSpPr>
          <p:nvPr>
            <p:ph type="title" hasCustomPrompt="1"/>
          </p:nvPr>
        </p:nvSpPr>
        <p:spPr>
          <a:xfrm>
            <a:off x="838200" y="675118"/>
            <a:ext cx="10515600" cy="922946"/>
          </a:xfrm>
        </p:spPr>
        <p:txBody>
          <a:bodyPr anchor="t"/>
          <a:lstStyle>
            <a:lvl1pPr>
              <a:defRPr>
                <a:solidFill>
                  <a:schemeClr val="bg1"/>
                </a:solidFill>
              </a:defRPr>
            </a:lvl1pPr>
          </a:lstStyle>
          <a:p>
            <a:r>
              <a:rPr lang="en-US" dirty="0"/>
              <a:t>Click to add title</a:t>
            </a:r>
          </a:p>
        </p:txBody>
      </p:sp>
      <p:sp>
        <p:nvSpPr>
          <p:cNvPr id="3" name="Content Placeholder 2"/>
          <p:cNvSpPr>
            <a:spLocks noGrp="1"/>
          </p:cNvSpPr>
          <p:nvPr>
            <p:ph idx="1" hasCustomPrompt="1"/>
          </p:nvPr>
        </p:nvSpPr>
        <p:spPr>
          <a:xfrm>
            <a:off x="838200" y="1825626"/>
            <a:ext cx="10515600" cy="3438584"/>
          </a:xfrm>
        </p:spPr>
        <p:txBody>
          <a:bodyPr/>
          <a:lstStyle>
            <a:lvl1pPr>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76913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Blue_Title and two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71"/>
            <a:ext cx="12192306" cy="6857829"/>
          </a:xfrm>
          <a:prstGeom prst="rect">
            <a:avLst/>
          </a:prstGeom>
        </p:spPr>
      </p:pic>
      <p:sp>
        <p:nvSpPr>
          <p:cNvPr id="2" name="Title 1"/>
          <p:cNvSpPr>
            <a:spLocks noGrp="1"/>
          </p:cNvSpPr>
          <p:nvPr>
            <p:ph type="title" hasCustomPrompt="1"/>
          </p:nvPr>
        </p:nvSpPr>
        <p:spPr>
          <a:xfrm>
            <a:off x="838200" y="675118"/>
            <a:ext cx="10515600" cy="931491"/>
          </a:xfrm>
        </p:spPr>
        <p:txBody>
          <a:bodyPr anchor="t"/>
          <a:lstStyle>
            <a:lvl1pPr>
              <a:defRPr>
                <a:solidFill>
                  <a:schemeClr val="bg1"/>
                </a:solidFill>
              </a:defRPr>
            </a:lvl1pPr>
          </a:lstStyle>
          <a:p>
            <a:r>
              <a:rPr lang="en-US" dirty="0"/>
              <a:t>Click to add title</a:t>
            </a:r>
          </a:p>
        </p:txBody>
      </p:sp>
      <p:sp>
        <p:nvSpPr>
          <p:cNvPr id="3" name="Content Placeholder 2"/>
          <p:cNvSpPr>
            <a:spLocks noGrp="1"/>
          </p:cNvSpPr>
          <p:nvPr>
            <p:ph sz="half" idx="1" hasCustomPrompt="1"/>
          </p:nvPr>
        </p:nvSpPr>
        <p:spPr>
          <a:xfrm>
            <a:off x="838200" y="1825625"/>
            <a:ext cx="5181600" cy="34300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172200" y="1825625"/>
            <a:ext cx="5181600" cy="3430039"/>
          </a:xfrm>
        </p:spPr>
        <p:txBody>
          <a:bodyPr/>
          <a:lstStyle>
            <a:lvl1pPr>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474517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ue_Content with pictur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71"/>
            <a:ext cx="12192306" cy="6857829"/>
          </a:xfrm>
          <a:prstGeom prst="rect">
            <a:avLst/>
          </a:prstGeom>
        </p:spPr>
      </p:pic>
      <p:sp>
        <p:nvSpPr>
          <p:cNvPr id="14" name="Picture Placeholder 2"/>
          <p:cNvSpPr>
            <a:spLocks noGrp="1"/>
          </p:cNvSpPr>
          <p:nvPr>
            <p:ph type="pic" idx="1" hasCustomPrompt="1"/>
          </p:nvPr>
        </p:nvSpPr>
        <p:spPr>
          <a:xfrm>
            <a:off x="5183188" y="683665"/>
            <a:ext cx="6172200" cy="4571999"/>
          </a:xfrm>
        </p:spPr>
        <p:txBody>
          <a:bodyPr/>
          <a:lstStyle>
            <a:lvl1pPr marL="0" indent="0">
              <a:buNone/>
              <a:defRPr sz="3200" baseline="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on icon to add picture</a:t>
            </a:r>
          </a:p>
        </p:txBody>
      </p:sp>
      <p:sp>
        <p:nvSpPr>
          <p:cNvPr id="15" name="Title 1"/>
          <p:cNvSpPr>
            <a:spLocks noGrp="1"/>
          </p:cNvSpPr>
          <p:nvPr>
            <p:ph type="title" hasCustomPrompt="1"/>
          </p:nvPr>
        </p:nvSpPr>
        <p:spPr>
          <a:xfrm>
            <a:off x="839788" y="683664"/>
            <a:ext cx="3932237" cy="897308"/>
          </a:xfrm>
        </p:spPr>
        <p:txBody>
          <a:bodyPr anchor="t"/>
          <a:lstStyle>
            <a:lvl1pPr>
              <a:defRPr sz="3200">
                <a:solidFill>
                  <a:schemeClr val="bg1"/>
                </a:solidFill>
              </a:defRPr>
            </a:lvl1pPr>
          </a:lstStyle>
          <a:p>
            <a:r>
              <a:rPr lang="en-US" dirty="0"/>
              <a:t>Click to add title </a:t>
            </a:r>
          </a:p>
        </p:txBody>
      </p:sp>
      <p:sp>
        <p:nvSpPr>
          <p:cNvPr id="16" name="Text Placeholder 3"/>
          <p:cNvSpPr>
            <a:spLocks noGrp="1"/>
          </p:cNvSpPr>
          <p:nvPr>
            <p:ph type="body" sz="half" idx="2" hasCustomPrompt="1"/>
          </p:nvPr>
        </p:nvSpPr>
        <p:spPr>
          <a:xfrm>
            <a:off x="839788" y="1580972"/>
            <a:ext cx="3932237" cy="3674692"/>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 </a:t>
            </a:r>
          </a:p>
        </p:txBody>
      </p:sp>
    </p:spTree>
    <p:extLst>
      <p:ext uri="{BB962C8B-B14F-4D97-AF65-F5344CB8AC3E}">
        <p14:creationId xmlns:p14="http://schemas.microsoft.com/office/powerpoint/2010/main" val="7512958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White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71"/>
            <a:ext cx="12192306" cy="6857829"/>
          </a:xfrm>
          <a:prstGeom prst="rect">
            <a:avLst/>
          </a:prstGeom>
        </p:spPr>
      </p:pic>
      <p:sp>
        <p:nvSpPr>
          <p:cNvPr id="2" name="Title 1"/>
          <p:cNvSpPr>
            <a:spLocks noGrp="1"/>
          </p:cNvSpPr>
          <p:nvPr>
            <p:ph type="title" hasCustomPrompt="1"/>
          </p:nvPr>
        </p:nvSpPr>
        <p:spPr>
          <a:xfrm>
            <a:off x="839788" y="683664"/>
            <a:ext cx="10515600" cy="914400"/>
          </a:xfrm>
        </p:spPr>
        <p:txBody>
          <a:bodyPr anchor="t"/>
          <a:lstStyle>
            <a:lvl1pPr>
              <a:defRPr/>
            </a:lvl1pPr>
          </a:lstStyle>
          <a:p>
            <a:r>
              <a:rPr lang="en-US" dirty="0"/>
              <a:t>Click to add title</a:t>
            </a:r>
          </a:p>
        </p:txBody>
      </p:sp>
      <p:sp>
        <p:nvSpPr>
          <p:cNvPr id="4" name="Content Placeholder 3"/>
          <p:cNvSpPr>
            <a:spLocks noGrp="1"/>
          </p:cNvSpPr>
          <p:nvPr>
            <p:ph sz="half" idx="2" hasCustomPrompt="1"/>
          </p:nvPr>
        </p:nvSpPr>
        <p:spPr>
          <a:xfrm>
            <a:off x="838200" y="1812865"/>
            <a:ext cx="10515600" cy="3684588"/>
          </a:xfrm>
        </p:spPr>
        <p:txBody>
          <a:bodyPr/>
          <a:lstStyle>
            <a:lvl1pPr>
              <a:defRPr baseline="0"/>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971630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White_Title and two conten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71"/>
            <a:ext cx="12192306" cy="6857829"/>
          </a:xfrm>
          <a:prstGeom prst="rect">
            <a:avLst/>
          </a:prstGeom>
        </p:spPr>
      </p:pic>
      <p:sp>
        <p:nvSpPr>
          <p:cNvPr id="7" name="Title 1"/>
          <p:cNvSpPr>
            <a:spLocks noGrp="1"/>
          </p:cNvSpPr>
          <p:nvPr>
            <p:ph type="title" hasCustomPrompt="1"/>
          </p:nvPr>
        </p:nvSpPr>
        <p:spPr>
          <a:xfrm>
            <a:off x="838353" y="683664"/>
            <a:ext cx="10515600" cy="931491"/>
          </a:xfrm>
        </p:spPr>
        <p:txBody>
          <a:bodyPr anchor="t"/>
          <a:lstStyle>
            <a:lvl1pPr>
              <a:defRPr>
                <a:solidFill>
                  <a:schemeClr val="tx1"/>
                </a:solidFill>
              </a:defRPr>
            </a:lvl1pPr>
          </a:lstStyle>
          <a:p>
            <a:r>
              <a:rPr lang="en-US" dirty="0"/>
              <a:t>Click to add title</a:t>
            </a:r>
          </a:p>
        </p:txBody>
      </p:sp>
      <p:sp>
        <p:nvSpPr>
          <p:cNvPr id="8" name="Content Placeholder 2"/>
          <p:cNvSpPr>
            <a:spLocks noGrp="1"/>
          </p:cNvSpPr>
          <p:nvPr>
            <p:ph sz="half" idx="1" hasCustomPrompt="1"/>
          </p:nvPr>
        </p:nvSpPr>
        <p:spPr>
          <a:xfrm>
            <a:off x="838200" y="1817079"/>
            <a:ext cx="5181600" cy="3430039"/>
          </a:xfrm>
        </p:spPr>
        <p:txBody>
          <a:bodyPr/>
          <a:lstStyle>
            <a:lvl1pPr>
              <a:defRPr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2" hasCustomPrompt="1"/>
          </p:nvPr>
        </p:nvSpPr>
        <p:spPr>
          <a:xfrm>
            <a:off x="6172200" y="1817079"/>
            <a:ext cx="5181600" cy="3430039"/>
          </a:xfrm>
        </p:spPr>
        <p:txBody>
          <a:bodyPr/>
          <a:lstStyle>
            <a:lvl1pPr>
              <a:defRPr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949619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White_Content with picture ">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71"/>
            <a:ext cx="12192306" cy="6857829"/>
          </a:xfrm>
          <a:prstGeom prst="rect">
            <a:avLst/>
          </a:prstGeom>
        </p:spPr>
      </p:pic>
      <p:sp>
        <p:nvSpPr>
          <p:cNvPr id="2" name="Title 1"/>
          <p:cNvSpPr>
            <a:spLocks noGrp="1"/>
          </p:cNvSpPr>
          <p:nvPr>
            <p:ph type="title" hasCustomPrompt="1"/>
          </p:nvPr>
        </p:nvSpPr>
        <p:spPr>
          <a:xfrm>
            <a:off x="839788" y="683664"/>
            <a:ext cx="3932237" cy="897308"/>
          </a:xfrm>
        </p:spPr>
        <p:txBody>
          <a:bodyPr anchor="t"/>
          <a:lstStyle>
            <a:lvl1pPr>
              <a:defRPr sz="3200"/>
            </a:lvl1pPr>
          </a:lstStyle>
          <a:p>
            <a:r>
              <a:rPr lang="en-US" dirty="0"/>
              <a:t>Click to add title </a:t>
            </a:r>
          </a:p>
        </p:txBody>
      </p:sp>
      <p:sp>
        <p:nvSpPr>
          <p:cNvPr id="3" name="Picture Placeholder 2"/>
          <p:cNvSpPr>
            <a:spLocks noGrp="1"/>
          </p:cNvSpPr>
          <p:nvPr>
            <p:ph type="pic" idx="1" hasCustomPrompt="1"/>
          </p:nvPr>
        </p:nvSpPr>
        <p:spPr>
          <a:xfrm>
            <a:off x="5183188" y="683665"/>
            <a:ext cx="6172200" cy="4571999"/>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on icon to add picture</a:t>
            </a:r>
          </a:p>
        </p:txBody>
      </p:sp>
      <p:sp>
        <p:nvSpPr>
          <p:cNvPr id="4" name="Text Placeholder 3"/>
          <p:cNvSpPr>
            <a:spLocks noGrp="1"/>
          </p:cNvSpPr>
          <p:nvPr>
            <p:ph type="body" sz="half" idx="2" hasCustomPrompt="1"/>
          </p:nvPr>
        </p:nvSpPr>
        <p:spPr>
          <a:xfrm>
            <a:off x="839788" y="1580972"/>
            <a:ext cx="3932237" cy="367469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 </a:t>
            </a:r>
          </a:p>
        </p:txBody>
      </p:sp>
    </p:spTree>
    <p:extLst>
      <p:ext uri="{BB962C8B-B14F-4D97-AF65-F5344CB8AC3E}">
        <p14:creationId xmlns:p14="http://schemas.microsoft.com/office/powerpoint/2010/main" val="37962482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Screen_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71"/>
            <a:ext cx="12192306" cy="6857829"/>
          </a:xfrm>
          <a:prstGeom prst="rect">
            <a:avLst/>
          </a:prstGeom>
        </p:spPr>
      </p:pic>
      <p:sp>
        <p:nvSpPr>
          <p:cNvPr id="8" name="Picture Placeholder 2"/>
          <p:cNvSpPr>
            <a:spLocks noGrp="1"/>
          </p:cNvSpPr>
          <p:nvPr>
            <p:ph type="pic" idx="1" hasCustomPrompt="1"/>
          </p:nvPr>
        </p:nvSpPr>
        <p:spPr>
          <a:xfrm>
            <a:off x="0" y="0"/>
            <a:ext cx="12188952" cy="5824728"/>
          </a:xfrm>
        </p:spPr>
        <p:txBody>
          <a:bodyPr/>
          <a:lstStyle>
            <a:lvl1pPr marL="0" indent="0" algn="ctr">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on icon to add picture</a:t>
            </a:r>
          </a:p>
        </p:txBody>
      </p:sp>
    </p:spTree>
    <p:extLst>
      <p:ext uri="{BB962C8B-B14F-4D97-AF65-F5344CB8AC3E}">
        <p14:creationId xmlns:p14="http://schemas.microsoft.com/office/powerpoint/2010/main" val="3174452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2057CF-D6AE-484B-8868-F149F0A95993}"/>
              </a:ext>
            </a:extLst>
          </p:cNvPr>
          <p:cNvSpPr>
            <a:spLocks noGrp="1"/>
          </p:cNvSpPr>
          <p:nvPr>
            <p:ph type="dt" sz="half" idx="10"/>
          </p:nvPr>
        </p:nvSpPr>
        <p:spPr/>
        <p:txBody>
          <a:bodyPr/>
          <a:lstStyle>
            <a:lvl1pPr>
              <a:defRPr/>
            </a:lvl1pPr>
          </a:lstStyle>
          <a:p>
            <a:pPr>
              <a:defRPr/>
            </a:pPr>
            <a:fld id="{603BDEC6-C99E-5A48-965A-0EFB9023E1CA}" type="datetimeFigureOut">
              <a:rPr lang="en-US"/>
              <a:pPr>
                <a:defRPr/>
              </a:pPr>
              <a:t>5/19/2021</a:t>
            </a:fld>
            <a:endParaRPr lang="en-US"/>
          </a:p>
        </p:txBody>
      </p:sp>
      <p:sp>
        <p:nvSpPr>
          <p:cNvPr id="5" name="Footer Placeholder 4">
            <a:extLst>
              <a:ext uri="{FF2B5EF4-FFF2-40B4-BE49-F238E27FC236}">
                <a16:creationId xmlns:a16="http://schemas.microsoft.com/office/drawing/2014/main" id="{3EC3C36D-8E1B-654C-A137-EE8E90D442D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33361A8-8200-6F4D-822F-159F8C266BDA}"/>
              </a:ext>
            </a:extLst>
          </p:cNvPr>
          <p:cNvSpPr>
            <a:spLocks noGrp="1"/>
          </p:cNvSpPr>
          <p:nvPr>
            <p:ph type="sldNum" sz="quarter" idx="12"/>
          </p:nvPr>
        </p:nvSpPr>
        <p:spPr/>
        <p:txBody>
          <a:bodyPr/>
          <a:lstStyle>
            <a:lvl1pPr>
              <a:defRPr/>
            </a:lvl1pPr>
          </a:lstStyle>
          <a:p>
            <a:pPr>
              <a:defRPr/>
            </a:pPr>
            <a:fld id="{520E32E1-B23F-C844-A920-EFE7AB7DFFD1}" type="slidenum">
              <a:rPr lang="en-US"/>
              <a:pPr>
                <a:defRPr/>
              </a:pPr>
              <a:t>‹#›</a:t>
            </a:fld>
            <a:endParaRPr lang="en-US"/>
          </a:p>
        </p:txBody>
      </p:sp>
    </p:spTree>
    <p:extLst>
      <p:ext uri="{BB962C8B-B14F-4D97-AF65-F5344CB8AC3E}">
        <p14:creationId xmlns:p14="http://schemas.microsoft.com/office/powerpoint/2010/main" val="3068406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llScreen2_Pictur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71"/>
            <a:ext cx="12192306" cy="6857829"/>
          </a:xfrm>
          <a:prstGeom prst="rect">
            <a:avLst/>
          </a:prstGeom>
        </p:spPr>
      </p:pic>
      <p:sp>
        <p:nvSpPr>
          <p:cNvPr id="8" name="Picture Placeholder 2"/>
          <p:cNvSpPr>
            <a:spLocks noGrp="1"/>
          </p:cNvSpPr>
          <p:nvPr>
            <p:ph type="pic" idx="1" hasCustomPrompt="1"/>
          </p:nvPr>
        </p:nvSpPr>
        <p:spPr>
          <a:xfrm>
            <a:off x="0" y="0"/>
            <a:ext cx="12188952" cy="5824728"/>
          </a:xfrm>
        </p:spPr>
        <p:txBody>
          <a:bodyPr/>
          <a:lstStyle>
            <a:lvl1pPr marL="0" indent="0" algn="ctr">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on icon to add picture</a:t>
            </a:r>
          </a:p>
        </p:txBody>
      </p:sp>
    </p:spTree>
    <p:extLst>
      <p:ext uri="{BB962C8B-B14F-4D97-AF65-F5344CB8AC3E}">
        <p14:creationId xmlns:p14="http://schemas.microsoft.com/office/powerpoint/2010/main" val="2396193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F4D4CBA-66D0-944B-85BC-BCFD89318B59}"/>
              </a:ext>
            </a:extLst>
          </p:cNvPr>
          <p:cNvSpPr>
            <a:spLocks noGrp="1"/>
          </p:cNvSpPr>
          <p:nvPr>
            <p:ph type="dt" sz="half" idx="10"/>
          </p:nvPr>
        </p:nvSpPr>
        <p:spPr/>
        <p:txBody>
          <a:bodyPr/>
          <a:lstStyle>
            <a:lvl1pPr>
              <a:defRPr/>
            </a:lvl1pPr>
          </a:lstStyle>
          <a:p>
            <a:pPr>
              <a:defRPr/>
            </a:pPr>
            <a:fld id="{1C810DB2-436E-7649-8B29-7F649021CA07}" type="datetimeFigureOut">
              <a:rPr lang="en-US"/>
              <a:pPr>
                <a:defRPr/>
              </a:pPr>
              <a:t>5/19/2021</a:t>
            </a:fld>
            <a:endParaRPr lang="en-US"/>
          </a:p>
        </p:txBody>
      </p:sp>
      <p:sp>
        <p:nvSpPr>
          <p:cNvPr id="5" name="Footer Placeholder 4">
            <a:extLst>
              <a:ext uri="{FF2B5EF4-FFF2-40B4-BE49-F238E27FC236}">
                <a16:creationId xmlns:a16="http://schemas.microsoft.com/office/drawing/2014/main" id="{BBB97F59-DDC1-0042-8DE8-CC01E7FA370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CD7AAC8-3BFE-1C49-95AF-2C1DF1696344}"/>
              </a:ext>
            </a:extLst>
          </p:cNvPr>
          <p:cNvSpPr>
            <a:spLocks noGrp="1"/>
          </p:cNvSpPr>
          <p:nvPr>
            <p:ph type="sldNum" sz="quarter" idx="12"/>
          </p:nvPr>
        </p:nvSpPr>
        <p:spPr/>
        <p:txBody>
          <a:bodyPr/>
          <a:lstStyle>
            <a:lvl1pPr>
              <a:defRPr/>
            </a:lvl1pPr>
          </a:lstStyle>
          <a:p>
            <a:pPr>
              <a:defRPr/>
            </a:pPr>
            <a:fld id="{77A90787-14EF-BE46-A560-5F5616CE685F}" type="slidenum">
              <a:rPr lang="en-US"/>
              <a:pPr>
                <a:defRPr/>
              </a:pPr>
              <a:t>‹#›</a:t>
            </a:fld>
            <a:endParaRPr lang="en-US"/>
          </a:p>
        </p:txBody>
      </p:sp>
    </p:spTree>
    <p:extLst>
      <p:ext uri="{BB962C8B-B14F-4D97-AF65-F5344CB8AC3E}">
        <p14:creationId xmlns:p14="http://schemas.microsoft.com/office/powerpoint/2010/main" val="3737817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A0B8724-7781-4F46-BA99-0B779D135889}"/>
              </a:ext>
            </a:extLst>
          </p:cNvPr>
          <p:cNvSpPr>
            <a:spLocks noGrp="1"/>
          </p:cNvSpPr>
          <p:nvPr>
            <p:ph type="dt" sz="half" idx="10"/>
          </p:nvPr>
        </p:nvSpPr>
        <p:spPr/>
        <p:txBody>
          <a:bodyPr/>
          <a:lstStyle>
            <a:lvl1pPr>
              <a:defRPr/>
            </a:lvl1pPr>
          </a:lstStyle>
          <a:p>
            <a:pPr>
              <a:defRPr/>
            </a:pPr>
            <a:fld id="{EBA04E9B-F3E0-9F47-A150-3E7A1A696063}" type="datetimeFigureOut">
              <a:rPr lang="en-US"/>
              <a:pPr>
                <a:defRPr/>
              </a:pPr>
              <a:t>5/19/2021</a:t>
            </a:fld>
            <a:endParaRPr lang="en-US"/>
          </a:p>
        </p:txBody>
      </p:sp>
      <p:sp>
        <p:nvSpPr>
          <p:cNvPr id="6" name="Footer Placeholder 4">
            <a:extLst>
              <a:ext uri="{FF2B5EF4-FFF2-40B4-BE49-F238E27FC236}">
                <a16:creationId xmlns:a16="http://schemas.microsoft.com/office/drawing/2014/main" id="{E6DBE5E1-4B10-A144-B603-EB86A1FB5E5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9A2D42A-1206-F549-9449-4E8FB15612FA}"/>
              </a:ext>
            </a:extLst>
          </p:cNvPr>
          <p:cNvSpPr>
            <a:spLocks noGrp="1"/>
          </p:cNvSpPr>
          <p:nvPr>
            <p:ph type="sldNum" sz="quarter" idx="12"/>
          </p:nvPr>
        </p:nvSpPr>
        <p:spPr/>
        <p:txBody>
          <a:bodyPr/>
          <a:lstStyle>
            <a:lvl1pPr>
              <a:defRPr/>
            </a:lvl1pPr>
          </a:lstStyle>
          <a:p>
            <a:pPr>
              <a:defRPr/>
            </a:pPr>
            <a:fld id="{9588BEC6-BE91-7B49-A08F-7485A87FE748}" type="slidenum">
              <a:rPr lang="en-US"/>
              <a:pPr>
                <a:defRPr/>
              </a:pPr>
              <a:t>‹#›</a:t>
            </a:fld>
            <a:endParaRPr lang="en-US"/>
          </a:p>
        </p:txBody>
      </p:sp>
    </p:spTree>
    <p:extLst>
      <p:ext uri="{BB962C8B-B14F-4D97-AF65-F5344CB8AC3E}">
        <p14:creationId xmlns:p14="http://schemas.microsoft.com/office/powerpoint/2010/main" val="990913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5EE00CFC-D8BB-8B46-B186-9198F7FDD7D7}"/>
              </a:ext>
            </a:extLst>
          </p:cNvPr>
          <p:cNvSpPr>
            <a:spLocks noGrp="1"/>
          </p:cNvSpPr>
          <p:nvPr>
            <p:ph type="dt" sz="half" idx="10"/>
          </p:nvPr>
        </p:nvSpPr>
        <p:spPr/>
        <p:txBody>
          <a:bodyPr/>
          <a:lstStyle>
            <a:lvl1pPr>
              <a:defRPr/>
            </a:lvl1pPr>
          </a:lstStyle>
          <a:p>
            <a:pPr>
              <a:defRPr/>
            </a:pPr>
            <a:fld id="{BBF99D51-0B34-0F43-AEAF-3033B64E6401}" type="datetimeFigureOut">
              <a:rPr lang="en-US"/>
              <a:pPr>
                <a:defRPr/>
              </a:pPr>
              <a:t>5/19/2021</a:t>
            </a:fld>
            <a:endParaRPr lang="en-US"/>
          </a:p>
        </p:txBody>
      </p:sp>
      <p:sp>
        <p:nvSpPr>
          <p:cNvPr id="8" name="Footer Placeholder 4">
            <a:extLst>
              <a:ext uri="{FF2B5EF4-FFF2-40B4-BE49-F238E27FC236}">
                <a16:creationId xmlns:a16="http://schemas.microsoft.com/office/drawing/2014/main" id="{8B5DEBCD-1FB0-2E48-8EE6-8AF72A8C8FE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9873B9D-4935-394A-9966-34931218051E}"/>
              </a:ext>
            </a:extLst>
          </p:cNvPr>
          <p:cNvSpPr>
            <a:spLocks noGrp="1"/>
          </p:cNvSpPr>
          <p:nvPr>
            <p:ph type="sldNum" sz="quarter" idx="12"/>
          </p:nvPr>
        </p:nvSpPr>
        <p:spPr/>
        <p:txBody>
          <a:bodyPr/>
          <a:lstStyle>
            <a:lvl1pPr>
              <a:defRPr/>
            </a:lvl1pPr>
          </a:lstStyle>
          <a:p>
            <a:pPr>
              <a:defRPr/>
            </a:pPr>
            <a:fld id="{63F3467A-3F07-6B4D-8B0E-96D5FBEF9A0E}" type="slidenum">
              <a:rPr lang="en-US"/>
              <a:pPr>
                <a:defRPr/>
              </a:pPr>
              <a:t>‹#›</a:t>
            </a:fld>
            <a:endParaRPr lang="en-US"/>
          </a:p>
        </p:txBody>
      </p:sp>
    </p:spTree>
    <p:extLst>
      <p:ext uri="{BB962C8B-B14F-4D97-AF65-F5344CB8AC3E}">
        <p14:creationId xmlns:p14="http://schemas.microsoft.com/office/powerpoint/2010/main" val="3825920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394AF01-4022-B646-B7EA-9F5EDFD31FE2}"/>
              </a:ext>
            </a:extLst>
          </p:cNvPr>
          <p:cNvSpPr>
            <a:spLocks noGrp="1"/>
          </p:cNvSpPr>
          <p:nvPr>
            <p:ph type="dt" sz="half" idx="10"/>
          </p:nvPr>
        </p:nvSpPr>
        <p:spPr/>
        <p:txBody>
          <a:bodyPr/>
          <a:lstStyle>
            <a:lvl1pPr>
              <a:defRPr/>
            </a:lvl1pPr>
          </a:lstStyle>
          <a:p>
            <a:pPr>
              <a:defRPr/>
            </a:pPr>
            <a:fld id="{0812EEBC-7E64-464F-908D-2A26C404E022}" type="datetimeFigureOut">
              <a:rPr lang="en-US"/>
              <a:pPr>
                <a:defRPr/>
              </a:pPr>
              <a:t>5/19/2021</a:t>
            </a:fld>
            <a:endParaRPr lang="en-US"/>
          </a:p>
        </p:txBody>
      </p:sp>
      <p:sp>
        <p:nvSpPr>
          <p:cNvPr id="4" name="Footer Placeholder 4">
            <a:extLst>
              <a:ext uri="{FF2B5EF4-FFF2-40B4-BE49-F238E27FC236}">
                <a16:creationId xmlns:a16="http://schemas.microsoft.com/office/drawing/2014/main" id="{C4557226-EE03-9E44-9DBA-B05158B6A14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2E34F42-309A-E648-8C7F-9234209BD9F6}"/>
              </a:ext>
            </a:extLst>
          </p:cNvPr>
          <p:cNvSpPr>
            <a:spLocks noGrp="1"/>
          </p:cNvSpPr>
          <p:nvPr>
            <p:ph type="sldNum" sz="quarter" idx="12"/>
          </p:nvPr>
        </p:nvSpPr>
        <p:spPr/>
        <p:txBody>
          <a:bodyPr/>
          <a:lstStyle>
            <a:lvl1pPr>
              <a:defRPr/>
            </a:lvl1pPr>
          </a:lstStyle>
          <a:p>
            <a:pPr>
              <a:defRPr/>
            </a:pPr>
            <a:fld id="{4E163A92-5D45-874C-9FD2-E88FE6F813CF}" type="slidenum">
              <a:rPr lang="en-US"/>
              <a:pPr>
                <a:defRPr/>
              </a:pPr>
              <a:t>‹#›</a:t>
            </a:fld>
            <a:endParaRPr lang="en-US"/>
          </a:p>
        </p:txBody>
      </p:sp>
    </p:spTree>
    <p:extLst>
      <p:ext uri="{BB962C8B-B14F-4D97-AF65-F5344CB8AC3E}">
        <p14:creationId xmlns:p14="http://schemas.microsoft.com/office/powerpoint/2010/main" val="3155360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7834754-8C4D-0747-8FE4-F766D9A5D12E}"/>
              </a:ext>
            </a:extLst>
          </p:cNvPr>
          <p:cNvSpPr>
            <a:spLocks noGrp="1"/>
          </p:cNvSpPr>
          <p:nvPr>
            <p:ph type="dt" sz="half" idx="10"/>
          </p:nvPr>
        </p:nvSpPr>
        <p:spPr/>
        <p:txBody>
          <a:bodyPr/>
          <a:lstStyle>
            <a:lvl1pPr>
              <a:defRPr/>
            </a:lvl1pPr>
          </a:lstStyle>
          <a:p>
            <a:pPr>
              <a:defRPr/>
            </a:pPr>
            <a:fld id="{CA685E7C-ACA7-D147-BC1E-3CC35C9496CC}" type="datetimeFigureOut">
              <a:rPr lang="en-US"/>
              <a:pPr>
                <a:defRPr/>
              </a:pPr>
              <a:t>5/19/2021</a:t>
            </a:fld>
            <a:endParaRPr lang="en-US"/>
          </a:p>
        </p:txBody>
      </p:sp>
      <p:sp>
        <p:nvSpPr>
          <p:cNvPr id="3" name="Footer Placeholder 4">
            <a:extLst>
              <a:ext uri="{FF2B5EF4-FFF2-40B4-BE49-F238E27FC236}">
                <a16:creationId xmlns:a16="http://schemas.microsoft.com/office/drawing/2014/main" id="{95EC94E1-0639-B948-9ADE-3020D8B6F51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6218738B-ED4D-ED40-974D-33AE97765BFD}"/>
              </a:ext>
            </a:extLst>
          </p:cNvPr>
          <p:cNvSpPr>
            <a:spLocks noGrp="1"/>
          </p:cNvSpPr>
          <p:nvPr>
            <p:ph type="sldNum" sz="quarter" idx="12"/>
          </p:nvPr>
        </p:nvSpPr>
        <p:spPr/>
        <p:txBody>
          <a:bodyPr/>
          <a:lstStyle>
            <a:lvl1pPr>
              <a:defRPr/>
            </a:lvl1pPr>
          </a:lstStyle>
          <a:p>
            <a:pPr>
              <a:defRPr/>
            </a:pPr>
            <a:fld id="{691A2944-180E-C040-A588-6BC9B47A736F}" type="slidenum">
              <a:rPr lang="en-US"/>
              <a:pPr>
                <a:defRPr/>
              </a:pPr>
              <a:t>‹#›</a:t>
            </a:fld>
            <a:endParaRPr lang="en-US"/>
          </a:p>
        </p:txBody>
      </p:sp>
    </p:spTree>
    <p:extLst>
      <p:ext uri="{BB962C8B-B14F-4D97-AF65-F5344CB8AC3E}">
        <p14:creationId xmlns:p14="http://schemas.microsoft.com/office/powerpoint/2010/main" val="3306382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FACDF522-0B8A-A342-B229-366922BCB776}"/>
              </a:ext>
            </a:extLst>
          </p:cNvPr>
          <p:cNvSpPr>
            <a:spLocks noGrp="1"/>
          </p:cNvSpPr>
          <p:nvPr>
            <p:ph type="dt" sz="half" idx="10"/>
          </p:nvPr>
        </p:nvSpPr>
        <p:spPr/>
        <p:txBody>
          <a:bodyPr/>
          <a:lstStyle>
            <a:lvl1pPr>
              <a:defRPr/>
            </a:lvl1pPr>
          </a:lstStyle>
          <a:p>
            <a:pPr>
              <a:defRPr/>
            </a:pPr>
            <a:fld id="{5A9593C4-A2B8-F040-908A-8847FAB40C75}" type="datetimeFigureOut">
              <a:rPr lang="en-US"/>
              <a:pPr>
                <a:defRPr/>
              </a:pPr>
              <a:t>5/19/2021</a:t>
            </a:fld>
            <a:endParaRPr lang="en-US"/>
          </a:p>
        </p:txBody>
      </p:sp>
      <p:sp>
        <p:nvSpPr>
          <p:cNvPr id="6" name="Footer Placeholder 4">
            <a:extLst>
              <a:ext uri="{FF2B5EF4-FFF2-40B4-BE49-F238E27FC236}">
                <a16:creationId xmlns:a16="http://schemas.microsoft.com/office/drawing/2014/main" id="{EDFD1B63-5AD3-D24A-9C10-91A69AC184A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A04CE7F-547A-974D-9A1A-110FAABF7056}"/>
              </a:ext>
            </a:extLst>
          </p:cNvPr>
          <p:cNvSpPr>
            <a:spLocks noGrp="1"/>
          </p:cNvSpPr>
          <p:nvPr>
            <p:ph type="sldNum" sz="quarter" idx="12"/>
          </p:nvPr>
        </p:nvSpPr>
        <p:spPr/>
        <p:txBody>
          <a:bodyPr/>
          <a:lstStyle>
            <a:lvl1pPr>
              <a:defRPr/>
            </a:lvl1pPr>
          </a:lstStyle>
          <a:p>
            <a:pPr>
              <a:defRPr/>
            </a:pPr>
            <a:fld id="{2DDE4A32-975A-9745-BB92-E05FAD3EE0EE}" type="slidenum">
              <a:rPr lang="en-US"/>
              <a:pPr>
                <a:defRPr/>
              </a:pPr>
              <a:t>‹#›</a:t>
            </a:fld>
            <a:endParaRPr lang="en-US"/>
          </a:p>
        </p:txBody>
      </p:sp>
    </p:spTree>
    <p:extLst>
      <p:ext uri="{BB962C8B-B14F-4D97-AF65-F5344CB8AC3E}">
        <p14:creationId xmlns:p14="http://schemas.microsoft.com/office/powerpoint/2010/main" val="3127181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B3B9A527-DA1F-2B49-BBFF-896F7FD46DAD}"/>
              </a:ext>
            </a:extLst>
          </p:cNvPr>
          <p:cNvSpPr>
            <a:spLocks noGrp="1"/>
          </p:cNvSpPr>
          <p:nvPr>
            <p:ph type="dt" sz="half" idx="10"/>
          </p:nvPr>
        </p:nvSpPr>
        <p:spPr/>
        <p:txBody>
          <a:bodyPr/>
          <a:lstStyle>
            <a:lvl1pPr>
              <a:defRPr/>
            </a:lvl1pPr>
          </a:lstStyle>
          <a:p>
            <a:pPr>
              <a:defRPr/>
            </a:pPr>
            <a:fld id="{C2077A01-AC40-6F43-9BBC-4BF4C51561F8}" type="datetimeFigureOut">
              <a:rPr lang="en-US"/>
              <a:pPr>
                <a:defRPr/>
              </a:pPr>
              <a:t>5/19/2021</a:t>
            </a:fld>
            <a:endParaRPr lang="en-US"/>
          </a:p>
        </p:txBody>
      </p:sp>
      <p:sp>
        <p:nvSpPr>
          <p:cNvPr id="6" name="Footer Placeholder 4">
            <a:extLst>
              <a:ext uri="{FF2B5EF4-FFF2-40B4-BE49-F238E27FC236}">
                <a16:creationId xmlns:a16="http://schemas.microsoft.com/office/drawing/2014/main" id="{1C8E342F-AF6B-0B4F-B0F8-57013FD1492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6EE6CED-28AC-4244-8731-DC81060F619D}"/>
              </a:ext>
            </a:extLst>
          </p:cNvPr>
          <p:cNvSpPr>
            <a:spLocks noGrp="1"/>
          </p:cNvSpPr>
          <p:nvPr>
            <p:ph type="sldNum" sz="quarter" idx="12"/>
          </p:nvPr>
        </p:nvSpPr>
        <p:spPr/>
        <p:txBody>
          <a:bodyPr/>
          <a:lstStyle>
            <a:lvl1pPr>
              <a:defRPr/>
            </a:lvl1pPr>
          </a:lstStyle>
          <a:p>
            <a:pPr>
              <a:defRPr/>
            </a:pPr>
            <a:fld id="{BE974BD0-F418-2D4F-B1B4-A6CDB861A2DE}" type="slidenum">
              <a:rPr lang="en-US"/>
              <a:pPr>
                <a:defRPr/>
              </a:pPr>
              <a:t>‹#›</a:t>
            </a:fld>
            <a:endParaRPr lang="en-US"/>
          </a:p>
        </p:txBody>
      </p:sp>
    </p:spTree>
    <p:extLst>
      <p:ext uri="{BB962C8B-B14F-4D97-AF65-F5344CB8AC3E}">
        <p14:creationId xmlns:p14="http://schemas.microsoft.com/office/powerpoint/2010/main" val="9873123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257D2B8-958B-F74B-A26C-25C5F528EEA5}"/>
              </a:ext>
            </a:extLst>
          </p:cNvPr>
          <p:cNvSpPr>
            <a:spLocks noGrp="1"/>
          </p:cNvSpPr>
          <p:nvPr>
            <p:ph type="title"/>
          </p:nvPr>
        </p:nvSpPr>
        <p:spPr bwMode="auto">
          <a:xfrm>
            <a:off x="838200" y="366185"/>
            <a:ext cx="10515600" cy="132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 name="Text Placeholder 2">
            <a:extLst>
              <a:ext uri="{FF2B5EF4-FFF2-40B4-BE49-F238E27FC236}">
                <a16:creationId xmlns:a16="http://schemas.microsoft.com/office/drawing/2014/main" id="{030ED70A-1696-4D4C-A884-39D66ED1E6CC}"/>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ECDF45-61F2-434B-88F4-6116F81B2426}"/>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0CC6EC1F-E8E7-7344-BCA8-252D05EA901B}" type="datetimeFigureOut">
              <a:rPr lang="en-US"/>
              <a:pPr>
                <a:defRPr/>
              </a:pPr>
              <a:t>5/19/2021</a:t>
            </a:fld>
            <a:endParaRPr lang="en-US"/>
          </a:p>
        </p:txBody>
      </p:sp>
      <p:sp>
        <p:nvSpPr>
          <p:cNvPr id="5" name="Footer Placeholder 4">
            <a:extLst>
              <a:ext uri="{FF2B5EF4-FFF2-40B4-BE49-F238E27FC236}">
                <a16:creationId xmlns:a16="http://schemas.microsoft.com/office/drawing/2014/main" id="{2BBACD04-A57E-4B4C-B283-9E8B9D8C2AF9}"/>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B50C9F4-CC00-9B44-AB8C-CD5EC5DDE28F}"/>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B41590AD-86D2-2047-983C-7FEE38BEF6FB}" type="slidenum">
              <a:rPr lang="en-US"/>
              <a:pPr>
                <a:defRPr/>
              </a:pPr>
              <a:t>‹#›</a:t>
            </a:fld>
            <a:endParaRPr lang="en-US"/>
          </a:p>
        </p:txBody>
      </p:sp>
    </p:spTree>
    <p:extLst>
      <p:ext uri="{BB962C8B-B14F-4D97-AF65-F5344CB8AC3E}">
        <p14:creationId xmlns:p14="http://schemas.microsoft.com/office/powerpoint/2010/main" val="31958256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377"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defTabSz="914377"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defTabSz="914377"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defTabSz="914377"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defTabSz="914377"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609585" algn="l" defTabSz="914377"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1219170" algn="l" defTabSz="914377"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828754" algn="l" defTabSz="914377"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2438339" algn="l" defTabSz="914377"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594" indent="-228594" algn="l" defTabSz="914377"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2pPr>
      <a:lvl3pPr marL="1142971" indent="-228594" algn="l" defTabSz="914377"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fontAlgn="base" hangingPunct="1">
        <a:lnSpc>
          <a:spcPct val="90000"/>
        </a:lnSpc>
        <a:spcBef>
          <a:spcPts val="500"/>
        </a:spcBef>
        <a:spcAft>
          <a:spcPct val="0"/>
        </a:spcAft>
        <a:buFont typeface="Arial" panose="020B0604020202020204" pitchFamily="34" charset="0"/>
        <a:buChar char="•"/>
        <a:defRPr sz="1733" kern="1200">
          <a:solidFill>
            <a:schemeClr val="tx1"/>
          </a:solidFill>
          <a:latin typeface="+mn-lt"/>
          <a:ea typeface="+mn-ea"/>
          <a:cs typeface="+mn-cs"/>
        </a:defRPr>
      </a:lvl4pPr>
      <a:lvl5pPr marL="2057349" indent="-228594" algn="l" defTabSz="914377" rtl="0" eaLnBrk="1" fontAlgn="base" hangingPunct="1">
        <a:lnSpc>
          <a:spcPct val="90000"/>
        </a:lnSpc>
        <a:spcBef>
          <a:spcPts val="500"/>
        </a:spcBef>
        <a:spcAft>
          <a:spcPct val="0"/>
        </a:spcAft>
        <a:buFont typeface="Arial" panose="020B0604020202020204" pitchFamily="34" charset="0"/>
        <a:buChar char="•"/>
        <a:defRPr sz="1733"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327D60-72FB-4291-A035-8A0E6D327674}" type="datetimeFigureOut">
              <a:rPr lang="en-US" smtClean="0"/>
              <a:t>5/19/2021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EFD3AD-D16F-4892-A6EC-4AAA65B2CBD5}" type="slidenum">
              <a:rPr lang="en-US" smtClean="0"/>
              <a:t>‹#›</a:t>
            </a:fld>
            <a:endParaRPr lang="en-US"/>
          </a:p>
        </p:txBody>
      </p:sp>
    </p:spTree>
    <p:extLst>
      <p:ext uri="{BB962C8B-B14F-4D97-AF65-F5344CB8AC3E}">
        <p14:creationId xmlns:p14="http://schemas.microsoft.com/office/powerpoint/2010/main" val="41213696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6" r:id="rId4"/>
    <p:sldLayoutId id="2147483653" r:id="rId5"/>
    <p:sldLayoutId id="2147483654" r:id="rId6"/>
    <p:sldLayoutId id="2147483657" r:id="rId7"/>
    <p:sldLayoutId id="2147483658" r:id="rId8"/>
    <p:sldLayoutId id="214748365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hyperlink" Target="https://libguides.mnsu.edu/covid19historyproject"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hyperlink" Target="mailto:archives@mnsu.edu" TargetMode="Externa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hyperlink" Target="https://creativecommons.org/licenses/by-sa/3.0/" TargetMode="External"/><Relationship Id="rId4" Type="http://schemas.openxmlformats.org/officeDocument/2006/relationships/hyperlink" Target="https://www.flickr.com/photos/68751915@N05/6281020696"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13.jpeg"/><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hyperlink" Target="https://libguides.mnsu.edu/kiwanis" TargetMode="External"/><Relationship Id="rId4" Type="http://schemas.openxmlformats.org/officeDocument/2006/relationships/hyperlink" Target="https://libguides.mnsu.edu/njnpchp"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libguides.mnsu.edu/covid19historyproject" TargetMode="External"/><Relationship Id="rId5" Type="http://schemas.openxmlformats.org/officeDocument/2006/relationships/hyperlink" Target="https://nam02.safelinks.protection.outlook.com/?url=https%3A%2F%2Fcornerstone.lib.mnsu.edu%2Flib_services_fac_pubs%2F184%2F&amp;data=04%7C01%7Cadam.smith-3%40mnsu.edu%7C9ac1562eb2b54935bbff08d90e547d22%7C5011c7c60ab446ab9ef4fae74a921a7f%7C0%7C0%7C637556578297015744%7CUnknown%7CTWFpbGZsb3d8eyJWIjoiMC4wLjAwMDAiLCJQIjoiV2luMzIiLCJBTiI6Ik1haWwiLCJXVCI6Mn0%3D%7C1000&amp;sdata=I07N9fBd4qIvh0NL8V2i6d%2FP%2FNYcbqwTbPWZZ8Kjvvk%3D&amp;reserved=0" TargetMode="External"/><Relationship Id="rId4" Type="http://schemas.openxmlformats.org/officeDocument/2006/relationships/hyperlink" Target="mailto:archives@mnsu.edu" TargetMode="External"/></Relationships>
</file>

<file path=ppt/slides/_rels/slide23.xml.rels><?xml version="1.0" encoding="UTF-8" standalone="yes"?>
<Relationships xmlns="http://schemas.openxmlformats.org/package/2006/relationships"><Relationship Id="rId2" Type="http://schemas.openxmlformats.org/officeDocument/2006/relationships/hyperlink" Target="mailto:jjacobs@hclib.org" TargetMode="Externa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hyperlink" Target="https://archives.hclib.org/" TargetMode="External"/><Relationship Id="rId2" Type="http://schemas.openxmlformats.org/officeDocument/2006/relationships/notesSlide" Target="../notesSlides/notesSlide21.xml"/><Relationship Id="rId1" Type="http://schemas.openxmlformats.org/officeDocument/2006/relationships/slideLayout" Target="../slideLayouts/slideLayout17.xml"/><Relationship Id="rId6" Type="http://schemas.openxmlformats.org/officeDocument/2006/relationships/image" Target="../media/image20.jpeg"/><Relationship Id="rId5" Type="http://schemas.openxmlformats.org/officeDocument/2006/relationships/image" Target="../media/image19.jpg"/><Relationship Id="rId4" Type="http://schemas.openxmlformats.org/officeDocument/2006/relationships/hyperlink" Target="https://digitalcollections.hclib.org/digital/custom/home"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dictionary.archivists.org/entry/web-archives.html" TargetMode="External"/><Relationship Id="rId2" Type="http://schemas.openxmlformats.org/officeDocument/2006/relationships/notesSlide" Target="../notesSlides/notesSlide22.xml"/><Relationship Id="rId1" Type="http://schemas.openxmlformats.org/officeDocument/2006/relationships/slideLayout" Target="../slideLayouts/slideLayout17.xml"/><Relationship Id="rId5" Type="http://schemas.openxmlformats.org/officeDocument/2006/relationships/hyperlink" Target="http://web.archive.org/web/19961212104601/http:/mpls.lib.mn.us/" TargetMode="Externa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hyperlink" Target="https://library.mnsu.edu/archives" TargetMode="External"/><Relationship Id="rId7" Type="http://schemas.openxmlformats.org/officeDocument/2006/relationships/hyperlink" Target="https://mankato.mnsu.edu/about-the-university/fast-facts/"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5.JPG"/><Relationship Id="rId5" Type="http://schemas.openxmlformats.org/officeDocument/2006/relationships/hyperlink" Target="https://cornerstone.lib.mnsu.edu/" TargetMode="External"/><Relationship Id="rId4" Type="http://schemas.openxmlformats.org/officeDocument/2006/relationships/hyperlink" Target="https://arch.lib.mnsu.edu/"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17.x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hyperlink" Target="https://communitywebs.archive-it.org/" TargetMode="External"/><Relationship Id="rId2" Type="http://schemas.openxmlformats.org/officeDocument/2006/relationships/notesSlide" Target="../notesSlides/notesSlide31.xml"/><Relationship Id="rId1" Type="http://schemas.openxmlformats.org/officeDocument/2006/relationships/slideLayout" Target="../slideLayouts/slideLayout17.xml"/><Relationship Id="rId5" Type="http://schemas.openxmlformats.org/officeDocument/2006/relationships/image" Target="../media/image31.png"/><Relationship Id="rId4" Type="http://schemas.openxmlformats.org/officeDocument/2006/relationships/hyperlink" Target="https://archive-it.org/home/hclib"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17.xml"/><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16.xml"/><Relationship Id="rId4" Type="http://schemas.openxmlformats.org/officeDocument/2006/relationships/hyperlink" Target="mailto:jjacobs@hclib.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0D567-0395-48DB-92C4-ED02809DB7AF}"/>
              </a:ext>
            </a:extLst>
          </p:cNvPr>
          <p:cNvSpPr>
            <a:spLocks noGrp="1"/>
          </p:cNvSpPr>
          <p:nvPr>
            <p:ph type="ctrTitle"/>
          </p:nvPr>
        </p:nvSpPr>
        <p:spPr/>
        <p:txBody>
          <a:bodyPr/>
          <a:lstStyle/>
          <a:p>
            <a:r>
              <a:rPr lang="en-US" sz="5400" dirty="0">
                <a:ea typeface="+mj-lt"/>
                <a:cs typeface="+mj-lt"/>
              </a:rPr>
              <a:t>Community History in Minnesota during a Pandemic: What comes next?</a:t>
            </a:r>
            <a:endParaRPr lang="en-US" sz="5400" dirty="0"/>
          </a:p>
        </p:txBody>
      </p:sp>
      <p:sp>
        <p:nvSpPr>
          <p:cNvPr id="3" name="Subtitle 2">
            <a:extLst>
              <a:ext uri="{FF2B5EF4-FFF2-40B4-BE49-F238E27FC236}">
                <a16:creationId xmlns:a16="http://schemas.microsoft.com/office/drawing/2014/main" id="{51EA238F-0612-40A8-ADA0-C7254196BC5B}"/>
              </a:ext>
            </a:extLst>
          </p:cNvPr>
          <p:cNvSpPr>
            <a:spLocks noGrp="1"/>
          </p:cNvSpPr>
          <p:nvPr>
            <p:ph type="subTitle" idx="1"/>
          </p:nvPr>
        </p:nvSpPr>
        <p:spPr/>
        <p:txBody>
          <a:bodyPr vert="horz" lIns="91440" tIns="45720" rIns="91440" bIns="45720" rtlCol="0" anchor="t">
            <a:normAutofit lnSpcReduction="10000"/>
          </a:bodyPr>
          <a:lstStyle/>
          <a:p>
            <a:r>
              <a:rPr lang="en-US" dirty="0">
                <a:cs typeface="Calibri"/>
              </a:rPr>
              <a:t>Rebecca Ebnet-Desens, Anoka County Historical Society</a:t>
            </a:r>
          </a:p>
          <a:p>
            <a:r>
              <a:rPr lang="en-US" dirty="0">
                <a:cs typeface="Calibri"/>
              </a:rPr>
              <a:t>Jenna Jacobs, Hennepin County Library</a:t>
            </a:r>
          </a:p>
          <a:p>
            <a:r>
              <a:rPr lang="en-US" dirty="0" err="1">
                <a:cs typeface="Calibri"/>
              </a:rPr>
              <a:t>Daardi</a:t>
            </a:r>
            <a:r>
              <a:rPr lang="en-US" dirty="0">
                <a:cs typeface="Calibri"/>
              </a:rPr>
              <a:t> Sizemore Mixon, Minnesota State University, Mankato</a:t>
            </a:r>
          </a:p>
          <a:p>
            <a:r>
              <a:rPr lang="en-US" dirty="0">
                <a:cs typeface="Calibri"/>
              </a:rPr>
              <a:t>Adam Smith, Minnesota State University, Mankato</a:t>
            </a:r>
          </a:p>
        </p:txBody>
      </p:sp>
    </p:spTree>
    <p:extLst>
      <p:ext uri="{BB962C8B-B14F-4D97-AF65-F5344CB8AC3E}">
        <p14:creationId xmlns:p14="http://schemas.microsoft.com/office/powerpoint/2010/main" val="35091564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D604E5FD-E0FC-EF49-9338-BF881E0B3A94}"/>
              </a:ext>
            </a:extLst>
          </p:cNvPr>
          <p:cNvSpPr>
            <a:spLocks noGrp="1"/>
          </p:cNvSpPr>
          <p:nvPr>
            <p:ph type="title"/>
          </p:nvPr>
        </p:nvSpPr>
        <p:spPr/>
        <p:txBody>
          <a:bodyPr/>
          <a:lstStyle/>
          <a:p>
            <a:r>
              <a:rPr lang="en-US" altLang="en-US"/>
              <a:t>Public Facing Tools (aka Software)</a:t>
            </a:r>
          </a:p>
        </p:txBody>
      </p:sp>
      <p:sp>
        <p:nvSpPr>
          <p:cNvPr id="3" name="Content Placeholder 2">
            <a:extLst>
              <a:ext uri="{FF2B5EF4-FFF2-40B4-BE49-F238E27FC236}">
                <a16:creationId xmlns:a16="http://schemas.microsoft.com/office/drawing/2014/main" id="{95727A5D-0DE5-4F2F-8132-A3985634A9F6}"/>
              </a:ext>
            </a:extLst>
          </p:cNvPr>
          <p:cNvSpPr>
            <a:spLocks noGrp="1"/>
          </p:cNvSpPr>
          <p:nvPr>
            <p:ph sz="half" idx="1"/>
          </p:nvPr>
        </p:nvSpPr>
        <p:spPr>
          <a:xfrm>
            <a:off x="291790" y="1580408"/>
            <a:ext cx="5181600" cy="4351339"/>
          </a:xfrm>
        </p:spPr>
        <p:txBody>
          <a:bodyPr/>
          <a:lstStyle/>
          <a:p>
            <a:r>
              <a:rPr lang="en-US" err="1"/>
              <a:t>LibApps</a:t>
            </a:r>
            <a:r>
              <a:rPr lang="en-US"/>
              <a:t> by </a:t>
            </a:r>
            <a:r>
              <a:rPr lang="en-US" err="1"/>
              <a:t>SpringShare</a:t>
            </a:r>
            <a:endParaRPr lang="en-US"/>
          </a:p>
          <a:p>
            <a:pPr lvl="1"/>
            <a:r>
              <a:rPr lang="en-US"/>
              <a:t>LibGuides </a:t>
            </a:r>
          </a:p>
          <a:p>
            <a:pPr lvl="2"/>
            <a:r>
              <a:rPr lang="en-US"/>
              <a:t>Project Website (public)</a:t>
            </a:r>
          </a:p>
          <a:p>
            <a:pPr lvl="2"/>
            <a:r>
              <a:rPr lang="en-US"/>
              <a:t>Project Website (student </a:t>
            </a:r>
            <a:br>
              <a:rPr lang="en-US"/>
            </a:br>
            <a:r>
              <a:rPr lang="en-US"/>
              <a:t>employee)</a:t>
            </a:r>
          </a:p>
          <a:p>
            <a:pPr lvl="2"/>
            <a:r>
              <a:rPr lang="en-US">
                <a:hlinkClick r:id="rId4"/>
              </a:rPr>
              <a:t>https://libguides.mnsu.edu/</a:t>
            </a:r>
            <a:br>
              <a:rPr lang="en-US">
                <a:hlinkClick r:id="rId4"/>
              </a:rPr>
            </a:br>
            <a:r>
              <a:rPr lang="en-US">
                <a:hlinkClick r:id="rId4"/>
              </a:rPr>
              <a:t>covid19historyproject</a:t>
            </a:r>
            <a:r>
              <a:rPr lang="en-US"/>
              <a:t>  </a:t>
            </a:r>
          </a:p>
          <a:p>
            <a:pPr lvl="1"/>
            <a:r>
              <a:rPr lang="en-US" err="1"/>
              <a:t>LibWizard</a:t>
            </a:r>
            <a:r>
              <a:rPr lang="en-US"/>
              <a:t> </a:t>
            </a:r>
          </a:p>
          <a:p>
            <a:pPr lvl="2"/>
            <a:r>
              <a:rPr lang="en-US"/>
              <a:t>Training Quiz</a:t>
            </a:r>
          </a:p>
          <a:p>
            <a:pPr lvl="2"/>
            <a:r>
              <a:rPr lang="en-US"/>
              <a:t>“My COVID-19 Experience” submission form</a:t>
            </a:r>
          </a:p>
        </p:txBody>
      </p:sp>
      <p:pic>
        <p:nvPicPr>
          <p:cNvPr id="8" name="Content Placeholder 6">
            <a:extLst>
              <a:ext uri="{FF2B5EF4-FFF2-40B4-BE49-F238E27FC236}">
                <a16:creationId xmlns:a16="http://schemas.microsoft.com/office/drawing/2014/main" id="{0B114F72-AA55-4CEA-A48B-74D71ADD19BD}"/>
              </a:ext>
            </a:extLst>
          </p:cNvPr>
          <p:cNvPicPr>
            <a:picLocks noGrp="1" noChangeAspect="1"/>
          </p:cNvPicPr>
          <p:nvPr>
            <p:ph sz="half" idx="2"/>
          </p:nvPr>
        </p:nvPicPr>
        <p:blipFill>
          <a:blip r:embed="rId5"/>
          <a:stretch>
            <a:fillRect/>
          </a:stretch>
        </p:blipFill>
        <p:spPr>
          <a:xfrm>
            <a:off x="4494612" y="1396690"/>
            <a:ext cx="7697387" cy="4758783"/>
          </a:xfrm>
          <a:prstGeom prst="rect">
            <a:avLst/>
          </a:prstGeom>
        </p:spPr>
      </p:pic>
    </p:spTree>
    <p:extLst>
      <p:ext uri="{BB962C8B-B14F-4D97-AF65-F5344CB8AC3E}">
        <p14:creationId xmlns:p14="http://schemas.microsoft.com/office/powerpoint/2010/main" val="19789407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D604E5FD-E0FC-EF49-9338-BF881E0B3A94}"/>
              </a:ext>
            </a:extLst>
          </p:cNvPr>
          <p:cNvSpPr>
            <a:spLocks noGrp="1"/>
          </p:cNvSpPr>
          <p:nvPr>
            <p:ph type="title"/>
          </p:nvPr>
        </p:nvSpPr>
        <p:spPr/>
        <p:txBody>
          <a:bodyPr/>
          <a:lstStyle/>
          <a:p>
            <a:r>
              <a:rPr lang="en-US" altLang="en-US"/>
              <a:t>Internal Management Tools (aka Software)</a:t>
            </a:r>
          </a:p>
        </p:txBody>
      </p:sp>
      <p:pic>
        <p:nvPicPr>
          <p:cNvPr id="7" name="Content Placeholder 6">
            <a:extLst>
              <a:ext uri="{FF2B5EF4-FFF2-40B4-BE49-F238E27FC236}">
                <a16:creationId xmlns:a16="http://schemas.microsoft.com/office/drawing/2014/main" id="{40654914-B0CE-420F-9496-1BDA568674C3}"/>
              </a:ext>
            </a:extLst>
          </p:cNvPr>
          <p:cNvPicPr>
            <a:picLocks noGrp="1" noChangeAspect="1"/>
          </p:cNvPicPr>
          <p:nvPr>
            <p:ph sz="half" idx="1"/>
          </p:nvPr>
        </p:nvPicPr>
        <p:blipFill>
          <a:blip r:embed="rId4"/>
          <a:stretch>
            <a:fillRect/>
          </a:stretch>
        </p:blipFill>
        <p:spPr>
          <a:xfrm>
            <a:off x="215134" y="1825625"/>
            <a:ext cx="5880866" cy="3214726"/>
          </a:xfrm>
          <a:prstGeom prst="rect">
            <a:avLst/>
          </a:prstGeom>
        </p:spPr>
      </p:pic>
      <p:sp>
        <p:nvSpPr>
          <p:cNvPr id="4" name="Content Placeholder 3">
            <a:extLst>
              <a:ext uri="{FF2B5EF4-FFF2-40B4-BE49-F238E27FC236}">
                <a16:creationId xmlns:a16="http://schemas.microsoft.com/office/drawing/2014/main" id="{3DCF702F-CE44-469D-AFDB-D773BB365763}"/>
              </a:ext>
            </a:extLst>
          </p:cNvPr>
          <p:cNvSpPr>
            <a:spLocks noGrp="1"/>
          </p:cNvSpPr>
          <p:nvPr>
            <p:ph sz="half" idx="2"/>
          </p:nvPr>
        </p:nvSpPr>
        <p:spPr/>
        <p:txBody>
          <a:bodyPr/>
          <a:lstStyle/>
          <a:p>
            <a:r>
              <a:rPr lang="en-US"/>
              <a:t>Microsoft Teams</a:t>
            </a:r>
          </a:p>
          <a:p>
            <a:pPr lvl="1"/>
            <a:r>
              <a:rPr lang="en-US"/>
              <a:t>Stored all submissions in a COVID-19 Team</a:t>
            </a:r>
          </a:p>
          <a:p>
            <a:pPr lvl="1"/>
            <a:r>
              <a:rPr lang="en-US"/>
              <a:t>Excel Tracking Document</a:t>
            </a:r>
          </a:p>
          <a:p>
            <a:pPr lvl="1"/>
            <a:r>
              <a:rPr lang="en-US"/>
              <a:t>Stored all social media and campus communications</a:t>
            </a:r>
          </a:p>
          <a:p>
            <a:r>
              <a:rPr lang="en-US"/>
              <a:t>Move-It Securely </a:t>
            </a:r>
          </a:p>
          <a:p>
            <a:r>
              <a:rPr lang="en-US"/>
              <a:t>Shared Email</a:t>
            </a:r>
          </a:p>
          <a:p>
            <a:pPr lvl="1"/>
            <a:r>
              <a:rPr lang="en-US">
                <a:hlinkClick r:id="rId5"/>
              </a:rPr>
              <a:t>archives@mnsu.edu</a:t>
            </a:r>
            <a:r>
              <a:rPr lang="en-US"/>
              <a:t> </a:t>
            </a:r>
          </a:p>
          <a:p>
            <a:endParaRPr lang="en-US"/>
          </a:p>
          <a:p>
            <a:pPr lvl="1"/>
            <a:endParaRPr lang="en-US"/>
          </a:p>
        </p:txBody>
      </p:sp>
    </p:spTree>
    <p:extLst>
      <p:ext uri="{BB962C8B-B14F-4D97-AF65-F5344CB8AC3E}">
        <p14:creationId xmlns:p14="http://schemas.microsoft.com/office/powerpoint/2010/main" val="8057131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D604E5FD-E0FC-EF49-9338-BF881E0B3A94}"/>
              </a:ext>
            </a:extLst>
          </p:cNvPr>
          <p:cNvSpPr>
            <a:spLocks noGrp="1"/>
          </p:cNvSpPr>
          <p:nvPr>
            <p:ph type="title"/>
          </p:nvPr>
        </p:nvSpPr>
        <p:spPr/>
        <p:txBody>
          <a:bodyPr/>
          <a:lstStyle/>
          <a:p>
            <a:br>
              <a:rPr lang="en-US"/>
            </a:br>
            <a:endParaRPr lang="en-US" altLang="en-US"/>
          </a:p>
        </p:txBody>
      </p:sp>
      <p:sp>
        <p:nvSpPr>
          <p:cNvPr id="2" name="Text Placeholder 1">
            <a:extLst>
              <a:ext uri="{FF2B5EF4-FFF2-40B4-BE49-F238E27FC236}">
                <a16:creationId xmlns:a16="http://schemas.microsoft.com/office/drawing/2014/main" id="{D4B2D44D-52E7-4375-AC79-9BE2CBAB871D}"/>
              </a:ext>
            </a:extLst>
          </p:cNvPr>
          <p:cNvSpPr>
            <a:spLocks noGrp="1"/>
          </p:cNvSpPr>
          <p:nvPr>
            <p:ph type="body" idx="1"/>
          </p:nvPr>
        </p:nvSpPr>
        <p:spPr/>
        <p:txBody>
          <a:bodyPr>
            <a:normAutofit/>
          </a:bodyPr>
          <a:lstStyle/>
          <a:p>
            <a:pPr algn="ctr"/>
            <a:r>
              <a:rPr lang="en-US" sz="9600"/>
              <a:t>Project Summary</a:t>
            </a:r>
          </a:p>
        </p:txBody>
      </p:sp>
    </p:spTree>
    <p:extLst>
      <p:ext uri="{BB962C8B-B14F-4D97-AF65-F5344CB8AC3E}">
        <p14:creationId xmlns:p14="http://schemas.microsoft.com/office/powerpoint/2010/main" val="33262758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D604E5FD-E0FC-EF49-9338-BF881E0B3A94}"/>
              </a:ext>
            </a:extLst>
          </p:cNvPr>
          <p:cNvSpPr>
            <a:spLocks noGrp="1"/>
          </p:cNvSpPr>
          <p:nvPr>
            <p:ph type="title"/>
          </p:nvPr>
        </p:nvSpPr>
        <p:spPr/>
        <p:txBody>
          <a:bodyPr/>
          <a:lstStyle/>
          <a:p>
            <a:r>
              <a:rPr lang="en-US" b="1"/>
              <a:t>Project Contributors</a:t>
            </a:r>
            <a:endParaRPr lang="en-US" altLang="en-US"/>
          </a:p>
        </p:txBody>
      </p:sp>
      <p:sp>
        <p:nvSpPr>
          <p:cNvPr id="3075" name="Content Placeholder 2">
            <a:extLst>
              <a:ext uri="{FF2B5EF4-FFF2-40B4-BE49-F238E27FC236}">
                <a16:creationId xmlns:a16="http://schemas.microsoft.com/office/drawing/2014/main" id="{A3C114F2-C538-704F-A17A-61B0885D826B}"/>
              </a:ext>
            </a:extLst>
          </p:cNvPr>
          <p:cNvSpPr>
            <a:spLocks noGrp="1"/>
          </p:cNvSpPr>
          <p:nvPr>
            <p:ph sz="half" idx="1"/>
          </p:nvPr>
        </p:nvSpPr>
        <p:spPr bwMode="auto"/>
        <p:txBody>
          <a:bodyPr wrap="square" numCol="1" anchor="t" anchorCtr="0" compatLnSpc="1">
            <a:prstTxWarp prst="textNoShape">
              <a:avLst/>
            </a:prstTxWarp>
            <a:normAutofit/>
          </a:bodyPr>
          <a:lstStyle/>
          <a:p>
            <a:pPr marL="227965" indent="-227965"/>
            <a:r>
              <a:rPr lang="en-US" dirty="0"/>
              <a:t>Total Students: 124</a:t>
            </a:r>
          </a:p>
          <a:p>
            <a:pPr marL="684530" lvl="1" indent="-227965"/>
            <a:r>
              <a:rPr lang="en-US" altLang="en-US" dirty="0">
                <a:cs typeface="Calibri" panose="020F0502020204030204"/>
              </a:rPr>
              <a:t>Student Workers from campus departments</a:t>
            </a:r>
          </a:p>
          <a:p>
            <a:pPr marL="684530" lvl="1" indent="-227965"/>
            <a:r>
              <a:rPr lang="en-US" altLang="en-US" dirty="0">
                <a:cs typeface="Calibri" panose="020F0502020204030204"/>
              </a:rPr>
              <a:t>International Students  </a:t>
            </a:r>
          </a:p>
          <a:p>
            <a:pPr marL="227965" indent="-227965"/>
            <a:r>
              <a:rPr lang="en-US" dirty="0"/>
              <a:t>Total Student Supervisors: 18</a:t>
            </a:r>
            <a:endParaRPr lang="en-US" dirty="0">
              <a:cs typeface="Calibri"/>
            </a:endParaRPr>
          </a:p>
          <a:p>
            <a:pPr marL="0" indent="0">
              <a:buNone/>
            </a:pPr>
            <a:endParaRPr lang="en-US" altLang="en-US">
              <a:cs typeface="Calibri" panose="020F0502020204030204"/>
            </a:endParaRPr>
          </a:p>
        </p:txBody>
      </p:sp>
      <p:sp>
        <p:nvSpPr>
          <p:cNvPr id="10" name="TextBox 9">
            <a:extLst>
              <a:ext uri="{FF2B5EF4-FFF2-40B4-BE49-F238E27FC236}">
                <a16:creationId xmlns:a16="http://schemas.microsoft.com/office/drawing/2014/main" id="{BF5670C8-1CBF-42A6-AC65-95198754D7E3}"/>
              </a:ext>
            </a:extLst>
          </p:cNvPr>
          <p:cNvSpPr txBox="1"/>
          <p:nvPr/>
        </p:nvSpPr>
        <p:spPr>
          <a:xfrm>
            <a:off x="6172202" y="1691218"/>
            <a:ext cx="5620870" cy="2547364"/>
          </a:xfrm>
          <a:prstGeom prst="rect">
            <a:avLst/>
          </a:prstGeom>
          <a:noFill/>
        </p:spPr>
        <p:txBody>
          <a:bodyPr wrap="square">
            <a:spAutoFit/>
          </a:bodyPr>
          <a:lstStyle/>
          <a:p>
            <a:pPr marL="228594" marR="0" lvl="0" indent="-228594" algn="l" defTabSz="914377"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Students added to project throughout the spring semester and summer.</a:t>
            </a:r>
          </a:p>
          <a:p>
            <a:pPr marL="228594" marR="0" lvl="0" indent="-228594" algn="l" defTabSz="914377"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Level of engagement varied throughout the project.  (June &amp; July participation was high.)</a:t>
            </a:r>
          </a:p>
        </p:txBody>
      </p:sp>
      <p:sp>
        <p:nvSpPr>
          <p:cNvPr id="11" name="TextBox 10">
            <a:extLst>
              <a:ext uri="{FF2B5EF4-FFF2-40B4-BE49-F238E27FC236}">
                <a16:creationId xmlns:a16="http://schemas.microsoft.com/office/drawing/2014/main" id="{522ADA59-93D7-4548-BE84-80570CAB20A5}"/>
              </a:ext>
            </a:extLst>
          </p:cNvPr>
          <p:cNvSpPr txBox="1"/>
          <p:nvPr/>
        </p:nvSpPr>
        <p:spPr>
          <a:xfrm>
            <a:off x="1451931" y="6189100"/>
            <a:ext cx="2141127" cy="369332"/>
          </a:xfrm>
          <a:prstGeom prst="rect">
            <a:avLst/>
          </a:prstGeom>
          <a:noFill/>
        </p:spPr>
        <p:txBody>
          <a:bodyPr wrap="square" rtlCol="0">
            <a:spAutoFit/>
          </a:bodyPr>
          <a:lstStyle/>
          <a:p>
            <a:r>
              <a:rPr lang="en-US" sz="900">
                <a:hlinkClick r:id="rId4" tooltip="https://www.flickr.com/photos/68751915@N05/6281020696"/>
              </a:rPr>
              <a:t>This Photo</a:t>
            </a:r>
            <a:r>
              <a:rPr lang="en-US" sz="900"/>
              <a:t> by Unknown Author is licensed under </a:t>
            </a:r>
            <a:r>
              <a:rPr lang="en-US" sz="900">
                <a:hlinkClick r:id="rId5" tooltip="https://creativecommons.org/licenses/by-sa/3.0/"/>
              </a:rPr>
              <a:t>CC BY-SA</a:t>
            </a:r>
            <a:endParaRPr lang="en-US" sz="900"/>
          </a:p>
        </p:txBody>
      </p:sp>
      <p:pic>
        <p:nvPicPr>
          <p:cNvPr id="12" name="Picture 11" descr="A rainbow over a city&#10;&#10;Description automatically generated">
            <a:extLst>
              <a:ext uri="{FF2B5EF4-FFF2-40B4-BE49-F238E27FC236}">
                <a16:creationId xmlns:a16="http://schemas.microsoft.com/office/drawing/2014/main" id="{CBBD4BEE-EC33-44BF-B6FF-84BEE3894EA1}"/>
              </a:ext>
            </a:extLst>
          </p:cNvPr>
          <p:cNvPicPr>
            <a:picLocks noChangeAspect="1"/>
          </p:cNvPicPr>
          <p:nvPr/>
        </p:nvPicPr>
        <p:blipFill>
          <a:blip r:embed="rId6"/>
          <a:stretch>
            <a:fillRect/>
          </a:stretch>
        </p:blipFill>
        <p:spPr>
          <a:xfrm>
            <a:off x="1598306" y="3566241"/>
            <a:ext cx="3221502" cy="2416127"/>
          </a:xfrm>
          <a:prstGeom prst="rect">
            <a:avLst/>
          </a:prstGeom>
        </p:spPr>
      </p:pic>
      <p:sp>
        <p:nvSpPr>
          <p:cNvPr id="13" name="TextBox 12">
            <a:extLst>
              <a:ext uri="{FF2B5EF4-FFF2-40B4-BE49-F238E27FC236}">
                <a16:creationId xmlns:a16="http://schemas.microsoft.com/office/drawing/2014/main" id="{936D95DA-0462-4DFC-8BC6-20E4B5982DFA}"/>
              </a:ext>
            </a:extLst>
          </p:cNvPr>
          <p:cNvSpPr txBox="1"/>
          <p:nvPr/>
        </p:nvSpPr>
        <p:spPr>
          <a:xfrm rot="10800000">
            <a:off x="4819808" y="4240906"/>
            <a:ext cx="738664" cy="1623720"/>
          </a:xfrm>
          <a:prstGeom prst="rect">
            <a:avLst/>
          </a:prstGeom>
          <a:noFill/>
        </p:spPr>
        <p:txBody>
          <a:bodyPr vert="vert270" wrap="square" rtlCol="0">
            <a:spAutoFit/>
          </a:bodyPr>
          <a:lstStyle/>
          <a:p>
            <a:r>
              <a:rPr lang="en-US"/>
              <a:t>Photograph by Felix Asante</a:t>
            </a:r>
          </a:p>
        </p:txBody>
      </p:sp>
    </p:spTree>
    <p:extLst>
      <p:ext uri="{BB962C8B-B14F-4D97-AF65-F5344CB8AC3E}">
        <p14:creationId xmlns:p14="http://schemas.microsoft.com/office/powerpoint/2010/main" val="10937720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D604E5FD-E0FC-EF49-9338-BF881E0B3A94}"/>
              </a:ext>
            </a:extLst>
          </p:cNvPr>
          <p:cNvSpPr>
            <a:spLocks noGrp="1"/>
          </p:cNvSpPr>
          <p:nvPr>
            <p:ph type="title"/>
          </p:nvPr>
        </p:nvSpPr>
        <p:spPr/>
        <p:txBody>
          <a:bodyPr/>
          <a:lstStyle/>
          <a:p>
            <a:r>
              <a:rPr lang="en-US" b="1" dirty="0"/>
              <a:t>Contributions by Type </a:t>
            </a:r>
            <a:br>
              <a:rPr lang="en-US" dirty="0"/>
            </a:br>
            <a:endParaRPr lang="en-US" altLang="en-US"/>
          </a:p>
        </p:txBody>
      </p:sp>
      <p:sp>
        <p:nvSpPr>
          <p:cNvPr id="3075" name="Content Placeholder 2">
            <a:extLst>
              <a:ext uri="{FF2B5EF4-FFF2-40B4-BE49-F238E27FC236}">
                <a16:creationId xmlns:a16="http://schemas.microsoft.com/office/drawing/2014/main" id="{A3C114F2-C538-704F-A17A-61B0885D826B}"/>
              </a:ext>
            </a:extLst>
          </p:cNvPr>
          <p:cNvSpPr>
            <a:spLocks noGrp="1"/>
          </p:cNvSpPr>
          <p:nvPr>
            <p:ph sz="half" idx="1"/>
          </p:nvPr>
        </p:nvSpPr>
        <p:spPr bwMode="auto">
          <a:xfrm>
            <a:off x="856193" y="1253330"/>
            <a:ext cx="5181600" cy="4351339"/>
          </a:xfrm>
        </p:spPr>
        <p:txBody>
          <a:bodyPr wrap="square" numCol="1" anchor="t" anchorCtr="0" compatLnSpc="1">
            <a:prstTxWarp prst="textNoShape">
              <a:avLst/>
            </a:prstTxWarp>
            <a:normAutofit/>
          </a:bodyPr>
          <a:lstStyle/>
          <a:p>
            <a:pPr marL="227965" indent="-227965"/>
            <a:r>
              <a:rPr lang="en-US" altLang="en-US" dirty="0">
                <a:cs typeface="Calibri" panose="020F0502020204030204"/>
              </a:rPr>
              <a:t>Oral Histories (recorded and written)- 396</a:t>
            </a:r>
          </a:p>
          <a:p>
            <a:pPr marL="227965" indent="-227965"/>
            <a:r>
              <a:rPr lang="en-US" altLang="en-US">
                <a:cs typeface="Calibri" panose="020F0502020204030204"/>
              </a:rPr>
              <a:t>Recorded self-interviews – 395</a:t>
            </a:r>
          </a:p>
          <a:p>
            <a:pPr marL="227965" indent="-227965"/>
            <a:r>
              <a:rPr lang="en-US" altLang="en-US" dirty="0">
                <a:cs typeface="Calibri" panose="020F0502020204030204"/>
              </a:rPr>
              <a:t>Drawings/Paintings – 141</a:t>
            </a:r>
          </a:p>
          <a:p>
            <a:pPr marL="227965" indent="-227965"/>
            <a:r>
              <a:rPr lang="en-US" altLang="en-US" dirty="0">
                <a:cs typeface="Calibri" panose="020F0502020204030204"/>
              </a:rPr>
              <a:t>Other creative projects – 251</a:t>
            </a:r>
          </a:p>
          <a:p>
            <a:pPr marL="227965" indent="-227965"/>
            <a:endParaRPr lang="en-US" altLang="en-US">
              <a:cs typeface="Calibri" panose="020F0502020204030204"/>
            </a:endParaRPr>
          </a:p>
          <a:p>
            <a:pPr marL="227965" indent="-227965"/>
            <a:r>
              <a:rPr lang="en-US" altLang="en-US" dirty="0">
                <a:cs typeface="Calibri" panose="020F0502020204030204"/>
              </a:rPr>
              <a:t>Total contributions: 1183</a:t>
            </a:r>
          </a:p>
          <a:p>
            <a:pPr marL="227965" indent="-227965"/>
            <a:endParaRPr lang="en-US" altLang="en-US">
              <a:cs typeface="Calibri" panose="020F0502020204030204"/>
            </a:endParaRPr>
          </a:p>
          <a:p>
            <a:pPr marL="227965" indent="-227965"/>
            <a:endParaRPr lang="en-US" altLang="en-US">
              <a:cs typeface="Calibri" panose="020F0502020204030204"/>
            </a:endParaRPr>
          </a:p>
        </p:txBody>
      </p:sp>
      <p:pic>
        <p:nvPicPr>
          <p:cNvPr id="4" name="Content Placeholder 3" descr="A close up of text on a white background&#10;&#10;Description automatically generated">
            <a:extLst>
              <a:ext uri="{FF2B5EF4-FFF2-40B4-BE49-F238E27FC236}">
                <a16:creationId xmlns:a16="http://schemas.microsoft.com/office/drawing/2014/main" id="{F8CC703C-850E-44DC-8C35-9F64B3D35670}"/>
              </a:ext>
            </a:extLst>
          </p:cNvPr>
          <p:cNvPicPr>
            <a:picLocks noGrp="1" noChangeAspect="1"/>
          </p:cNvPicPr>
          <p:nvPr>
            <p:ph sz="half" idx="2"/>
          </p:nvPr>
        </p:nvPicPr>
        <p:blipFill>
          <a:blip r:embed="rId4"/>
          <a:stretch>
            <a:fillRect/>
          </a:stretch>
        </p:blipFill>
        <p:spPr>
          <a:xfrm>
            <a:off x="6452924" y="1253330"/>
            <a:ext cx="4485745" cy="4351339"/>
          </a:xfrm>
        </p:spPr>
      </p:pic>
      <p:sp>
        <p:nvSpPr>
          <p:cNvPr id="5" name="TextBox 4">
            <a:extLst>
              <a:ext uri="{FF2B5EF4-FFF2-40B4-BE49-F238E27FC236}">
                <a16:creationId xmlns:a16="http://schemas.microsoft.com/office/drawing/2014/main" id="{DD82EA42-044D-45EF-ACDB-FB43750AD243}"/>
              </a:ext>
            </a:extLst>
          </p:cNvPr>
          <p:cNvSpPr txBox="1"/>
          <p:nvPr/>
        </p:nvSpPr>
        <p:spPr>
          <a:xfrm>
            <a:off x="6452923" y="5604669"/>
            <a:ext cx="4485745" cy="369332"/>
          </a:xfrm>
          <a:prstGeom prst="rect">
            <a:avLst/>
          </a:prstGeom>
          <a:noFill/>
        </p:spPr>
        <p:txBody>
          <a:bodyPr wrap="square" rtlCol="0">
            <a:spAutoFit/>
          </a:bodyPr>
          <a:lstStyle/>
          <a:p>
            <a:pPr algn="ctr"/>
            <a:r>
              <a:rPr lang="en-US"/>
              <a:t>“Closed Restaurants” by Steven Orvaiti</a:t>
            </a:r>
          </a:p>
        </p:txBody>
      </p:sp>
    </p:spTree>
    <p:extLst>
      <p:ext uri="{BB962C8B-B14F-4D97-AF65-F5344CB8AC3E}">
        <p14:creationId xmlns:p14="http://schemas.microsoft.com/office/powerpoint/2010/main" val="38320976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D604E5FD-E0FC-EF49-9338-BF881E0B3A94}"/>
              </a:ext>
            </a:extLst>
          </p:cNvPr>
          <p:cNvSpPr>
            <a:spLocks noGrp="1"/>
          </p:cNvSpPr>
          <p:nvPr>
            <p:ph type="title"/>
          </p:nvPr>
        </p:nvSpPr>
        <p:spPr>
          <a:xfrm>
            <a:off x="838200" y="366185"/>
            <a:ext cx="10515600" cy="913975"/>
          </a:xfrm>
        </p:spPr>
        <p:txBody>
          <a:bodyPr/>
          <a:lstStyle/>
          <a:p>
            <a:r>
              <a:rPr lang="en-US" b="1"/>
              <a:t>Creative Projects - Artwork</a:t>
            </a:r>
            <a:endParaRPr lang="en-US" altLang="en-US" b="1"/>
          </a:p>
        </p:txBody>
      </p:sp>
      <p:pic>
        <p:nvPicPr>
          <p:cNvPr id="7" name="Content Placeholder 6" descr="Drawing by Joshua Lazarus depicting a medical professional in front of the United State flag.">
            <a:extLst>
              <a:ext uri="{FF2B5EF4-FFF2-40B4-BE49-F238E27FC236}">
                <a16:creationId xmlns:a16="http://schemas.microsoft.com/office/drawing/2014/main" id="{35282353-6C23-4826-BEBB-F24DE1F1BACB}"/>
              </a:ext>
            </a:extLst>
          </p:cNvPr>
          <p:cNvPicPr>
            <a:picLocks noGrp="1" noChangeAspect="1"/>
          </p:cNvPicPr>
          <p:nvPr>
            <p:ph sz="half" idx="1"/>
          </p:nvPr>
        </p:nvPicPr>
        <p:blipFill>
          <a:blip r:embed="rId4"/>
          <a:stretch>
            <a:fillRect/>
          </a:stretch>
        </p:blipFill>
        <p:spPr>
          <a:xfrm>
            <a:off x="838200" y="1842643"/>
            <a:ext cx="5181600" cy="3838999"/>
          </a:xfrm>
        </p:spPr>
      </p:pic>
      <p:pic>
        <p:nvPicPr>
          <p:cNvPr id="6" name="Content Placeholder 5" descr="&quot;We Can Beat This - Together&quot; a painting by Jacqueline Asplund">
            <a:extLst>
              <a:ext uri="{FF2B5EF4-FFF2-40B4-BE49-F238E27FC236}">
                <a16:creationId xmlns:a16="http://schemas.microsoft.com/office/drawing/2014/main" id="{15417ADB-BC8A-4E62-872E-EC10FF7D64A3}"/>
              </a:ext>
            </a:extLst>
          </p:cNvPr>
          <p:cNvPicPr>
            <a:picLocks noGrp="1" noChangeAspect="1"/>
          </p:cNvPicPr>
          <p:nvPr>
            <p:ph sz="half" idx="2"/>
          </p:nvPr>
        </p:nvPicPr>
        <p:blipFill>
          <a:blip r:embed="rId5"/>
          <a:stretch>
            <a:fillRect/>
          </a:stretch>
        </p:blipFill>
        <p:spPr>
          <a:xfrm>
            <a:off x="7323375" y="1842643"/>
            <a:ext cx="3071376" cy="4095169"/>
          </a:xfrm>
        </p:spPr>
      </p:pic>
      <p:sp>
        <p:nvSpPr>
          <p:cNvPr id="2" name="Text Placeholder 1">
            <a:extLst>
              <a:ext uri="{FF2B5EF4-FFF2-40B4-BE49-F238E27FC236}">
                <a16:creationId xmlns:a16="http://schemas.microsoft.com/office/drawing/2014/main" id="{79C8F521-E203-491D-B9CB-0DBEFC1D5B12}"/>
              </a:ext>
            </a:extLst>
          </p:cNvPr>
          <p:cNvSpPr>
            <a:spLocks noGrp="1"/>
          </p:cNvSpPr>
          <p:nvPr>
            <p:ph type="body" idx="4294967295"/>
          </p:nvPr>
        </p:nvSpPr>
        <p:spPr>
          <a:xfrm>
            <a:off x="838200" y="1417638"/>
            <a:ext cx="4319588" cy="527050"/>
          </a:xfrm>
        </p:spPr>
        <p:txBody>
          <a:bodyPr/>
          <a:lstStyle/>
          <a:p>
            <a:pPr marL="0" indent="0">
              <a:buNone/>
            </a:pPr>
            <a:r>
              <a:rPr lang="en-US"/>
              <a:t>Joshua Lazarus</a:t>
            </a:r>
          </a:p>
        </p:txBody>
      </p:sp>
      <p:sp>
        <p:nvSpPr>
          <p:cNvPr id="4" name="Text Placeholder 3">
            <a:extLst>
              <a:ext uri="{FF2B5EF4-FFF2-40B4-BE49-F238E27FC236}">
                <a16:creationId xmlns:a16="http://schemas.microsoft.com/office/drawing/2014/main" id="{AA442ABA-B7CC-4A22-A744-7EC547AFD081}"/>
              </a:ext>
            </a:extLst>
          </p:cNvPr>
          <p:cNvSpPr>
            <a:spLocks noGrp="1"/>
          </p:cNvSpPr>
          <p:nvPr>
            <p:ph type="body" sz="quarter" idx="4294967295"/>
          </p:nvPr>
        </p:nvSpPr>
        <p:spPr>
          <a:xfrm>
            <a:off x="7323375" y="1417638"/>
            <a:ext cx="4868625" cy="527050"/>
          </a:xfrm>
        </p:spPr>
        <p:txBody>
          <a:bodyPr/>
          <a:lstStyle/>
          <a:p>
            <a:pPr marL="0" indent="0">
              <a:buNone/>
            </a:pPr>
            <a:r>
              <a:rPr lang="en-US"/>
              <a:t>Jacqueline Asplund</a:t>
            </a:r>
          </a:p>
          <a:p>
            <a:pPr marL="0" indent="0">
              <a:buNone/>
            </a:pPr>
            <a:endParaRPr lang="en-US"/>
          </a:p>
        </p:txBody>
      </p:sp>
      <p:sp>
        <p:nvSpPr>
          <p:cNvPr id="3" name="TextBox 2">
            <a:extLst>
              <a:ext uri="{FF2B5EF4-FFF2-40B4-BE49-F238E27FC236}">
                <a16:creationId xmlns:a16="http://schemas.microsoft.com/office/drawing/2014/main" id="{05578CE4-A338-4A82-91F9-151DEA90D833}"/>
              </a:ext>
            </a:extLst>
          </p:cNvPr>
          <p:cNvSpPr txBox="1"/>
          <p:nvPr/>
        </p:nvSpPr>
        <p:spPr>
          <a:xfrm>
            <a:off x="10394751" y="5221696"/>
            <a:ext cx="1576855" cy="646331"/>
          </a:xfrm>
          <a:prstGeom prst="rect">
            <a:avLst/>
          </a:prstGeom>
          <a:noFill/>
        </p:spPr>
        <p:txBody>
          <a:bodyPr wrap="square" rtlCol="0">
            <a:spAutoFit/>
          </a:bodyPr>
          <a:lstStyle/>
          <a:p>
            <a:r>
              <a:rPr lang="en-US" i="1"/>
              <a:t>We Can Beat This - Together</a:t>
            </a:r>
          </a:p>
        </p:txBody>
      </p:sp>
    </p:spTree>
    <p:extLst>
      <p:ext uri="{BB962C8B-B14F-4D97-AF65-F5344CB8AC3E}">
        <p14:creationId xmlns:p14="http://schemas.microsoft.com/office/powerpoint/2010/main" val="7547401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D604E5FD-E0FC-EF49-9338-BF881E0B3A94}"/>
              </a:ext>
            </a:extLst>
          </p:cNvPr>
          <p:cNvSpPr>
            <a:spLocks noGrp="1"/>
          </p:cNvSpPr>
          <p:nvPr>
            <p:ph type="title"/>
          </p:nvPr>
        </p:nvSpPr>
        <p:spPr/>
        <p:txBody>
          <a:bodyPr/>
          <a:lstStyle/>
          <a:p>
            <a:br>
              <a:rPr lang="en-US" sz="3200" b="1"/>
            </a:br>
            <a:r>
              <a:rPr lang="en-US" sz="3200" b="1"/>
              <a:t>Audio Oral History, May 31, 2020</a:t>
            </a:r>
            <a:endParaRPr lang="en-US" altLang="en-US" sz="3200"/>
          </a:p>
        </p:txBody>
      </p:sp>
      <p:pic>
        <p:nvPicPr>
          <p:cNvPr id="5" name="Content Placeholder 4" descr="A close up of a flower&#10;&#10;Description automatically generated">
            <a:extLst>
              <a:ext uri="{FF2B5EF4-FFF2-40B4-BE49-F238E27FC236}">
                <a16:creationId xmlns:a16="http://schemas.microsoft.com/office/drawing/2014/main" id="{E68D74D5-5EA9-477A-AFAC-6093DF80910E}"/>
              </a:ext>
            </a:extLst>
          </p:cNvPr>
          <p:cNvPicPr>
            <a:picLocks noGrp="1" noChangeAspect="1"/>
          </p:cNvPicPr>
          <p:nvPr>
            <p:ph sz="half" idx="1"/>
          </p:nvPr>
        </p:nvPicPr>
        <p:blipFill>
          <a:blip r:embed="rId4"/>
          <a:stretch>
            <a:fillRect/>
          </a:stretch>
        </p:blipFill>
        <p:spPr>
          <a:xfrm>
            <a:off x="838200" y="1825625"/>
            <a:ext cx="9883137" cy="2814108"/>
          </a:xfrm>
        </p:spPr>
      </p:pic>
      <p:sp>
        <p:nvSpPr>
          <p:cNvPr id="3" name="Content Placeholder 2">
            <a:extLst>
              <a:ext uri="{FF2B5EF4-FFF2-40B4-BE49-F238E27FC236}">
                <a16:creationId xmlns:a16="http://schemas.microsoft.com/office/drawing/2014/main" id="{2AA714F0-D826-42BB-B45F-39FF8B62D687}"/>
              </a:ext>
            </a:extLst>
          </p:cNvPr>
          <p:cNvSpPr>
            <a:spLocks noGrp="1"/>
          </p:cNvSpPr>
          <p:nvPr>
            <p:ph sz="half" idx="2"/>
          </p:nvPr>
        </p:nvSpPr>
        <p:spPr>
          <a:xfrm>
            <a:off x="3188967" y="4639733"/>
            <a:ext cx="5413165" cy="1537231"/>
          </a:xfrm>
        </p:spPr>
        <p:txBody>
          <a:bodyPr>
            <a:normAutofit/>
          </a:bodyPr>
          <a:lstStyle/>
          <a:p>
            <a:pPr marL="0" indent="0">
              <a:buNone/>
            </a:pPr>
            <a:r>
              <a:rPr lang="en-US"/>
              <a:t>Portion of an oral history interview conducted in Spanish and translated into English</a:t>
            </a:r>
          </a:p>
        </p:txBody>
      </p:sp>
    </p:spTree>
    <p:extLst>
      <p:ext uri="{BB962C8B-B14F-4D97-AF65-F5344CB8AC3E}">
        <p14:creationId xmlns:p14="http://schemas.microsoft.com/office/powerpoint/2010/main" val="14927278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D604E5FD-E0FC-EF49-9338-BF881E0B3A94}"/>
              </a:ext>
            </a:extLst>
          </p:cNvPr>
          <p:cNvSpPr>
            <a:spLocks noGrp="1"/>
          </p:cNvSpPr>
          <p:nvPr>
            <p:ph type="title"/>
          </p:nvPr>
        </p:nvSpPr>
        <p:spPr/>
        <p:txBody>
          <a:bodyPr/>
          <a:lstStyle/>
          <a:p>
            <a:br>
              <a:rPr lang="en-US"/>
            </a:br>
            <a:endParaRPr lang="en-US" altLang="en-US"/>
          </a:p>
        </p:txBody>
      </p:sp>
      <p:sp>
        <p:nvSpPr>
          <p:cNvPr id="2" name="Text Placeholder 1">
            <a:extLst>
              <a:ext uri="{FF2B5EF4-FFF2-40B4-BE49-F238E27FC236}">
                <a16:creationId xmlns:a16="http://schemas.microsoft.com/office/drawing/2014/main" id="{36802156-37D5-4C19-9D70-1215B441E2FC}"/>
              </a:ext>
            </a:extLst>
          </p:cNvPr>
          <p:cNvSpPr>
            <a:spLocks noGrp="1"/>
          </p:cNvSpPr>
          <p:nvPr>
            <p:ph type="body" idx="1"/>
          </p:nvPr>
        </p:nvSpPr>
        <p:spPr/>
        <p:txBody>
          <a:bodyPr>
            <a:normAutofit fontScale="92500" lnSpcReduction="10000"/>
          </a:bodyPr>
          <a:lstStyle/>
          <a:p>
            <a:pPr algn="ctr"/>
            <a:r>
              <a:rPr lang="en-US" sz="11500"/>
              <a:t>Next Steps</a:t>
            </a:r>
          </a:p>
        </p:txBody>
      </p:sp>
    </p:spTree>
    <p:extLst>
      <p:ext uri="{BB962C8B-B14F-4D97-AF65-F5344CB8AC3E}">
        <p14:creationId xmlns:p14="http://schemas.microsoft.com/office/powerpoint/2010/main" val="7029352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D604E5FD-E0FC-EF49-9338-BF881E0B3A94}"/>
              </a:ext>
            </a:extLst>
          </p:cNvPr>
          <p:cNvSpPr>
            <a:spLocks noGrp="1"/>
          </p:cNvSpPr>
          <p:nvPr>
            <p:ph type="title"/>
          </p:nvPr>
        </p:nvSpPr>
        <p:spPr/>
        <p:txBody>
          <a:bodyPr/>
          <a:lstStyle/>
          <a:p>
            <a:r>
              <a:rPr lang="en-US" b="1"/>
              <a:t>Processing the Collection</a:t>
            </a:r>
            <a:br>
              <a:rPr lang="en-US"/>
            </a:br>
            <a:endParaRPr lang="en-US" altLang="en-US"/>
          </a:p>
        </p:txBody>
      </p:sp>
      <p:sp>
        <p:nvSpPr>
          <p:cNvPr id="2" name="Text Placeholder 1">
            <a:extLst>
              <a:ext uri="{FF2B5EF4-FFF2-40B4-BE49-F238E27FC236}">
                <a16:creationId xmlns:a16="http://schemas.microsoft.com/office/drawing/2014/main" id="{36802156-37D5-4C19-9D70-1215B441E2FC}"/>
              </a:ext>
            </a:extLst>
          </p:cNvPr>
          <p:cNvSpPr>
            <a:spLocks noGrp="1"/>
          </p:cNvSpPr>
          <p:nvPr>
            <p:ph sz="half" idx="1"/>
          </p:nvPr>
        </p:nvSpPr>
        <p:spPr>
          <a:xfrm>
            <a:off x="838200" y="1512793"/>
            <a:ext cx="4859215" cy="4351339"/>
          </a:xfrm>
        </p:spPr>
        <p:txBody>
          <a:bodyPr>
            <a:normAutofit/>
          </a:bodyPr>
          <a:lstStyle/>
          <a:p>
            <a:r>
              <a:rPr lang="en-US" sz="3600"/>
              <a:t>Archives Collections</a:t>
            </a:r>
          </a:p>
          <a:p>
            <a:pPr lvl="1"/>
            <a:r>
              <a:rPr lang="en-US" sz="2400"/>
              <a:t>Physical Collection in Archives</a:t>
            </a:r>
          </a:p>
          <a:p>
            <a:pPr lvl="1"/>
            <a:r>
              <a:rPr lang="en-US" sz="2400"/>
              <a:t>ARCH: University Archives Digital Collections – In development </a:t>
            </a:r>
          </a:p>
          <a:p>
            <a:pPr lvl="1"/>
            <a:r>
              <a:rPr lang="en-US" sz="2400"/>
              <a:t>Access dates are TBD </a:t>
            </a:r>
          </a:p>
          <a:p>
            <a:r>
              <a:rPr lang="en-US" sz="3600"/>
              <a:t>Collection Restrictions</a:t>
            </a:r>
          </a:p>
          <a:p>
            <a:pPr lvl="1"/>
            <a:r>
              <a:rPr lang="en-US" sz="2400"/>
              <a:t>Restricted for 10 years - 186</a:t>
            </a:r>
          </a:p>
          <a:p>
            <a:pPr lvl="1"/>
            <a:r>
              <a:rPr lang="en-US" sz="2400"/>
              <a:t>Anonymous - 606</a:t>
            </a:r>
          </a:p>
          <a:p>
            <a:pPr lvl="1"/>
            <a:r>
              <a:rPr lang="en-US" sz="2400"/>
              <a:t>Physical collection only - 151</a:t>
            </a:r>
          </a:p>
          <a:p>
            <a:pPr lvl="1"/>
            <a:endParaRPr lang="en-US"/>
          </a:p>
        </p:txBody>
      </p:sp>
      <p:sp>
        <p:nvSpPr>
          <p:cNvPr id="3" name="Content Placeholder 2">
            <a:extLst>
              <a:ext uri="{FF2B5EF4-FFF2-40B4-BE49-F238E27FC236}">
                <a16:creationId xmlns:a16="http://schemas.microsoft.com/office/drawing/2014/main" id="{7CD60BA0-A483-4DFA-84E0-0C2D857DC8A7}"/>
              </a:ext>
            </a:extLst>
          </p:cNvPr>
          <p:cNvSpPr>
            <a:spLocks noGrp="1"/>
          </p:cNvSpPr>
          <p:nvPr>
            <p:ph sz="half" idx="2"/>
          </p:nvPr>
        </p:nvSpPr>
        <p:spPr>
          <a:xfrm>
            <a:off x="6172200" y="1512793"/>
            <a:ext cx="5181600" cy="4351339"/>
          </a:xfrm>
        </p:spPr>
        <p:txBody>
          <a:bodyPr/>
          <a:lstStyle/>
          <a:p>
            <a:pPr lvl="1"/>
            <a:endParaRPr lang="en-US"/>
          </a:p>
        </p:txBody>
      </p:sp>
      <p:pic>
        <p:nvPicPr>
          <p:cNvPr id="6" name="Picture 5" descr="Photograph of the Ostrander Student Memorial Bell Tower">
            <a:extLst>
              <a:ext uri="{FF2B5EF4-FFF2-40B4-BE49-F238E27FC236}">
                <a16:creationId xmlns:a16="http://schemas.microsoft.com/office/drawing/2014/main" id="{CF5C242E-FC59-4ABB-8E99-5035AD175600}"/>
              </a:ext>
            </a:extLst>
          </p:cNvPr>
          <p:cNvPicPr>
            <a:picLocks noChangeAspect="1"/>
          </p:cNvPicPr>
          <p:nvPr/>
        </p:nvPicPr>
        <p:blipFill>
          <a:blip r:embed="rId4"/>
          <a:stretch>
            <a:fillRect/>
          </a:stretch>
        </p:blipFill>
        <p:spPr>
          <a:xfrm>
            <a:off x="6172200" y="1446576"/>
            <a:ext cx="3490486" cy="4375353"/>
          </a:xfrm>
          <a:prstGeom prst="rect">
            <a:avLst/>
          </a:prstGeom>
        </p:spPr>
      </p:pic>
      <p:sp>
        <p:nvSpPr>
          <p:cNvPr id="7" name="TextBox 6">
            <a:extLst>
              <a:ext uri="{FF2B5EF4-FFF2-40B4-BE49-F238E27FC236}">
                <a16:creationId xmlns:a16="http://schemas.microsoft.com/office/drawing/2014/main" id="{594318AB-B76B-4A80-BD13-CE4A9FDEB15D}"/>
              </a:ext>
            </a:extLst>
          </p:cNvPr>
          <p:cNvSpPr txBox="1"/>
          <p:nvPr/>
        </p:nvSpPr>
        <p:spPr>
          <a:xfrm rot="10800000">
            <a:off x="9738753" y="2837826"/>
            <a:ext cx="1292662" cy="2251277"/>
          </a:xfrm>
          <a:prstGeom prst="rect">
            <a:avLst/>
          </a:prstGeom>
          <a:noFill/>
        </p:spPr>
        <p:txBody>
          <a:bodyPr vert="vert270"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Photograph by Anonymous student of Ostrander Student Memorial Bell Tower</a:t>
            </a:r>
          </a:p>
        </p:txBody>
      </p:sp>
    </p:spTree>
    <p:extLst>
      <p:ext uri="{BB962C8B-B14F-4D97-AF65-F5344CB8AC3E}">
        <p14:creationId xmlns:p14="http://schemas.microsoft.com/office/powerpoint/2010/main" val="18941041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D604E5FD-E0FC-EF49-9338-BF881E0B3A94}"/>
              </a:ext>
            </a:extLst>
          </p:cNvPr>
          <p:cNvSpPr>
            <a:spLocks noGrp="1"/>
          </p:cNvSpPr>
          <p:nvPr>
            <p:ph type="title"/>
          </p:nvPr>
        </p:nvSpPr>
        <p:spPr>
          <a:xfrm>
            <a:off x="6172200" y="366185"/>
            <a:ext cx="5181600" cy="1325033"/>
          </a:xfrm>
        </p:spPr>
        <p:txBody>
          <a:bodyPr/>
          <a:lstStyle/>
          <a:p>
            <a:r>
              <a:rPr lang="en-US" b="1"/>
              <a:t>Survey of Contributors </a:t>
            </a:r>
            <a:br>
              <a:rPr lang="en-US"/>
            </a:br>
            <a:endParaRPr lang="en-US" altLang="en-US"/>
          </a:p>
        </p:txBody>
      </p:sp>
      <p:pic>
        <p:nvPicPr>
          <p:cNvPr id="5" name="Content Placeholder 4" descr="A picture containing indoor, items, table, desk&#10;&#10;Description automatically generated">
            <a:extLst>
              <a:ext uri="{FF2B5EF4-FFF2-40B4-BE49-F238E27FC236}">
                <a16:creationId xmlns:a16="http://schemas.microsoft.com/office/drawing/2014/main" id="{BD9E67C9-07AC-4026-9D1A-FD4030844842}"/>
              </a:ext>
            </a:extLst>
          </p:cNvPr>
          <p:cNvPicPr>
            <a:picLocks noGrp="1" noChangeAspect="1"/>
          </p:cNvPicPr>
          <p:nvPr>
            <p:ph sz="half" idx="1"/>
          </p:nvPr>
        </p:nvPicPr>
        <p:blipFill>
          <a:blip r:embed="rId4"/>
          <a:stretch>
            <a:fillRect/>
          </a:stretch>
        </p:blipFill>
        <p:spPr>
          <a:xfrm>
            <a:off x="1484534" y="-26269"/>
            <a:ext cx="3471532" cy="6203233"/>
          </a:xfrm>
        </p:spPr>
      </p:pic>
      <p:sp>
        <p:nvSpPr>
          <p:cNvPr id="3" name="Content Placeholder 2">
            <a:extLst>
              <a:ext uri="{FF2B5EF4-FFF2-40B4-BE49-F238E27FC236}">
                <a16:creationId xmlns:a16="http://schemas.microsoft.com/office/drawing/2014/main" id="{7CD60BA0-A483-4DFA-84E0-0C2D857DC8A7}"/>
              </a:ext>
            </a:extLst>
          </p:cNvPr>
          <p:cNvSpPr>
            <a:spLocks noGrp="1"/>
          </p:cNvSpPr>
          <p:nvPr>
            <p:ph sz="half" idx="2"/>
          </p:nvPr>
        </p:nvSpPr>
        <p:spPr>
          <a:xfrm>
            <a:off x="6172200" y="1360967"/>
            <a:ext cx="5181600" cy="4815997"/>
          </a:xfrm>
        </p:spPr>
        <p:txBody>
          <a:bodyPr/>
          <a:lstStyle/>
          <a:p>
            <a:r>
              <a:rPr lang="en-US" sz="3600"/>
              <a:t>Students – 22 Responses</a:t>
            </a:r>
          </a:p>
          <a:p>
            <a:pPr lvl="1"/>
            <a:r>
              <a:rPr lang="en-US" sz="2400"/>
              <a:t>How this project impacted them</a:t>
            </a:r>
          </a:p>
          <a:p>
            <a:pPr lvl="1"/>
            <a:r>
              <a:rPr lang="en-US" sz="2400"/>
              <a:t>What they learned</a:t>
            </a:r>
          </a:p>
          <a:p>
            <a:pPr lvl="1"/>
            <a:r>
              <a:rPr lang="en-US" sz="2400"/>
              <a:t>What was the most helpful </a:t>
            </a:r>
          </a:p>
          <a:p>
            <a:pPr lvl="1"/>
            <a:r>
              <a:rPr lang="en-US" sz="2400"/>
              <a:t>What would they recommend changing</a:t>
            </a:r>
          </a:p>
        </p:txBody>
      </p:sp>
      <p:sp>
        <p:nvSpPr>
          <p:cNvPr id="6" name="TextBox 5">
            <a:extLst>
              <a:ext uri="{FF2B5EF4-FFF2-40B4-BE49-F238E27FC236}">
                <a16:creationId xmlns:a16="http://schemas.microsoft.com/office/drawing/2014/main" id="{AE185550-B927-4EA8-91F4-B6F8F74A69EF}"/>
              </a:ext>
            </a:extLst>
          </p:cNvPr>
          <p:cNvSpPr txBox="1"/>
          <p:nvPr/>
        </p:nvSpPr>
        <p:spPr>
          <a:xfrm rot="16200000">
            <a:off x="-77213" y="4615220"/>
            <a:ext cx="247715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Photograph taken by Joyce Aigbokhan</a:t>
            </a:r>
          </a:p>
        </p:txBody>
      </p:sp>
    </p:spTree>
    <p:extLst>
      <p:ext uri="{BB962C8B-B14F-4D97-AF65-F5344CB8AC3E}">
        <p14:creationId xmlns:p14="http://schemas.microsoft.com/office/powerpoint/2010/main" val="4076759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Title 1">
            <a:extLst>
              <a:ext uri="{FF2B5EF4-FFF2-40B4-BE49-F238E27FC236}">
                <a16:creationId xmlns:a16="http://schemas.microsoft.com/office/drawing/2014/main" id="{9E0924CD-E3D6-D74E-A1CC-844BD97BEBD1}"/>
              </a:ext>
            </a:extLst>
          </p:cNvPr>
          <p:cNvSpPr>
            <a:spLocks noGrp="1"/>
          </p:cNvSpPr>
          <p:nvPr>
            <p:ph type="ctrTitle"/>
          </p:nvPr>
        </p:nvSpPr>
        <p:spPr>
          <a:xfrm>
            <a:off x="1524000" y="1668371"/>
            <a:ext cx="9144000" cy="2387600"/>
          </a:xfrm>
        </p:spPr>
        <p:txBody>
          <a:bodyPr/>
          <a:lstStyle/>
          <a:p>
            <a:r>
              <a:rPr lang="en-US">
                <a:solidFill>
                  <a:schemeClr val="bg1"/>
                </a:solidFill>
              </a:rPr>
              <a:t>Documenting a Pandemic: COVID-19 </a:t>
            </a:r>
            <a:br>
              <a:rPr lang="en-US">
                <a:solidFill>
                  <a:schemeClr val="bg1"/>
                </a:solidFill>
              </a:rPr>
            </a:br>
            <a:r>
              <a:rPr lang="en-US">
                <a:solidFill>
                  <a:schemeClr val="bg1"/>
                </a:solidFill>
              </a:rPr>
              <a:t>Community History Project</a:t>
            </a:r>
            <a:endParaRPr lang="en-US" altLang="en-US">
              <a:solidFill>
                <a:schemeClr val="bg1"/>
              </a:solidFill>
            </a:endParaRPr>
          </a:p>
        </p:txBody>
      </p:sp>
      <p:sp>
        <p:nvSpPr>
          <p:cNvPr id="2051" name="Subtitle 2">
            <a:extLst>
              <a:ext uri="{FF2B5EF4-FFF2-40B4-BE49-F238E27FC236}">
                <a16:creationId xmlns:a16="http://schemas.microsoft.com/office/drawing/2014/main" id="{D1B157B1-3413-0E4A-93DB-BA0DAB710924}"/>
              </a:ext>
            </a:extLst>
          </p:cNvPr>
          <p:cNvSpPr>
            <a:spLocks noGrp="1"/>
          </p:cNvSpPr>
          <p:nvPr>
            <p:ph type="subTitle" idx="1"/>
          </p:nvPr>
        </p:nvSpPr>
        <p:spPr bwMode="auto">
          <a:xfrm>
            <a:off x="1524000" y="4296251"/>
            <a:ext cx="9144000" cy="2305271"/>
          </a:xfrm>
        </p:spPr>
        <p:txBody>
          <a:bodyPr wrap="square" numCol="1" anchor="t" anchorCtr="0" compatLnSpc="1">
            <a:prstTxWarp prst="textNoShape">
              <a:avLst/>
            </a:prstTxWarp>
            <a:normAutofit fontScale="92500" lnSpcReduction="20000"/>
          </a:bodyPr>
          <a:lstStyle/>
          <a:p>
            <a:r>
              <a:rPr lang="en-US">
                <a:solidFill>
                  <a:schemeClr val="bg1"/>
                </a:solidFill>
              </a:rPr>
              <a:t>Midwest Archives Conference, May 13, 2021</a:t>
            </a:r>
          </a:p>
          <a:p>
            <a:endParaRPr lang="en-US" altLang="en-US">
              <a:solidFill>
                <a:schemeClr val="bg1"/>
              </a:solidFill>
            </a:endParaRPr>
          </a:p>
          <a:p>
            <a:r>
              <a:rPr lang="en-US" altLang="en-US">
                <a:solidFill>
                  <a:schemeClr val="bg1"/>
                </a:solidFill>
              </a:rPr>
              <a:t>Daardi Sizemore Mixon, University Archivist</a:t>
            </a:r>
            <a:br>
              <a:rPr lang="en-US" altLang="en-US">
                <a:solidFill>
                  <a:schemeClr val="bg1"/>
                </a:solidFill>
              </a:rPr>
            </a:br>
            <a:r>
              <a:rPr lang="en-US" altLang="en-US">
                <a:solidFill>
                  <a:schemeClr val="bg1"/>
                </a:solidFill>
              </a:rPr>
              <a:t>Adam Smith, Archives Technician</a:t>
            </a:r>
          </a:p>
          <a:p>
            <a:endParaRPr lang="en-US" altLang="en-US">
              <a:solidFill>
                <a:schemeClr val="bg1"/>
              </a:solidFill>
            </a:endParaRPr>
          </a:p>
          <a:p>
            <a:r>
              <a:rPr lang="en-US" altLang="en-US">
                <a:solidFill>
                  <a:schemeClr val="bg1"/>
                </a:solidFill>
              </a:rPr>
              <a:t>Presentation contributors include: Heidi Southworth, Digital Initiatives Librarian, Anne Stenzel, Archives Technician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D604E5FD-E0FC-EF49-9338-BF881E0B3A94}"/>
              </a:ext>
            </a:extLst>
          </p:cNvPr>
          <p:cNvSpPr>
            <a:spLocks noGrp="1"/>
          </p:cNvSpPr>
          <p:nvPr>
            <p:ph type="title"/>
          </p:nvPr>
        </p:nvSpPr>
        <p:spPr/>
        <p:txBody>
          <a:bodyPr/>
          <a:lstStyle/>
          <a:p>
            <a:r>
              <a:rPr lang="en-US" b="1"/>
              <a:t>COVID-19 Community History Project</a:t>
            </a:r>
            <a:br>
              <a:rPr lang="en-US"/>
            </a:br>
            <a:endParaRPr lang="en-US" altLang="en-US"/>
          </a:p>
        </p:txBody>
      </p:sp>
      <p:sp>
        <p:nvSpPr>
          <p:cNvPr id="2" name="Text Placeholder 1">
            <a:extLst>
              <a:ext uri="{FF2B5EF4-FFF2-40B4-BE49-F238E27FC236}">
                <a16:creationId xmlns:a16="http://schemas.microsoft.com/office/drawing/2014/main" id="{36802156-37D5-4C19-9D70-1215B441E2FC}"/>
              </a:ext>
            </a:extLst>
          </p:cNvPr>
          <p:cNvSpPr>
            <a:spLocks noGrp="1"/>
          </p:cNvSpPr>
          <p:nvPr>
            <p:ph sz="half" idx="1"/>
          </p:nvPr>
        </p:nvSpPr>
        <p:spPr>
          <a:xfrm>
            <a:off x="838200" y="2506661"/>
            <a:ext cx="5181600" cy="4351339"/>
          </a:xfrm>
        </p:spPr>
        <p:txBody>
          <a:bodyPr>
            <a:normAutofit/>
          </a:bodyPr>
          <a:lstStyle/>
          <a:p>
            <a:r>
              <a:rPr lang="en-US"/>
              <a:t>Paying students to be contributors was challenging</a:t>
            </a:r>
          </a:p>
          <a:p>
            <a:r>
              <a:rPr lang="en-US"/>
              <a:t>Technology provided both innovation and struggles for this type of project</a:t>
            </a:r>
          </a:p>
        </p:txBody>
      </p:sp>
      <p:sp>
        <p:nvSpPr>
          <p:cNvPr id="3" name="Content Placeholder 2">
            <a:extLst>
              <a:ext uri="{FF2B5EF4-FFF2-40B4-BE49-F238E27FC236}">
                <a16:creationId xmlns:a16="http://schemas.microsoft.com/office/drawing/2014/main" id="{7CD60BA0-A483-4DFA-84E0-0C2D857DC8A7}"/>
              </a:ext>
            </a:extLst>
          </p:cNvPr>
          <p:cNvSpPr>
            <a:spLocks noGrp="1"/>
          </p:cNvSpPr>
          <p:nvPr>
            <p:ph sz="half" idx="2"/>
          </p:nvPr>
        </p:nvSpPr>
        <p:spPr>
          <a:xfrm>
            <a:off x="6172200" y="2506661"/>
            <a:ext cx="5181600" cy="3670303"/>
          </a:xfrm>
        </p:spPr>
        <p:txBody>
          <a:bodyPr>
            <a:normAutofit/>
          </a:bodyPr>
          <a:lstStyle/>
          <a:p>
            <a:r>
              <a:rPr lang="en-US"/>
              <a:t>Use this project as a framework for future collaborations to strengthen University Archives and Southern Minnesota Historical Center collections</a:t>
            </a:r>
          </a:p>
          <a:p>
            <a:r>
              <a:rPr lang="en-US"/>
              <a:t>Global collection of COVID-19 projects experiences. </a:t>
            </a:r>
          </a:p>
          <a:p>
            <a:endParaRPr lang="en-US"/>
          </a:p>
        </p:txBody>
      </p:sp>
      <p:sp>
        <p:nvSpPr>
          <p:cNvPr id="4" name="TextBox 3">
            <a:extLst>
              <a:ext uri="{FF2B5EF4-FFF2-40B4-BE49-F238E27FC236}">
                <a16:creationId xmlns:a16="http://schemas.microsoft.com/office/drawing/2014/main" id="{155B0223-B39F-468E-B9FE-CC26C27B7F97}"/>
              </a:ext>
            </a:extLst>
          </p:cNvPr>
          <p:cNvSpPr txBox="1"/>
          <p:nvPr/>
        </p:nvSpPr>
        <p:spPr>
          <a:xfrm>
            <a:off x="838200" y="1466034"/>
            <a:ext cx="481584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Complications</a:t>
            </a: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02681BD-998B-459C-9543-00FB3F84B5BE}"/>
              </a:ext>
            </a:extLst>
          </p:cNvPr>
          <p:cNvSpPr txBox="1"/>
          <p:nvPr/>
        </p:nvSpPr>
        <p:spPr>
          <a:xfrm>
            <a:off x="6172200" y="1471921"/>
            <a:ext cx="481584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Successes</a:t>
            </a: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33504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D604E5FD-E0FC-EF49-9338-BF881E0B3A94}"/>
              </a:ext>
            </a:extLst>
          </p:cNvPr>
          <p:cNvSpPr>
            <a:spLocks noGrp="1"/>
          </p:cNvSpPr>
          <p:nvPr>
            <p:ph type="title"/>
          </p:nvPr>
        </p:nvSpPr>
        <p:spPr/>
        <p:txBody>
          <a:bodyPr/>
          <a:lstStyle/>
          <a:p>
            <a:r>
              <a:rPr kumimoji="0" lang="en-US" sz="4400" i="0" u="none" strike="noStrike" kern="1200" cap="none" spc="0" normalizeH="0" baseline="0" noProof="0">
                <a:ln>
                  <a:noFill/>
                </a:ln>
                <a:solidFill>
                  <a:prstClr val="black"/>
                </a:solidFill>
                <a:effectLst/>
                <a:uLnTx/>
                <a:uFillTx/>
                <a:latin typeface="Calibri" panose="020F0502020204030204"/>
                <a:ea typeface="+mn-ea"/>
                <a:cs typeface="+mn-cs"/>
              </a:rPr>
              <a:t>Reuse Project Framework</a:t>
            </a:r>
            <a:br>
              <a:rPr kumimoji="0" lang="en-US" sz="2800" i="0" u="none" strike="noStrike" kern="1200" cap="none" spc="0" normalizeH="0" baseline="0" noProof="0">
                <a:ln>
                  <a:noFill/>
                </a:ln>
                <a:solidFill>
                  <a:prstClr val="black"/>
                </a:solidFill>
                <a:effectLst/>
                <a:uLnTx/>
                <a:uFillTx/>
                <a:latin typeface="Calibri" panose="020F0502020204030204"/>
                <a:ea typeface="+mn-ea"/>
                <a:cs typeface="+mn-cs"/>
              </a:rPr>
            </a:br>
            <a:endParaRPr lang="en-US" altLang="en-US"/>
          </a:p>
        </p:txBody>
      </p:sp>
      <p:sp>
        <p:nvSpPr>
          <p:cNvPr id="2" name="Text Placeholder 1">
            <a:extLst>
              <a:ext uri="{FF2B5EF4-FFF2-40B4-BE49-F238E27FC236}">
                <a16:creationId xmlns:a16="http://schemas.microsoft.com/office/drawing/2014/main" id="{36802156-37D5-4C19-9D70-1215B441E2FC}"/>
              </a:ext>
            </a:extLst>
          </p:cNvPr>
          <p:cNvSpPr>
            <a:spLocks noGrp="1"/>
          </p:cNvSpPr>
          <p:nvPr>
            <p:ph sz="half" idx="1"/>
          </p:nvPr>
        </p:nvSpPr>
        <p:spPr>
          <a:xfrm>
            <a:off x="838200" y="2263774"/>
            <a:ext cx="5181600" cy="4351339"/>
          </a:xfrm>
        </p:spPr>
        <p:txBody>
          <a:bodyPr>
            <a:normAutofit/>
          </a:bodyPr>
          <a:lstStyle/>
          <a:p>
            <a:r>
              <a:rPr lang="en-US">
                <a:hlinkClick r:id="rId4"/>
              </a:rPr>
              <a:t>#No Justice, No Peace Community History Project</a:t>
            </a:r>
            <a:endParaRPr lang="en-US"/>
          </a:p>
          <a:p>
            <a:r>
              <a:rPr lang="en-US">
                <a:hlinkClick r:id="rId5"/>
              </a:rPr>
              <a:t>Mankato Kiwanis 100</a:t>
            </a:r>
            <a:r>
              <a:rPr lang="en-US" baseline="30000">
                <a:hlinkClick r:id="rId5"/>
              </a:rPr>
              <a:t>th</a:t>
            </a:r>
            <a:r>
              <a:rPr lang="en-US">
                <a:hlinkClick r:id="rId5"/>
              </a:rPr>
              <a:t> Anniversary Oral History Project </a:t>
            </a:r>
            <a:endParaRPr lang="en-US"/>
          </a:p>
        </p:txBody>
      </p:sp>
      <p:sp>
        <p:nvSpPr>
          <p:cNvPr id="3" name="Content Placeholder 2">
            <a:extLst>
              <a:ext uri="{FF2B5EF4-FFF2-40B4-BE49-F238E27FC236}">
                <a16:creationId xmlns:a16="http://schemas.microsoft.com/office/drawing/2014/main" id="{7CD60BA0-A483-4DFA-84E0-0C2D857DC8A7}"/>
              </a:ext>
            </a:extLst>
          </p:cNvPr>
          <p:cNvSpPr>
            <a:spLocks noGrp="1"/>
          </p:cNvSpPr>
          <p:nvPr>
            <p:ph sz="half" idx="2"/>
          </p:nvPr>
        </p:nvSpPr>
        <p:spPr>
          <a:xfrm>
            <a:off x="6343650" y="2263774"/>
            <a:ext cx="5181600" cy="3670303"/>
          </a:xfrm>
        </p:spPr>
        <p:txBody>
          <a:bodyPr>
            <a:normAutofit/>
          </a:bodyPr>
          <a:lstStyle/>
          <a:p>
            <a:r>
              <a:rPr lang="en-US"/>
              <a:t>Website structure (LibGuides)</a:t>
            </a:r>
          </a:p>
          <a:p>
            <a:r>
              <a:rPr lang="en-US"/>
              <a:t>Training resources</a:t>
            </a:r>
          </a:p>
          <a:p>
            <a:r>
              <a:rPr lang="en-US"/>
              <a:t>Submission forms (pdfs)</a:t>
            </a:r>
          </a:p>
          <a:p>
            <a:r>
              <a:rPr lang="en-US"/>
              <a:t>Online submissions (web form)</a:t>
            </a:r>
          </a:p>
          <a:p>
            <a:r>
              <a:rPr lang="en-US"/>
              <a:t>Web based tools for interviews</a:t>
            </a:r>
          </a:p>
          <a:p>
            <a:r>
              <a:rPr lang="en-US"/>
              <a:t>FAQ</a:t>
            </a:r>
          </a:p>
        </p:txBody>
      </p:sp>
      <p:sp>
        <p:nvSpPr>
          <p:cNvPr id="4" name="TextBox 3">
            <a:extLst>
              <a:ext uri="{FF2B5EF4-FFF2-40B4-BE49-F238E27FC236}">
                <a16:creationId xmlns:a16="http://schemas.microsoft.com/office/drawing/2014/main" id="{155B0223-B39F-468E-B9FE-CC26C27B7F97}"/>
              </a:ext>
            </a:extLst>
          </p:cNvPr>
          <p:cNvSpPr txBox="1"/>
          <p:nvPr/>
        </p:nvSpPr>
        <p:spPr>
          <a:xfrm>
            <a:off x="723900" y="1398830"/>
            <a:ext cx="481584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Examples of new projects</a:t>
            </a: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02681BD-998B-459C-9543-00FB3F84B5BE}"/>
              </a:ext>
            </a:extLst>
          </p:cNvPr>
          <p:cNvSpPr txBox="1"/>
          <p:nvPr/>
        </p:nvSpPr>
        <p:spPr>
          <a:xfrm>
            <a:off x="6096000" y="1398830"/>
            <a:ext cx="481584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1">
                <a:solidFill>
                  <a:prstClr val="black"/>
                </a:solidFill>
                <a:latin typeface="Calibri" panose="020F0502020204030204"/>
              </a:rPr>
              <a:t>Elements reused</a:t>
            </a: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89442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D604E5FD-E0FC-EF49-9338-BF881E0B3A94}"/>
              </a:ext>
            </a:extLst>
          </p:cNvPr>
          <p:cNvSpPr>
            <a:spLocks noGrp="1"/>
          </p:cNvSpPr>
          <p:nvPr>
            <p:ph type="title"/>
          </p:nvPr>
        </p:nvSpPr>
        <p:spPr/>
        <p:txBody>
          <a:bodyPr/>
          <a:lstStyle/>
          <a:p>
            <a:r>
              <a:rPr lang="en-US" altLang="en-US" b="1"/>
              <a:t>Wrap Up</a:t>
            </a:r>
          </a:p>
        </p:txBody>
      </p:sp>
      <p:sp>
        <p:nvSpPr>
          <p:cNvPr id="3075" name="Content Placeholder 2">
            <a:extLst>
              <a:ext uri="{FF2B5EF4-FFF2-40B4-BE49-F238E27FC236}">
                <a16:creationId xmlns:a16="http://schemas.microsoft.com/office/drawing/2014/main" id="{A3C114F2-C538-704F-A17A-61B0885D826B}"/>
              </a:ext>
            </a:extLst>
          </p:cNvPr>
          <p:cNvSpPr>
            <a:spLocks noGrp="1"/>
          </p:cNvSpPr>
          <p:nvPr>
            <p:ph idx="1"/>
          </p:nvPr>
        </p:nvSpPr>
        <p:spPr bwMode="auto"/>
        <p:txBody>
          <a:bodyPr wrap="square" numCol="1" anchor="t" anchorCtr="0" compatLnSpc="1">
            <a:prstTxWarp prst="textNoShape">
              <a:avLst/>
            </a:prstTxWarp>
            <a:normAutofit/>
          </a:bodyPr>
          <a:lstStyle/>
          <a:p>
            <a:pPr marL="0" indent="0">
              <a:buNone/>
            </a:pPr>
            <a:r>
              <a:rPr lang="en-US" altLang="en-US"/>
              <a:t>University Archives and Southern Minnesota Historical Center</a:t>
            </a:r>
          </a:p>
          <a:p>
            <a:pPr marL="0" indent="0">
              <a:buNone/>
            </a:pPr>
            <a:endParaRPr lang="en-US" altLang="en-US"/>
          </a:p>
          <a:p>
            <a:pPr marL="0" indent="0">
              <a:buNone/>
            </a:pPr>
            <a:r>
              <a:rPr lang="en-US" altLang="en-US"/>
              <a:t>Phone: 507-389-1029</a:t>
            </a:r>
          </a:p>
          <a:p>
            <a:pPr marL="0" indent="0">
              <a:buNone/>
            </a:pPr>
            <a:r>
              <a:rPr lang="en-US" altLang="en-US"/>
              <a:t>Email: </a:t>
            </a:r>
            <a:r>
              <a:rPr lang="en-US" altLang="en-US">
                <a:hlinkClick r:id="rId4"/>
              </a:rPr>
              <a:t>archives@mnsu.edu</a:t>
            </a:r>
            <a:r>
              <a:rPr lang="en-US" altLang="en-US"/>
              <a:t> </a:t>
            </a:r>
          </a:p>
          <a:p>
            <a:pPr marL="0" indent="0">
              <a:buNone/>
            </a:pPr>
            <a:r>
              <a:rPr lang="en-US" altLang="en-US"/>
              <a:t>	</a:t>
            </a:r>
          </a:p>
          <a:p>
            <a:pPr marL="0" indent="0">
              <a:buNone/>
            </a:pPr>
            <a:r>
              <a:rPr lang="en-US" altLang="en-US" dirty="0"/>
              <a:t>Today’s Presentation: </a:t>
            </a:r>
            <a:r>
              <a:rPr lang="en-US">
                <a:ea typeface="+mn-lt"/>
                <a:cs typeface="+mn-lt"/>
                <a:hlinkClick r:id="rId5"/>
              </a:rPr>
              <a:t>https://cornerstone.lib.mnsu.edu/lib_services_fac_pubs/184/</a:t>
            </a:r>
            <a:br>
              <a:rPr lang="en-US" altLang="en-US" dirty="0"/>
            </a:br>
            <a:endParaRPr lang="en-US" altLang="en-US"/>
          </a:p>
          <a:p>
            <a:pPr marL="0" indent="0">
              <a:buNone/>
            </a:pPr>
            <a:r>
              <a:rPr lang="en-US" altLang="en-US"/>
              <a:t>Project Website:  </a:t>
            </a:r>
            <a:r>
              <a:rPr lang="en-US" altLang="en-US">
                <a:hlinkClick r:id="rId6"/>
              </a:rPr>
              <a:t>https://libguides.mnsu.edu/covid19historyproject</a:t>
            </a:r>
            <a:r>
              <a:rPr lang="en-US" altLang="en-US"/>
              <a:t> </a:t>
            </a:r>
          </a:p>
        </p:txBody>
      </p:sp>
      <p:pic>
        <p:nvPicPr>
          <p:cNvPr id="3" name="Picture 2" descr="University Archives staff at Minnesota State University, Mankato.">
            <a:extLst>
              <a:ext uri="{FF2B5EF4-FFF2-40B4-BE49-F238E27FC236}">
                <a16:creationId xmlns:a16="http://schemas.microsoft.com/office/drawing/2014/main" id="{B457FB6C-AE4E-43F3-8B46-9C4592D4DCFA}"/>
              </a:ext>
            </a:extLst>
          </p:cNvPr>
          <p:cNvPicPr>
            <a:picLocks noChangeAspect="1"/>
          </p:cNvPicPr>
          <p:nvPr/>
        </p:nvPicPr>
        <p:blipFill>
          <a:blip r:embed="rId7"/>
          <a:stretch>
            <a:fillRect/>
          </a:stretch>
        </p:blipFill>
        <p:spPr>
          <a:xfrm>
            <a:off x="6884634" y="2285322"/>
            <a:ext cx="3861384" cy="2287355"/>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027995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Creating a COVID-19 Web Archive</a:t>
            </a:r>
          </a:p>
        </p:txBody>
      </p:sp>
      <p:sp>
        <p:nvSpPr>
          <p:cNvPr id="3" name="TextBox 2"/>
          <p:cNvSpPr txBox="1"/>
          <p:nvPr/>
        </p:nvSpPr>
        <p:spPr>
          <a:xfrm>
            <a:off x="76200" y="5226784"/>
            <a:ext cx="6781800" cy="923330"/>
          </a:xfrm>
          <a:prstGeom prst="rect">
            <a:avLst/>
          </a:prstGeom>
          <a:noFill/>
        </p:spPr>
        <p:txBody>
          <a:bodyPr wrap="square" rtlCol="0">
            <a:spAutoFit/>
          </a:bodyPr>
          <a:lstStyle/>
          <a:p>
            <a:r>
              <a:rPr lang="en-US" sz="2700" dirty="0"/>
              <a:t>Jenna Jacobs, Archivist </a:t>
            </a:r>
          </a:p>
          <a:p>
            <a:r>
              <a:rPr lang="en-US" sz="2700" dirty="0">
                <a:hlinkClick r:id="rId2"/>
              </a:rPr>
              <a:t>jjacobs@hclib.org</a:t>
            </a:r>
            <a:r>
              <a:rPr lang="en-US" sz="2700" dirty="0"/>
              <a:t>  </a:t>
            </a:r>
          </a:p>
        </p:txBody>
      </p:sp>
    </p:spTree>
    <p:extLst>
      <p:ext uri="{BB962C8B-B14F-4D97-AF65-F5344CB8AC3E}">
        <p14:creationId xmlns:p14="http://schemas.microsoft.com/office/powerpoint/2010/main" val="39957464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7685" y="865736"/>
            <a:ext cx="6514947" cy="931491"/>
          </a:xfrm>
        </p:spPr>
        <p:txBody>
          <a:bodyPr>
            <a:normAutofit/>
          </a:bodyPr>
          <a:lstStyle/>
          <a:p>
            <a:r>
              <a:rPr lang="en-US" dirty="0"/>
              <a:t>Hennepin County Library</a:t>
            </a:r>
          </a:p>
        </p:txBody>
      </p:sp>
      <p:sp>
        <p:nvSpPr>
          <p:cNvPr id="5" name="Content Placeholder 4"/>
          <p:cNvSpPr>
            <a:spLocks noGrp="1"/>
          </p:cNvSpPr>
          <p:nvPr>
            <p:ph sz="half" idx="1"/>
          </p:nvPr>
        </p:nvSpPr>
        <p:spPr>
          <a:xfrm>
            <a:off x="868630" y="2096479"/>
            <a:ext cx="5181600" cy="3430039"/>
          </a:xfrm>
        </p:spPr>
        <p:txBody>
          <a:bodyPr/>
          <a:lstStyle/>
          <a:p>
            <a:r>
              <a:rPr lang="en-US" dirty="0"/>
              <a:t>Minneapolis and suburban Hennepin County, Minnesota</a:t>
            </a:r>
          </a:p>
          <a:p>
            <a:r>
              <a:rPr lang="en-US" dirty="0"/>
              <a:t>41 library locations</a:t>
            </a:r>
          </a:p>
          <a:p>
            <a:r>
              <a:rPr lang="en-US" dirty="0"/>
              <a:t>1.2 million county residents and 611 square miles</a:t>
            </a:r>
          </a:p>
          <a:p>
            <a:pPr marL="0" indent="0">
              <a:buNone/>
            </a:pPr>
            <a:endParaRPr lang="en-US" dirty="0"/>
          </a:p>
        </p:txBody>
      </p:sp>
      <p:pic>
        <p:nvPicPr>
          <p:cNvPr id="3" name="Picture 2" descr="Map&#10;&#10;Description automatically generated">
            <a:extLst>
              <a:ext uri="{FF2B5EF4-FFF2-40B4-BE49-F238E27FC236}">
                <a16:creationId xmlns:a16="http://schemas.microsoft.com/office/drawing/2014/main" id="{013D56F6-3D21-49D2-9557-D0F920CF5A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2632" y="406400"/>
            <a:ext cx="4857750" cy="6286500"/>
          </a:xfrm>
          <a:prstGeom prst="rect">
            <a:avLst/>
          </a:prstGeom>
        </p:spPr>
      </p:pic>
    </p:spTree>
    <p:extLst>
      <p:ext uri="{BB962C8B-B14F-4D97-AF65-F5344CB8AC3E}">
        <p14:creationId xmlns:p14="http://schemas.microsoft.com/office/powerpoint/2010/main" val="12060224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353" y="683664"/>
            <a:ext cx="6514947" cy="931491"/>
          </a:xfrm>
        </p:spPr>
        <p:txBody>
          <a:bodyPr>
            <a:normAutofit fontScale="90000"/>
          </a:bodyPr>
          <a:lstStyle/>
          <a:p>
            <a:r>
              <a:rPr lang="en-US" dirty="0"/>
              <a:t>Hennepin County Library Special Collections</a:t>
            </a:r>
          </a:p>
        </p:txBody>
      </p:sp>
      <p:sp>
        <p:nvSpPr>
          <p:cNvPr id="5" name="Content Placeholder 4"/>
          <p:cNvSpPr>
            <a:spLocks noGrp="1"/>
          </p:cNvSpPr>
          <p:nvPr>
            <p:ph sz="half" idx="1"/>
          </p:nvPr>
        </p:nvSpPr>
        <p:spPr>
          <a:xfrm>
            <a:off x="868630" y="2096479"/>
            <a:ext cx="5181600" cy="3430039"/>
          </a:xfrm>
        </p:spPr>
        <p:txBody>
          <a:bodyPr/>
          <a:lstStyle/>
          <a:p>
            <a:r>
              <a:rPr lang="en-US" dirty="0"/>
              <a:t>Minneapolis and Hennepin County Collection</a:t>
            </a:r>
          </a:p>
          <a:p>
            <a:r>
              <a:rPr lang="en-US" dirty="0"/>
              <a:t>Over 400 processed archival collections: </a:t>
            </a:r>
            <a:r>
              <a:rPr lang="en-US" dirty="0">
                <a:hlinkClick r:id="rId3"/>
              </a:rPr>
              <a:t>https://archives.hclib.org/</a:t>
            </a:r>
            <a:r>
              <a:rPr lang="en-US" dirty="0"/>
              <a:t> </a:t>
            </a:r>
          </a:p>
          <a:p>
            <a:r>
              <a:rPr lang="en-US" dirty="0"/>
              <a:t>Digital Collections: </a:t>
            </a:r>
            <a:r>
              <a:rPr lang="en-US" dirty="0">
                <a:hlinkClick r:id="rId4"/>
              </a:rPr>
              <a:t>www.hclib.org/digitalcollections</a:t>
            </a:r>
            <a:endParaRPr lang="en-US" dirty="0"/>
          </a:p>
          <a:p>
            <a:endParaRPr lang="en-US" dirty="0"/>
          </a:p>
        </p:txBody>
      </p:sp>
      <p:pic>
        <p:nvPicPr>
          <p:cNvPr id="8" name="Picture 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784100" y="178713"/>
            <a:ext cx="4386549" cy="2749316"/>
          </a:xfrm>
          <a:prstGeom prst="rect">
            <a:avLst/>
          </a:prstGeom>
        </p:spPr>
      </p:pic>
      <p:pic>
        <p:nvPicPr>
          <p:cNvPr id="9" name="Content Placeholder 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265630" y="2658377"/>
            <a:ext cx="4253333" cy="3429000"/>
          </a:xfrm>
          <a:prstGeom prst="rect">
            <a:avLst/>
          </a:prstGeom>
        </p:spPr>
      </p:pic>
    </p:spTree>
    <p:extLst>
      <p:ext uri="{BB962C8B-B14F-4D97-AF65-F5344CB8AC3E}">
        <p14:creationId xmlns:p14="http://schemas.microsoft.com/office/powerpoint/2010/main" val="9037633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Web Archives?</a:t>
            </a:r>
          </a:p>
        </p:txBody>
      </p:sp>
      <p:sp>
        <p:nvSpPr>
          <p:cNvPr id="3" name="Content Placeholder 2"/>
          <p:cNvSpPr>
            <a:spLocks noGrp="1"/>
          </p:cNvSpPr>
          <p:nvPr>
            <p:ph sz="half" idx="1"/>
          </p:nvPr>
        </p:nvSpPr>
        <p:spPr/>
        <p:txBody>
          <a:bodyPr/>
          <a:lstStyle/>
          <a:p>
            <a:r>
              <a:rPr lang="en-US" dirty="0"/>
              <a:t>Preserved copies of live web content collected for permanent retention and access </a:t>
            </a:r>
            <a:r>
              <a:rPr lang="en-US" sz="2000" dirty="0"/>
              <a:t>(</a:t>
            </a:r>
            <a:r>
              <a:rPr lang="en-US" sz="2000" dirty="0">
                <a:hlinkClick r:id="rId3"/>
              </a:rPr>
              <a:t>SAA Dictionary</a:t>
            </a:r>
            <a:r>
              <a:rPr lang="en-US" sz="2000" dirty="0"/>
              <a:t>)</a:t>
            </a:r>
          </a:p>
          <a:p>
            <a:r>
              <a:rPr lang="en-US" dirty="0"/>
              <a:t>Interactive captures of websites at a point in time</a:t>
            </a:r>
          </a:p>
        </p:txBody>
      </p:sp>
      <p:pic>
        <p:nvPicPr>
          <p:cNvPr id="5" name="Content Placeholder 4"/>
          <p:cNvPicPr>
            <a:picLocks noGrp="1" noChangeAspect="1"/>
          </p:cNvPicPr>
          <p:nvPr>
            <p:ph sz="half" idx="2"/>
          </p:nvPr>
        </p:nvPicPr>
        <p:blipFill rotWithShape="1">
          <a:blip r:embed="rId4"/>
          <a:srcRect t="1227"/>
          <a:stretch/>
        </p:blipFill>
        <p:spPr>
          <a:xfrm>
            <a:off x="6281108" y="1347372"/>
            <a:ext cx="5535408" cy="4090988"/>
          </a:xfrm>
          <a:prstGeom prst="rect">
            <a:avLst/>
          </a:prstGeom>
          <a:ln>
            <a:solidFill>
              <a:schemeClr val="tx1">
                <a:lumMod val="65000"/>
                <a:lumOff val="35000"/>
              </a:schemeClr>
            </a:solidFill>
          </a:ln>
          <a:effectLst>
            <a:outerShdw blurRad="50800" dist="38100" dir="2700000" algn="tl" rotWithShape="0">
              <a:prstClr val="black">
                <a:alpha val="40000"/>
              </a:prstClr>
            </a:outerShdw>
          </a:effectLst>
        </p:spPr>
      </p:pic>
      <p:sp>
        <p:nvSpPr>
          <p:cNvPr id="6" name="TextBox 5"/>
          <p:cNvSpPr txBox="1"/>
          <p:nvPr/>
        </p:nvSpPr>
        <p:spPr>
          <a:xfrm>
            <a:off x="4521200" y="5438360"/>
            <a:ext cx="7962900" cy="369332"/>
          </a:xfrm>
          <a:prstGeom prst="rect">
            <a:avLst/>
          </a:prstGeom>
          <a:noFill/>
        </p:spPr>
        <p:txBody>
          <a:bodyPr wrap="square" rtlCol="0">
            <a:spAutoFit/>
          </a:bodyPr>
          <a:lstStyle/>
          <a:p>
            <a:r>
              <a:rPr lang="en-US" dirty="0"/>
              <a:t>Minneapolis Public Library Website, 1996,</a:t>
            </a:r>
            <a:r>
              <a:rPr lang="en-US" dirty="0">
                <a:hlinkClick r:id="rId5"/>
              </a:rPr>
              <a:t> Internet Archive </a:t>
            </a:r>
            <a:r>
              <a:rPr lang="en-US" dirty="0" err="1">
                <a:hlinkClick r:id="rId5"/>
              </a:rPr>
              <a:t>Wayback</a:t>
            </a:r>
            <a:r>
              <a:rPr lang="en-US" dirty="0">
                <a:hlinkClick r:id="rId5"/>
              </a:rPr>
              <a:t> Machine</a:t>
            </a:r>
            <a:endParaRPr lang="en-US" dirty="0"/>
          </a:p>
        </p:txBody>
      </p:sp>
    </p:spTree>
    <p:extLst>
      <p:ext uri="{BB962C8B-B14F-4D97-AF65-F5344CB8AC3E}">
        <p14:creationId xmlns:p14="http://schemas.microsoft.com/office/powerpoint/2010/main" val="9277875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Web Archiving at HCL Pre-COVID</a:t>
            </a:r>
          </a:p>
        </p:txBody>
      </p:sp>
      <p:pic>
        <p:nvPicPr>
          <p:cNvPr id="9" name="Content Placeholder 8"/>
          <p:cNvPicPr>
            <a:picLocks noGrp="1" noChangeAspect="1"/>
          </p:cNvPicPr>
          <p:nvPr>
            <p:ph sz="half" idx="1"/>
          </p:nvPr>
        </p:nvPicPr>
        <p:blipFill>
          <a:blip r:embed="rId3"/>
          <a:stretch>
            <a:fillRect/>
          </a:stretch>
        </p:blipFill>
        <p:spPr>
          <a:xfrm>
            <a:off x="342900" y="1615155"/>
            <a:ext cx="5945849" cy="4055024"/>
          </a:xfrm>
          <a:prstGeom prst="rect">
            <a:avLst/>
          </a:prstGeom>
          <a:ln>
            <a:solidFill>
              <a:schemeClr val="tx1">
                <a:lumMod val="65000"/>
                <a:lumOff val="35000"/>
              </a:schemeClr>
            </a:solidFill>
          </a:ln>
          <a:effectLst>
            <a:outerShdw blurRad="50800" dist="38100" dir="8100000" algn="tr" rotWithShape="0">
              <a:prstClr val="black">
                <a:alpha val="40000"/>
              </a:prstClr>
            </a:outerShdw>
          </a:effectLst>
        </p:spPr>
      </p:pic>
      <p:sp>
        <p:nvSpPr>
          <p:cNvPr id="6" name="Content Placeholder 5"/>
          <p:cNvSpPr>
            <a:spLocks noGrp="1"/>
          </p:cNvSpPr>
          <p:nvPr>
            <p:ph sz="half" idx="2"/>
          </p:nvPr>
        </p:nvSpPr>
        <p:spPr>
          <a:xfrm>
            <a:off x="6553200" y="1705768"/>
            <a:ext cx="5181600" cy="3430039"/>
          </a:xfrm>
        </p:spPr>
        <p:txBody>
          <a:bodyPr/>
          <a:lstStyle/>
          <a:p>
            <a:r>
              <a:rPr lang="en-US" dirty="0"/>
              <a:t>Active, but small program</a:t>
            </a:r>
          </a:p>
          <a:p>
            <a:r>
              <a:rPr lang="en-US" dirty="0"/>
              <a:t>Focus on donated sites and library’s sites</a:t>
            </a:r>
          </a:p>
          <a:p>
            <a:r>
              <a:rPr lang="en-US" dirty="0"/>
              <a:t>Long-term plans for expansion</a:t>
            </a:r>
          </a:p>
        </p:txBody>
      </p:sp>
    </p:spTree>
    <p:extLst>
      <p:ext uri="{BB962C8B-B14F-4D97-AF65-F5344CB8AC3E}">
        <p14:creationId xmlns:p14="http://schemas.microsoft.com/office/powerpoint/2010/main" val="1223114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73227"/>
            <a:ext cx="10515600" cy="931491"/>
          </a:xfrm>
        </p:spPr>
        <p:txBody>
          <a:bodyPr/>
          <a:lstStyle/>
          <a:p>
            <a:r>
              <a:rPr lang="en-US" dirty="0"/>
              <a:t>Why Archive the Web during COVID?</a:t>
            </a:r>
          </a:p>
        </p:txBody>
      </p:sp>
      <p:sp>
        <p:nvSpPr>
          <p:cNvPr id="3" name="Content Placeholder 2"/>
          <p:cNvSpPr>
            <a:spLocks noGrp="1"/>
          </p:cNvSpPr>
          <p:nvPr>
            <p:ph sz="half" idx="1"/>
          </p:nvPr>
        </p:nvSpPr>
        <p:spPr/>
        <p:txBody>
          <a:bodyPr/>
          <a:lstStyle/>
          <a:p>
            <a:r>
              <a:rPr lang="en-US" dirty="0"/>
              <a:t>Growth of web content </a:t>
            </a:r>
          </a:p>
          <a:p>
            <a:r>
              <a:rPr lang="en-US" dirty="0"/>
              <a:t>Social distancing</a:t>
            </a:r>
          </a:p>
          <a:p>
            <a:r>
              <a:rPr lang="en-US" dirty="0"/>
              <a:t>Ephemeral content</a:t>
            </a:r>
          </a:p>
        </p:txBody>
      </p:sp>
      <p:pic>
        <p:nvPicPr>
          <p:cNvPr id="5" name="Content Placeholder 4"/>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b="5335"/>
          <a:stretch/>
        </p:blipFill>
        <p:spPr>
          <a:xfrm>
            <a:off x="6305551" y="1166372"/>
            <a:ext cx="4267199" cy="4080746"/>
          </a:xfrm>
        </p:spPr>
      </p:pic>
      <p:sp>
        <p:nvSpPr>
          <p:cNvPr id="6" name="TextBox 5"/>
          <p:cNvSpPr txBox="1"/>
          <p:nvPr/>
        </p:nvSpPr>
        <p:spPr>
          <a:xfrm>
            <a:off x="5486401" y="5247118"/>
            <a:ext cx="7886700" cy="646331"/>
          </a:xfrm>
          <a:prstGeom prst="rect">
            <a:avLst/>
          </a:prstGeom>
          <a:noFill/>
        </p:spPr>
        <p:txBody>
          <a:bodyPr wrap="square" rtlCol="0">
            <a:spAutoFit/>
          </a:bodyPr>
          <a:lstStyle/>
          <a:p>
            <a:r>
              <a:rPr lang="en-US" dirty="0"/>
              <a:t>Employees pose with Minneapolis-Honeywell’s First Computer, 1947. </a:t>
            </a:r>
          </a:p>
          <a:p>
            <a:r>
              <a:rPr lang="en-US" dirty="0"/>
              <a:t>Hennepin County Library Digital Collections.</a:t>
            </a:r>
          </a:p>
        </p:txBody>
      </p:sp>
    </p:spTree>
    <p:extLst>
      <p:ext uri="{BB962C8B-B14F-4D97-AF65-F5344CB8AC3E}">
        <p14:creationId xmlns:p14="http://schemas.microsoft.com/office/powerpoint/2010/main" val="32400244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Conifer (Formerly </a:t>
            </a:r>
            <a:r>
              <a:rPr lang="en-US" dirty="0" err="1"/>
              <a:t>Webrecorder</a:t>
            </a:r>
            <a:r>
              <a:rPr lang="en-US" dirty="0"/>
              <a:t>)</a:t>
            </a:r>
          </a:p>
        </p:txBody>
      </p:sp>
      <p:sp>
        <p:nvSpPr>
          <p:cNvPr id="3" name="Content Placeholder 2"/>
          <p:cNvSpPr>
            <a:spLocks noGrp="1"/>
          </p:cNvSpPr>
          <p:nvPr>
            <p:ph sz="half" idx="1"/>
          </p:nvPr>
        </p:nvSpPr>
        <p:spPr/>
        <p:txBody>
          <a:bodyPr/>
          <a:lstStyle/>
          <a:p>
            <a:pPr marL="0" indent="0">
              <a:buNone/>
            </a:pPr>
            <a:r>
              <a:rPr lang="en-US" dirty="0"/>
              <a:t>Pros:</a:t>
            </a:r>
          </a:p>
          <a:p>
            <a:r>
              <a:rPr lang="en-US" dirty="0"/>
              <a:t>Free 5GB online storage</a:t>
            </a:r>
          </a:p>
          <a:p>
            <a:r>
              <a:rPr lang="en-US" dirty="0"/>
              <a:t>Public or private collections</a:t>
            </a:r>
          </a:p>
          <a:p>
            <a:r>
              <a:rPr lang="en-US" dirty="0"/>
              <a:t>Downloadable WARC files (ISO standard for web archives)</a:t>
            </a:r>
          </a:p>
          <a:p>
            <a:r>
              <a:rPr lang="en-US" dirty="0"/>
              <a:t>Designed for interactive content</a:t>
            </a:r>
          </a:p>
          <a:p>
            <a:r>
              <a:rPr lang="en-US" dirty="0"/>
              <a:t>Easy to use</a:t>
            </a:r>
          </a:p>
          <a:p>
            <a:endParaRPr lang="en-US" dirty="0"/>
          </a:p>
        </p:txBody>
      </p:sp>
      <p:sp>
        <p:nvSpPr>
          <p:cNvPr id="4" name="Content Placeholder 3"/>
          <p:cNvSpPr>
            <a:spLocks noGrp="1"/>
          </p:cNvSpPr>
          <p:nvPr>
            <p:ph sz="half" idx="2"/>
          </p:nvPr>
        </p:nvSpPr>
        <p:spPr/>
        <p:txBody>
          <a:bodyPr/>
          <a:lstStyle/>
          <a:p>
            <a:pPr marL="0" indent="0">
              <a:buNone/>
            </a:pPr>
            <a:r>
              <a:rPr lang="en-US" dirty="0"/>
              <a:t>Cons:</a:t>
            </a:r>
          </a:p>
          <a:p>
            <a:r>
              <a:rPr lang="en-US" dirty="0"/>
              <a:t>Limited storage</a:t>
            </a:r>
          </a:p>
          <a:p>
            <a:r>
              <a:rPr lang="en-US" dirty="0"/>
              <a:t>Manual capture</a:t>
            </a:r>
          </a:p>
          <a:p>
            <a:endParaRPr lang="en-US" dirty="0"/>
          </a:p>
        </p:txBody>
      </p:sp>
      <p:pic>
        <p:nvPicPr>
          <p:cNvPr id="5" name="Picture 4"/>
          <p:cNvPicPr>
            <a:picLocks noChangeAspect="1"/>
          </p:cNvPicPr>
          <p:nvPr/>
        </p:nvPicPr>
        <p:blipFill>
          <a:blip r:embed="rId3"/>
          <a:stretch>
            <a:fillRect/>
          </a:stretch>
        </p:blipFill>
        <p:spPr>
          <a:xfrm>
            <a:off x="6330767" y="3949700"/>
            <a:ext cx="5245466" cy="768350"/>
          </a:xfrm>
          <a:prstGeom prst="rect">
            <a:avLst/>
          </a:prstGeom>
        </p:spPr>
      </p:pic>
    </p:spTree>
    <p:extLst>
      <p:ext uri="{BB962C8B-B14F-4D97-AF65-F5344CB8AC3E}">
        <p14:creationId xmlns:p14="http://schemas.microsoft.com/office/powerpoint/2010/main" val="21155025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C0926-C47E-4BF0-96AD-CDB1ED505676}"/>
              </a:ext>
            </a:extLst>
          </p:cNvPr>
          <p:cNvSpPr>
            <a:spLocks noGrp="1"/>
          </p:cNvSpPr>
          <p:nvPr>
            <p:ph type="title"/>
          </p:nvPr>
        </p:nvSpPr>
        <p:spPr/>
        <p:txBody>
          <a:bodyPr/>
          <a:lstStyle/>
          <a:p>
            <a:r>
              <a:rPr lang="en-US" dirty="0"/>
              <a:t>Background</a:t>
            </a:r>
          </a:p>
        </p:txBody>
      </p:sp>
      <p:sp>
        <p:nvSpPr>
          <p:cNvPr id="3" name="Content Placeholder 2">
            <a:extLst>
              <a:ext uri="{FF2B5EF4-FFF2-40B4-BE49-F238E27FC236}">
                <a16:creationId xmlns:a16="http://schemas.microsoft.com/office/drawing/2014/main" id="{C5A6D8E0-959E-4953-A8E9-8B1240F663D0}"/>
              </a:ext>
            </a:extLst>
          </p:cNvPr>
          <p:cNvSpPr>
            <a:spLocks noGrp="1"/>
          </p:cNvSpPr>
          <p:nvPr>
            <p:ph sz="half" idx="1"/>
          </p:nvPr>
        </p:nvSpPr>
        <p:spPr>
          <a:xfrm>
            <a:off x="838198" y="1405496"/>
            <a:ext cx="6363879" cy="3969694"/>
          </a:xfrm>
        </p:spPr>
        <p:txBody>
          <a:bodyPr>
            <a:normAutofit fontScale="92500" lnSpcReduction="10000"/>
          </a:bodyPr>
          <a:lstStyle/>
          <a:p>
            <a:r>
              <a:rPr lang="en-US" dirty="0"/>
              <a:t>Minnesota State University, Mankato</a:t>
            </a:r>
          </a:p>
          <a:p>
            <a:pPr lvl="1"/>
            <a:r>
              <a:rPr lang="en-US" dirty="0"/>
              <a:t>Public, comprehensive university</a:t>
            </a:r>
          </a:p>
          <a:p>
            <a:pPr lvl="1"/>
            <a:r>
              <a:rPr lang="en-US" dirty="0"/>
              <a:t>Located in southern Minnesota</a:t>
            </a:r>
          </a:p>
          <a:p>
            <a:pPr lvl="1"/>
            <a:r>
              <a:rPr lang="en-US" dirty="0"/>
              <a:t>More than 14,000 students, including more than 1,170 international students from 89 countries</a:t>
            </a:r>
          </a:p>
          <a:p>
            <a:pPr lvl="1"/>
            <a:r>
              <a:rPr lang="en-US" dirty="0"/>
              <a:t>Over 130 undergraduate programs and 85 graduate programs, including several doctoral programs.*</a:t>
            </a:r>
          </a:p>
          <a:p>
            <a:r>
              <a:rPr lang="en-US" dirty="0"/>
              <a:t>University Archives and Southern Minnesota Historical Center </a:t>
            </a:r>
          </a:p>
          <a:p>
            <a:pPr lvl="1"/>
            <a:r>
              <a:rPr lang="en-US" dirty="0">
                <a:hlinkClick r:id="rId3"/>
              </a:rPr>
              <a:t>https://library.mnsu.edu/archives</a:t>
            </a:r>
            <a:r>
              <a:rPr lang="en-US" dirty="0"/>
              <a:t> </a:t>
            </a:r>
          </a:p>
          <a:p>
            <a:pPr lvl="1"/>
            <a:r>
              <a:rPr lang="en-US" dirty="0"/>
              <a:t>Digital Collections</a:t>
            </a:r>
          </a:p>
          <a:p>
            <a:pPr lvl="2"/>
            <a:r>
              <a:rPr lang="en-US" dirty="0"/>
              <a:t>ARCH - </a:t>
            </a:r>
            <a:r>
              <a:rPr lang="en-US" dirty="0">
                <a:hlinkClick r:id="rId4"/>
              </a:rPr>
              <a:t>https://arch.lib.mnsu.edu/</a:t>
            </a:r>
            <a:r>
              <a:rPr lang="en-US" dirty="0"/>
              <a:t> </a:t>
            </a:r>
          </a:p>
          <a:p>
            <a:pPr lvl="2"/>
            <a:r>
              <a:rPr lang="en-US" dirty="0"/>
              <a:t>Cornerstone - </a:t>
            </a:r>
            <a:r>
              <a:rPr lang="en-US" dirty="0">
                <a:hlinkClick r:id="rId5"/>
              </a:rPr>
              <a:t>https://cornerstone.lib.mnsu.edu/</a:t>
            </a:r>
            <a:r>
              <a:rPr lang="en-US" dirty="0"/>
              <a:t> </a:t>
            </a:r>
          </a:p>
          <a:p>
            <a:pPr lvl="1"/>
            <a:endParaRPr lang="en-US" dirty="0"/>
          </a:p>
          <a:p>
            <a:endParaRPr lang="en-US" dirty="0"/>
          </a:p>
        </p:txBody>
      </p:sp>
      <p:pic>
        <p:nvPicPr>
          <p:cNvPr id="6" name="Content Placeholder 5">
            <a:extLst>
              <a:ext uri="{FF2B5EF4-FFF2-40B4-BE49-F238E27FC236}">
                <a16:creationId xmlns:a16="http://schemas.microsoft.com/office/drawing/2014/main" id="{074DAEDA-1DBE-4480-9287-A41C847F8CED}"/>
              </a:ext>
            </a:extLst>
          </p:cNvPr>
          <p:cNvPicPr>
            <a:picLocks noGrp="1" noChangeAspect="1"/>
          </p:cNvPicPr>
          <p:nvPr>
            <p:ph sz="half" idx="2"/>
          </p:nvPr>
        </p:nvPicPr>
        <p:blipFill>
          <a:blip r:embed="rId6">
            <a:extLst>
              <a:ext uri="{28A0092B-C50C-407E-A947-70E740481C1C}">
                <a14:useLocalDpi xmlns:a14="http://schemas.microsoft.com/office/drawing/2010/main" val="0"/>
              </a:ext>
            </a:extLst>
          </a:blip>
          <a:stretch>
            <a:fillRect/>
          </a:stretch>
        </p:blipFill>
        <p:spPr>
          <a:xfrm rot="5400000">
            <a:off x="7043738" y="1949611"/>
            <a:ext cx="4352925" cy="3264693"/>
          </a:xfrm>
        </p:spPr>
      </p:pic>
      <p:sp>
        <p:nvSpPr>
          <p:cNvPr id="7" name="TextBox 6">
            <a:extLst>
              <a:ext uri="{FF2B5EF4-FFF2-40B4-BE49-F238E27FC236}">
                <a16:creationId xmlns:a16="http://schemas.microsoft.com/office/drawing/2014/main" id="{4ACAB01D-DE61-4194-B0A1-908348ABF4F9}"/>
              </a:ext>
            </a:extLst>
          </p:cNvPr>
          <p:cNvSpPr txBox="1"/>
          <p:nvPr/>
        </p:nvSpPr>
        <p:spPr>
          <a:xfrm>
            <a:off x="729049" y="5758420"/>
            <a:ext cx="604245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Fast Facts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Minnesota State University, Mankato, accessed 2/8/2021.</a:t>
            </a:r>
          </a:p>
        </p:txBody>
      </p:sp>
    </p:spTree>
    <p:extLst>
      <p:ext uri="{BB962C8B-B14F-4D97-AF65-F5344CB8AC3E}">
        <p14:creationId xmlns:p14="http://schemas.microsoft.com/office/powerpoint/2010/main" val="23772034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Content Placeholder 5"/>
          <p:cNvSpPr>
            <a:spLocks noGrp="1"/>
          </p:cNvSpPr>
          <p:nvPr>
            <p:ph sz="half" idx="2"/>
          </p:nvPr>
        </p:nvSpPr>
        <p:spPr/>
        <p:txBody>
          <a:bodyPr/>
          <a:lstStyle/>
          <a:p>
            <a:endParaRPr lang="en-US"/>
          </a:p>
        </p:txBody>
      </p:sp>
      <p:pic>
        <p:nvPicPr>
          <p:cNvPr id="7" name="Picture 6"/>
          <p:cNvPicPr>
            <a:picLocks noChangeAspect="1"/>
          </p:cNvPicPr>
          <p:nvPr/>
        </p:nvPicPr>
        <p:blipFill>
          <a:blip r:embed="rId3"/>
          <a:stretch>
            <a:fillRect/>
          </a:stretch>
        </p:blipFill>
        <p:spPr>
          <a:xfrm>
            <a:off x="631049" y="85665"/>
            <a:ext cx="10423880" cy="6604000"/>
          </a:xfrm>
          <a:prstGeom prst="rect">
            <a:avLst/>
          </a:prstGeom>
          <a:ln>
            <a:solidFill>
              <a:schemeClr val="tx1">
                <a:lumMod val="65000"/>
                <a:lumOff val="35000"/>
              </a:schemeClr>
            </a:solidFill>
          </a:ln>
          <a:effectLst>
            <a:outerShdw blurRad="50800" dist="38100" dir="5400000" algn="t" rotWithShape="0">
              <a:prstClr val="black">
                <a:alpha val="40000"/>
              </a:prstClr>
            </a:outerShdw>
          </a:effectLst>
        </p:spPr>
      </p:pic>
      <p:sp>
        <p:nvSpPr>
          <p:cNvPr id="8" name="Oval 7"/>
          <p:cNvSpPr/>
          <p:nvPr/>
        </p:nvSpPr>
        <p:spPr>
          <a:xfrm>
            <a:off x="3086100" y="1598064"/>
            <a:ext cx="3302000" cy="738736"/>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794000" y="771496"/>
            <a:ext cx="3302000" cy="738736"/>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V="1">
            <a:off x="2197100" y="2196063"/>
            <a:ext cx="1104900" cy="112920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6096000" y="771496"/>
            <a:ext cx="1704975" cy="32119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800975" y="556695"/>
            <a:ext cx="2438400" cy="369332"/>
          </a:xfrm>
          <a:prstGeom prst="rect">
            <a:avLst/>
          </a:prstGeom>
          <a:noFill/>
        </p:spPr>
        <p:txBody>
          <a:bodyPr wrap="square" rtlCol="0">
            <a:spAutoFit/>
          </a:bodyPr>
          <a:lstStyle/>
          <a:p>
            <a:r>
              <a:rPr lang="en-US" b="1" dirty="0">
                <a:ln w="12700">
                  <a:noFill/>
                </a:ln>
                <a:solidFill>
                  <a:schemeClr val="accent1"/>
                </a:solidFill>
              </a:rPr>
              <a:t>Website URL</a:t>
            </a:r>
          </a:p>
        </p:txBody>
      </p:sp>
      <p:sp>
        <p:nvSpPr>
          <p:cNvPr id="18" name="TextBox 17"/>
          <p:cNvSpPr txBox="1"/>
          <p:nvPr/>
        </p:nvSpPr>
        <p:spPr>
          <a:xfrm>
            <a:off x="868152" y="3283691"/>
            <a:ext cx="2438400" cy="369332"/>
          </a:xfrm>
          <a:prstGeom prst="rect">
            <a:avLst/>
          </a:prstGeom>
          <a:noFill/>
        </p:spPr>
        <p:txBody>
          <a:bodyPr wrap="square" rtlCol="0">
            <a:spAutoFit/>
          </a:bodyPr>
          <a:lstStyle/>
          <a:p>
            <a:r>
              <a:rPr lang="en-US" b="1" dirty="0">
                <a:ln w="12700">
                  <a:noFill/>
                </a:ln>
                <a:solidFill>
                  <a:schemeClr val="accent1"/>
                </a:solidFill>
              </a:rPr>
              <a:t>Collection Title</a:t>
            </a:r>
          </a:p>
        </p:txBody>
      </p:sp>
    </p:spTree>
    <p:extLst>
      <p:ext uri="{BB962C8B-B14F-4D97-AF65-F5344CB8AC3E}">
        <p14:creationId xmlns:p14="http://schemas.microsoft.com/office/powerpoint/2010/main" val="17472553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the Archive</a:t>
            </a:r>
          </a:p>
        </p:txBody>
      </p:sp>
      <p:sp>
        <p:nvSpPr>
          <p:cNvPr id="3" name="Content Placeholder 2"/>
          <p:cNvSpPr>
            <a:spLocks noGrp="1"/>
          </p:cNvSpPr>
          <p:nvPr>
            <p:ph sz="half" idx="1"/>
          </p:nvPr>
        </p:nvSpPr>
        <p:spPr/>
        <p:txBody>
          <a:bodyPr/>
          <a:lstStyle/>
          <a:p>
            <a:r>
              <a:rPr lang="en-US" dirty="0"/>
              <a:t>Began March 2020</a:t>
            </a:r>
          </a:p>
          <a:p>
            <a:r>
              <a:rPr lang="en-US" dirty="0"/>
              <a:t>Over 700 websites captured</a:t>
            </a:r>
          </a:p>
          <a:p>
            <a:r>
              <a:rPr lang="en-US" dirty="0"/>
              <a:t>Downloaded all WARCs</a:t>
            </a:r>
          </a:p>
          <a:p>
            <a:r>
              <a:rPr lang="en-US" dirty="0"/>
              <a:t>Created descriptive metadata</a:t>
            </a:r>
          </a:p>
          <a:p>
            <a:endParaRPr lang="en-US" dirty="0"/>
          </a:p>
        </p:txBody>
      </p:sp>
      <p:sp>
        <p:nvSpPr>
          <p:cNvPr id="4" name="Content Placeholder 3"/>
          <p:cNvSpPr>
            <a:spLocks noGrp="1"/>
          </p:cNvSpPr>
          <p:nvPr>
            <p:ph sz="half" idx="2"/>
          </p:nvPr>
        </p:nvSpPr>
        <p:spPr/>
        <p:txBody>
          <a:bodyPr/>
          <a:lstStyle/>
          <a:p>
            <a:r>
              <a:rPr lang="en-US" u="sng" dirty="0"/>
              <a:t>Categories:</a:t>
            </a:r>
          </a:p>
          <a:p>
            <a:pPr lvl="1"/>
            <a:r>
              <a:rPr lang="en-US" dirty="0"/>
              <a:t>Government</a:t>
            </a:r>
          </a:p>
          <a:p>
            <a:pPr lvl="1"/>
            <a:r>
              <a:rPr lang="en-US" dirty="0"/>
              <a:t>Healthcare</a:t>
            </a:r>
          </a:p>
          <a:p>
            <a:pPr lvl="1"/>
            <a:r>
              <a:rPr lang="en-US" dirty="0"/>
              <a:t>Places of Worship</a:t>
            </a:r>
          </a:p>
          <a:p>
            <a:pPr lvl="1"/>
            <a:r>
              <a:rPr lang="en-US" dirty="0"/>
              <a:t>School Districts</a:t>
            </a:r>
          </a:p>
          <a:p>
            <a:pPr lvl="1"/>
            <a:r>
              <a:rPr lang="en-US" dirty="0"/>
              <a:t>Private Schools</a:t>
            </a:r>
          </a:p>
          <a:p>
            <a:pPr lvl="1"/>
            <a:r>
              <a:rPr lang="en-US" dirty="0"/>
              <a:t>Restaurants</a:t>
            </a:r>
          </a:p>
          <a:p>
            <a:pPr lvl="1"/>
            <a:r>
              <a:rPr lang="en-US" dirty="0"/>
              <a:t>Neighborhood Organizations</a:t>
            </a:r>
          </a:p>
        </p:txBody>
      </p:sp>
    </p:spTree>
    <p:extLst>
      <p:ext uri="{BB962C8B-B14F-4D97-AF65-F5344CB8AC3E}">
        <p14:creationId xmlns:p14="http://schemas.microsoft.com/office/powerpoint/2010/main" val="1088391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8488" y="0"/>
            <a:ext cx="10515600" cy="914400"/>
          </a:xfrm>
        </p:spPr>
        <p:txBody>
          <a:bodyPr/>
          <a:lstStyle/>
          <a:p>
            <a:r>
              <a:rPr lang="en-US" dirty="0"/>
              <a:t>Example: Bachelor Farmer (April 8)</a:t>
            </a:r>
          </a:p>
        </p:txBody>
      </p:sp>
      <p:pic>
        <p:nvPicPr>
          <p:cNvPr id="6" name="Content Placeholder 5"/>
          <p:cNvPicPr>
            <a:picLocks noGrp="1" noChangeAspect="1"/>
          </p:cNvPicPr>
          <p:nvPr>
            <p:ph sz="half" idx="2"/>
          </p:nvPr>
        </p:nvPicPr>
        <p:blipFill>
          <a:blip r:embed="rId3"/>
          <a:stretch>
            <a:fillRect/>
          </a:stretch>
        </p:blipFill>
        <p:spPr>
          <a:xfrm>
            <a:off x="482600" y="715291"/>
            <a:ext cx="10452100" cy="6032262"/>
          </a:xfrm>
          <a:prstGeom prst="rect">
            <a:avLst/>
          </a:prstGeom>
        </p:spPr>
      </p:pic>
    </p:spTree>
    <p:extLst>
      <p:ext uri="{BB962C8B-B14F-4D97-AF65-F5344CB8AC3E}">
        <p14:creationId xmlns:p14="http://schemas.microsoft.com/office/powerpoint/2010/main" val="15017581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8488" y="0"/>
            <a:ext cx="10515600" cy="914400"/>
          </a:xfrm>
        </p:spPr>
        <p:txBody>
          <a:bodyPr/>
          <a:lstStyle/>
          <a:p>
            <a:r>
              <a:rPr lang="en-US" dirty="0"/>
              <a:t>Example: Bachelor Farmer (May 1)</a:t>
            </a:r>
          </a:p>
        </p:txBody>
      </p:sp>
      <p:pic>
        <p:nvPicPr>
          <p:cNvPr id="5" name="Content Placeholder 4"/>
          <p:cNvPicPr>
            <a:picLocks noGrp="1" noChangeAspect="1"/>
          </p:cNvPicPr>
          <p:nvPr>
            <p:ph sz="half" idx="2"/>
          </p:nvPr>
        </p:nvPicPr>
        <p:blipFill rotWithShape="1">
          <a:blip r:embed="rId3"/>
          <a:srcRect b="15677"/>
          <a:stretch/>
        </p:blipFill>
        <p:spPr>
          <a:xfrm>
            <a:off x="457200" y="723554"/>
            <a:ext cx="10481181" cy="5880446"/>
          </a:xfrm>
          <a:prstGeom prst="rect">
            <a:avLst/>
          </a:prstGeom>
        </p:spPr>
      </p:pic>
    </p:spTree>
    <p:extLst>
      <p:ext uri="{BB962C8B-B14F-4D97-AF65-F5344CB8AC3E}">
        <p14:creationId xmlns:p14="http://schemas.microsoft.com/office/powerpoint/2010/main" val="818306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99697"/>
            <a:ext cx="10515600" cy="931491"/>
          </a:xfrm>
        </p:spPr>
        <p:txBody>
          <a:bodyPr/>
          <a:lstStyle/>
          <a:p>
            <a:r>
              <a:rPr lang="en-US" dirty="0"/>
              <a:t>Permissions and More</a:t>
            </a:r>
          </a:p>
        </p:txBody>
      </p:sp>
      <p:sp>
        <p:nvSpPr>
          <p:cNvPr id="3" name="Content Placeholder 2"/>
          <p:cNvSpPr>
            <a:spLocks noGrp="1"/>
          </p:cNvSpPr>
          <p:nvPr>
            <p:ph sz="half" idx="1"/>
          </p:nvPr>
        </p:nvSpPr>
        <p:spPr/>
        <p:txBody>
          <a:bodyPr/>
          <a:lstStyle/>
          <a:p>
            <a:r>
              <a:rPr lang="en-US" dirty="0"/>
              <a:t>Notifying all private organizations (opt-out option)</a:t>
            </a:r>
          </a:p>
          <a:p>
            <a:r>
              <a:rPr lang="en-US" dirty="0"/>
              <a:t>Survey</a:t>
            </a:r>
          </a:p>
          <a:p>
            <a:r>
              <a:rPr lang="en-US" dirty="0"/>
              <a:t>Offer as repository</a:t>
            </a:r>
          </a:p>
        </p:txBody>
      </p:sp>
      <p:pic>
        <p:nvPicPr>
          <p:cNvPr id="6" name="Content Placeholder 5"/>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4549" b="3655"/>
          <a:stretch/>
        </p:blipFill>
        <p:spPr>
          <a:xfrm>
            <a:off x="6413500" y="412741"/>
            <a:ext cx="4940300" cy="6238714"/>
          </a:xfrm>
          <a:ln>
            <a:solidFill>
              <a:schemeClr val="tx1">
                <a:lumMod val="65000"/>
                <a:lumOff val="35000"/>
              </a:schemeClr>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6103750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A53DC-1604-4AC7-AE91-3C0D1F955C92}"/>
              </a:ext>
            </a:extLst>
          </p:cNvPr>
          <p:cNvSpPr>
            <a:spLocks noGrp="1"/>
          </p:cNvSpPr>
          <p:nvPr>
            <p:ph type="title"/>
          </p:nvPr>
        </p:nvSpPr>
        <p:spPr>
          <a:xfrm>
            <a:off x="571653" y="355656"/>
            <a:ext cx="10515600" cy="931491"/>
          </a:xfrm>
        </p:spPr>
        <p:txBody>
          <a:bodyPr/>
          <a:lstStyle/>
          <a:p>
            <a:r>
              <a:rPr lang="en-US" dirty="0"/>
              <a:t>Growing Beyond COVID: New Collections</a:t>
            </a:r>
          </a:p>
        </p:txBody>
      </p:sp>
      <p:sp>
        <p:nvSpPr>
          <p:cNvPr id="3" name="Content Placeholder 2">
            <a:extLst>
              <a:ext uri="{FF2B5EF4-FFF2-40B4-BE49-F238E27FC236}">
                <a16:creationId xmlns:a16="http://schemas.microsoft.com/office/drawing/2014/main" id="{73EA042C-5669-4556-A998-2EE6EE4CFA14}"/>
              </a:ext>
            </a:extLst>
          </p:cNvPr>
          <p:cNvSpPr>
            <a:spLocks noGrp="1"/>
          </p:cNvSpPr>
          <p:nvPr>
            <p:ph sz="half" idx="1"/>
          </p:nvPr>
        </p:nvSpPr>
        <p:spPr>
          <a:xfrm>
            <a:off x="368300" y="1758430"/>
            <a:ext cx="5181600" cy="3430039"/>
          </a:xfrm>
        </p:spPr>
        <p:txBody>
          <a:bodyPr/>
          <a:lstStyle/>
          <a:p>
            <a:r>
              <a:rPr lang="en-US" dirty="0"/>
              <a:t>New donor relationships</a:t>
            </a:r>
          </a:p>
          <a:p>
            <a:r>
              <a:rPr lang="en-US" dirty="0"/>
              <a:t>Tools in place to document spontaneous events</a:t>
            </a:r>
          </a:p>
        </p:txBody>
      </p:sp>
      <p:sp>
        <p:nvSpPr>
          <p:cNvPr id="4" name="Content Placeholder 3">
            <a:extLst>
              <a:ext uri="{FF2B5EF4-FFF2-40B4-BE49-F238E27FC236}">
                <a16:creationId xmlns:a16="http://schemas.microsoft.com/office/drawing/2014/main" id="{7D63B88B-8927-4774-A565-352E1B29E2E9}"/>
              </a:ext>
            </a:extLst>
          </p:cNvPr>
          <p:cNvSpPr>
            <a:spLocks noGrp="1"/>
          </p:cNvSpPr>
          <p:nvPr>
            <p:ph sz="half" idx="2"/>
          </p:nvPr>
        </p:nvSpPr>
        <p:spPr/>
        <p:txBody>
          <a:bodyPr/>
          <a:lstStyle/>
          <a:p>
            <a:endParaRPr lang="en-US"/>
          </a:p>
        </p:txBody>
      </p:sp>
      <p:pic>
        <p:nvPicPr>
          <p:cNvPr id="6" name="Picture 5">
            <a:extLst>
              <a:ext uri="{FF2B5EF4-FFF2-40B4-BE49-F238E27FC236}">
                <a16:creationId xmlns:a16="http://schemas.microsoft.com/office/drawing/2014/main" id="{3CF19759-6101-41CF-9E8B-1CE569F0EAAB}"/>
              </a:ext>
            </a:extLst>
          </p:cNvPr>
          <p:cNvPicPr>
            <a:picLocks noChangeAspect="1"/>
          </p:cNvPicPr>
          <p:nvPr/>
        </p:nvPicPr>
        <p:blipFill>
          <a:blip r:embed="rId3"/>
          <a:stretch>
            <a:fillRect/>
          </a:stretch>
        </p:blipFill>
        <p:spPr>
          <a:xfrm>
            <a:off x="5524500" y="1369721"/>
            <a:ext cx="6477000" cy="3270429"/>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86AE33F2-97A8-4B69-98C7-B0864506AB4C}"/>
              </a:ext>
            </a:extLst>
          </p:cNvPr>
          <p:cNvPicPr>
            <a:picLocks noChangeAspect="1"/>
          </p:cNvPicPr>
          <p:nvPr/>
        </p:nvPicPr>
        <p:blipFill>
          <a:blip r:embed="rId4"/>
          <a:stretch>
            <a:fillRect/>
          </a:stretch>
        </p:blipFill>
        <p:spPr>
          <a:xfrm>
            <a:off x="5104867" y="3239884"/>
            <a:ext cx="3658133" cy="296568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835280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A53DC-1604-4AC7-AE91-3C0D1F955C92}"/>
              </a:ext>
            </a:extLst>
          </p:cNvPr>
          <p:cNvSpPr>
            <a:spLocks noGrp="1"/>
          </p:cNvSpPr>
          <p:nvPr>
            <p:ph type="title"/>
          </p:nvPr>
        </p:nvSpPr>
        <p:spPr>
          <a:xfrm>
            <a:off x="495453" y="316744"/>
            <a:ext cx="10515600" cy="931491"/>
          </a:xfrm>
        </p:spPr>
        <p:txBody>
          <a:bodyPr>
            <a:normAutofit/>
          </a:bodyPr>
          <a:lstStyle/>
          <a:p>
            <a:r>
              <a:rPr lang="en-US" dirty="0"/>
              <a:t>Growing Beyond COVID: New Platform</a:t>
            </a:r>
          </a:p>
        </p:txBody>
      </p:sp>
      <p:sp>
        <p:nvSpPr>
          <p:cNvPr id="3" name="Content Placeholder 2">
            <a:extLst>
              <a:ext uri="{FF2B5EF4-FFF2-40B4-BE49-F238E27FC236}">
                <a16:creationId xmlns:a16="http://schemas.microsoft.com/office/drawing/2014/main" id="{73EA042C-5669-4556-A998-2EE6EE4CFA14}"/>
              </a:ext>
            </a:extLst>
          </p:cNvPr>
          <p:cNvSpPr>
            <a:spLocks noGrp="1"/>
          </p:cNvSpPr>
          <p:nvPr>
            <p:ph sz="half" idx="1"/>
          </p:nvPr>
        </p:nvSpPr>
        <p:spPr>
          <a:xfrm>
            <a:off x="342900" y="1817079"/>
            <a:ext cx="5548867" cy="3430039"/>
          </a:xfrm>
        </p:spPr>
        <p:txBody>
          <a:bodyPr/>
          <a:lstStyle/>
          <a:p>
            <a:r>
              <a:rPr lang="en-US" dirty="0"/>
              <a:t>Transition to Archive-It through </a:t>
            </a:r>
            <a:r>
              <a:rPr lang="en-US" dirty="0">
                <a:hlinkClick r:id="rId3"/>
              </a:rPr>
              <a:t>Community Webs </a:t>
            </a:r>
            <a:r>
              <a:rPr lang="en-US" dirty="0"/>
              <a:t>program</a:t>
            </a:r>
          </a:p>
          <a:p>
            <a:r>
              <a:rPr lang="en-US" dirty="0"/>
              <a:t>Public, searchable site</a:t>
            </a:r>
          </a:p>
          <a:p>
            <a:r>
              <a:rPr lang="en-US" dirty="0"/>
              <a:t>Scheduled, automatic crawls</a:t>
            </a:r>
          </a:p>
          <a:p>
            <a:r>
              <a:rPr lang="en-US" dirty="0">
                <a:hlinkClick r:id="rId4"/>
              </a:rPr>
              <a:t>https://archive-it.org/home/hclib</a:t>
            </a:r>
            <a:endParaRPr lang="en-US" dirty="0"/>
          </a:p>
          <a:p>
            <a:endParaRPr lang="en-US" dirty="0"/>
          </a:p>
        </p:txBody>
      </p:sp>
      <p:sp>
        <p:nvSpPr>
          <p:cNvPr id="4" name="Content Placeholder 3">
            <a:extLst>
              <a:ext uri="{FF2B5EF4-FFF2-40B4-BE49-F238E27FC236}">
                <a16:creationId xmlns:a16="http://schemas.microsoft.com/office/drawing/2014/main" id="{7D63B88B-8927-4774-A565-352E1B29E2E9}"/>
              </a:ext>
            </a:extLst>
          </p:cNvPr>
          <p:cNvSpPr>
            <a:spLocks noGrp="1"/>
          </p:cNvSpPr>
          <p:nvPr>
            <p:ph sz="half" idx="2"/>
          </p:nvPr>
        </p:nvSpPr>
        <p:spPr/>
        <p:txBody>
          <a:bodyPr/>
          <a:lstStyle/>
          <a:p>
            <a:endParaRPr lang="en-US"/>
          </a:p>
        </p:txBody>
      </p:sp>
      <p:pic>
        <p:nvPicPr>
          <p:cNvPr id="5" name="Picture 4">
            <a:extLst>
              <a:ext uri="{FF2B5EF4-FFF2-40B4-BE49-F238E27FC236}">
                <a16:creationId xmlns:a16="http://schemas.microsoft.com/office/drawing/2014/main" id="{3DDF3561-3CB1-4CC2-9E0F-6DDE754A7AEC}"/>
              </a:ext>
            </a:extLst>
          </p:cNvPr>
          <p:cNvPicPr>
            <a:picLocks noChangeAspect="1"/>
          </p:cNvPicPr>
          <p:nvPr/>
        </p:nvPicPr>
        <p:blipFill>
          <a:blip r:embed="rId5"/>
          <a:stretch>
            <a:fillRect/>
          </a:stretch>
        </p:blipFill>
        <p:spPr>
          <a:xfrm>
            <a:off x="5891767" y="1610882"/>
            <a:ext cx="6130589" cy="499109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9640302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A53DC-1604-4AC7-AE91-3C0D1F955C92}"/>
              </a:ext>
            </a:extLst>
          </p:cNvPr>
          <p:cNvSpPr>
            <a:spLocks noGrp="1"/>
          </p:cNvSpPr>
          <p:nvPr>
            <p:ph type="title"/>
          </p:nvPr>
        </p:nvSpPr>
        <p:spPr>
          <a:xfrm>
            <a:off x="533553" y="435805"/>
            <a:ext cx="10515600" cy="931491"/>
          </a:xfrm>
        </p:spPr>
        <p:txBody>
          <a:bodyPr/>
          <a:lstStyle/>
          <a:p>
            <a:r>
              <a:rPr lang="en-US" dirty="0"/>
              <a:t>Growing Beyond COVID: New Access Points</a:t>
            </a:r>
          </a:p>
        </p:txBody>
      </p:sp>
      <p:sp>
        <p:nvSpPr>
          <p:cNvPr id="3" name="Content Placeholder 2">
            <a:extLst>
              <a:ext uri="{FF2B5EF4-FFF2-40B4-BE49-F238E27FC236}">
                <a16:creationId xmlns:a16="http://schemas.microsoft.com/office/drawing/2014/main" id="{73EA042C-5669-4556-A998-2EE6EE4CFA14}"/>
              </a:ext>
            </a:extLst>
          </p:cNvPr>
          <p:cNvSpPr>
            <a:spLocks noGrp="1"/>
          </p:cNvSpPr>
          <p:nvPr>
            <p:ph sz="half" idx="1"/>
          </p:nvPr>
        </p:nvSpPr>
        <p:spPr>
          <a:xfrm>
            <a:off x="609753" y="1713980"/>
            <a:ext cx="5181600" cy="3430039"/>
          </a:xfrm>
        </p:spPr>
        <p:txBody>
          <a:bodyPr/>
          <a:lstStyle/>
          <a:p>
            <a:r>
              <a:rPr lang="en-US" dirty="0"/>
              <a:t>Develop metadata standards</a:t>
            </a:r>
          </a:p>
          <a:p>
            <a:r>
              <a:rPr lang="en-US" dirty="0"/>
              <a:t>Integrate with library website and collections</a:t>
            </a:r>
          </a:p>
        </p:txBody>
      </p:sp>
      <p:pic>
        <p:nvPicPr>
          <p:cNvPr id="7" name="Picture 6">
            <a:extLst>
              <a:ext uri="{FF2B5EF4-FFF2-40B4-BE49-F238E27FC236}">
                <a16:creationId xmlns:a16="http://schemas.microsoft.com/office/drawing/2014/main" id="{573F7069-F4D6-4C50-8870-8C1546CF9C72}"/>
              </a:ext>
            </a:extLst>
          </p:cNvPr>
          <p:cNvPicPr>
            <a:picLocks noChangeAspect="1"/>
          </p:cNvPicPr>
          <p:nvPr/>
        </p:nvPicPr>
        <p:blipFill>
          <a:blip r:embed="rId3"/>
          <a:stretch>
            <a:fillRect/>
          </a:stretch>
        </p:blipFill>
        <p:spPr>
          <a:xfrm>
            <a:off x="2438859" y="3467618"/>
            <a:ext cx="6419850" cy="2552700"/>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547A6A37-C8C2-404C-9D88-9794902CA2BA}"/>
              </a:ext>
            </a:extLst>
          </p:cNvPr>
          <p:cNvPicPr>
            <a:picLocks noChangeAspect="1"/>
          </p:cNvPicPr>
          <p:nvPr/>
        </p:nvPicPr>
        <p:blipFill>
          <a:blip r:embed="rId4"/>
          <a:stretch>
            <a:fillRect/>
          </a:stretch>
        </p:blipFill>
        <p:spPr>
          <a:xfrm>
            <a:off x="8858709" y="1162044"/>
            <a:ext cx="2190444" cy="526015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0385592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a:t>
            </a:r>
          </a:p>
        </p:txBody>
      </p:sp>
      <p:sp>
        <p:nvSpPr>
          <p:cNvPr id="5" name="Content Placeholder 4"/>
          <p:cNvSpPr>
            <a:spLocks noGrp="1"/>
          </p:cNvSpPr>
          <p:nvPr>
            <p:ph sz="half" idx="2"/>
          </p:nvPr>
        </p:nvSpPr>
        <p:spPr/>
        <p:txBody>
          <a:bodyPr/>
          <a:lstStyle/>
          <a:p>
            <a:r>
              <a:rPr lang="en-US" dirty="0"/>
              <a:t>Public access (ongoing)</a:t>
            </a:r>
          </a:p>
          <a:p>
            <a:r>
              <a:rPr lang="en-US" dirty="0"/>
              <a:t>Automated follow-up crawls</a:t>
            </a:r>
          </a:p>
          <a:p>
            <a:r>
              <a:rPr lang="en-US" dirty="0"/>
              <a:t>Increase awareness</a:t>
            </a:r>
          </a:p>
          <a:p>
            <a:r>
              <a:rPr lang="en-US" dirty="0"/>
              <a:t>Proactive web archiving program</a:t>
            </a:r>
          </a:p>
          <a:p>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4268" y="995319"/>
            <a:ext cx="5255323" cy="3994404"/>
          </a:xfrm>
          <a:prstGeom prst="rect">
            <a:avLst/>
          </a:prstGeom>
        </p:spPr>
      </p:pic>
      <p:sp>
        <p:nvSpPr>
          <p:cNvPr id="6" name="TextBox 5"/>
          <p:cNvSpPr txBox="1"/>
          <p:nvPr/>
        </p:nvSpPr>
        <p:spPr>
          <a:xfrm>
            <a:off x="6607492" y="4989723"/>
            <a:ext cx="5372099" cy="646331"/>
          </a:xfrm>
          <a:prstGeom prst="rect">
            <a:avLst/>
          </a:prstGeom>
          <a:noFill/>
        </p:spPr>
        <p:txBody>
          <a:bodyPr wrap="square" rtlCol="0">
            <a:spAutoFit/>
          </a:bodyPr>
          <a:lstStyle/>
          <a:p>
            <a:r>
              <a:rPr lang="en-US" dirty="0"/>
              <a:t>David and Sally </a:t>
            </a:r>
            <a:r>
              <a:rPr lang="en-US" dirty="0" err="1"/>
              <a:t>LaVay</a:t>
            </a:r>
            <a:r>
              <a:rPr lang="en-US" dirty="0"/>
              <a:t> demonstrate dance steps, 1948.</a:t>
            </a:r>
          </a:p>
          <a:p>
            <a:r>
              <a:rPr lang="en-US" dirty="0"/>
              <a:t>Hennepin County Library Digital Collections.</a:t>
            </a:r>
          </a:p>
        </p:txBody>
      </p:sp>
      <p:sp>
        <p:nvSpPr>
          <p:cNvPr id="8" name="TextBox 7">
            <a:extLst>
              <a:ext uri="{FF2B5EF4-FFF2-40B4-BE49-F238E27FC236}">
                <a16:creationId xmlns:a16="http://schemas.microsoft.com/office/drawing/2014/main" id="{004132A9-F47D-422F-A947-295F693E122D}"/>
              </a:ext>
            </a:extLst>
          </p:cNvPr>
          <p:cNvSpPr txBox="1"/>
          <p:nvPr/>
        </p:nvSpPr>
        <p:spPr>
          <a:xfrm>
            <a:off x="838200" y="4410996"/>
            <a:ext cx="3697942" cy="1338828"/>
          </a:xfrm>
          <a:prstGeom prst="rect">
            <a:avLst/>
          </a:prstGeom>
          <a:noFill/>
        </p:spPr>
        <p:txBody>
          <a:bodyPr wrap="square" lIns="91440" tIns="45720" rIns="91440" bIns="45720" rtlCol="0" anchor="t">
            <a:spAutoFit/>
          </a:bodyPr>
          <a:lstStyle/>
          <a:p>
            <a:r>
              <a:rPr lang="en-US" sz="2700" dirty="0"/>
              <a:t>Jenna Jacobs</a:t>
            </a:r>
          </a:p>
          <a:p>
            <a:r>
              <a:rPr lang="en-US" sz="2700" dirty="0">
                <a:hlinkClick r:id="rId4"/>
              </a:rPr>
              <a:t>jjacobs@hclib.org</a:t>
            </a:r>
          </a:p>
          <a:p>
            <a:r>
              <a:rPr lang="en-US" sz="2700" dirty="0"/>
              <a:t>(612) 543-8206  </a:t>
            </a:r>
            <a:endParaRPr lang="en-US" dirty="0"/>
          </a:p>
        </p:txBody>
      </p:sp>
    </p:spTree>
    <p:extLst>
      <p:ext uri="{BB962C8B-B14F-4D97-AF65-F5344CB8AC3E}">
        <p14:creationId xmlns:p14="http://schemas.microsoft.com/office/powerpoint/2010/main" val="42710427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D604E5FD-E0FC-EF49-9338-BF881E0B3A94}"/>
              </a:ext>
            </a:extLst>
          </p:cNvPr>
          <p:cNvSpPr>
            <a:spLocks noGrp="1"/>
          </p:cNvSpPr>
          <p:nvPr>
            <p:ph type="title"/>
          </p:nvPr>
        </p:nvSpPr>
        <p:spPr/>
        <p:txBody>
          <a:bodyPr/>
          <a:lstStyle/>
          <a:p>
            <a:br>
              <a:rPr lang="en-US"/>
            </a:br>
            <a:endParaRPr lang="en-US" altLang="en-US"/>
          </a:p>
        </p:txBody>
      </p:sp>
      <p:sp>
        <p:nvSpPr>
          <p:cNvPr id="2" name="Text Placeholder 1">
            <a:extLst>
              <a:ext uri="{FF2B5EF4-FFF2-40B4-BE49-F238E27FC236}">
                <a16:creationId xmlns:a16="http://schemas.microsoft.com/office/drawing/2014/main" id="{3D1E385A-7FCA-447C-87DC-DD4C163C1C14}"/>
              </a:ext>
            </a:extLst>
          </p:cNvPr>
          <p:cNvSpPr>
            <a:spLocks noGrp="1"/>
          </p:cNvSpPr>
          <p:nvPr>
            <p:ph type="body" idx="1"/>
          </p:nvPr>
        </p:nvSpPr>
        <p:spPr/>
        <p:txBody>
          <a:bodyPr>
            <a:normAutofit fontScale="92500" lnSpcReduction="10000"/>
          </a:bodyPr>
          <a:lstStyle/>
          <a:p>
            <a:pPr algn="ctr"/>
            <a:r>
              <a:rPr lang="en-US" sz="11500"/>
              <a:t>Project Overview</a:t>
            </a:r>
          </a:p>
        </p:txBody>
      </p:sp>
    </p:spTree>
    <p:extLst>
      <p:ext uri="{BB962C8B-B14F-4D97-AF65-F5344CB8AC3E}">
        <p14:creationId xmlns:p14="http://schemas.microsoft.com/office/powerpoint/2010/main" val="5848604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D604E5FD-E0FC-EF49-9338-BF881E0B3A94}"/>
              </a:ext>
            </a:extLst>
          </p:cNvPr>
          <p:cNvSpPr>
            <a:spLocks noGrp="1"/>
          </p:cNvSpPr>
          <p:nvPr>
            <p:ph type="title"/>
          </p:nvPr>
        </p:nvSpPr>
        <p:spPr/>
        <p:txBody>
          <a:bodyPr/>
          <a:lstStyle/>
          <a:p>
            <a:r>
              <a:rPr lang="en-US" b="1"/>
              <a:t>COVID-19 Community History Project at MSU</a:t>
            </a:r>
            <a:br>
              <a:rPr lang="en-US"/>
            </a:br>
            <a:endParaRPr lang="en-US" altLang="en-US"/>
          </a:p>
        </p:txBody>
      </p:sp>
      <p:sp>
        <p:nvSpPr>
          <p:cNvPr id="3075" name="Content Placeholder 2">
            <a:extLst>
              <a:ext uri="{FF2B5EF4-FFF2-40B4-BE49-F238E27FC236}">
                <a16:creationId xmlns:a16="http://schemas.microsoft.com/office/drawing/2014/main" id="{A3C114F2-C538-704F-A17A-61B0885D826B}"/>
              </a:ext>
            </a:extLst>
          </p:cNvPr>
          <p:cNvSpPr>
            <a:spLocks noGrp="1"/>
          </p:cNvSpPr>
          <p:nvPr>
            <p:ph idx="1"/>
          </p:nvPr>
        </p:nvSpPr>
        <p:spPr bwMode="auto">
          <a:xfrm>
            <a:off x="838200" y="1395169"/>
            <a:ext cx="10515600" cy="4349749"/>
          </a:xfrm>
        </p:spPr>
        <p:txBody>
          <a:bodyPr wrap="square" numCol="1" anchor="t" anchorCtr="0" compatLnSpc="1">
            <a:prstTxWarp prst="textNoShape">
              <a:avLst/>
            </a:prstTxWarp>
            <a:normAutofit/>
          </a:bodyPr>
          <a:lstStyle/>
          <a:p>
            <a:pPr marL="227965" indent="-227965"/>
            <a:r>
              <a:rPr lang="en-US" sz="2400"/>
              <a:t>The COVID-19 Pandemic has become a unique and significant part of world history. As these historic events continue to affect our everyday lives at Minnesota State University, Mankato and the greater Mankato community, the University Archives plans to document personal experiences in the form of a community history project.</a:t>
            </a:r>
            <a:endParaRPr lang="en-US"/>
          </a:p>
          <a:p>
            <a:pPr marL="227965" indent="-227965"/>
            <a:endParaRPr lang="en-US" sz="2400">
              <a:cs typeface="Calibri" panose="020F0502020204030204"/>
            </a:endParaRPr>
          </a:p>
          <a:p>
            <a:pPr marL="227965" indent="-227965"/>
            <a:r>
              <a:rPr lang="en-US" sz="2400"/>
              <a:t>The University Archives will collect, preserve, and provide access to these COVID-19 Pandemic experiences for current and future researchers.  Many of these experiences will be made accessible through our digital collections, freely available on the internet through ARCH, the University Archives digital collections site. We want to ensure we leave behind a substantial record for future scholars and historians.</a:t>
            </a:r>
            <a:endParaRPr lang="en-US" sz="2400">
              <a:cs typeface="Calibri"/>
            </a:endParaRPr>
          </a:p>
          <a:p>
            <a:pPr marL="227965" indent="-227965"/>
            <a:endParaRPr lang="en-US" altLang="en-US">
              <a:cs typeface="Calibri" panose="020F0502020204030204"/>
            </a:endParaRPr>
          </a:p>
        </p:txBody>
      </p:sp>
    </p:spTree>
    <p:extLst>
      <p:ext uri="{BB962C8B-B14F-4D97-AF65-F5344CB8AC3E}">
        <p14:creationId xmlns:p14="http://schemas.microsoft.com/office/powerpoint/2010/main" val="31130953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D604E5FD-E0FC-EF49-9338-BF881E0B3A94}"/>
              </a:ext>
            </a:extLst>
          </p:cNvPr>
          <p:cNvSpPr>
            <a:spLocks noGrp="1"/>
          </p:cNvSpPr>
          <p:nvPr>
            <p:ph type="title"/>
          </p:nvPr>
        </p:nvSpPr>
        <p:spPr/>
        <p:txBody>
          <a:bodyPr/>
          <a:lstStyle/>
          <a:p>
            <a:r>
              <a:rPr lang="en-US" sz="4000" b="1"/>
              <a:t>COVID-19 Community History Project Collection</a:t>
            </a:r>
            <a:br>
              <a:rPr lang="en-US"/>
            </a:br>
            <a:endParaRPr lang="en-US" altLang="en-US"/>
          </a:p>
        </p:txBody>
      </p:sp>
      <p:sp>
        <p:nvSpPr>
          <p:cNvPr id="3075" name="Content Placeholder 2">
            <a:extLst>
              <a:ext uri="{FF2B5EF4-FFF2-40B4-BE49-F238E27FC236}">
                <a16:creationId xmlns:a16="http://schemas.microsoft.com/office/drawing/2014/main" id="{A3C114F2-C538-704F-A17A-61B0885D826B}"/>
              </a:ext>
            </a:extLst>
          </p:cNvPr>
          <p:cNvSpPr>
            <a:spLocks noGrp="1"/>
          </p:cNvSpPr>
          <p:nvPr>
            <p:ph sz="half" idx="1"/>
          </p:nvPr>
        </p:nvSpPr>
        <p:spPr bwMode="auto">
          <a:xfrm>
            <a:off x="838200" y="1150375"/>
            <a:ext cx="5181600" cy="4351339"/>
          </a:xfrm>
        </p:spPr>
        <p:txBody>
          <a:bodyPr wrap="square" numCol="1" anchor="t" anchorCtr="0" compatLnSpc="1">
            <a:prstTxWarp prst="textNoShape">
              <a:avLst/>
            </a:prstTxWarp>
            <a:normAutofit fontScale="92500" lnSpcReduction="10000"/>
          </a:bodyPr>
          <a:lstStyle/>
          <a:p>
            <a:pPr marL="227976" indent="-227965"/>
            <a:r>
              <a:rPr lang="en-US" altLang="en-US">
                <a:cs typeface="Calibri"/>
              </a:rPr>
              <a:t>Official University communications</a:t>
            </a:r>
          </a:p>
          <a:p>
            <a:pPr marL="227976" indent="-227965"/>
            <a:r>
              <a:rPr lang="en-US" altLang="en-US">
                <a:cs typeface="Calibri"/>
              </a:rPr>
              <a:t>University social media posts</a:t>
            </a:r>
            <a:r>
              <a:rPr lang="en-US" altLang="en-US" sz="3400">
                <a:cs typeface="Calibri"/>
              </a:rPr>
              <a:t> </a:t>
            </a:r>
            <a:endParaRPr lang="en-US" altLang="en-US" sz="2400">
              <a:cs typeface="Calibri"/>
            </a:endParaRPr>
          </a:p>
          <a:p>
            <a:pPr marL="227965" indent="-227965"/>
            <a:r>
              <a:rPr lang="en-US" altLang="en-US"/>
              <a:t>Oral History Interviews</a:t>
            </a:r>
            <a:endParaRPr lang="en-US"/>
          </a:p>
          <a:p>
            <a:pPr marL="227965" indent="-227965"/>
            <a:r>
              <a:rPr lang="en-US" altLang="en-US"/>
              <a:t>Individual Experience</a:t>
            </a:r>
            <a:endParaRPr lang="en-US" altLang="en-US">
              <a:cs typeface="Calibri"/>
            </a:endParaRPr>
          </a:p>
          <a:p>
            <a:pPr marL="685165" lvl="1" indent="-227965"/>
            <a:r>
              <a:rPr lang="en-US" altLang="en-US" sz="2400"/>
              <a:t>Self Interview</a:t>
            </a:r>
            <a:endParaRPr lang="en-US" altLang="en-US" sz="2400">
              <a:cs typeface="Calibri"/>
            </a:endParaRPr>
          </a:p>
          <a:p>
            <a:pPr marL="685165" lvl="1" indent="-227965"/>
            <a:r>
              <a:rPr lang="en-US" altLang="en-US" sz="2400"/>
              <a:t>Journal or Diary</a:t>
            </a:r>
            <a:endParaRPr lang="en-US" altLang="en-US" sz="2400">
              <a:cs typeface="Calibri"/>
            </a:endParaRPr>
          </a:p>
          <a:p>
            <a:pPr marL="685165" lvl="1" indent="-227965"/>
            <a:r>
              <a:rPr lang="en-US" altLang="en-US" sz="2400"/>
              <a:t>Reflective essay</a:t>
            </a:r>
            <a:endParaRPr lang="en-US" altLang="en-US" sz="2400">
              <a:cs typeface="Calibri"/>
            </a:endParaRPr>
          </a:p>
          <a:p>
            <a:pPr marL="685165" lvl="1" indent="-227965"/>
            <a:r>
              <a:rPr lang="en-US" altLang="en-US" sz="2400"/>
              <a:t>Creative work (poetry, photography, drawings, etc.)</a:t>
            </a:r>
          </a:p>
          <a:p>
            <a:pPr marL="685165" lvl="1" indent="-227965"/>
            <a:r>
              <a:rPr lang="en-US" altLang="en-US" sz="2400">
                <a:cs typeface="Calibri"/>
              </a:rPr>
              <a:t>Other ways as suggested by Participants</a:t>
            </a:r>
          </a:p>
          <a:p>
            <a:pPr marL="227965" indent="-227965"/>
            <a:endParaRPr lang="en-US" altLang="en-US">
              <a:cs typeface="Calibri" panose="020F0502020204030204"/>
            </a:endParaRPr>
          </a:p>
        </p:txBody>
      </p:sp>
      <p:pic>
        <p:nvPicPr>
          <p:cNvPr id="4" name="Content Placeholder 3" descr="Cinco de Mayo Fiesta Postponed Drawing by Cali Cantu&#10;">
            <a:extLst>
              <a:ext uri="{FF2B5EF4-FFF2-40B4-BE49-F238E27FC236}">
                <a16:creationId xmlns:a16="http://schemas.microsoft.com/office/drawing/2014/main" id="{6C3A66BB-3537-4593-97D7-A784F1D49563}"/>
              </a:ext>
            </a:extLst>
          </p:cNvPr>
          <p:cNvPicPr>
            <a:picLocks noGrp="1" noChangeAspect="1"/>
          </p:cNvPicPr>
          <p:nvPr>
            <p:ph sz="half" idx="2"/>
          </p:nvPr>
        </p:nvPicPr>
        <p:blipFill>
          <a:blip r:embed="rId4"/>
          <a:stretch>
            <a:fillRect/>
          </a:stretch>
        </p:blipFill>
        <p:spPr>
          <a:xfrm>
            <a:off x="6484134" y="1150375"/>
            <a:ext cx="3391386" cy="4521849"/>
          </a:xfrm>
        </p:spPr>
      </p:pic>
      <p:sp>
        <p:nvSpPr>
          <p:cNvPr id="5" name="TextBox 4">
            <a:extLst>
              <a:ext uri="{FF2B5EF4-FFF2-40B4-BE49-F238E27FC236}">
                <a16:creationId xmlns:a16="http://schemas.microsoft.com/office/drawing/2014/main" id="{0DA1D755-1B3D-4E75-840C-9A703544F8C2}"/>
              </a:ext>
            </a:extLst>
          </p:cNvPr>
          <p:cNvSpPr txBox="1"/>
          <p:nvPr/>
        </p:nvSpPr>
        <p:spPr>
          <a:xfrm>
            <a:off x="6471138" y="5655212"/>
            <a:ext cx="3418450" cy="369332"/>
          </a:xfrm>
          <a:prstGeom prst="rect">
            <a:avLst/>
          </a:prstGeom>
          <a:noFill/>
        </p:spPr>
        <p:txBody>
          <a:bodyPr wrap="square" rtlCol="0">
            <a:spAutoFit/>
          </a:bodyPr>
          <a:lstStyle/>
          <a:p>
            <a:r>
              <a:rPr lang="en-US"/>
              <a:t>“Fiesta Postponed” by Cali Cantu</a:t>
            </a:r>
          </a:p>
        </p:txBody>
      </p:sp>
    </p:spTree>
    <p:extLst>
      <p:ext uri="{BB962C8B-B14F-4D97-AF65-F5344CB8AC3E}">
        <p14:creationId xmlns:p14="http://schemas.microsoft.com/office/powerpoint/2010/main" val="40678911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D604E5FD-E0FC-EF49-9338-BF881E0B3A94}"/>
              </a:ext>
            </a:extLst>
          </p:cNvPr>
          <p:cNvSpPr>
            <a:spLocks noGrp="1"/>
          </p:cNvSpPr>
          <p:nvPr>
            <p:ph type="title"/>
          </p:nvPr>
        </p:nvSpPr>
        <p:spPr>
          <a:xfrm>
            <a:off x="838200" y="153308"/>
            <a:ext cx="10515600" cy="1325033"/>
          </a:xfrm>
        </p:spPr>
        <p:txBody>
          <a:bodyPr/>
          <a:lstStyle/>
          <a:p>
            <a:r>
              <a:rPr lang="en-US" b="1"/>
              <a:t>Who would contribute to this project? </a:t>
            </a:r>
            <a:endParaRPr lang="en-US" altLang="en-US"/>
          </a:p>
        </p:txBody>
      </p:sp>
      <p:sp>
        <p:nvSpPr>
          <p:cNvPr id="3075" name="Content Placeholder 2">
            <a:extLst>
              <a:ext uri="{FF2B5EF4-FFF2-40B4-BE49-F238E27FC236}">
                <a16:creationId xmlns:a16="http://schemas.microsoft.com/office/drawing/2014/main" id="{A3C114F2-C538-704F-A17A-61B0885D826B}"/>
              </a:ext>
            </a:extLst>
          </p:cNvPr>
          <p:cNvSpPr>
            <a:spLocks noGrp="1"/>
          </p:cNvSpPr>
          <p:nvPr>
            <p:ph idx="1"/>
          </p:nvPr>
        </p:nvSpPr>
        <p:spPr bwMode="auto">
          <a:xfrm>
            <a:off x="838200" y="1478341"/>
            <a:ext cx="10515600" cy="4349749"/>
          </a:xfrm>
        </p:spPr>
        <p:txBody>
          <a:bodyPr vert="horz" wrap="square" lIns="91440" tIns="45720" rIns="91440" bIns="45720" numCol="1" rtlCol="0" anchor="t" anchorCtr="0" compatLnSpc="1">
            <a:prstTxWarp prst="textNoShape">
              <a:avLst/>
            </a:prstTxWarp>
            <a:noAutofit/>
          </a:bodyPr>
          <a:lstStyle/>
          <a:p>
            <a:pPr marL="227965" indent="-227965"/>
            <a:r>
              <a:rPr lang="en-US" altLang="en-US"/>
              <a:t>Students in University courses</a:t>
            </a:r>
            <a:endParaRPr lang="en-US">
              <a:cs typeface="Calibri"/>
            </a:endParaRPr>
          </a:p>
          <a:p>
            <a:pPr marL="685165" lvl="1" indent="-227965"/>
            <a:r>
              <a:rPr lang="en-US" altLang="en-US" sz="2000"/>
              <a:t>Some professors may include the oral history or individual experience documentation as part of their course.  All donations to the Archives should be voluntary.</a:t>
            </a:r>
            <a:endParaRPr lang="en-US" altLang="en-US" sz="2000">
              <a:cs typeface="Calibri"/>
            </a:endParaRPr>
          </a:p>
          <a:p>
            <a:pPr marL="227965" indent="-227965"/>
            <a:r>
              <a:rPr lang="en-US" altLang="en-US">
                <a:cs typeface="Calibri"/>
              </a:rPr>
              <a:t>Members of the Community</a:t>
            </a:r>
          </a:p>
          <a:p>
            <a:pPr marL="685165" lvl="1" indent="-227965"/>
            <a:r>
              <a:rPr lang="en-US" altLang="en-US" sz="2000">
                <a:cs typeface="Calibri"/>
              </a:rPr>
              <a:t>Individuals who want to contribute their experiences are welcome to do so. </a:t>
            </a:r>
          </a:p>
          <a:p>
            <a:pPr marL="685165" lvl="1" indent="-227965"/>
            <a:r>
              <a:rPr lang="en-US" altLang="en-US" sz="2000">
                <a:cs typeface="Calibri"/>
              </a:rPr>
              <a:t>This includes the campus and greater Mankato community. </a:t>
            </a:r>
          </a:p>
          <a:p>
            <a:pPr marL="685165" lvl="1" indent="-227965"/>
            <a:r>
              <a:rPr lang="en-US" altLang="en-US" sz="2000">
                <a:cs typeface="Calibri"/>
              </a:rPr>
              <a:t> This component of the project was launched June 2020. </a:t>
            </a:r>
          </a:p>
          <a:p>
            <a:pPr marL="227965" indent="-227965"/>
            <a:r>
              <a:rPr lang="en-US" altLang="en-US">
                <a:cs typeface="Calibri"/>
              </a:rPr>
              <a:t>Student Workers at the University</a:t>
            </a:r>
          </a:p>
          <a:p>
            <a:pPr marL="685165" lvl="1" indent="-227965"/>
            <a:r>
              <a:rPr lang="en-US" altLang="en-US" sz="2000">
                <a:cs typeface="Calibri"/>
              </a:rPr>
              <a:t>In collaboration with University Archives staff, Student Supervisors can assign this project as a work task.  </a:t>
            </a:r>
          </a:p>
          <a:p>
            <a:pPr marL="685165" lvl="1" indent="-227965"/>
            <a:r>
              <a:rPr lang="en-US" altLang="en-US" sz="2000">
                <a:cs typeface="Calibri"/>
              </a:rPr>
              <a:t>International Students were hired to specifically work on this project.</a:t>
            </a:r>
          </a:p>
          <a:p>
            <a:pPr marL="685165" lvl="1" indent="-227965"/>
            <a:endParaRPr lang="en-US" altLang="en-US" sz="2000">
              <a:cs typeface="Calibri"/>
            </a:endParaRPr>
          </a:p>
          <a:p>
            <a:pPr marL="227965" indent="-227965"/>
            <a:endParaRPr lang="en-US" altLang="en-US">
              <a:cs typeface="Calibri"/>
            </a:endParaRPr>
          </a:p>
        </p:txBody>
      </p:sp>
    </p:spTree>
    <p:extLst>
      <p:ext uri="{BB962C8B-B14F-4D97-AF65-F5344CB8AC3E}">
        <p14:creationId xmlns:p14="http://schemas.microsoft.com/office/powerpoint/2010/main" val="2458979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D604E5FD-E0FC-EF49-9338-BF881E0B3A94}"/>
              </a:ext>
            </a:extLst>
          </p:cNvPr>
          <p:cNvSpPr>
            <a:spLocks noGrp="1"/>
          </p:cNvSpPr>
          <p:nvPr>
            <p:ph type="title"/>
          </p:nvPr>
        </p:nvSpPr>
        <p:spPr/>
        <p:txBody>
          <a:bodyPr/>
          <a:lstStyle/>
          <a:p>
            <a:br>
              <a:rPr lang="en-US"/>
            </a:br>
            <a:endParaRPr lang="en-US" altLang="en-US"/>
          </a:p>
        </p:txBody>
      </p:sp>
      <p:sp>
        <p:nvSpPr>
          <p:cNvPr id="2" name="Text Placeholder 1">
            <a:extLst>
              <a:ext uri="{FF2B5EF4-FFF2-40B4-BE49-F238E27FC236}">
                <a16:creationId xmlns:a16="http://schemas.microsoft.com/office/drawing/2014/main" id="{BE43E459-09AF-4DD1-A832-B8766109A5E8}"/>
              </a:ext>
            </a:extLst>
          </p:cNvPr>
          <p:cNvSpPr>
            <a:spLocks noGrp="1"/>
          </p:cNvSpPr>
          <p:nvPr>
            <p:ph type="body" idx="1"/>
          </p:nvPr>
        </p:nvSpPr>
        <p:spPr/>
        <p:txBody>
          <a:bodyPr>
            <a:normAutofit fontScale="92500"/>
          </a:bodyPr>
          <a:lstStyle/>
          <a:p>
            <a:pPr algn="ctr"/>
            <a:r>
              <a:rPr lang="en-US" sz="9600"/>
              <a:t>Project Management</a:t>
            </a:r>
          </a:p>
        </p:txBody>
      </p:sp>
    </p:spTree>
    <p:extLst>
      <p:ext uri="{BB962C8B-B14F-4D97-AF65-F5344CB8AC3E}">
        <p14:creationId xmlns:p14="http://schemas.microsoft.com/office/powerpoint/2010/main" val="34580234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D604E5FD-E0FC-EF49-9338-BF881E0B3A94}"/>
              </a:ext>
            </a:extLst>
          </p:cNvPr>
          <p:cNvSpPr>
            <a:spLocks noGrp="1"/>
          </p:cNvSpPr>
          <p:nvPr>
            <p:ph type="title"/>
          </p:nvPr>
        </p:nvSpPr>
        <p:spPr/>
        <p:txBody>
          <a:bodyPr/>
          <a:lstStyle/>
          <a:p>
            <a:r>
              <a:rPr lang="en-US" altLang="en-US" b="1">
                <a:cs typeface="Calibri Light"/>
              </a:rPr>
              <a:t>A LOT of Student Employees</a:t>
            </a:r>
          </a:p>
        </p:txBody>
      </p:sp>
      <p:sp>
        <p:nvSpPr>
          <p:cNvPr id="3075" name="Content Placeholder 2">
            <a:extLst>
              <a:ext uri="{FF2B5EF4-FFF2-40B4-BE49-F238E27FC236}">
                <a16:creationId xmlns:a16="http://schemas.microsoft.com/office/drawing/2014/main" id="{A3C114F2-C538-704F-A17A-61B0885D826B}"/>
              </a:ext>
            </a:extLst>
          </p:cNvPr>
          <p:cNvSpPr>
            <a:spLocks noGrp="1"/>
          </p:cNvSpPr>
          <p:nvPr>
            <p:ph sz="half" idx="1"/>
          </p:nvPr>
        </p:nvSpPr>
        <p:spPr bwMode="auto">
          <a:xfrm>
            <a:off x="838200" y="1435885"/>
            <a:ext cx="5181600" cy="4351339"/>
          </a:xfrm>
        </p:spPr>
        <p:txBody>
          <a:bodyPr wrap="square" numCol="1" anchor="t" anchorCtr="0" compatLnSpc="1">
            <a:prstTxWarp prst="textNoShape">
              <a:avLst/>
            </a:prstTxWarp>
            <a:normAutofit/>
          </a:bodyPr>
          <a:lstStyle/>
          <a:p>
            <a:r>
              <a:rPr lang="en-US" altLang="en-US">
                <a:cs typeface="Calibri"/>
              </a:rPr>
              <a:t>Project Management Team </a:t>
            </a:r>
          </a:p>
          <a:p>
            <a:r>
              <a:rPr lang="en-US" altLang="en-US">
                <a:cs typeface="Calibri"/>
              </a:rPr>
              <a:t>Student Supervisors across campus</a:t>
            </a:r>
          </a:p>
          <a:p>
            <a:pPr lvl="1"/>
            <a:r>
              <a:rPr lang="en-US" altLang="en-US">
                <a:cs typeface="Calibri"/>
              </a:rPr>
              <a:t>18 supervisors from 9 departments</a:t>
            </a:r>
          </a:p>
          <a:p>
            <a:r>
              <a:rPr lang="en-US" altLang="en-US">
                <a:cs typeface="Calibri"/>
              </a:rPr>
              <a:t>Project website was integral to communication</a:t>
            </a:r>
          </a:p>
        </p:txBody>
      </p:sp>
      <p:sp>
        <p:nvSpPr>
          <p:cNvPr id="5" name="Content Placeholder 4">
            <a:extLst>
              <a:ext uri="{FF2B5EF4-FFF2-40B4-BE49-F238E27FC236}">
                <a16:creationId xmlns:a16="http://schemas.microsoft.com/office/drawing/2014/main" id="{E54574B5-B742-4B53-8B02-934E70AF239A}"/>
              </a:ext>
            </a:extLst>
          </p:cNvPr>
          <p:cNvSpPr>
            <a:spLocks noGrp="1"/>
          </p:cNvSpPr>
          <p:nvPr>
            <p:ph sz="half" idx="2"/>
          </p:nvPr>
        </p:nvSpPr>
        <p:spPr>
          <a:xfrm>
            <a:off x="6172200" y="1435885"/>
            <a:ext cx="5181600" cy="4351339"/>
          </a:xfrm>
        </p:spPr>
        <p:txBody>
          <a:bodyPr>
            <a:normAutofit/>
          </a:bodyPr>
          <a:lstStyle/>
          <a:p>
            <a:r>
              <a:rPr lang="en-US"/>
              <a:t>Enhanced Training</a:t>
            </a:r>
          </a:p>
          <a:p>
            <a:pPr lvl="1"/>
            <a:r>
              <a:rPr lang="en-US"/>
              <a:t>Supervisors</a:t>
            </a:r>
          </a:p>
          <a:p>
            <a:pPr lvl="2"/>
            <a:r>
              <a:rPr lang="en-US"/>
              <a:t>Project expectations and overview</a:t>
            </a:r>
          </a:p>
          <a:p>
            <a:pPr lvl="2"/>
            <a:r>
              <a:rPr lang="en-US"/>
              <a:t>All student training</a:t>
            </a:r>
          </a:p>
          <a:p>
            <a:pPr lvl="1"/>
            <a:r>
              <a:rPr lang="en-US"/>
              <a:t>Students</a:t>
            </a:r>
          </a:p>
          <a:p>
            <a:pPr lvl="2"/>
            <a:r>
              <a:rPr lang="en-US"/>
              <a:t>Project expectations and overview</a:t>
            </a:r>
          </a:p>
          <a:p>
            <a:pPr lvl="2"/>
            <a:r>
              <a:rPr lang="en-US"/>
              <a:t>Readings on conducting oral histories, journaling, and more.</a:t>
            </a:r>
          </a:p>
          <a:p>
            <a:pPr lvl="2"/>
            <a:r>
              <a:rPr lang="en-US"/>
              <a:t>Weekly themed emails</a:t>
            </a:r>
          </a:p>
        </p:txBody>
      </p:sp>
    </p:spTree>
    <p:extLst>
      <p:ext uri="{BB962C8B-B14F-4D97-AF65-F5344CB8AC3E}">
        <p14:creationId xmlns:p14="http://schemas.microsoft.com/office/powerpoint/2010/main" val="60324067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0" id="{9CC232D7-4B6D-044E-A30E-5840DF6C0BEF}" vid="{67F04BAF-1FA1-4441-A561-D0B55E56818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Segoe UI light"/>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CL_PPTemplate.potx" id="{0BB9E93E-DC82-4362-A331-24E88744FA72}" vid="{1B561263-B719-4AFA-8A17-5BA5E9C2292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BF72EE753805C44A89AB57F326EFF2B" ma:contentTypeVersion="15" ma:contentTypeDescription="Create a new document." ma:contentTypeScope="" ma:versionID="27262587cf93b68ea6288b02fd6b77b1">
  <xsd:schema xmlns:xsd="http://www.w3.org/2001/XMLSchema" xmlns:xs="http://www.w3.org/2001/XMLSchema" xmlns:p="http://schemas.microsoft.com/office/2006/metadata/properties" xmlns:ns2="9aa48602-8ac1-4265-8045-799e77d021c8" xmlns:ns3="06e1eef1-e625-4d6f-8347-41ec42420319" targetNamespace="http://schemas.microsoft.com/office/2006/metadata/properties" ma:root="true" ma:fieldsID="dae6e6a0d98b44fae321f5e244b2ad1d" ns2:_="" ns3:_="">
    <xsd:import namespace="9aa48602-8ac1-4265-8045-799e77d021c8"/>
    <xsd:import namespace="06e1eef1-e625-4d6f-8347-41ec4242031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a48602-8ac1-4265-8045-799e77d021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6e1eef1-e625-4d6f-8347-41ec42420319" elementFormDefault="qualified">
    <xsd:import namespace="http://schemas.microsoft.com/office/2006/documentManagement/types"/>
    <xsd:import namespace="http://schemas.microsoft.com/office/infopath/2007/PartnerControls"/>
    <xsd:element name="SharedWithUsers" ma:index="14"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06e1eef1-e625-4d6f-8347-41ec42420319">
      <UserInfo>
        <DisplayName>Stenzel, Anne M</DisplayName>
        <AccountId>43</AccountId>
        <AccountType/>
      </UserInfo>
      <UserInfo>
        <DisplayName>Southworth, Heidi J</DisplayName>
        <AccountId>34</AccountId>
        <AccountType/>
      </UserInfo>
    </SharedWithUsers>
  </documentManagement>
</p:properties>
</file>

<file path=customXml/itemProps1.xml><?xml version="1.0" encoding="utf-8"?>
<ds:datastoreItem xmlns:ds="http://schemas.openxmlformats.org/officeDocument/2006/customXml" ds:itemID="{BDAD22E5-B1A0-4989-99C6-620556E9094F}">
  <ds:schemaRefs>
    <ds:schemaRef ds:uri="http://schemas.microsoft.com/sharepoint/v3/contenttype/forms"/>
  </ds:schemaRefs>
</ds:datastoreItem>
</file>

<file path=customXml/itemProps2.xml><?xml version="1.0" encoding="utf-8"?>
<ds:datastoreItem xmlns:ds="http://schemas.openxmlformats.org/officeDocument/2006/customXml" ds:itemID="{523591B3-AA82-47B9-880A-E12657D4BA15}">
  <ds:schemaRefs>
    <ds:schemaRef ds:uri="06e1eef1-e625-4d6f-8347-41ec42420319"/>
    <ds:schemaRef ds:uri="9aa48602-8ac1-4265-8045-799e77d021c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D952A8A-FC2B-4888-980B-B9126A3EF02B}">
  <ds:schemaRefs>
    <ds:schemaRef ds:uri="http://schemas.microsoft.com/office/infopath/2007/PartnerControls"/>
    <ds:schemaRef ds:uri="06e1eef1-e625-4d6f-8347-41ec42420319"/>
    <ds:schemaRef ds:uri="http://purl.org/dc/elements/1.1/"/>
    <ds:schemaRef ds:uri="9aa48602-8ac1-4265-8045-799e77d021c8"/>
    <ds:schemaRef ds:uri="http://schemas.microsoft.com/office/2006/metadata/properties"/>
    <ds:schemaRef ds:uri="http://purl.org/dc/terms/"/>
    <ds:schemaRef ds:uri="http://schemas.microsoft.com/office/2006/documentManagement/type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TM03457464[[fn=Dividend]]</Template>
  <TotalTime>0</TotalTime>
  <Words>4999</Words>
  <Application>Microsoft Office PowerPoint</Application>
  <PresentationFormat>Widescreen</PresentationFormat>
  <Paragraphs>470</Paragraphs>
  <Slides>38</Slides>
  <Notes>33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38</vt:i4>
      </vt:variant>
    </vt:vector>
  </HeadingPairs>
  <TitlesOfParts>
    <vt:vector size="45" baseType="lpstr">
      <vt:lpstr>arial</vt:lpstr>
      <vt:lpstr>arial</vt:lpstr>
      <vt:lpstr>Calibri</vt:lpstr>
      <vt:lpstr>Calibri Light</vt:lpstr>
      <vt:lpstr>Segoe UI light</vt:lpstr>
      <vt:lpstr>Office Theme</vt:lpstr>
      <vt:lpstr>Office Theme</vt:lpstr>
      <vt:lpstr>Community History in Minnesota during a Pandemic: What comes next?</vt:lpstr>
      <vt:lpstr>Documenting a Pandemic: COVID-19  Community History Project</vt:lpstr>
      <vt:lpstr>Background</vt:lpstr>
      <vt:lpstr> </vt:lpstr>
      <vt:lpstr>COVID-19 Community History Project at MSU </vt:lpstr>
      <vt:lpstr>COVID-19 Community History Project Collection </vt:lpstr>
      <vt:lpstr>Who would contribute to this project? </vt:lpstr>
      <vt:lpstr> </vt:lpstr>
      <vt:lpstr>A LOT of Student Employees</vt:lpstr>
      <vt:lpstr>Public Facing Tools (aka Software)</vt:lpstr>
      <vt:lpstr>Internal Management Tools (aka Software)</vt:lpstr>
      <vt:lpstr> </vt:lpstr>
      <vt:lpstr>Project Contributors</vt:lpstr>
      <vt:lpstr>Contributions by Type  </vt:lpstr>
      <vt:lpstr>Creative Projects - Artwork</vt:lpstr>
      <vt:lpstr> Audio Oral History, May 31, 2020</vt:lpstr>
      <vt:lpstr> </vt:lpstr>
      <vt:lpstr>Processing the Collection </vt:lpstr>
      <vt:lpstr>Survey of Contributors  </vt:lpstr>
      <vt:lpstr>COVID-19 Community History Project </vt:lpstr>
      <vt:lpstr>Reuse Project Framework </vt:lpstr>
      <vt:lpstr>Wrap Up</vt:lpstr>
      <vt:lpstr>Creating a COVID-19 Web Archive</vt:lpstr>
      <vt:lpstr>Hennepin County Library</vt:lpstr>
      <vt:lpstr>Hennepin County Library Special Collections</vt:lpstr>
      <vt:lpstr>What are Web Archives?</vt:lpstr>
      <vt:lpstr>Web Archiving at HCL Pre-COVID</vt:lpstr>
      <vt:lpstr>Why Archive the Web during COVID?</vt:lpstr>
      <vt:lpstr>Conifer (Formerly Webrecorder)</vt:lpstr>
      <vt:lpstr>PowerPoint Presentation</vt:lpstr>
      <vt:lpstr>In the Archive</vt:lpstr>
      <vt:lpstr>Example: Bachelor Farmer (April 8)</vt:lpstr>
      <vt:lpstr>Example: Bachelor Farmer (May 1)</vt:lpstr>
      <vt:lpstr>Permissions and More</vt:lpstr>
      <vt:lpstr>Growing Beyond COVID: New Collections</vt:lpstr>
      <vt:lpstr>Growing Beyond COVID: New Platform</vt:lpstr>
      <vt:lpstr>Growing Beyond COVID: New Access Points</vt:lpstr>
      <vt:lpstr>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Library Course Guide Introduction</dc:title>
  <dc:creator>Mixon, Daardi G</dc:creator>
  <cp:lastModifiedBy>Inefuku, Harrison W [LIB]</cp:lastModifiedBy>
  <cp:revision>75</cp:revision>
  <cp:lastPrinted>2020-08-04T19:09:27Z</cp:lastPrinted>
  <dcterms:created xsi:type="dcterms:W3CDTF">2019-10-14T16:25:19Z</dcterms:created>
  <dcterms:modified xsi:type="dcterms:W3CDTF">2021-05-19T22:57:29Z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0x0101003BF72EE753805C44A89AB57F326EFF2B</vt:lpwstr>
  </property>
</Properties>
</file>