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5"/>
  </p:notesMasterIdLst>
  <p:sldIdLst>
    <p:sldId id="35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349" r:id="rId24"/>
    <p:sldId id="278" r:id="rId25"/>
    <p:sldId id="279" r:id="rId26"/>
    <p:sldId id="280" r:id="rId27"/>
    <p:sldId id="343" r:id="rId28"/>
    <p:sldId id="350" r:id="rId29"/>
    <p:sldId id="344" r:id="rId30"/>
    <p:sldId id="345"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342" r:id="rId45"/>
    <p:sldId id="294" r:id="rId46"/>
    <p:sldId id="341"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46" r:id="rId64"/>
    <p:sldId id="311" r:id="rId65"/>
    <p:sldId id="313"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8" r:id="rId92"/>
    <p:sldId id="315" r:id="rId93"/>
    <p:sldId id="256" r:id="rId9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11a33344eb8e6a4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11a33344eb8e6a4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11a33344eb8e6a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611a33344eb8e6a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62ebe35e9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62ebe35e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f62ebe35e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f62ebe35e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8d475770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f8d475770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62ebe35e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f62ebe35e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8d475770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8d475770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f62ebe35e9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f62ebe35e9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f62ebe35e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f62ebe35e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11a33344eb8e6a4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11a33344eb8e6a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f62ebe35e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f62ebe35e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11a33344eb8e6a4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611a33344eb8e6a4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62ebe35e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f62ebe35e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f62ebe35e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f62ebe35e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11a33344eb8e6a4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11a33344eb8e6a4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11a33344eb8e6a4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11a33344eb8e6a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f62ebe35e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f62ebe35e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f74f3ece9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f74f3ece9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62ebe35e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f62ebe35e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faa776a23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faa776a23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aa776a2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faa776a2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f62ebe35e9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f62ebe35e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62ebe35e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f62ebe35e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f62ebe35e9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f62ebe35e9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f8d475770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f8d475770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f62ebe35e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f62ebe35e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62ebe35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f62ebe35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62ebe35e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f62ebe35e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f62ebe35e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f62ebe35e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8d475770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8d475770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faa776a23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faa776a23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f62ebe35e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f62ebe35e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611a33344eb8e6a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611a33344eb8e6a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f62ebe35e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f62ebe35e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62ebe35e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f62ebe35e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f74f3ece9e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f74f3ece9e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faa776a23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faa776a23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f62ebe35e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f62ebe35e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f62ebe35e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f62ebe35e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62ebe35e9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f62ebe35e9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f62ebe35e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f62ebe35e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f62ebe35e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f62ebe35e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f62ebe35e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f62ebe35e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62ebe35e9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f62ebe35e9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62ebe35e9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62ebe35e9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f62ebe35e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f62ebe35e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f62ebe35e9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f62ebe35e9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62ebe35e9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f62ebe35e9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f62ebe35e9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f62ebe35e9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f74f3ece9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f74f3ece9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f62ebe35e9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f62ebe35e9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75a68bf43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f75a68bf4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469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11a33344eb8e6a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11a33344eb8e6a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f62ebe35e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f62ebe35e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f8d47577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f8d47577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11a33344eb8e6a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11a33344eb8e6a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14122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937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1229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5119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3199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7"/>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8113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726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5830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63503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3887391" y="740569"/>
            <a:ext cx="4629150" cy="3655219"/>
          </a:xfrm>
          <a:prstGeom prst="rect">
            <a:avLst/>
          </a:prstGeom>
          <a:noFill/>
          <a:ln>
            <a:noFill/>
          </a:ln>
        </p:spPr>
      </p:sp>
      <p:sp>
        <p:nvSpPr>
          <p:cNvPr id="64" name="Google Shape;64;p1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3619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728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2466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99674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kfakhreldin@oppl.or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archivaria.ca/index.php/archivaria/article/view/1254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mailto:kfakhreldin@oppl.org"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subTitle" idx="1"/>
          </p:nvPr>
        </p:nvSpPr>
        <p:spPr>
          <a:xfrm>
            <a:off x="1143000" y="2701529"/>
            <a:ext cx="6858000" cy="1775766"/>
          </a:xfrm>
          <a:prstGeom prst="rect">
            <a:avLst/>
          </a:prstGeom>
          <a:noFill/>
          <a:ln>
            <a:noFill/>
          </a:ln>
        </p:spPr>
        <p:txBody>
          <a:bodyPr spcFirstLastPara="1" wrap="square" lIns="68569" tIns="34275" rIns="68569" bIns="34275" anchor="t" anchorCtr="0">
            <a:normAutofit fontScale="92500"/>
          </a:bodyPr>
          <a:lstStyle/>
          <a:p>
            <a:pPr marL="0" indent="0">
              <a:lnSpc>
                <a:spcPct val="80000"/>
              </a:lnSpc>
              <a:spcBef>
                <a:spcPts val="0"/>
              </a:spcBef>
              <a:buSzPts val="2220"/>
            </a:pPr>
            <a:r>
              <a:rPr lang="en-US" sz="1665" dirty="0"/>
              <a:t>s403</a:t>
            </a:r>
            <a:endParaRPr dirty="0"/>
          </a:p>
          <a:p>
            <a:pPr marL="0" indent="0">
              <a:lnSpc>
                <a:spcPct val="80000"/>
              </a:lnSpc>
              <a:buSzPts val="2220"/>
            </a:pPr>
            <a:r>
              <a:rPr lang="en-US" sz="1665" dirty="0"/>
              <a:t>Archival Traces of a Tennessee Unionist Enslaver Who Founded a Chicago Suburb</a:t>
            </a:r>
            <a:endParaRPr sz="1665" dirty="0"/>
          </a:p>
          <a:p>
            <a:pPr marL="0" indent="0">
              <a:lnSpc>
                <a:spcPct val="80000"/>
              </a:lnSpc>
              <a:buSzPts val="2220"/>
            </a:pPr>
            <a:r>
              <a:rPr lang="en-US" sz="1665" dirty="0"/>
              <a:t>MOVING ARCHIVES FORWARD</a:t>
            </a:r>
            <a:endParaRPr dirty="0"/>
          </a:p>
          <a:p>
            <a:pPr marL="0" indent="0">
              <a:lnSpc>
                <a:spcPct val="80000"/>
              </a:lnSpc>
              <a:buSzPts val="2220"/>
            </a:pPr>
            <a:r>
              <a:rPr lang="en-US" sz="1665" dirty="0"/>
              <a:t>Midwest Archives Conference annual meeting</a:t>
            </a:r>
            <a:endParaRPr dirty="0"/>
          </a:p>
          <a:p>
            <a:pPr marL="0" indent="0">
              <a:lnSpc>
                <a:spcPct val="80000"/>
              </a:lnSpc>
              <a:buSzPts val="2220"/>
            </a:pPr>
            <a:r>
              <a:rPr lang="en-US" sz="1665" dirty="0"/>
              <a:t>May 5-7, 2022</a:t>
            </a:r>
            <a:endParaRPr dirty="0"/>
          </a:p>
          <a:p>
            <a:pPr marL="0" indent="0">
              <a:lnSpc>
                <a:spcPct val="80000"/>
              </a:lnSpc>
              <a:buSzPts val="2220"/>
            </a:pPr>
            <a:r>
              <a:rPr lang="en-US" sz="1665" dirty="0"/>
              <a:t>Madison, Wisconsin</a:t>
            </a:r>
            <a:endParaRPr dirty="0"/>
          </a:p>
        </p:txBody>
      </p:sp>
      <p:pic>
        <p:nvPicPr>
          <p:cNvPr id="85" name="Google Shape;85;p1"/>
          <p:cNvPicPr preferRelativeResize="0"/>
          <p:nvPr/>
        </p:nvPicPr>
        <p:blipFill rotWithShape="1">
          <a:blip r:embed="rId3">
            <a:alphaModFix/>
          </a:blip>
          <a:srcRect/>
          <a:stretch/>
        </p:blipFill>
        <p:spPr>
          <a:xfrm>
            <a:off x="1685829" y="1051234"/>
            <a:ext cx="5772343" cy="11871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Franklin D. Cossitt (1821-1900)</a:t>
            </a:r>
            <a:endParaRPr/>
          </a:p>
        </p:txBody>
      </p:sp>
      <p:sp>
        <p:nvSpPr>
          <p:cNvPr id="111" name="Google Shape;111;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From an early biographical sketch:</a:t>
            </a:r>
            <a:endParaRPr/>
          </a:p>
        </p:txBody>
      </p:sp>
      <p:sp>
        <p:nvSpPr>
          <p:cNvPr id="112" name="Google Shape;112;p22"/>
          <p:cNvSpPr txBox="1"/>
          <p:nvPr/>
        </p:nvSpPr>
        <p:spPr>
          <a:xfrm>
            <a:off x="652825" y="1618825"/>
            <a:ext cx="8108700" cy="27702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0"/>
              </a:spcAft>
              <a:buNone/>
            </a:pPr>
            <a:r>
              <a:rPr lang="en" sz="1900">
                <a:solidFill>
                  <a:schemeClr val="lt2"/>
                </a:solidFill>
                <a:latin typeface="Calibri"/>
                <a:ea typeface="Calibri"/>
                <a:cs typeface="Calibri"/>
                <a:sym typeface="Calibri"/>
              </a:rPr>
              <a:t>“Mr. Cossitt is sagacious and far-sighted, straightforward and honorable in all dealings. His investments have proved judicious, and through the legitimate channels of business he has won his fortune. His habits have always been temperate, and his successful life should serve as an example and inspiration to every ambitious young man.”</a:t>
            </a:r>
            <a:endParaRPr sz="1900">
              <a:solidFill>
                <a:schemeClr val="lt2"/>
              </a:solidFill>
              <a:latin typeface="Calibri"/>
              <a:ea typeface="Calibri"/>
              <a:cs typeface="Calibri"/>
              <a:sym typeface="Calibri"/>
            </a:endParaRPr>
          </a:p>
          <a:p>
            <a:pPr marL="0" lvl="0" indent="0" algn="l" rtl="0">
              <a:lnSpc>
                <a:spcPct val="106999"/>
              </a:lnSpc>
              <a:spcBef>
                <a:spcPts val="800"/>
              </a:spcBef>
              <a:spcAft>
                <a:spcPts val="800"/>
              </a:spcAft>
              <a:buNone/>
            </a:pPr>
            <a:r>
              <a:rPr lang="en" sz="1900">
                <a:solidFill>
                  <a:schemeClr val="lt2"/>
                </a:solidFill>
                <a:latin typeface="Calibri"/>
                <a:ea typeface="Calibri"/>
                <a:cs typeface="Calibri"/>
                <a:sym typeface="Calibri"/>
              </a:rPr>
              <a:t>—</a:t>
            </a:r>
            <a:r>
              <a:rPr lang="en" sz="1900" i="1">
                <a:solidFill>
                  <a:schemeClr val="lt2"/>
                </a:solidFill>
                <a:latin typeface="Calibri"/>
                <a:ea typeface="Calibri"/>
                <a:cs typeface="Calibri"/>
                <a:sym typeface="Calibri"/>
              </a:rPr>
              <a:t>Genealogical and Biographical Record of Cook County, Illinois, containing Biographical Sketches of Prominent and Representative Citizens of the County.</a:t>
            </a:r>
            <a:r>
              <a:rPr lang="en" sz="1900">
                <a:solidFill>
                  <a:schemeClr val="lt2"/>
                </a:solidFill>
                <a:latin typeface="Calibri"/>
                <a:ea typeface="Calibri"/>
                <a:cs typeface="Calibri"/>
                <a:sym typeface="Calibri"/>
              </a:rPr>
              <a:t> Chicago, 1894.</a:t>
            </a:r>
            <a:endParaRPr sz="2200">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Franklin D. Cossitt (1821-1900)</a:t>
            </a:r>
            <a:endParaRPr dirty="0"/>
          </a:p>
        </p:txBody>
      </p:sp>
      <p:sp>
        <p:nvSpPr>
          <p:cNvPr id="118" name="Google Shape;118;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He enslaved people</a:t>
            </a:r>
            <a:r>
              <a:rPr lang="en" dirty="0"/>
              <a:t>. How many?</a:t>
            </a:r>
            <a:endParaRPr dirty="0"/>
          </a:p>
          <a:p>
            <a:pPr marL="0" lvl="0" indent="0" algn="l" rtl="0">
              <a:spcBef>
                <a:spcPts val="1200"/>
              </a:spcBef>
              <a:spcAft>
                <a:spcPts val="0"/>
              </a:spcAft>
              <a:buNone/>
            </a:pPr>
            <a:r>
              <a:rPr lang="en" dirty="0"/>
              <a:t>	Chicago Tribune obituary says 61.</a:t>
            </a:r>
            <a:endParaRPr dirty="0"/>
          </a:p>
          <a:p>
            <a:pPr marL="0" lvl="0" indent="0" algn="l" rtl="0">
              <a:spcBef>
                <a:spcPts val="1200"/>
              </a:spcBef>
              <a:spcAft>
                <a:spcPts val="0"/>
              </a:spcAft>
              <a:buNone/>
            </a:pPr>
            <a:r>
              <a:rPr lang="en" dirty="0"/>
              <a:t>	Biographical sketch from 1894 says 160.</a:t>
            </a:r>
            <a:endParaRPr dirty="0"/>
          </a:p>
          <a:p>
            <a:pPr marL="0" lvl="0" indent="0" algn="l" rtl="0">
              <a:spcBef>
                <a:spcPts val="1200"/>
              </a:spcBef>
              <a:spcAft>
                <a:spcPts val="0"/>
              </a:spcAft>
              <a:buNone/>
            </a:pPr>
            <a:r>
              <a:rPr lang="en" dirty="0"/>
              <a:t>	Slave Schedule of the 1850 United States Census said 15.</a:t>
            </a:r>
            <a:endParaRPr dirty="0"/>
          </a:p>
          <a:p>
            <a:pPr marL="0" lvl="0" indent="0" algn="l" rtl="0">
              <a:spcBef>
                <a:spcPts val="1200"/>
              </a:spcBef>
              <a:spcAft>
                <a:spcPts val="0"/>
              </a:spcAft>
              <a:buNone/>
            </a:pPr>
            <a:r>
              <a:rPr lang="en" dirty="0"/>
              <a:t>	Slave Schedule of the 1860 United States Census said 125.</a:t>
            </a:r>
            <a:endParaRPr dirty="0"/>
          </a:p>
          <a:p>
            <a:pPr marL="457200" lvl="0" indent="0" algn="l" rtl="0">
              <a:spcBef>
                <a:spcPts val="1200"/>
              </a:spcBef>
              <a:spcAft>
                <a:spcPts val="1200"/>
              </a:spcAft>
              <a:buNone/>
            </a:pPr>
            <a:r>
              <a:rPr lang="en" dirty="0"/>
              <a:t>	Testified to Southern Claims Commission under oath in 1876 that he 	owned 127.</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Franklin D. Cossitt (1821-1900)</a:t>
            </a:r>
            <a:endParaRPr dirty="0"/>
          </a:p>
        </p:txBody>
      </p:sp>
      <p:sp>
        <p:nvSpPr>
          <p:cNvPr id="124" name="Google Shape;124;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dirty="0"/>
              <a:t>1821 Sep 19	Born in Granby, Connecticut.</a:t>
            </a:r>
            <a:endParaRPr sz="2300" dirty="0"/>
          </a:p>
          <a:p>
            <a:pPr marL="0" lvl="0" indent="0" algn="l" rtl="0">
              <a:spcBef>
                <a:spcPts val="1200"/>
              </a:spcBef>
              <a:spcAft>
                <a:spcPts val="0"/>
              </a:spcAft>
              <a:buNone/>
            </a:pPr>
            <a:r>
              <a:rPr lang="en" sz="2300" dirty="0"/>
              <a:t>1834-1835	Father dies.</a:t>
            </a:r>
            <a:endParaRPr sz="2300" dirty="0"/>
          </a:p>
          <a:p>
            <a:pPr marL="0" lvl="0" indent="0" algn="l" rtl="0">
              <a:spcBef>
                <a:spcPts val="1200"/>
              </a:spcBef>
              <a:spcAft>
                <a:spcPts val="0"/>
              </a:spcAft>
              <a:buNone/>
            </a:pPr>
            <a:r>
              <a:rPr lang="en" sz="2300" dirty="0"/>
              <a:t>1836		Moves to La Grange, Tennesee, to work with his 			uncle.</a:t>
            </a:r>
            <a:endParaRPr sz="2300" dirty="0"/>
          </a:p>
          <a:p>
            <a:pPr marL="0" lvl="0" indent="0" algn="l" rtl="0">
              <a:spcBef>
                <a:spcPts val="1200"/>
              </a:spcBef>
              <a:spcAft>
                <a:spcPts val="0"/>
              </a:spcAft>
              <a:buNone/>
            </a:pPr>
            <a:r>
              <a:rPr lang="en" sz="2300" dirty="0"/>
              <a:t>1842		Separates from his uncle and goes into business 			for himself.</a:t>
            </a:r>
            <a:endParaRPr sz="2300" dirty="0"/>
          </a:p>
          <a:p>
            <a:pPr marL="0" lvl="0" indent="0" algn="l" rtl="0">
              <a:spcBef>
                <a:spcPts val="1200"/>
              </a:spcBef>
              <a:spcAft>
                <a:spcPts val="1200"/>
              </a:spcAft>
              <a:buNone/>
            </a:pPr>
            <a:r>
              <a:rPr lang="en" sz="2300" dirty="0"/>
              <a:t>1844		Marries Martha Malone of Virginia.</a:t>
            </a:r>
            <a:endParaRPr sz="3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Franklin D. Cossitt (1821-1900)</a:t>
            </a:r>
            <a:endParaRPr/>
          </a:p>
        </p:txBody>
      </p:sp>
      <p:sp>
        <p:nvSpPr>
          <p:cNvPr id="130" name="Google Shape;130;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indent="0">
              <a:spcBef>
                <a:spcPts val="1200"/>
              </a:spcBef>
              <a:buNone/>
            </a:pPr>
            <a:r>
              <a:rPr lang="en" sz="2200" dirty="0"/>
              <a:t>1850	</a:t>
            </a:r>
            <a:r>
              <a:rPr lang="en" sz="2400" dirty="0"/>
              <a:t>Cossitt is listed on the Slave Schedule of the U.S. Census 	</a:t>
            </a:r>
            <a:r>
              <a:rPr lang="en-US" sz="2400" dirty="0"/>
              <a:t>as </a:t>
            </a:r>
            <a:r>
              <a:rPr lang="en" sz="2400" dirty="0"/>
              <a:t>enslaving 15 people in Tennessee. </a:t>
            </a:r>
            <a:r>
              <a:rPr lang="en-US" sz="2400" dirty="0"/>
              <a:t>His real estate was 	valued at $10,000.</a:t>
            </a:r>
            <a:endParaRPr lang="en" sz="2400" dirty="0"/>
          </a:p>
          <a:p>
            <a:pPr marL="0" lvl="0" indent="0" algn="l" rtl="0">
              <a:spcBef>
                <a:spcPts val="1200"/>
              </a:spcBef>
              <a:spcAft>
                <a:spcPts val="0"/>
              </a:spcAft>
              <a:buNone/>
            </a:pPr>
            <a:r>
              <a:rPr lang="en" sz="2200" dirty="0"/>
              <a:t>1853	Martha Malone Cossitt dies.</a:t>
            </a:r>
            <a:endParaRPr sz="2200" dirty="0"/>
          </a:p>
          <a:p>
            <a:pPr marL="0" lvl="0" indent="0" algn="l" rtl="0">
              <a:spcBef>
                <a:spcPts val="1200"/>
              </a:spcBef>
              <a:spcAft>
                <a:spcPts val="0"/>
              </a:spcAft>
              <a:buNone/>
            </a:pPr>
            <a:r>
              <a:rPr lang="en" sz="2200" dirty="0"/>
              <a:t>1854	Marries Martha Moore </a:t>
            </a:r>
            <a:r>
              <a:rPr lang="en-US" sz="2200" dirty="0"/>
              <a:t>of Tennessee</a:t>
            </a:r>
            <a:r>
              <a:rPr lang="en" sz="2200" dirty="0"/>
              <a:t>.</a:t>
            </a:r>
            <a:endParaRPr sz="2200" dirty="0"/>
          </a:p>
          <a:p>
            <a:pPr marL="0" lvl="0" indent="0" algn="l" rtl="0">
              <a:spcBef>
                <a:spcPts val="1200"/>
              </a:spcBef>
              <a:spcAft>
                <a:spcPts val="1200"/>
              </a:spcAft>
              <a:buNone/>
            </a:pPr>
            <a:r>
              <a:rPr lang="en" sz="2200" dirty="0"/>
              <a:t>~1856	</a:t>
            </a:r>
            <a:r>
              <a:rPr lang="en-US" sz="2200" dirty="0" err="1"/>
              <a:t>Cossitt</a:t>
            </a:r>
            <a:r>
              <a:rPr lang="en-US" sz="2200" dirty="0"/>
              <a:t> t</a:t>
            </a:r>
            <a:r>
              <a:rPr lang="en" sz="2200" dirty="0"/>
              <a:t>ells enslaved person William Cossitt that he will be free 	soon.</a:t>
            </a:r>
            <a:endParaRPr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6" name="Google Shape;13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7" name="Google Shape;137;p26"/>
          <p:cNvPicPr preferRelativeResize="0"/>
          <p:nvPr/>
        </p:nvPicPr>
        <p:blipFill>
          <a:blip r:embed="rId3">
            <a:alphaModFix/>
          </a:blip>
          <a:stretch>
            <a:fillRect/>
          </a:stretch>
        </p:blipFill>
        <p:spPr>
          <a:xfrm>
            <a:off x="2999127" y="0"/>
            <a:ext cx="3146878"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Franklin D. Cossitt (1821-1900)</a:t>
            </a:r>
            <a:endParaRPr dirty="0"/>
          </a:p>
          <a:p>
            <a:pPr marL="0" lvl="0" indent="0" algn="l" rtl="0">
              <a:spcBef>
                <a:spcPts val="0"/>
              </a:spcBef>
              <a:spcAft>
                <a:spcPts val="0"/>
              </a:spcAft>
              <a:buNone/>
            </a:pPr>
            <a:endParaRPr dirty="0"/>
          </a:p>
        </p:txBody>
      </p:sp>
      <p:sp>
        <p:nvSpPr>
          <p:cNvPr id="143" name="Google Shape;143;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1018"/>
              <a:buNone/>
            </a:pPr>
            <a:r>
              <a:rPr lang="en" sz="2000" dirty="0"/>
              <a:t>1860	Cossitt is listed on the Slave Schedule of the U.S. Census as 	enslaving 125 people in Tennessee and Mississippi. </a:t>
            </a:r>
            <a:r>
              <a:rPr lang="en-US" sz="2000" dirty="0"/>
              <a:t>Real 	estate valued at $82,000. Personal estate valued at $152,000.</a:t>
            </a:r>
            <a:endParaRPr sz="2000" dirty="0"/>
          </a:p>
          <a:p>
            <a:pPr marL="0" lvl="0" indent="0" algn="l" rtl="0">
              <a:lnSpc>
                <a:spcPct val="105000"/>
              </a:lnSpc>
              <a:spcBef>
                <a:spcPts val="1200"/>
              </a:spcBef>
              <a:spcAft>
                <a:spcPts val="0"/>
              </a:spcAft>
              <a:buSzPts val="1018"/>
              <a:buNone/>
            </a:pPr>
            <a:r>
              <a:rPr lang="en" sz="2000" dirty="0"/>
              <a:t>1862	Tells Union generals in Tennessee that rebel forces don’t 		amount to much.</a:t>
            </a:r>
            <a:endParaRPr sz="2000" dirty="0"/>
          </a:p>
          <a:p>
            <a:pPr marL="0" lvl="0" indent="0" algn="l" rtl="0">
              <a:lnSpc>
                <a:spcPct val="105000"/>
              </a:lnSpc>
              <a:spcBef>
                <a:spcPts val="1200"/>
              </a:spcBef>
              <a:spcAft>
                <a:spcPts val="0"/>
              </a:spcAft>
              <a:buSzPts val="1018"/>
              <a:buNone/>
            </a:pPr>
            <a:r>
              <a:rPr lang="en" sz="2000" dirty="0"/>
              <a:t>1863	Takes oath of allegiance to the United States and moves 		to Chicago. Martha Moore Cossitt dies.</a:t>
            </a:r>
            <a:endParaRPr sz="2000" dirty="0"/>
          </a:p>
          <a:p>
            <a:pPr marL="0" lvl="0" indent="0" algn="l" rtl="0">
              <a:lnSpc>
                <a:spcPct val="105000"/>
              </a:lnSpc>
              <a:spcBef>
                <a:spcPts val="1200"/>
              </a:spcBef>
              <a:spcAft>
                <a:spcPts val="0"/>
              </a:spcAft>
              <a:buSzPts val="1018"/>
              <a:buNone/>
            </a:pPr>
            <a:r>
              <a:rPr lang="en" sz="2000" dirty="0"/>
              <a:t>1863-1875	Co-owns Barrett &amp; Cossitt (1863-1870), and owns Cossitt 		&amp; Co. (</a:t>
            </a:r>
            <a:r>
              <a:rPr lang="en-US" sz="2000" dirty="0"/>
              <a:t>after </a:t>
            </a:r>
            <a:r>
              <a:rPr lang="en" sz="2000" dirty="0"/>
              <a:t>1870), wholesale grocers (and later, real 			estate), Chicago.</a:t>
            </a:r>
            <a:endParaRPr sz="2000" dirty="0"/>
          </a:p>
          <a:p>
            <a:pPr marL="0" lvl="0" indent="0" algn="l" rtl="0">
              <a:lnSpc>
                <a:spcPct val="105000"/>
              </a:lnSpc>
              <a:spcBef>
                <a:spcPts val="1200"/>
              </a:spcBef>
              <a:spcAft>
                <a:spcPts val="0"/>
              </a:spcAft>
              <a:buSzPts val="1018"/>
              <a:buNone/>
            </a:pPr>
            <a:endParaRPr sz="2000" dirty="0"/>
          </a:p>
          <a:p>
            <a:pPr marL="0" lvl="0" indent="0" algn="l" rtl="0">
              <a:lnSpc>
                <a:spcPct val="105000"/>
              </a:lnSpc>
              <a:spcBef>
                <a:spcPts val="1200"/>
              </a:spcBef>
              <a:spcAft>
                <a:spcPts val="1200"/>
              </a:spcAft>
              <a:buSzPts val="1018"/>
              <a:buNone/>
            </a:pPr>
            <a:endParaRPr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9" name="Google Shape;149;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0" name="Google Shape;150;p28"/>
          <p:cNvPicPr preferRelativeResize="0"/>
          <p:nvPr/>
        </p:nvPicPr>
        <p:blipFill>
          <a:blip r:embed="rId3">
            <a:alphaModFix/>
          </a:blip>
          <a:stretch>
            <a:fillRect/>
          </a:stretch>
        </p:blipFill>
        <p:spPr>
          <a:xfrm>
            <a:off x="2590052" y="0"/>
            <a:ext cx="3963108"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Franklin D. Cossitt (1821-1900)</a:t>
            </a:r>
            <a:endParaRPr/>
          </a:p>
        </p:txBody>
      </p:sp>
      <p:sp>
        <p:nvSpPr>
          <p:cNvPr id="156" name="Google Shape;156;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dirty="0"/>
              <a:t>1864		Marries Addie C. Hedges Hunt </a:t>
            </a:r>
            <a:r>
              <a:rPr lang="en-US" sz="2100" dirty="0"/>
              <a:t>of Chicago</a:t>
            </a:r>
            <a:r>
              <a:rPr lang="en" sz="2100" dirty="0"/>
              <a:t>.</a:t>
            </a:r>
          </a:p>
          <a:p>
            <a:pPr marL="0" lvl="0" indent="0" algn="l" rtl="0">
              <a:spcBef>
                <a:spcPts val="0"/>
              </a:spcBef>
              <a:spcAft>
                <a:spcPts val="0"/>
              </a:spcAft>
              <a:buNone/>
            </a:pPr>
            <a:r>
              <a:rPr lang="en" sz="2100" dirty="0"/>
              <a:t>1869		Buys 80 acres and establishes the town of Montrose, 			Illinois.</a:t>
            </a:r>
          </a:p>
          <a:p>
            <a:pPr marL="0" lvl="0" indent="0" algn="l" rtl="0">
              <a:spcBef>
                <a:spcPts val="0"/>
              </a:spcBef>
              <a:spcAft>
                <a:spcPts val="0"/>
              </a:spcAft>
              <a:buNone/>
            </a:pPr>
            <a:r>
              <a:rPr lang="en-US" sz="2100" dirty="0"/>
              <a:t>1870		His real estate is valued at $30,000. His personal 			estate is valued at $10,000.</a:t>
            </a:r>
            <a:endParaRPr lang="en" sz="2100" dirty="0"/>
          </a:p>
          <a:p>
            <a:pPr marL="0" lvl="0" indent="0" algn="l" rtl="0">
              <a:spcBef>
                <a:spcPts val="0"/>
              </a:spcBef>
              <a:spcAft>
                <a:spcPts val="0"/>
              </a:spcAft>
              <a:buNone/>
            </a:pPr>
            <a:r>
              <a:rPr lang="en" sz="2100" dirty="0"/>
              <a:t>1870-1871 	Buys 600 acres in western Cook County.</a:t>
            </a:r>
          </a:p>
          <a:p>
            <a:pPr marL="342900" lvl="0" algn="l" rtl="0">
              <a:spcBef>
                <a:spcPts val="0"/>
              </a:spcBef>
              <a:spcAft>
                <a:spcPts val="0"/>
              </a:spcAft>
              <a:buAutoNum type="arabicPlain" startAt="1871"/>
            </a:pPr>
            <a:r>
              <a:rPr lang="en" sz="2100" dirty="0"/>
              <a:t> 		Subdivides La Grange, Illinois.</a:t>
            </a:r>
          </a:p>
          <a:p>
            <a:pPr marL="0" lvl="0" indent="0" algn="l" rtl="0">
              <a:spcBef>
                <a:spcPts val="0"/>
              </a:spcBef>
              <a:spcAft>
                <a:spcPts val="0"/>
              </a:spcAft>
              <a:buNone/>
            </a:pPr>
            <a:r>
              <a:rPr lang="en" sz="2100" dirty="0"/>
              <a:t>1871 Oct 8	Great Chicago Fire.</a:t>
            </a:r>
          </a:p>
          <a:p>
            <a:pPr marL="0" lvl="0" indent="0" algn="l" rtl="0">
              <a:spcBef>
                <a:spcPts val="0"/>
              </a:spcBef>
              <a:spcAft>
                <a:spcPts val="0"/>
              </a:spcAft>
              <a:buNone/>
            </a:pPr>
            <a:r>
              <a:rPr lang="en" sz="2100" dirty="0"/>
              <a:t>1875 		Moves to La Grange, Illinois.</a:t>
            </a:r>
            <a:endParaRPr sz="21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Franklin D. Cossitt (1821-1900)</a:t>
            </a:r>
            <a:endParaRPr/>
          </a:p>
          <a:p>
            <a:pPr marL="0" lvl="0" indent="0" algn="l" rtl="0">
              <a:spcBef>
                <a:spcPts val="0"/>
              </a:spcBef>
              <a:spcAft>
                <a:spcPts val="0"/>
              </a:spcAft>
              <a:buNone/>
            </a:pPr>
            <a:endParaRPr/>
          </a:p>
        </p:txBody>
      </p:sp>
      <p:sp>
        <p:nvSpPr>
          <p:cNvPr id="162" name="Google Shape;162;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1876		Testifies to Southern Claims Commission in 				Washington, D.C. and is awarded $14,102 for losses 			during the Civil War.</a:t>
            </a:r>
            <a:endParaRPr sz="2100" dirty="0"/>
          </a:p>
          <a:p>
            <a:pPr marL="0" lvl="0" indent="0" algn="l" rtl="0">
              <a:spcBef>
                <a:spcPts val="1200"/>
              </a:spcBef>
              <a:spcAft>
                <a:spcPts val="0"/>
              </a:spcAft>
              <a:buNone/>
            </a:pPr>
            <a:r>
              <a:rPr lang="en" sz="2100" dirty="0"/>
              <a:t>1878		Testifies in Alvaro Clark (Clark-St. Peter) murder trial.</a:t>
            </a:r>
            <a:endParaRPr sz="2100" dirty="0"/>
          </a:p>
          <a:p>
            <a:pPr marL="0" lvl="0" indent="0" algn="l" rtl="0">
              <a:spcBef>
                <a:spcPts val="1200"/>
              </a:spcBef>
              <a:spcAft>
                <a:spcPts val="0"/>
              </a:spcAft>
              <a:buNone/>
            </a:pPr>
            <a:r>
              <a:rPr lang="en" sz="2100" dirty="0"/>
              <a:t>1879		La Grange, Illinois, is incorporated with Cossitt as 			village president.</a:t>
            </a:r>
            <a:endParaRPr sz="2100" dirty="0"/>
          </a:p>
          <a:p>
            <a:pPr marL="0" lvl="0" indent="0" algn="l" rtl="0">
              <a:spcBef>
                <a:spcPts val="1200"/>
              </a:spcBef>
              <a:spcAft>
                <a:spcPts val="1200"/>
              </a:spcAft>
              <a:buNone/>
            </a:pPr>
            <a:r>
              <a:rPr lang="en" sz="2100" dirty="0"/>
              <a:t>1900 Jul 9	Dies by suicide in La Grange, Illinois.</a:t>
            </a:r>
            <a:endParaRPr sz="2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Franklin D. Cossitt (1821-1900)</a:t>
            </a:r>
            <a:endParaRPr dirty="0"/>
          </a:p>
        </p:txBody>
      </p:sp>
      <p:sp>
        <p:nvSpPr>
          <p:cNvPr id="168" name="Google Shape;168;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dirty="0"/>
              <a:t>Cossitt’s enslaving is either not mentioned:</a:t>
            </a:r>
            <a:endParaRPr dirty="0"/>
          </a:p>
          <a:p>
            <a:pPr marL="457200" lvl="0" indent="0" algn="l" rtl="0">
              <a:spcBef>
                <a:spcPts val="1200"/>
              </a:spcBef>
              <a:spcAft>
                <a:spcPts val="0"/>
              </a:spcAft>
              <a:buNone/>
            </a:pPr>
            <a:r>
              <a:rPr lang="en-US" i="1" dirty="0"/>
              <a:t>La Grange: A Centennial History, </a:t>
            </a:r>
            <a:r>
              <a:rPr lang="en-US" dirty="0"/>
              <a:t>1979.</a:t>
            </a:r>
            <a:endParaRPr lang="en" i="1" dirty="0"/>
          </a:p>
          <a:p>
            <a:pPr marL="457200" lvl="0" indent="0" algn="l" rtl="0">
              <a:spcBef>
                <a:spcPts val="1200"/>
              </a:spcBef>
              <a:spcAft>
                <a:spcPts val="0"/>
              </a:spcAft>
              <a:buNone/>
            </a:pPr>
            <a:r>
              <a:rPr lang="en" i="1" dirty="0"/>
              <a:t>Images of America:  La Grange and La Grange Park, Illinois</a:t>
            </a:r>
            <a:r>
              <a:rPr lang="en" dirty="0"/>
              <a:t> by RoseAnna and Robert Mueller, Arcadia, 1999.</a:t>
            </a:r>
            <a:endParaRPr dirty="0"/>
          </a:p>
          <a:p>
            <a:pPr marL="0" lvl="0" indent="457200" algn="l" rtl="0">
              <a:spcBef>
                <a:spcPts val="1200"/>
              </a:spcBef>
              <a:spcAft>
                <a:spcPts val="0"/>
              </a:spcAft>
              <a:buNone/>
            </a:pPr>
            <a:r>
              <a:rPr lang="en" dirty="0"/>
              <a:t>Wikipedia</a:t>
            </a:r>
            <a:endParaRPr dirty="0"/>
          </a:p>
          <a:p>
            <a:pPr marL="0" lvl="0" indent="457200" algn="l" rtl="0">
              <a:spcBef>
                <a:spcPts val="1200"/>
              </a:spcBef>
              <a:spcAft>
                <a:spcPts val="0"/>
              </a:spcAft>
              <a:buNone/>
            </a:pPr>
            <a:r>
              <a:rPr lang="en" dirty="0"/>
              <a:t>La Grange Historical Society’s webpage</a:t>
            </a:r>
            <a:endParaRPr dirty="0"/>
          </a:p>
          <a:p>
            <a:pPr marL="0" lvl="0" indent="0" algn="l" rtl="0">
              <a:spcBef>
                <a:spcPts val="1200"/>
              </a:spcBef>
              <a:spcAft>
                <a:spcPts val="0"/>
              </a:spcAft>
              <a:buNone/>
            </a:pPr>
            <a:r>
              <a:rPr lang="en" dirty="0"/>
              <a:t>But it is mentioned:</a:t>
            </a:r>
            <a:endParaRPr dirty="0"/>
          </a:p>
          <a:p>
            <a:pPr marL="0" lvl="0" indent="457200" algn="l" rtl="0">
              <a:spcBef>
                <a:spcPts val="1200"/>
              </a:spcBef>
              <a:spcAft>
                <a:spcPts val="0"/>
              </a:spcAft>
              <a:buNone/>
            </a:pPr>
            <a:r>
              <a:rPr lang="en" dirty="0"/>
              <a:t>Cossitt’s Chicago Tribune obituary (July 10, 1900)</a:t>
            </a:r>
            <a:endParaRPr dirty="0"/>
          </a:p>
          <a:p>
            <a:pPr marL="0" lvl="0" indent="457200" algn="l" rtl="0">
              <a:spcBef>
                <a:spcPts val="1200"/>
              </a:spcBef>
              <a:spcAft>
                <a:spcPts val="1200"/>
              </a:spcAft>
              <a:buNone/>
            </a:pPr>
            <a:r>
              <a:rPr lang="en-US" dirty="0"/>
              <a:t>A 2006 b</a:t>
            </a:r>
            <a:r>
              <a:rPr lang="en" dirty="0"/>
              <a:t>log post </a:t>
            </a:r>
            <a:r>
              <a:rPr lang="en-US" dirty="0"/>
              <a:t>by</a:t>
            </a:r>
            <a:r>
              <a:rPr lang="en" dirty="0"/>
              <a:t> a Cossitt descendant about the Southern Claims Commission file</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Why study local history?</a:t>
            </a:r>
            <a:endParaRPr dirty="0"/>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“Local history reflects the reality that our lives are shaped by particular places and that our physical place in the world is a major determinant to how our lives are lived. Local history is the study of the everyday struggles and triumphs of ordinary people. The study of local topics allows for in-depth research to connect the past with the present, which is done more simply and with more meaning than studying the national, faceless masses. It allows for greater depth in studying the history of our communities and the relations to the people within them.”</a:t>
            </a:r>
            <a:endParaRPr dirty="0"/>
          </a:p>
          <a:p>
            <a:pPr marL="0" lvl="0" indent="0" algn="l" rtl="0">
              <a:spcBef>
                <a:spcPts val="1200"/>
              </a:spcBef>
              <a:spcAft>
                <a:spcPts val="1200"/>
              </a:spcAft>
              <a:buNone/>
            </a:pPr>
            <a:r>
              <a:rPr lang="en" dirty="0"/>
              <a:t>—Ohio Local History Alliance, https://ohiolha.org/best-practices/what-is-local-history/</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Movement to rename things named after enslavers</a:t>
            </a:r>
            <a:endParaRPr/>
          </a:p>
        </p:txBody>
      </p:sp>
      <p:sp>
        <p:nvSpPr>
          <p:cNvPr id="174" name="Google Shape;17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sz="2000" i="1" dirty="0"/>
          </a:p>
          <a:p>
            <a:pPr marL="0" lvl="0" indent="0" algn="l" rtl="0">
              <a:spcBef>
                <a:spcPts val="1200"/>
              </a:spcBef>
              <a:spcAft>
                <a:spcPts val="0"/>
              </a:spcAft>
              <a:buNone/>
            </a:pPr>
            <a:r>
              <a:rPr lang="en" sz="2500" i="1" dirty="0"/>
              <a:t>30 public schools in Chicago are named for slaveholders; surprised CPS promises changes,</a:t>
            </a:r>
            <a:r>
              <a:rPr lang="en" sz="2500" dirty="0"/>
              <a:t> Chicago Sun-Times, December 30, 2020</a:t>
            </a:r>
            <a:endParaRPr sz="2500" dirty="0"/>
          </a:p>
          <a:p>
            <a:pPr marL="0" lvl="0" indent="0" algn="l" rtl="0">
              <a:spcBef>
                <a:spcPts val="1200"/>
              </a:spcBef>
              <a:spcAft>
                <a:spcPts val="0"/>
              </a:spcAft>
              <a:buNone/>
            </a:pPr>
            <a:endParaRPr sz="2500" dirty="0"/>
          </a:p>
          <a:p>
            <a:pPr marL="0" lvl="0" indent="0" algn="l" rtl="0">
              <a:spcBef>
                <a:spcPts val="1200"/>
              </a:spcBef>
              <a:spcAft>
                <a:spcPts val="1200"/>
              </a:spcAft>
              <a:buNone/>
            </a:pPr>
            <a:r>
              <a:rPr lang="en" sz="2500" dirty="0"/>
              <a:t>What about things named after </a:t>
            </a:r>
            <a:r>
              <a:rPr lang="en-US" sz="2500" dirty="0"/>
              <a:t>enslavers who were loyal to the United States</a:t>
            </a:r>
            <a:r>
              <a:rPr lang="en" sz="2500" dirty="0"/>
              <a:t>?</a:t>
            </a:r>
            <a:endParaRPr sz="2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0" name="Google Shape;180;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1" name="Google Shape;181;p33"/>
          <p:cNvPicPr preferRelativeResize="0"/>
          <p:nvPr/>
        </p:nvPicPr>
        <p:blipFill>
          <a:blip r:embed="rId3">
            <a:alphaModFix/>
          </a:blip>
          <a:stretch>
            <a:fillRect/>
          </a:stretch>
        </p:blipFill>
        <p:spPr>
          <a:xfrm>
            <a:off x="2643187" y="0"/>
            <a:ext cx="3857626"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A314-F5D3-4B2F-9739-791EB5690770}"/>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E5E9157D-3F55-4DED-90D3-292532A3F5C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91A97E0-57E6-49BE-A239-5EF6DCABE6D8}"/>
              </a:ext>
            </a:extLst>
          </p:cNvPr>
          <p:cNvPicPr>
            <a:picLocks noChangeAspect="1"/>
          </p:cNvPicPr>
          <p:nvPr/>
        </p:nvPicPr>
        <p:blipFill>
          <a:blip r:embed="rId2"/>
          <a:stretch>
            <a:fillRect/>
          </a:stretch>
        </p:blipFill>
        <p:spPr>
          <a:xfrm>
            <a:off x="1453682" y="507880"/>
            <a:ext cx="6236636" cy="3994250"/>
          </a:xfrm>
          <a:prstGeom prst="rect">
            <a:avLst/>
          </a:prstGeom>
        </p:spPr>
      </p:pic>
    </p:spTree>
    <p:extLst>
      <p:ext uri="{BB962C8B-B14F-4D97-AF65-F5344CB8AC3E}">
        <p14:creationId xmlns:p14="http://schemas.microsoft.com/office/powerpoint/2010/main" val="323401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4" name="Google Shape;194;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5" name="Google Shape;195;p35"/>
          <p:cNvPicPr preferRelativeResize="0"/>
          <p:nvPr/>
        </p:nvPicPr>
        <p:blipFill>
          <a:blip r:embed="rId3">
            <a:alphaModFix/>
          </a:blip>
          <a:stretch>
            <a:fillRect/>
          </a:stretch>
        </p:blipFill>
        <p:spPr>
          <a:xfrm>
            <a:off x="2643187" y="0"/>
            <a:ext cx="3857626"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Southern Claims Commission</a:t>
            </a:r>
            <a:endParaRPr/>
          </a:p>
        </p:txBody>
      </p:sp>
      <p:sp>
        <p:nvSpPr>
          <p:cNvPr id="201" name="Google Shape;201;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commission established by the federal government in 1871 to compensate loyal southerners for their assistance to the Union during the Civil War. Claimants were not compensated directly for slaves or cotton.</a:t>
            </a:r>
            <a:endParaRPr/>
          </a:p>
          <a:p>
            <a:pPr marL="0" lvl="0" indent="0" algn="l" rtl="0">
              <a:spcBef>
                <a:spcPts val="1200"/>
              </a:spcBef>
              <a:spcAft>
                <a:spcPts val="0"/>
              </a:spcAft>
              <a:buNone/>
            </a:pPr>
            <a:r>
              <a:rPr lang="en"/>
              <a:t>Frank W. Klingberg, </a:t>
            </a:r>
            <a:r>
              <a:rPr lang="en" i="1"/>
              <a:t>The Southern Claims Commission, </a:t>
            </a:r>
            <a:r>
              <a:rPr lang="en"/>
              <a:t>California, 1955.</a:t>
            </a:r>
            <a:endParaRPr/>
          </a:p>
          <a:p>
            <a:pPr marL="0" lvl="0" indent="0" algn="l" rtl="0">
              <a:spcBef>
                <a:spcPts val="1200"/>
              </a:spcBef>
              <a:spcAft>
                <a:spcPts val="0"/>
              </a:spcAft>
              <a:buNone/>
            </a:pPr>
            <a:r>
              <a:rPr lang="en"/>
              <a:t>Gary B. Mills &amp; K. Mills, </a:t>
            </a:r>
            <a:r>
              <a:rPr lang="en" i="1"/>
              <a:t>Southern Loyalists in the Civil War: A Composite Directory of Case Files Created by the U. S. Commissioner of Claims, 1871-1880. </a:t>
            </a:r>
            <a:r>
              <a:rPr lang="en"/>
              <a:t>Genealogical Pub. Co., 1994.</a:t>
            </a:r>
            <a:endParaRPr/>
          </a:p>
          <a:p>
            <a:pPr marL="0" lvl="0" indent="0" algn="l" rtl="0">
              <a:spcBef>
                <a:spcPts val="1200"/>
              </a:spcBef>
              <a:spcAft>
                <a:spcPts val="12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	</a:t>
            </a:r>
            <a:endParaRPr/>
          </a:p>
        </p:txBody>
      </p:sp>
      <p:sp>
        <p:nvSpPr>
          <p:cNvPr id="207" name="Google Shape;207;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Available at fold3.com, a genealogical site with military records.</a:t>
            </a:r>
            <a:endParaRPr dirty="0"/>
          </a:p>
          <a:p>
            <a:pPr marL="0" lvl="0" indent="0" algn="l" rtl="0">
              <a:spcBef>
                <a:spcPts val="1200"/>
              </a:spcBef>
              <a:spcAft>
                <a:spcPts val="0"/>
              </a:spcAft>
              <a:buNone/>
            </a:pPr>
            <a:r>
              <a:rPr lang="en" dirty="0"/>
              <a:t>Claim files are organized by state and county.</a:t>
            </a:r>
          </a:p>
          <a:p>
            <a:pPr marL="0" lvl="0" indent="0" algn="l" rtl="0">
              <a:spcBef>
                <a:spcPts val="1200"/>
              </a:spcBef>
              <a:spcAft>
                <a:spcPts val="0"/>
              </a:spcAft>
              <a:buNone/>
            </a:pPr>
            <a:r>
              <a:rPr lang="en" dirty="0"/>
              <a:t>Cossitt’s file is about 390 pages, including scans of original receipts given by soldiers, handwritten affidavits, handwritten letters about the claim from witnesses, and a transcript of the testimony in his hearing before the commission in 1876.</a:t>
            </a:r>
          </a:p>
          <a:p>
            <a:pPr marL="0" lvl="0" indent="0" algn="l" rtl="0">
              <a:spcBef>
                <a:spcPts val="1200"/>
              </a:spcBef>
              <a:spcAft>
                <a:spcPts val="1200"/>
              </a:spcAft>
              <a:buNone/>
            </a:pPr>
            <a:r>
              <a:rPr lang="en" dirty="0"/>
              <a:t>I </a:t>
            </a:r>
            <a:r>
              <a:rPr lang="en-US" dirty="0"/>
              <a:t>have transcribed much of the file, including the claim summary and all of the testimony, and can provide a PDF (77 pages) on request. </a:t>
            </a:r>
            <a:r>
              <a:rPr lang="en-US" dirty="0">
                <a:hlinkClick r:id="rId3"/>
              </a:rPr>
              <a:t>kfakhreldin@oppl.org</a:t>
            </a:r>
            <a:r>
              <a:rPr lang="en-US" dirty="0"/>
              <a:t> </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C83E-A887-4634-B921-D631D302E066}"/>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53A4D884-B93A-4690-8797-CE43117836E3}"/>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D57F5B9F-5475-4593-9909-4EC8A28E5675}"/>
              </a:ext>
            </a:extLst>
          </p:cNvPr>
          <p:cNvPicPr>
            <a:picLocks noChangeAspect="1"/>
          </p:cNvPicPr>
          <p:nvPr/>
        </p:nvPicPr>
        <p:blipFill>
          <a:blip r:embed="rId2"/>
          <a:stretch>
            <a:fillRect/>
          </a:stretch>
        </p:blipFill>
        <p:spPr>
          <a:xfrm>
            <a:off x="380574" y="0"/>
            <a:ext cx="8382851" cy="5143500"/>
          </a:xfrm>
          <a:prstGeom prst="rect">
            <a:avLst/>
          </a:prstGeom>
        </p:spPr>
      </p:pic>
    </p:spTree>
    <p:extLst>
      <p:ext uri="{BB962C8B-B14F-4D97-AF65-F5344CB8AC3E}">
        <p14:creationId xmlns:p14="http://schemas.microsoft.com/office/powerpoint/2010/main" val="2071140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BEE3-9098-4CE0-B78A-DA8D5DDA153C}"/>
              </a:ext>
            </a:extLst>
          </p:cNvPr>
          <p:cNvSpPr>
            <a:spLocks noGrp="1"/>
          </p:cNvSpPr>
          <p:nvPr>
            <p:ph type="title"/>
          </p:nvPr>
        </p:nvSpPr>
        <p:spPr/>
        <p:txBody>
          <a:bodyPr>
            <a:normAutofit fontScale="90000"/>
          </a:bodyPr>
          <a:lstStyle/>
          <a:p>
            <a:pPr algn="ctr"/>
            <a:r>
              <a:rPr lang="en-US" dirty="0"/>
              <a:t>Location of La Grange, Fayette County, Tennessee</a:t>
            </a:r>
            <a:br>
              <a:rPr lang="en-US" dirty="0"/>
            </a:br>
            <a:endParaRPr lang="en-US" dirty="0"/>
          </a:p>
        </p:txBody>
      </p:sp>
      <p:sp>
        <p:nvSpPr>
          <p:cNvPr id="3" name="Text Placeholder 2">
            <a:extLst>
              <a:ext uri="{FF2B5EF4-FFF2-40B4-BE49-F238E27FC236}">
                <a16:creationId xmlns:a16="http://schemas.microsoft.com/office/drawing/2014/main" id="{8FFFDEE9-971B-4F62-A300-031BFBE9734E}"/>
              </a:ext>
            </a:extLst>
          </p:cNvPr>
          <p:cNvSpPr>
            <a:spLocks noGrp="1"/>
          </p:cNvSpPr>
          <p:nvPr>
            <p:ph type="body" idx="1"/>
          </p:nvPr>
        </p:nvSpPr>
        <p:spPr/>
        <p:txBody>
          <a:bodyPr/>
          <a:lstStyle/>
          <a:p>
            <a:endParaRPr lang="en-US"/>
          </a:p>
        </p:txBody>
      </p:sp>
      <p:pic>
        <p:nvPicPr>
          <p:cNvPr id="5" name="Graphic 4">
            <a:extLst>
              <a:ext uri="{FF2B5EF4-FFF2-40B4-BE49-F238E27FC236}">
                <a16:creationId xmlns:a16="http://schemas.microsoft.com/office/drawing/2014/main" id="{9B94ED62-CB34-4EDB-9DAE-2B766CA5A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8651" y="1272155"/>
            <a:ext cx="6786698" cy="3177040"/>
          </a:xfrm>
          <a:prstGeom prst="rect">
            <a:avLst/>
          </a:prstGeom>
        </p:spPr>
      </p:pic>
    </p:spTree>
    <p:extLst>
      <p:ext uri="{BB962C8B-B14F-4D97-AF65-F5344CB8AC3E}">
        <p14:creationId xmlns:p14="http://schemas.microsoft.com/office/powerpoint/2010/main" val="243782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0FE18-D73F-4B5B-973A-EBD2B048ED7D}"/>
              </a:ext>
            </a:extLst>
          </p:cNvPr>
          <p:cNvSpPr>
            <a:spLocks noGrp="1"/>
          </p:cNvSpPr>
          <p:nvPr>
            <p:ph type="title"/>
          </p:nvPr>
        </p:nvSpPr>
        <p:spPr/>
        <p:txBody>
          <a:bodyPr>
            <a:normAutofit fontScale="90000"/>
          </a:bodyPr>
          <a:lstStyle/>
          <a:p>
            <a:endParaRPr lang="en-US"/>
          </a:p>
        </p:txBody>
      </p:sp>
      <p:sp>
        <p:nvSpPr>
          <p:cNvPr id="5" name="Text Placeholder 4">
            <a:extLst>
              <a:ext uri="{FF2B5EF4-FFF2-40B4-BE49-F238E27FC236}">
                <a16:creationId xmlns:a16="http://schemas.microsoft.com/office/drawing/2014/main" id="{AE898197-DA4D-42E3-BD81-C387F7F6273C}"/>
              </a:ext>
            </a:extLst>
          </p:cNvPr>
          <p:cNvSpPr>
            <a:spLocks noGrp="1"/>
          </p:cNvSpPr>
          <p:nvPr>
            <p:ph type="body" idx="1"/>
          </p:nvPr>
        </p:nvSpPr>
        <p:spPr/>
        <p:txBody>
          <a:bodyPr/>
          <a:lstStyle/>
          <a:p>
            <a:endParaRPr lang="en-US" dirty="0"/>
          </a:p>
        </p:txBody>
      </p:sp>
      <p:sp>
        <p:nvSpPr>
          <p:cNvPr id="6" name="Text Placeholder 5">
            <a:extLst>
              <a:ext uri="{FF2B5EF4-FFF2-40B4-BE49-F238E27FC236}">
                <a16:creationId xmlns:a16="http://schemas.microsoft.com/office/drawing/2014/main" id="{308A182C-694D-45A5-B1A9-F5312B331457}"/>
              </a:ext>
            </a:extLst>
          </p:cNvPr>
          <p:cNvSpPr>
            <a:spLocks noGrp="1"/>
          </p:cNvSpPr>
          <p:nvPr>
            <p:ph type="body" idx="2"/>
          </p:nvPr>
        </p:nvSpPr>
        <p:spPr/>
        <p:txBody>
          <a:bodyPr/>
          <a:lstStyle/>
          <a:p>
            <a:endParaRPr lang="en-US" dirty="0"/>
          </a:p>
        </p:txBody>
      </p:sp>
      <p:pic>
        <p:nvPicPr>
          <p:cNvPr id="8" name="Picture 7">
            <a:extLst>
              <a:ext uri="{FF2B5EF4-FFF2-40B4-BE49-F238E27FC236}">
                <a16:creationId xmlns:a16="http://schemas.microsoft.com/office/drawing/2014/main" id="{74741A97-F85B-4F3A-BBE2-D3866D159D46}"/>
              </a:ext>
            </a:extLst>
          </p:cNvPr>
          <p:cNvPicPr>
            <a:picLocks noChangeAspect="1"/>
          </p:cNvPicPr>
          <p:nvPr/>
        </p:nvPicPr>
        <p:blipFill>
          <a:blip r:embed="rId2"/>
          <a:stretch>
            <a:fillRect/>
          </a:stretch>
        </p:blipFill>
        <p:spPr>
          <a:xfrm>
            <a:off x="1520728" y="0"/>
            <a:ext cx="3369392" cy="5143500"/>
          </a:xfrm>
          <a:prstGeom prst="rect">
            <a:avLst/>
          </a:prstGeom>
        </p:spPr>
      </p:pic>
      <p:pic>
        <p:nvPicPr>
          <p:cNvPr id="10" name="Picture 9">
            <a:extLst>
              <a:ext uri="{FF2B5EF4-FFF2-40B4-BE49-F238E27FC236}">
                <a16:creationId xmlns:a16="http://schemas.microsoft.com/office/drawing/2014/main" id="{77C2865A-BB90-4EF0-A09A-8690A972EE2E}"/>
              </a:ext>
            </a:extLst>
          </p:cNvPr>
          <p:cNvPicPr>
            <a:picLocks noChangeAspect="1"/>
          </p:cNvPicPr>
          <p:nvPr/>
        </p:nvPicPr>
        <p:blipFill>
          <a:blip r:embed="rId3"/>
          <a:stretch>
            <a:fillRect/>
          </a:stretch>
        </p:blipFill>
        <p:spPr>
          <a:xfrm>
            <a:off x="4455107" y="0"/>
            <a:ext cx="3288082" cy="5143500"/>
          </a:xfrm>
          <a:prstGeom prst="rect">
            <a:avLst/>
          </a:prstGeom>
        </p:spPr>
      </p:pic>
    </p:spTree>
    <p:extLst>
      <p:ext uri="{BB962C8B-B14F-4D97-AF65-F5344CB8AC3E}">
        <p14:creationId xmlns:p14="http://schemas.microsoft.com/office/powerpoint/2010/main" val="3105169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0FE18-D73F-4B5B-973A-EBD2B048ED7D}"/>
              </a:ext>
            </a:extLst>
          </p:cNvPr>
          <p:cNvSpPr>
            <a:spLocks noGrp="1"/>
          </p:cNvSpPr>
          <p:nvPr>
            <p:ph type="title"/>
          </p:nvPr>
        </p:nvSpPr>
        <p:spPr/>
        <p:txBody>
          <a:bodyPr>
            <a:normAutofit fontScale="90000"/>
          </a:bodyPr>
          <a:lstStyle/>
          <a:p>
            <a:endParaRPr lang="en-US"/>
          </a:p>
        </p:txBody>
      </p:sp>
      <p:sp>
        <p:nvSpPr>
          <p:cNvPr id="5" name="Text Placeholder 4">
            <a:extLst>
              <a:ext uri="{FF2B5EF4-FFF2-40B4-BE49-F238E27FC236}">
                <a16:creationId xmlns:a16="http://schemas.microsoft.com/office/drawing/2014/main" id="{AE898197-DA4D-42E3-BD81-C387F7F6273C}"/>
              </a:ext>
            </a:extLst>
          </p:cNvPr>
          <p:cNvSpPr>
            <a:spLocks noGrp="1"/>
          </p:cNvSpPr>
          <p:nvPr>
            <p:ph type="body" idx="1"/>
          </p:nvPr>
        </p:nvSpPr>
        <p:spPr/>
        <p:txBody>
          <a:bodyPr/>
          <a:lstStyle/>
          <a:p>
            <a:endParaRPr lang="en-US" dirty="0"/>
          </a:p>
        </p:txBody>
      </p:sp>
      <p:sp>
        <p:nvSpPr>
          <p:cNvPr id="6" name="Text Placeholder 5">
            <a:extLst>
              <a:ext uri="{FF2B5EF4-FFF2-40B4-BE49-F238E27FC236}">
                <a16:creationId xmlns:a16="http://schemas.microsoft.com/office/drawing/2014/main" id="{308A182C-694D-45A5-B1A9-F5312B331457}"/>
              </a:ext>
            </a:extLst>
          </p:cNvPr>
          <p:cNvSpPr>
            <a:spLocks noGrp="1"/>
          </p:cNvSpPr>
          <p:nvPr>
            <p:ph type="body" idx="2"/>
          </p:nvPr>
        </p:nvSpPr>
        <p:spPr/>
        <p:txBody>
          <a:bodyPr/>
          <a:lstStyle/>
          <a:p>
            <a:endParaRPr lang="en-US" dirty="0"/>
          </a:p>
        </p:txBody>
      </p:sp>
      <p:pic>
        <p:nvPicPr>
          <p:cNvPr id="8" name="Picture 7">
            <a:extLst>
              <a:ext uri="{FF2B5EF4-FFF2-40B4-BE49-F238E27FC236}">
                <a16:creationId xmlns:a16="http://schemas.microsoft.com/office/drawing/2014/main" id="{74741A97-F85B-4F3A-BBE2-D3866D159D46}"/>
              </a:ext>
            </a:extLst>
          </p:cNvPr>
          <p:cNvPicPr>
            <a:picLocks noChangeAspect="1"/>
          </p:cNvPicPr>
          <p:nvPr/>
        </p:nvPicPr>
        <p:blipFill>
          <a:blip r:embed="rId2"/>
          <a:stretch>
            <a:fillRect/>
          </a:stretch>
        </p:blipFill>
        <p:spPr>
          <a:xfrm>
            <a:off x="0" y="0"/>
            <a:ext cx="9092700" cy="13880339"/>
          </a:xfrm>
          <a:prstGeom prst="rect">
            <a:avLst/>
          </a:prstGeom>
        </p:spPr>
      </p:pic>
    </p:spTree>
    <p:extLst>
      <p:ext uri="{BB962C8B-B14F-4D97-AF65-F5344CB8AC3E}">
        <p14:creationId xmlns:p14="http://schemas.microsoft.com/office/powerpoint/2010/main" val="202020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7" name="Google Shape;6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8" name="Google Shape;68;p15"/>
          <p:cNvPicPr preferRelativeResize="0"/>
          <p:nvPr/>
        </p:nvPicPr>
        <p:blipFill>
          <a:blip r:embed="rId3">
            <a:alphaModFix/>
          </a:blip>
          <a:stretch>
            <a:fillRect/>
          </a:stretch>
        </p:blipFill>
        <p:spPr>
          <a:xfrm>
            <a:off x="515612" y="0"/>
            <a:ext cx="8112775"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213" name="Google Shape;21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Summary of the claim:</a:t>
            </a:r>
            <a:endParaRPr/>
          </a:p>
          <a:p>
            <a:pPr marL="0" lvl="0" indent="457200" algn="l" rtl="0">
              <a:spcBef>
                <a:spcPts val="1200"/>
              </a:spcBef>
              <a:spcAft>
                <a:spcPts val="0"/>
              </a:spcAft>
              <a:buNone/>
            </a:pPr>
            <a:r>
              <a:rPr lang="en"/>
              <a:t>Cossitt claimed $31,620, of which the commission allowed $14,102.27</a:t>
            </a:r>
            <a:endParaRPr/>
          </a:p>
          <a:p>
            <a:pPr marL="0" lvl="0" indent="457200" algn="l" rtl="0">
              <a:spcBef>
                <a:spcPts val="1200"/>
              </a:spcBef>
              <a:spcAft>
                <a:spcPts val="0"/>
              </a:spcAft>
              <a:buNone/>
            </a:pPr>
            <a:r>
              <a:rPr lang="en"/>
              <a:t>Allowed claims included:</a:t>
            </a:r>
            <a:endParaRPr/>
          </a:p>
          <a:p>
            <a:pPr marL="0" lvl="0" indent="457200" algn="l" rtl="0">
              <a:spcBef>
                <a:spcPts val="1200"/>
              </a:spcBef>
              <a:spcAft>
                <a:spcPts val="0"/>
              </a:spcAft>
              <a:buNone/>
            </a:pPr>
            <a:r>
              <a:rPr lang="en"/>
              <a:t>	$4,000 for mules (32 mules at $125 each)</a:t>
            </a:r>
            <a:endParaRPr/>
          </a:p>
          <a:p>
            <a:pPr marL="0" lvl="0" indent="457200" algn="l" rtl="0">
              <a:spcBef>
                <a:spcPts val="1200"/>
              </a:spcBef>
              <a:spcAft>
                <a:spcPts val="0"/>
              </a:spcAft>
              <a:buNone/>
            </a:pPr>
            <a:r>
              <a:rPr lang="en"/>
              <a:t>	$2,270 for livestock (hogs, beeves, cattle)</a:t>
            </a:r>
            <a:endParaRPr/>
          </a:p>
          <a:p>
            <a:pPr marL="457200" lvl="0" indent="457200" algn="l" rtl="0">
              <a:spcBef>
                <a:spcPts val="1200"/>
              </a:spcBef>
              <a:spcAft>
                <a:spcPts val="0"/>
              </a:spcAft>
              <a:buNone/>
            </a:pPr>
            <a:r>
              <a:rPr lang="en"/>
              <a:t>$1,612.50 for corn (3,750 bushels)</a:t>
            </a:r>
            <a:endParaRPr/>
          </a:p>
          <a:p>
            <a:pPr marL="0" lvl="0" indent="0" algn="l" rtl="0">
              <a:spcBef>
                <a:spcPts val="1200"/>
              </a:spcBef>
              <a:spcAft>
                <a:spcPts val="1200"/>
              </a:spcAft>
              <a:buNone/>
            </a:pPr>
            <a:r>
              <a:rPr lang="en"/>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19" name="Google Shape;219;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0" name="Google Shape;220;p39"/>
          <p:cNvPicPr preferRelativeResize="0"/>
          <p:nvPr/>
        </p:nvPicPr>
        <p:blipFill>
          <a:blip r:embed="rId3">
            <a:alphaModFix/>
          </a:blip>
          <a:stretch>
            <a:fillRect/>
          </a:stretch>
        </p:blipFill>
        <p:spPr>
          <a:xfrm>
            <a:off x="348308" y="0"/>
            <a:ext cx="8447386"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226" name="Google Shape;226;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Testimony to the commission is about </a:t>
            </a:r>
            <a:r>
              <a:rPr lang="en-US" dirty="0"/>
              <a:t>one-half</a:t>
            </a:r>
            <a:r>
              <a:rPr lang="en" dirty="0"/>
              <a:t> of the file, about 160 pages.</a:t>
            </a:r>
            <a:endParaRPr dirty="0"/>
          </a:p>
          <a:p>
            <a:pPr marL="0" lvl="0" indent="0" algn="l" rtl="0">
              <a:spcBef>
                <a:spcPts val="1200"/>
              </a:spcBef>
              <a:spcAft>
                <a:spcPts val="0"/>
              </a:spcAft>
              <a:buNone/>
            </a:pPr>
            <a:r>
              <a:rPr lang="en" dirty="0"/>
              <a:t>Four witnesses testified:</a:t>
            </a:r>
            <a:endParaRPr dirty="0"/>
          </a:p>
          <a:p>
            <a:pPr marL="0" lvl="0" indent="457200" algn="l" rtl="0">
              <a:spcBef>
                <a:spcPts val="1200"/>
              </a:spcBef>
              <a:spcAft>
                <a:spcPts val="0"/>
              </a:spcAft>
              <a:buNone/>
            </a:pPr>
            <a:r>
              <a:rPr lang="en" dirty="0"/>
              <a:t>F. D. Cossitt himself</a:t>
            </a:r>
            <a:endParaRPr dirty="0"/>
          </a:p>
          <a:p>
            <a:pPr marL="457200" lvl="0" indent="0" algn="l" rtl="0">
              <a:spcBef>
                <a:spcPts val="1200"/>
              </a:spcBef>
              <a:spcAft>
                <a:spcPts val="0"/>
              </a:spcAft>
              <a:buNone/>
            </a:pPr>
            <a:r>
              <a:rPr lang="en" dirty="0"/>
              <a:t>Stephen A. Hurlbut, a Union general who commanded at La Grange and later was a member of Congress from Illinois</a:t>
            </a:r>
            <a:endParaRPr dirty="0"/>
          </a:p>
          <a:p>
            <a:pPr marL="457200" lvl="0" indent="0" algn="l" rtl="0">
              <a:spcBef>
                <a:spcPts val="1200"/>
              </a:spcBef>
              <a:spcAft>
                <a:spcPts val="0"/>
              </a:spcAft>
              <a:buNone/>
            </a:pPr>
            <a:r>
              <a:rPr lang="en" dirty="0"/>
              <a:t>Edward M. Myrick, one of the overseers on Cossitt’s plantations</a:t>
            </a:r>
            <a:endParaRPr dirty="0"/>
          </a:p>
          <a:p>
            <a:pPr marL="457200" lvl="0" indent="0" algn="l" rtl="0">
              <a:spcBef>
                <a:spcPts val="1200"/>
              </a:spcBef>
              <a:spcAft>
                <a:spcPts val="1200"/>
              </a:spcAft>
              <a:buNone/>
            </a:pPr>
            <a:r>
              <a:rPr lang="en" dirty="0"/>
              <a:t>William Cossitt, a </a:t>
            </a:r>
            <a:r>
              <a:rPr lang="en-US" dirty="0"/>
              <a:t>person who had been enslaved by </a:t>
            </a:r>
            <a:r>
              <a:rPr lang="en" dirty="0"/>
              <a:t>Cossitt who described himself as Cossitt’s businessman or foreman</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32" name="Google Shape;232;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3" name="Google Shape;233;p41"/>
          <p:cNvPicPr preferRelativeResize="0"/>
          <p:nvPr/>
        </p:nvPicPr>
        <p:blipFill>
          <a:blip r:embed="rId3">
            <a:alphaModFix/>
          </a:blip>
          <a:stretch>
            <a:fillRect/>
          </a:stretch>
        </p:blipFill>
        <p:spPr>
          <a:xfrm>
            <a:off x="2870476" y="0"/>
            <a:ext cx="3403049"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39" name="Google Shape;239;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0" name="Google Shape;240;p42"/>
          <p:cNvPicPr preferRelativeResize="0"/>
          <p:nvPr/>
        </p:nvPicPr>
        <p:blipFill>
          <a:blip r:embed="rId3">
            <a:alphaModFix/>
          </a:blip>
          <a:stretch>
            <a:fillRect/>
          </a:stretch>
        </p:blipFill>
        <p:spPr>
          <a:xfrm>
            <a:off x="658966" y="0"/>
            <a:ext cx="7826068"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246" name="Google Shape;246;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Cossitt’s testimony:</a:t>
            </a:r>
            <a:endParaRPr dirty="0"/>
          </a:p>
          <a:p>
            <a:pPr marL="0" lvl="0" indent="0" algn="l" rtl="0">
              <a:spcBef>
                <a:spcPts val="1200"/>
              </a:spcBef>
              <a:spcAft>
                <a:spcPts val="0"/>
              </a:spcAft>
              <a:buNone/>
            </a:pPr>
            <a:r>
              <a:rPr lang="en" dirty="0"/>
              <a:t>	Q. Did you own slaves?</a:t>
            </a:r>
          </a:p>
          <a:p>
            <a:pPr marL="0" lvl="0" indent="0" algn="l" rtl="0">
              <a:spcBef>
                <a:spcPts val="1200"/>
              </a:spcBef>
              <a:spcAft>
                <a:spcPts val="0"/>
              </a:spcAft>
              <a:buNone/>
            </a:pPr>
            <a:r>
              <a:rPr lang="en" dirty="0"/>
              <a:t>	A.Yes sir—127 of them.</a:t>
            </a:r>
          </a:p>
          <a:p>
            <a:pPr marL="0" lvl="0" indent="0" algn="l" rtl="0">
              <a:spcBef>
                <a:spcPts val="1200"/>
              </a:spcBef>
              <a:spcAft>
                <a:spcPts val="0"/>
              </a:spcAft>
              <a:buNone/>
            </a:pPr>
            <a:r>
              <a:rPr lang="en" dirty="0"/>
              <a:t>	Q. What was the amount of your capital invested in them?</a:t>
            </a:r>
          </a:p>
          <a:p>
            <a:pPr marL="0" lvl="0" indent="0" algn="l" rtl="0">
              <a:spcBef>
                <a:spcPts val="1200"/>
              </a:spcBef>
              <a:spcAft>
                <a:spcPts val="0"/>
              </a:spcAft>
              <a:buNone/>
            </a:pPr>
            <a:r>
              <a:rPr lang="en" dirty="0"/>
              <a:t>	A. I hardly know. It was a general stock. I kept a little of everything.</a:t>
            </a:r>
            <a:endParaRPr dirty="0"/>
          </a:p>
          <a:p>
            <a:pPr marL="457200" lvl="0" indent="0" algn="l" rtl="0">
              <a:spcBef>
                <a:spcPts val="1200"/>
              </a:spcBef>
              <a:spcAft>
                <a:spcPts val="1200"/>
              </a:spcAft>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252" name="Google Shape;252;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Cossitt’s testimony:</a:t>
            </a:r>
            <a:endParaRPr dirty="0"/>
          </a:p>
          <a:p>
            <a:pPr marL="0" lvl="0" indent="0" algn="l" rtl="0">
              <a:spcBef>
                <a:spcPts val="1200"/>
              </a:spcBef>
              <a:spcAft>
                <a:spcPts val="0"/>
              </a:spcAft>
              <a:buNone/>
            </a:pPr>
            <a:r>
              <a:rPr lang="en" dirty="0"/>
              <a:t>	[Speaking about the store he established in 1842 in La Grange, 	Tennessee:]</a:t>
            </a:r>
            <a:endParaRPr dirty="0"/>
          </a:p>
          <a:p>
            <a:pPr marL="0" lvl="0" indent="0" algn="l" rtl="0">
              <a:spcBef>
                <a:spcPts val="1200"/>
              </a:spcBef>
              <a:spcAft>
                <a:spcPts val="0"/>
              </a:spcAft>
              <a:buNone/>
            </a:pPr>
            <a:r>
              <a:rPr lang="en" dirty="0"/>
              <a:t>	Q. What kind of store was it?</a:t>
            </a:r>
            <a:endParaRPr dirty="0"/>
          </a:p>
          <a:p>
            <a:pPr marL="0" lvl="0" indent="0" algn="l" rtl="0">
              <a:spcBef>
                <a:spcPts val="1200"/>
              </a:spcBef>
              <a:spcAft>
                <a:spcPts val="1200"/>
              </a:spcAft>
              <a:buNone/>
            </a:pPr>
            <a:r>
              <a:rPr lang="en" dirty="0"/>
              <a:t>	A. General stock. I kept a little of everything.</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58" name="Google Shape;258;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9" name="Google Shape;259;p45"/>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265" name="Google Shape;265;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t>Cossitt’s testimony:</a:t>
            </a:r>
            <a:endParaRPr dirty="0"/>
          </a:p>
          <a:p>
            <a:pPr marL="0" lvl="0" indent="0" algn="l" rtl="0">
              <a:spcBef>
                <a:spcPts val="1200"/>
              </a:spcBef>
              <a:spcAft>
                <a:spcPts val="0"/>
              </a:spcAft>
              <a:buNone/>
            </a:pPr>
            <a:r>
              <a:rPr lang="en" dirty="0"/>
              <a:t>Q. Was your business very prosperous there?</a:t>
            </a:r>
          </a:p>
          <a:p>
            <a:pPr marL="0" lvl="0" indent="0" algn="l" rtl="0">
              <a:spcBef>
                <a:spcPts val="1200"/>
              </a:spcBef>
              <a:spcAft>
                <a:spcPts val="0"/>
              </a:spcAft>
              <a:buNone/>
            </a:pPr>
            <a:r>
              <a:rPr lang="en-US" dirty="0"/>
              <a:t>A. </a:t>
            </a:r>
            <a:r>
              <a:rPr lang="en" dirty="0"/>
              <a:t>Very.</a:t>
            </a:r>
            <a:endParaRPr dirty="0"/>
          </a:p>
          <a:p>
            <a:pPr marL="0" lvl="0" indent="0" algn="l" rtl="0">
              <a:spcBef>
                <a:spcPts val="1200"/>
              </a:spcBef>
              <a:spcAft>
                <a:spcPts val="0"/>
              </a:spcAft>
              <a:buNone/>
            </a:pPr>
            <a:r>
              <a:rPr lang="en" dirty="0"/>
              <a:t>Q. What property did you become the owner of there—state the whole thing.</a:t>
            </a:r>
          </a:p>
          <a:p>
            <a:pPr marL="342900" lvl="0" algn="l" rtl="0">
              <a:spcBef>
                <a:spcPts val="1200"/>
              </a:spcBef>
              <a:spcAft>
                <a:spcPts val="0"/>
              </a:spcAft>
              <a:buAutoNum type="alphaUcPeriod"/>
            </a:pPr>
            <a:r>
              <a:rPr lang="en" dirty="0"/>
              <a:t>I went on merchandizing &amp; commenced buying land &amp; negroes &amp; plantin</a:t>
            </a:r>
            <a:r>
              <a:rPr lang="en-US" dirty="0"/>
              <a:t>g.</a:t>
            </a:r>
          </a:p>
          <a:p>
            <a:pPr marL="0" lvl="0" indent="0" algn="l" rtl="0">
              <a:spcBef>
                <a:spcPts val="1200"/>
              </a:spcBef>
              <a:spcAft>
                <a:spcPts val="0"/>
              </a:spcAft>
              <a:buNone/>
            </a:pPr>
            <a:r>
              <a:rPr lang="en-US" dirty="0"/>
              <a:t>…</a:t>
            </a:r>
            <a:endParaRPr dirty="0"/>
          </a:p>
          <a:p>
            <a:pPr marL="0" lvl="0" indent="0" algn="l" rtl="0">
              <a:spcBef>
                <a:spcPts val="1200"/>
              </a:spcBef>
              <a:spcAft>
                <a:spcPts val="0"/>
              </a:spcAft>
              <a:buNone/>
            </a:pPr>
            <a:r>
              <a:rPr lang="en" dirty="0"/>
              <a:t>Q. You have stated you had 127 slaves. What were they worth?</a:t>
            </a:r>
            <a:endParaRPr dirty="0"/>
          </a:p>
          <a:p>
            <a:pPr marL="0" lvl="0" indent="0" algn="l" rtl="0">
              <a:spcBef>
                <a:spcPts val="1200"/>
              </a:spcBef>
              <a:spcAft>
                <a:spcPts val="1200"/>
              </a:spcAft>
              <a:buNone/>
            </a:pPr>
            <a:r>
              <a:rPr lang="en" dirty="0"/>
              <a:t>A. I suppose about a thousand dollars apiece at that time.</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271" name="Google Shape;271;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i="1" dirty="0"/>
              <a:t>Tennessee Unionism</a:t>
            </a:r>
            <a:endParaRPr i="1" dirty="0"/>
          </a:p>
          <a:p>
            <a:pPr marL="0" lvl="0" indent="0" algn="l" rtl="0">
              <a:spcBef>
                <a:spcPts val="1200"/>
              </a:spcBef>
              <a:spcAft>
                <a:spcPts val="0"/>
              </a:spcAft>
              <a:buNone/>
            </a:pPr>
            <a:r>
              <a:rPr lang="en" dirty="0"/>
              <a:t>Q. Who did you vote for in 1860?</a:t>
            </a:r>
            <a:endParaRPr dirty="0"/>
          </a:p>
          <a:p>
            <a:pPr marL="0" lvl="0" indent="0" algn="l" rtl="0">
              <a:spcBef>
                <a:spcPts val="1200"/>
              </a:spcBef>
              <a:spcAft>
                <a:spcPts val="0"/>
              </a:spcAft>
              <a:buNone/>
            </a:pPr>
            <a:r>
              <a:rPr lang="en" dirty="0"/>
              <a:t>A. Bell &amp; Everett.</a:t>
            </a:r>
            <a:endParaRPr dirty="0"/>
          </a:p>
          <a:p>
            <a:pPr marL="0" lvl="0" indent="0" algn="l" rtl="0">
              <a:spcBef>
                <a:spcPts val="1200"/>
              </a:spcBef>
              <a:spcAft>
                <a:spcPts val="0"/>
              </a:spcAft>
              <a:buNone/>
            </a:pPr>
            <a:r>
              <a:rPr lang="en" dirty="0"/>
              <a:t>Q. Were they considered Union men or secessionists in that part of the country?</a:t>
            </a:r>
            <a:endParaRPr dirty="0"/>
          </a:p>
          <a:p>
            <a:pPr marL="0" lvl="0" indent="0" algn="l" rtl="0">
              <a:spcBef>
                <a:spcPts val="1200"/>
              </a:spcBef>
              <a:spcAft>
                <a:spcPts val="0"/>
              </a:spcAft>
              <a:buNone/>
            </a:pPr>
            <a:r>
              <a:rPr lang="en" dirty="0"/>
              <a:t>A. Union men.</a:t>
            </a:r>
            <a:endParaRPr dirty="0"/>
          </a:p>
          <a:p>
            <a:pPr marL="0" lvl="0" indent="0" algn="l" rtl="0">
              <a:spcBef>
                <a:spcPts val="1200"/>
              </a:spcBef>
              <a:spcAft>
                <a:spcPts val="1200"/>
              </a:spcAft>
              <a:buNone/>
            </a:pPr>
            <a:r>
              <a:rPr lang="en" i="1" dirty="0"/>
              <a:t>John Bell </a:t>
            </a:r>
            <a:r>
              <a:rPr lang="en-US" i="1" dirty="0"/>
              <a:t>of Tennessee </a:t>
            </a:r>
            <a:r>
              <a:rPr lang="en" i="1" dirty="0"/>
              <a:t>and Edward Everett </a:t>
            </a:r>
            <a:r>
              <a:rPr lang="en-US" i="1" dirty="0"/>
              <a:t>of Massachusetts </a:t>
            </a:r>
            <a:r>
              <a:rPr lang="en" i="1" dirty="0"/>
              <a:t>were the nominees of the the Constitutional Union Party </a:t>
            </a:r>
            <a:r>
              <a:rPr lang="en-US" i="1" dirty="0"/>
              <a:t>in 1860</a:t>
            </a:r>
            <a:r>
              <a:rPr lang="en" i="1" dirty="0"/>
              <a:t>, and won three states, including Tennessee, and 39 electoral votes.</a:t>
            </a:r>
            <a:endParaRPr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1342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a:t>La Grange, Illinois	</a:t>
            </a:r>
            <a:endParaRPr sz="3600"/>
          </a:p>
        </p:txBody>
      </p:sp>
      <p:sp>
        <p:nvSpPr>
          <p:cNvPr id="74" name="Google Shape;7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2500" dirty="0"/>
              <a:t>Village of 16,000 in western Cook County (Lyons Township).</a:t>
            </a:r>
            <a:endParaRPr sz="2500" dirty="0"/>
          </a:p>
          <a:p>
            <a:pPr marL="0" lvl="0" indent="0" algn="l" rtl="0">
              <a:spcBef>
                <a:spcPts val="1200"/>
              </a:spcBef>
              <a:spcAft>
                <a:spcPts val="0"/>
              </a:spcAft>
              <a:buNone/>
            </a:pPr>
            <a:r>
              <a:rPr lang="en" sz="2500" dirty="0"/>
              <a:t>Median income for a family is $95,554.</a:t>
            </a:r>
            <a:endParaRPr sz="2500" dirty="0"/>
          </a:p>
          <a:p>
            <a:pPr marL="0" lvl="0" indent="0" algn="l" rtl="0">
              <a:spcBef>
                <a:spcPts val="1200"/>
              </a:spcBef>
              <a:spcAft>
                <a:spcPts val="0"/>
              </a:spcAft>
              <a:buNone/>
            </a:pPr>
            <a:r>
              <a:rPr lang="en" sz="2500" dirty="0"/>
              <a:t>Train service to Chicago since the 1860s. Takes 35 minutes. </a:t>
            </a:r>
            <a:r>
              <a:rPr lang="en-US" sz="2500" dirty="0"/>
              <a:t>M</a:t>
            </a:r>
            <a:r>
              <a:rPr lang="en" sz="2500" dirty="0"/>
              <a:t>any residents commute.</a:t>
            </a:r>
            <a:endParaRPr sz="2500" dirty="0"/>
          </a:p>
          <a:p>
            <a:pPr marL="0" lvl="0" indent="0" algn="l" rtl="0">
              <a:spcBef>
                <a:spcPts val="1200"/>
              </a:spcBef>
              <a:spcAft>
                <a:spcPts val="1200"/>
              </a:spcAft>
              <a:buNone/>
            </a:pPr>
            <a:r>
              <a:rPr lang="en" sz="2500" dirty="0"/>
              <a:t>Area was first “settled” in the 1830s but its Native American (Potawatomi) history goes back much further.</a:t>
            </a:r>
            <a:endParaRPr sz="25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277" name="Google Shape;277;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i="1" dirty="0"/>
              <a:t>Tennessee Unionism</a:t>
            </a:r>
            <a:endParaRPr i="1" dirty="0"/>
          </a:p>
          <a:p>
            <a:pPr marL="0" lvl="0" indent="0" algn="l" rtl="0">
              <a:spcBef>
                <a:spcPts val="1200"/>
              </a:spcBef>
              <a:spcAft>
                <a:spcPts val="0"/>
              </a:spcAft>
              <a:buNone/>
            </a:pPr>
            <a:r>
              <a:rPr lang="en" dirty="0"/>
              <a:t>Unionism (</a:t>
            </a:r>
            <a:r>
              <a:rPr lang="en-US" dirty="0"/>
              <a:t>support for the Union and opposition to Southern secession) </a:t>
            </a:r>
            <a:r>
              <a:rPr lang="en" dirty="0"/>
              <a:t>was more prevalent in East Tennessee than West Tennessee. In his testimony, Cossitt says his area in Southwest Tennessee near the Mississippi line was strongly secessionist.</a:t>
            </a:r>
            <a:endParaRPr dirty="0"/>
          </a:p>
          <a:p>
            <a:pPr marL="0" lvl="0" indent="0" algn="l" rtl="0">
              <a:spcBef>
                <a:spcPts val="1200"/>
              </a:spcBef>
              <a:spcAft>
                <a:spcPts val="0"/>
              </a:spcAft>
              <a:buNone/>
            </a:pPr>
            <a:r>
              <a:rPr lang="en" dirty="0"/>
              <a:t>However, he names </a:t>
            </a:r>
            <a:r>
              <a:rPr lang="en-US" dirty="0"/>
              <a:t>several</a:t>
            </a:r>
            <a:r>
              <a:rPr lang="en" dirty="0"/>
              <a:t> Union men who may have been afraid to identify themselves as such publicly.</a:t>
            </a:r>
            <a:endParaRPr dirty="0"/>
          </a:p>
          <a:p>
            <a:pPr marL="0" lvl="0" indent="0" algn="l" rtl="0">
              <a:spcBef>
                <a:spcPts val="1200"/>
              </a:spcBef>
              <a:spcAft>
                <a:spcPts val="1200"/>
              </a:spcAft>
              <a:buNone/>
            </a:pPr>
            <a:r>
              <a:rPr lang="en" dirty="0"/>
              <a:t>Cossitt and other Union men opposed the burning of cotton, which the Confederates wanted to do so it would not fall into the hands of the Union army. Confederate troops burned 260-odd bales of Cossitt’s cotton, roughly 125,000 lbs. (worth more than $100,000).</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283" name="Google Shape;283;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dirty="0"/>
              <a:t>Cossitt’s plantations:</a:t>
            </a:r>
            <a:endParaRPr dirty="0"/>
          </a:p>
          <a:p>
            <a:pPr marL="0" lvl="0" indent="0" algn="l" rtl="0">
              <a:spcBef>
                <a:spcPts val="1200"/>
              </a:spcBef>
              <a:spcAft>
                <a:spcPts val="0"/>
              </a:spcAft>
              <a:buNone/>
            </a:pPr>
            <a:r>
              <a:rPr lang="en" dirty="0"/>
              <a:t>The Myrick place (1,000 acres, 700 in cultivation)</a:t>
            </a:r>
            <a:endParaRPr dirty="0"/>
          </a:p>
          <a:p>
            <a:pPr marL="0" lvl="0" indent="0" algn="l" rtl="0">
              <a:spcBef>
                <a:spcPts val="1200"/>
              </a:spcBef>
              <a:spcAft>
                <a:spcPts val="0"/>
              </a:spcAft>
              <a:buNone/>
            </a:pPr>
            <a:r>
              <a:rPr lang="en" dirty="0"/>
              <a:t>The Urquhart place (1,650 acres, 1,000 in cultivation)</a:t>
            </a:r>
            <a:endParaRPr dirty="0"/>
          </a:p>
          <a:p>
            <a:pPr marL="0" lvl="0" indent="0" algn="l" rtl="0">
              <a:spcBef>
                <a:spcPts val="1200"/>
              </a:spcBef>
              <a:spcAft>
                <a:spcPts val="0"/>
              </a:spcAft>
              <a:buNone/>
            </a:pPr>
            <a:r>
              <a:rPr lang="en" dirty="0"/>
              <a:t>The Sykes place (800 acres, 400 in cultivation)</a:t>
            </a:r>
            <a:endParaRPr dirty="0"/>
          </a:p>
          <a:p>
            <a:pPr marL="0" lvl="0" indent="0" algn="l" rtl="0">
              <a:spcBef>
                <a:spcPts val="1200"/>
              </a:spcBef>
              <a:spcAft>
                <a:spcPts val="0"/>
              </a:spcAft>
              <a:buNone/>
            </a:pPr>
            <a:r>
              <a:rPr lang="en" dirty="0"/>
              <a:t>The Adams place (300 acres, 100 in cultivation)</a:t>
            </a:r>
            <a:endParaRPr dirty="0"/>
          </a:p>
          <a:p>
            <a:pPr marL="0" lvl="0" indent="0" algn="l" rtl="0">
              <a:spcBef>
                <a:spcPts val="1200"/>
              </a:spcBef>
              <a:spcAft>
                <a:spcPts val="1200"/>
              </a:spcAft>
              <a:buNone/>
            </a:pPr>
            <a:r>
              <a:rPr lang="en" dirty="0"/>
              <a:t>Total: 3,750 acres, 2,200 in cultivation. </a:t>
            </a:r>
          </a:p>
          <a:p>
            <a:pPr marL="0" lvl="0" indent="0" algn="l" rtl="0">
              <a:spcBef>
                <a:spcPts val="1200"/>
              </a:spcBef>
              <a:spcAft>
                <a:spcPts val="1200"/>
              </a:spcAft>
              <a:buNone/>
            </a:pPr>
            <a:r>
              <a:rPr lang="en-US" dirty="0"/>
              <a:t>For reference, the Village of Oak Park, Illinois, is 4.7 square miles or 3,000 acres.</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89" name="Google Shape;289;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0" name="Google Shape;290;p50"/>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91D57-AE04-4F31-96DC-99AF85ACED8C}"/>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65D653E4-E46F-4829-83E3-C2FBC9DC66F5}"/>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A4DC9E01-2316-464D-8709-A5DD84C37CE9}"/>
              </a:ext>
            </a:extLst>
          </p:cNvPr>
          <p:cNvPicPr>
            <a:picLocks noChangeAspect="1"/>
          </p:cNvPicPr>
          <p:nvPr/>
        </p:nvPicPr>
        <p:blipFill>
          <a:blip r:embed="rId2"/>
          <a:stretch>
            <a:fillRect/>
          </a:stretch>
        </p:blipFill>
        <p:spPr>
          <a:xfrm>
            <a:off x="2869220" y="0"/>
            <a:ext cx="3405560" cy="5143500"/>
          </a:xfrm>
          <a:prstGeom prst="rect">
            <a:avLst/>
          </a:prstGeom>
        </p:spPr>
      </p:pic>
    </p:spTree>
    <p:extLst>
      <p:ext uri="{BB962C8B-B14F-4D97-AF65-F5344CB8AC3E}">
        <p14:creationId xmlns:p14="http://schemas.microsoft.com/office/powerpoint/2010/main" val="108003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6" name="Google Shape;296;p51"/>
          <p:cNvSpPr txBox="1">
            <a:spLocks noGrp="1"/>
          </p:cNvSpPr>
          <p:nvPr>
            <p:ph type="body" idx="1"/>
          </p:nvPr>
        </p:nvSpPr>
        <p:spPr>
          <a:xfrm>
            <a:off x="4341000" y="1152475"/>
            <a:ext cx="44913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dirty="0"/>
              <a:t>Gen</a:t>
            </a:r>
            <a:r>
              <a:rPr lang="en-US" dirty="0"/>
              <a:t>l</a:t>
            </a:r>
            <a:r>
              <a:rPr lang="en" dirty="0"/>
              <a:t>.</a:t>
            </a:r>
            <a:endParaRPr dirty="0"/>
          </a:p>
          <a:p>
            <a:pPr marL="0" lvl="0" indent="0" algn="l" rtl="0">
              <a:spcBef>
                <a:spcPts val="1200"/>
              </a:spcBef>
              <a:spcAft>
                <a:spcPts val="0"/>
              </a:spcAft>
              <a:buNone/>
            </a:pPr>
            <a:r>
              <a:rPr lang="en" dirty="0"/>
              <a:t>Mr. F. D. Cossitt of La Grange is I think a reliable Union man. I have so considered him for a year.</a:t>
            </a:r>
            <a:endParaRPr dirty="0"/>
          </a:p>
          <a:p>
            <a:pPr marL="0" lvl="0" indent="0" algn="l" rtl="0">
              <a:spcBef>
                <a:spcPts val="1200"/>
              </a:spcBef>
              <a:spcAft>
                <a:spcPts val="0"/>
              </a:spcAft>
              <a:buNone/>
            </a:pPr>
            <a:r>
              <a:rPr lang="en" dirty="0"/>
              <a:t>You will find him so in your experience.</a:t>
            </a:r>
            <a:endParaRPr dirty="0"/>
          </a:p>
          <a:p>
            <a:pPr marL="0" lvl="0" indent="0" algn="l" rtl="0">
              <a:spcBef>
                <a:spcPts val="1200"/>
              </a:spcBef>
              <a:spcAft>
                <a:spcPts val="0"/>
              </a:spcAft>
              <a:buNone/>
            </a:pPr>
            <a:r>
              <a:rPr lang="en" dirty="0"/>
              <a:t>I trust he will receive kindly treatment at your hand.</a:t>
            </a:r>
            <a:endParaRPr dirty="0"/>
          </a:p>
          <a:p>
            <a:pPr marL="0" lvl="0" indent="0" algn="l" rtl="0">
              <a:spcBef>
                <a:spcPts val="1200"/>
              </a:spcBef>
              <a:spcAft>
                <a:spcPts val="0"/>
              </a:spcAft>
              <a:buNone/>
            </a:pPr>
            <a:r>
              <a:rPr lang="en" dirty="0"/>
              <a:t>Yours truly,</a:t>
            </a:r>
            <a:endParaRPr dirty="0"/>
          </a:p>
          <a:p>
            <a:pPr marL="0" lvl="0" indent="0" algn="l" rtl="0">
              <a:spcBef>
                <a:spcPts val="1200"/>
              </a:spcBef>
              <a:spcAft>
                <a:spcPts val="0"/>
              </a:spcAft>
              <a:buNone/>
            </a:pPr>
            <a:r>
              <a:rPr lang="en" dirty="0"/>
              <a:t>S. A. Hurlbut</a:t>
            </a:r>
            <a:endParaRPr dirty="0"/>
          </a:p>
          <a:p>
            <a:pPr marL="0" lvl="0" indent="0" algn="l" rtl="0">
              <a:spcBef>
                <a:spcPts val="1200"/>
              </a:spcBef>
              <a:spcAft>
                <a:spcPts val="0"/>
              </a:spcAft>
              <a:buNone/>
            </a:pPr>
            <a:r>
              <a:rPr lang="en" dirty="0"/>
              <a:t>Maj. Gen.</a:t>
            </a:r>
            <a:endParaRPr dirty="0"/>
          </a:p>
          <a:p>
            <a:pPr marL="0" lvl="0" indent="0" algn="l" rtl="0">
              <a:spcBef>
                <a:spcPts val="1200"/>
              </a:spcBef>
              <a:spcAft>
                <a:spcPts val="1200"/>
              </a:spcAft>
              <a:buNone/>
            </a:pPr>
            <a:r>
              <a:rPr lang="en" dirty="0"/>
              <a:t>Nov. 23d [1862]</a:t>
            </a:r>
            <a:endParaRPr dirty="0"/>
          </a:p>
        </p:txBody>
      </p:sp>
      <p:pic>
        <p:nvPicPr>
          <p:cNvPr id="297" name="Google Shape;297;p51"/>
          <p:cNvPicPr preferRelativeResize="0"/>
          <p:nvPr/>
        </p:nvPicPr>
        <p:blipFill>
          <a:blip r:embed="rId3">
            <a:alphaModFix/>
          </a:blip>
          <a:stretch>
            <a:fillRect/>
          </a:stretch>
        </p:blipFill>
        <p:spPr>
          <a:xfrm>
            <a:off x="10" y="0"/>
            <a:ext cx="4153980" cy="5143501"/>
          </a:xfrm>
          <a:prstGeom prst="rect">
            <a:avLst/>
          </a:prstGeom>
          <a:noFill/>
          <a:ln>
            <a:noFill/>
          </a:ln>
        </p:spPr>
      </p:pic>
      <p:sp>
        <p:nvSpPr>
          <p:cNvPr id="298" name="Google Shape;298;p51"/>
          <p:cNvSpPr txBox="1"/>
          <p:nvPr/>
        </p:nvSpPr>
        <p:spPr>
          <a:xfrm>
            <a:off x="4340975" y="304000"/>
            <a:ext cx="449130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chemeClr val="dk1"/>
                </a:solidFill>
              </a:rPr>
              <a:t>General S. A. </a:t>
            </a:r>
            <a:r>
              <a:rPr lang="en" sz="2200" dirty="0">
                <a:solidFill>
                  <a:schemeClr val="dk1"/>
                </a:solidFill>
              </a:rPr>
              <a:t>Hurlbut letter on behalf of Cossitt</a:t>
            </a:r>
            <a:endParaRPr sz="2200" dirty="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6127D-37E1-4D86-B41F-D7CCFAFF2272}"/>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C72DEDA8-0EAD-4F4D-805D-E67D0CD72BE0}"/>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8350366-6220-4C6D-B3FC-EFDB8DB9B2B3}"/>
              </a:ext>
            </a:extLst>
          </p:cNvPr>
          <p:cNvPicPr>
            <a:picLocks noChangeAspect="1"/>
          </p:cNvPicPr>
          <p:nvPr/>
        </p:nvPicPr>
        <p:blipFill>
          <a:blip r:embed="rId2"/>
          <a:stretch>
            <a:fillRect/>
          </a:stretch>
        </p:blipFill>
        <p:spPr>
          <a:xfrm>
            <a:off x="2605035" y="0"/>
            <a:ext cx="3933930" cy="5143500"/>
          </a:xfrm>
          <a:prstGeom prst="rect">
            <a:avLst/>
          </a:prstGeom>
        </p:spPr>
      </p:pic>
    </p:spTree>
    <p:extLst>
      <p:ext uri="{BB962C8B-B14F-4D97-AF65-F5344CB8AC3E}">
        <p14:creationId xmlns:p14="http://schemas.microsoft.com/office/powerpoint/2010/main" val="3584024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04" name="Google Shape;304;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Stephen A. Hurlbut’s testimony</a:t>
            </a:r>
            <a:endParaRPr/>
          </a:p>
          <a:p>
            <a:pPr marL="0" lvl="0" indent="0" algn="l" rtl="0">
              <a:spcBef>
                <a:spcPts val="1200"/>
              </a:spcBef>
              <a:spcAft>
                <a:spcPts val="0"/>
              </a:spcAft>
              <a:buNone/>
            </a:pPr>
            <a:r>
              <a:rPr lang="en"/>
              <a:t>Q. Please state your means of knowledge as to his being a loyal or disloyal man to the US. gov’t.</a:t>
            </a:r>
            <a:endParaRPr/>
          </a:p>
          <a:p>
            <a:pPr marL="0" lvl="0" indent="0" algn="l" rtl="0">
              <a:spcBef>
                <a:spcPts val="1200"/>
              </a:spcBef>
              <a:spcAft>
                <a:spcPts val="0"/>
              </a:spcAft>
              <a:buNone/>
            </a:pPr>
            <a:r>
              <a:rPr lang="en"/>
              <a:t>A. Mr. Cossitt was among the first of the men in that region of country who came out openly &amp; avowedly when the army came there, as a Union man &amp; so declared himself at once to me &amp; to my officers, &amp; I found upon inquiry that he was so considered by the people there before we came. He was under a cloud. That section of Tennessee along the line of the Memphis &amp; Charleston R.R. was bitterly secession. The region North of it, up above, was very much more divided in sentiment. From all the means of information I could get at that time (and it was my business to know) I was advised that he was distinguished as a Union man &amp; has always been loyal to the gov’t….</a:t>
            </a:r>
            <a:endParaRPr/>
          </a:p>
          <a:p>
            <a:pPr marL="0" lvl="0" indent="457200" algn="l" rtl="0">
              <a:spcBef>
                <a:spcPts val="1200"/>
              </a:spcBef>
              <a:spcAft>
                <a:spcPts val="120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10" name="Google Shape;310;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a:t>Stephen A. Hurlbut’s testimony, continued</a:t>
            </a:r>
            <a:endParaRPr/>
          </a:p>
          <a:p>
            <a:pPr marL="0" lvl="0" indent="0" algn="l" rtl="0">
              <a:spcBef>
                <a:spcPts val="1200"/>
              </a:spcBef>
              <a:spcAft>
                <a:spcPts val="0"/>
              </a:spcAft>
              <a:buNone/>
            </a:pPr>
            <a:r>
              <a:rPr lang="en"/>
              <a:t>“….He gave us a great deal of important information, &amp; his conduct was so marked by his known fidelity to the Union that when I was about to move on from La Grange to Memphis &amp; there was no probability that the troops would be retained there, Mr Cossitt considered it necessary (and I have no doubt it was) for him to leave the country &amp; he went, I think, immediately to Chicago—I would not be positive about that.</a:t>
            </a:r>
            <a:endParaRPr/>
          </a:p>
          <a:p>
            <a:pPr marL="0" lvl="0" indent="0" algn="l" rtl="0">
              <a:spcBef>
                <a:spcPts val="1200"/>
              </a:spcBef>
              <a:spcAft>
                <a:spcPts val="0"/>
              </a:spcAft>
              <a:buNone/>
            </a:pPr>
            <a:r>
              <a:rPr lang="en"/>
              <a:t>Q. In your judgement it would not have been safe for him to have remained?</a:t>
            </a:r>
            <a:endParaRPr/>
          </a:p>
          <a:p>
            <a:pPr marL="0" lvl="0" indent="0" algn="l" rtl="0">
              <a:spcBef>
                <a:spcPts val="1200"/>
              </a:spcBef>
              <a:spcAft>
                <a:spcPts val="1200"/>
              </a:spcAft>
              <a:buNone/>
            </a:pPr>
            <a:r>
              <a:rPr lang="en"/>
              <a:t>A. No sir. They would have executed him, sure. He was about my headquarters a good deal &amp; was known to give me information—important information too, &amp; that connected with his marked career before, would have made it absolutely unsafe for him to have remained there. I do not think his life would have been worth a straw outside of the range that was covered by the US. troops. There are not a great many people in the South that I can vouch for as being essentially Union people, but I can for Mr. Cossitt.”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16" name="Google Shape;316;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2100" dirty="0"/>
              <a:t>Edward M. Myrick’s testimony:</a:t>
            </a:r>
          </a:p>
          <a:p>
            <a:pPr marL="0" lvl="0" indent="0" algn="l" rtl="0">
              <a:spcBef>
                <a:spcPts val="0"/>
              </a:spcBef>
              <a:spcAft>
                <a:spcPts val="0"/>
              </a:spcAft>
              <a:buNone/>
            </a:pPr>
            <a:endParaRPr lang="en" sz="2100" dirty="0"/>
          </a:p>
          <a:p>
            <a:pPr marL="0" lvl="0" indent="0" algn="l" rtl="0">
              <a:spcBef>
                <a:spcPts val="0"/>
              </a:spcBef>
              <a:spcAft>
                <a:spcPts val="0"/>
              </a:spcAft>
              <a:buNone/>
            </a:pPr>
            <a:r>
              <a:rPr lang="en" sz="2100" dirty="0"/>
              <a:t>He was born about 1820. </a:t>
            </a:r>
            <a:r>
              <a:rPr lang="en-US" sz="2100" dirty="0"/>
              <a:t>He t</a:t>
            </a:r>
            <a:r>
              <a:rPr lang="en" sz="2100" dirty="0"/>
              <a:t>estifies </a:t>
            </a:r>
            <a:r>
              <a:rPr lang="en-US" sz="2100" dirty="0"/>
              <a:t>that </a:t>
            </a:r>
            <a:r>
              <a:rPr lang="en" sz="2100" dirty="0"/>
              <a:t>he could not write. </a:t>
            </a:r>
            <a:r>
              <a:rPr lang="en-US" sz="2100" dirty="0"/>
              <a:t>He w</a:t>
            </a:r>
            <a:r>
              <a:rPr lang="en" sz="2100" dirty="0"/>
              <a:t>as able to sign his name. In 1876, he was living on land bought from Cossitt, including the place on which he was overseer before the war. Much of his testimony involves his recollection about the taking of mules by the Union army in 1862. (The mules were worth $125 each.)</a:t>
            </a:r>
          </a:p>
          <a:p>
            <a:pPr marL="0" lvl="0" indent="0" algn="l" rtl="0">
              <a:spcBef>
                <a:spcPts val="0"/>
              </a:spcBef>
              <a:spcAft>
                <a:spcPts val="0"/>
              </a:spcAft>
              <a:buNone/>
            </a:pPr>
            <a:endParaRPr lang="en" sz="2100" dirty="0"/>
          </a:p>
          <a:p>
            <a:pPr marL="0" lvl="0" indent="0" algn="l" rtl="0">
              <a:spcBef>
                <a:spcPts val="0"/>
              </a:spcBef>
              <a:spcAft>
                <a:spcPts val="0"/>
              </a:spcAft>
              <a:buNone/>
            </a:pPr>
            <a:r>
              <a:rPr lang="en-US" sz="2100" dirty="0"/>
              <a:t>For more about men like Myrick, s</a:t>
            </a:r>
            <a:r>
              <a:rPr lang="en" sz="2100" dirty="0"/>
              <a:t>ee </a:t>
            </a:r>
            <a:r>
              <a:rPr lang="en" sz="2100" i="1" dirty="0"/>
              <a:t>Mas</a:t>
            </a:r>
            <a:r>
              <a:rPr lang="en-US" sz="2100" i="1" dirty="0" err="1"/>
              <a:t>terless</a:t>
            </a:r>
            <a:r>
              <a:rPr lang="en-US" sz="2100" i="1" dirty="0"/>
              <a:t> Men: Poor Whites and Slavery in the Antebellum South </a:t>
            </a:r>
            <a:r>
              <a:rPr lang="en-US" sz="2100" dirty="0"/>
              <a:t>by Keri Leigh Merritt (Cambridge, 2017).</a:t>
            </a:r>
            <a:endParaRPr sz="21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2" name="Google Shape;322;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3" name="Google Shape;323;p55"/>
          <p:cNvPicPr preferRelativeResize="0"/>
          <p:nvPr/>
        </p:nvPicPr>
        <p:blipFill>
          <a:blip r:embed="rId3">
            <a:alphaModFix/>
          </a:blip>
          <a:stretch>
            <a:fillRect/>
          </a:stretch>
        </p:blipFill>
        <p:spPr>
          <a:xfrm>
            <a:off x="153423" y="0"/>
            <a:ext cx="8837156"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La Grange, Illinois</a:t>
            </a:r>
            <a:endParaRPr sz="3600" dirty="0"/>
          </a:p>
        </p:txBody>
      </p:sp>
      <p:sp>
        <p:nvSpPr>
          <p:cNvPr id="80" name="Google Shape;80;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t>In the 2000 Census, the village was 6% African American.</a:t>
            </a:r>
            <a:endParaRPr sz="2200" dirty="0"/>
          </a:p>
          <a:p>
            <a:pPr marL="0" lvl="0" indent="0" algn="l" rtl="0">
              <a:spcBef>
                <a:spcPts val="1200"/>
              </a:spcBef>
              <a:spcAft>
                <a:spcPts val="0"/>
              </a:spcAft>
              <a:buNone/>
            </a:pPr>
            <a:r>
              <a:rPr lang="en" sz="2200" dirty="0"/>
              <a:t>The </a:t>
            </a:r>
            <a:r>
              <a:rPr lang="en-US" sz="2200" dirty="0"/>
              <a:t>E</a:t>
            </a:r>
            <a:r>
              <a:rPr lang="en" sz="2200" dirty="0"/>
              <a:t>ast </a:t>
            </a:r>
            <a:r>
              <a:rPr lang="en-US" sz="2200" dirty="0"/>
              <a:t>S</a:t>
            </a:r>
            <a:r>
              <a:rPr lang="en" sz="2200" dirty="0"/>
              <a:t>ide of La Grange, east of Bluff Avenue, has historically been home to most of </a:t>
            </a:r>
            <a:r>
              <a:rPr lang="en-US" sz="2200" dirty="0"/>
              <a:t>its</a:t>
            </a:r>
            <a:r>
              <a:rPr lang="en" sz="2200" dirty="0"/>
              <a:t> African American residents.</a:t>
            </a:r>
            <a:endParaRPr sz="2200" dirty="0"/>
          </a:p>
          <a:p>
            <a:pPr marL="0" lvl="0" indent="0" algn="l" rtl="0">
              <a:spcBef>
                <a:spcPts val="1200"/>
              </a:spcBef>
              <a:spcAft>
                <a:spcPts val="0"/>
              </a:spcAft>
              <a:buNone/>
            </a:pPr>
            <a:r>
              <a:rPr lang="en" sz="2200" dirty="0"/>
              <a:t>Some early residents were servants to wealthier white families. </a:t>
            </a:r>
            <a:endParaRPr sz="2200" dirty="0"/>
          </a:p>
          <a:p>
            <a:pPr marL="0" lvl="0" indent="0" algn="l" rtl="0">
              <a:spcBef>
                <a:spcPts val="1200"/>
              </a:spcBef>
              <a:spcAft>
                <a:spcPts val="1200"/>
              </a:spcAft>
              <a:buNone/>
            </a:pPr>
            <a:r>
              <a:rPr lang="en" sz="2200" dirty="0"/>
              <a:t>La Grange’s Community Diversity Group is looking at the history of redlining in the area.</a:t>
            </a:r>
            <a:endParaRPr sz="2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9" name="Google Shape;329;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0" name="Google Shape;330;p56"/>
          <p:cNvPicPr preferRelativeResize="0"/>
          <p:nvPr/>
        </p:nvPicPr>
        <p:blipFill>
          <a:blip r:embed="rId3">
            <a:alphaModFix/>
          </a:blip>
          <a:stretch>
            <a:fillRect/>
          </a:stretch>
        </p:blipFill>
        <p:spPr>
          <a:xfrm>
            <a:off x="664772" y="0"/>
            <a:ext cx="7814456"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a:p>
            <a:pPr marL="0" lvl="0" indent="0" algn="l" rtl="0">
              <a:spcBef>
                <a:spcPts val="0"/>
              </a:spcBef>
              <a:spcAft>
                <a:spcPts val="0"/>
              </a:spcAft>
              <a:buNone/>
            </a:pPr>
            <a:endParaRPr/>
          </a:p>
        </p:txBody>
      </p:sp>
      <p:sp>
        <p:nvSpPr>
          <p:cNvPr id="336" name="Google Shape;336;p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William Cossitt’s testimony:</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He is referred to in affidavits and the transcript as William Cossitt (Colored).</a:t>
            </a:r>
            <a:endParaRPr dirty="0"/>
          </a:p>
          <a:p>
            <a:pPr marL="0" lvl="0" indent="0" algn="l" rtl="0">
              <a:spcBef>
                <a:spcPts val="1200"/>
              </a:spcBef>
              <a:spcAft>
                <a:spcPts val="0"/>
              </a:spcAft>
              <a:buNone/>
            </a:pPr>
            <a:r>
              <a:rPr lang="en" dirty="0"/>
              <a:t>His age in 1876 was 41 or 42 (“between that”). </a:t>
            </a:r>
            <a:r>
              <a:rPr lang="en-US" dirty="0"/>
              <a:t>He was b</a:t>
            </a:r>
            <a:r>
              <a:rPr lang="en" dirty="0"/>
              <a:t>orn </a:t>
            </a:r>
            <a:r>
              <a:rPr lang="en-US" dirty="0"/>
              <a:t>in </a:t>
            </a:r>
            <a:r>
              <a:rPr lang="en" dirty="0"/>
              <a:t>1834 </a:t>
            </a:r>
            <a:r>
              <a:rPr lang="en-US" dirty="0"/>
              <a:t>or </a:t>
            </a:r>
            <a:r>
              <a:rPr lang="en" dirty="0"/>
              <a:t>1835.</a:t>
            </a:r>
          </a:p>
          <a:p>
            <a:pPr marL="0" lvl="0" indent="0" algn="l" rtl="0">
              <a:spcBef>
                <a:spcPts val="1200"/>
              </a:spcBef>
              <a:spcAft>
                <a:spcPts val="0"/>
              </a:spcAft>
              <a:buNone/>
            </a:pPr>
            <a:r>
              <a:rPr lang="en-US" dirty="0"/>
              <a:t>His f</a:t>
            </a:r>
            <a:r>
              <a:rPr lang="en" dirty="0"/>
              <a:t>irst enslaver was Holer Hudgey. </a:t>
            </a:r>
            <a:r>
              <a:rPr lang="en-US" dirty="0"/>
              <a:t>His s</a:t>
            </a:r>
            <a:r>
              <a:rPr lang="en" dirty="0"/>
              <a:t>econd enslaver was Jack Bailey of Tennessee. Bailey sold him to </a:t>
            </a:r>
            <a:r>
              <a:rPr lang="en-US" dirty="0"/>
              <a:t>F. D. </a:t>
            </a:r>
            <a:r>
              <a:rPr lang="en" dirty="0"/>
              <a:t>Cossitt around 1846, </a:t>
            </a:r>
            <a:r>
              <a:rPr lang="en-US" dirty="0"/>
              <a:t>when William was about 12 years old.</a:t>
            </a:r>
            <a:endParaRPr dirty="0"/>
          </a:p>
          <a:p>
            <a:pPr marL="0" lvl="0" indent="0" algn="l" rtl="0">
              <a:spcBef>
                <a:spcPts val="1200"/>
              </a:spcBef>
              <a:spcAft>
                <a:spcPts val="1200"/>
              </a:spcAft>
              <a:buNone/>
            </a:pPr>
            <a:r>
              <a:rPr lang="en-US" dirty="0"/>
              <a:t>He l</a:t>
            </a:r>
            <a:r>
              <a:rPr lang="en" dirty="0"/>
              <a:t>ived on Cossitt’s Urquhart place since 1856.</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42" name="Google Shape;342;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William Cossitt’s testimony</a:t>
            </a:r>
            <a:endParaRPr dirty="0"/>
          </a:p>
          <a:p>
            <a:pPr marL="0" lvl="0" indent="0" algn="l" rtl="0">
              <a:spcBef>
                <a:spcPts val="1200"/>
              </a:spcBef>
              <a:spcAft>
                <a:spcPts val="0"/>
              </a:spcAft>
              <a:buNone/>
            </a:pPr>
            <a:r>
              <a:rPr lang="en" dirty="0"/>
              <a:t>Q. Did you hold any position or office on the plantation?</a:t>
            </a:r>
            <a:endParaRPr dirty="0"/>
          </a:p>
          <a:p>
            <a:pPr marL="0" lvl="0" indent="0" algn="l" rtl="0">
              <a:spcBef>
                <a:spcPts val="1200"/>
              </a:spcBef>
              <a:spcAft>
                <a:spcPts val="0"/>
              </a:spcAft>
              <a:buNone/>
            </a:pPr>
            <a:r>
              <a:rPr lang="en" dirty="0"/>
              <a:t>A. I attended to business for him.</a:t>
            </a:r>
            <a:endParaRPr dirty="0"/>
          </a:p>
          <a:p>
            <a:pPr marL="0" lvl="0" indent="0" algn="l" rtl="0">
              <a:spcBef>
                <a:spcPts val="1200"/>
              </a:spcBef>
              <a:spcAft>
                <a:spcPts val="0"/>
              </a:spcAft>
              <a:buNone/>
            </a:pPr>
            <a:r>
              <a:rPr lang="en" dirty="0"/>
              <a:t>Q. Were you overseer?</a:t>
            </a:r>
            <a:endParaRPr dirty="0"/>
          </a:p>
          <a:p>
            <a:pPr marL="0" lvl="0" indent="0" algn="l" rtl="0">
              <a:spcBef>
                <a:spcPts val="1200"/>
              </a:spcBef>
              <a:spcAft>
                <a:spcPts val="0"/>
              </a:spcAft>
              <a:buNone/>
            </a:pPr>
            <a:r>
              <a:rPr lang="en" dirty="0"/>
              <a:t>A. No sir: I was just what I call businessman—seed to everything.</a:t>
            </a:r>
            <a:endParaRPr dirty="0"/>
          </a:p>
          <a:p>
            <a:pPr marL="0" lvl="0" indent="0" algn="l" rtl="0">
              <a:spcBef>
                <a:spcPts val="1200"/>
              </a:spcBef>
              <a:spcAft>
                <a:spcPts val="0"/>
              </a:spcAft>
              <a:buNone/>
            </a:pPr>
            <a:r>
              <a:rPr lang="en" dirty="0"/>
              <a:t>Q. Did they ever call you foreman or anything?</a:t>
            </a:r>
          </a:p>
          <a:p>
            <a:pPr marL="0" lvl="0" indent="0" algn="l" rtl="0">
              <a:spcBef>
                <a:spcPts val="1200"/>
              </a:spcBef>
              <a:spcAft>
                <a:spcPts val="0"/>
              </a:spcAft>
              <a:buNone/>
            </a:pPr>
            <a:r>
              <a:rPr lang="en" dirty="0"/>
              <a:t>A. Yes sir: I was a foreman.</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48" name="Google Shape;348;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William Cossitt’s testimony:</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He cannot read or write. He has been married 10 or 12 years. </a:t>
            </a:r>
            <a:r>
              <a:rPr lang="en-US" dirty="0"/>
              <a:t>He w</a:t>
            </a:r>
            <a:r>
              <a:rPr lang="en" dirty="0"/>
              <a:t>as married before the war.</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He a</a:t>
            </a:r>
            <a:r>
              <a:rPr lang="en" dirty="0"/>
              <a:t>nswers questions about the Urquhart plantation, how the soldiers used it, and what they took from it. </a:t>
            </a:r>
            <a:r>
              <a:rPr lang="en-US" dirty="0"/>
              <a:t>He s</a:t>
            </a:r>
            <a:r>
              <a:rPr lang="en" dirty="0"/>
              <a:t>ays he heard there were 40,000 troops there.</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He s</a:t>
            </a:r>
            <a:r>
              <a:rPr lang="en" dirty="0"/>
              <a:t>ays they had 52 hands on the Urquhart plantation, including 25 hoe hands (“Little chaps half grown some of them.”) Myrick interrupts his testimony to say there were 600 acres of corn on that plantation.</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54" name="Google Shape;354;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William Cossitt’s testimony</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He testifies ab</a:t>
            </a:r>
            <a:r>
              <a:rPr lang="en" dirty="0"/>
              <a:t>out the number of mules taken, when he saw them taken, who took them, and how many were taken (30). He says the soldiers did not leave a single mule. </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He t</a:t>
            </a:r>
            <a:r>
              <a:rPr lang="en" dirty="0"/>
              <a:t>estifies about the number of hogs taken (250).</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He s</a:t>
            </a:r>
            <a:r>
              <a:rPr lang="en" dirty="0"/>
              <a:t>ays there were about 175 stock hogs </a:t>
            </a:r>
            <a:r>
              <a:rPr lang="en-US" dirty="0"/>
              <a:t>left</a:t>
            </a:r>
            <a:r>
              <a:rPr lang="en" dirty="0"/>
              <a:t>, which were not going to be killed.</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60" name="Google Shape;360;p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William Cossitt’s testimony</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Q. How do you know about these hogs? Did you take care of them?</a:t>
            </a:r>
          </a:p>
          <a:p>
            <a:pPr marL="0" lvl="0" indent="0" algn="l" rtl="0">
              <a:spcBef>
                <a:spcPts val="0"/>
              </a:spcBef>
              <a:spcAft>
                <a:spcPts val="0"/>
              </a:spcAft>
              <a:buNone/>
            </a:pPr>
            <a:r>
              <a:rPr lang="en" dirty="0"/>
              <a:t>A. Yes sir.</a:t>
            </a:r>
          </a:p>
          <a:p>
            <a:pPr marL="0" lvl="0" indent="0" algn="l" rtl="0">
              <a:spcBef>
                <a:spcPts val="0"/>
              </a:spcBef>
              <a:spcAft>
                <a:spcPts val="0"/>
              </a:spcAft>
              <a:buNone/>
            </a:pPr>
            <a:r>
              <a:rPr lang="en" dirty="0"/>
              <a:t>Q. You yourself took care of them?</a:t>
            </a:r>
          </a:p>
          <a:p>
            <a:pPr marL="0" lvl="0" indent="0" algn="l" rtl="0">
              <a:spcBef>
                <a:spcPts val="0"/>
              </a:spcBef>
              <a:spcAft>
                <a:spcPts val="0"/>
              </a:spcAft>
              <a:buNone/>
            </a:pPr>
            <a:r>
              <a:rPr lang="en" dirty="0"/>
              <a:t>A. Yes sir: I did. I attended to them every morning and every night.</a:t>
            </a:r>
          </a:p>
          <a:p>
            <a:pPr marL="0" lvl="0" indent="0" algn="l" rtl="0">
              <a:spcBef>
                <a:spcPts val="0"/>
              </a:spcBef>
              <a:spcAft>
                <a:spcPts val="0"/>
              </a:spcAft>
              <a:buNone/>
            </a:pPr>
            <a:r>
              <a:rPr lang="en" dirty="0"/>
              <a:t>Q. Did you feed them yourself?</a:t>
            </a:r>
          </a:p>
          <a:p>
            <a:pPr marL="0" lvl="0" indent="0" algn="l" rtl="0">
              <a:spcBef>
                <a:spcPts val="0"/>
              </a:spcBef>
              <a:spcAft>
                <a:spcPts val="0"/>
              </a:spcAft>
              <a:buNone/>
            </a:pPr>
            <a:r>
              <a:rPr lang="en" dirty="0"/>
              <a:t>A. Yes sir: I fed them myself.</a:t>
            </a:r>
          </a:p>
          <a:p>
            <a:pPr marL="0" lvl="0" indent="0" algn="l" rtl="0">
              <a:spcBef>
                <a:spcPts val="0"/>
              </a:spcBef>
              <a:spcAft>
                <a:spcPts val="0"/>
              </a:spcAft>
              <a:buNone/>
            </a:pPr>
            <a:r>
              <a:rPr lang="en" dirty="0"/>
              <a:t>Q. Didn’t you have other men to do the work for you?</a:t>
            </a:r>
          </a:p>
          <a:p>
            <a:pPr marL="0" lvl="0" indent="0" algn="l" rtl="0">
              <a:spcBef>
                <a:spcPts val="0"/>
              </a:spcBef>
              <a:spcAft>
                <a:spcPts val="0"/>
              </a:spcAft>
              <a:buNone/>
            </a:pPr>
            <a:r>
              <a:rPr lang="en" dirty="0"/>
              <a:t>A. Do the work for me! No sir, I fed them myself. I attended to them myself….</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66" name="Google Shape;366;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William Cossitt’s testimony</a:t>
            </a:r>
            <a:endParaRPr dirty="0"/>
          </a:p>
          <a:p>
            <a:pPr marL="0" lvl="0" indent="0" algn="l" rtl="0">
              <a:spcBef>
                <a:spcPts val="1200"/>
              </a:spcBef>
              <a:spcAft>
                <a:spcPts val="0"/>
              </a:spcAft>
              <a:buNone/>
            </a:pPr>
            <a:r>
              <a:rPr lang="en" dirty="0"/>
              <a:t>Q. How many cattle did you have in all there?</a:t>
            </a:r>
            <a:endParaRPr dirty="0"/>
          </a:p>
          <a:p>
            <a:pPr marL="0" lvl="0" indent="0" algn="l" rtl="0">
              <a:spcBef>
                <a:spcPts val="1200"/>
              </a:spcBef>
              <a:spcAft>
                <a:spcPts val="0"/>
              </a:spcAft>
              <a:buNone/>
            </a:pPr>
            <a:r>
              <a:rPr lang="en" dirty="0"/>
              <a:t>A. Ninety head of cattle in all.</a:t>
            </a:r>
            <a:endParaRPr dirty="0"/>
          </a:p>
          <a:p>
            <a:pPr marL="0" lvl="0" indent="0" algn="l" rtl="0">
              <a:spcBef>
                <a:spcPts val="1200"/>
              </a:spcBef>
              <a:spcAft>
                <a:spcPts val="0"/>
              </a:spcAft>
              <a:buNone/>
            </a:pPr>
            <a:r>
              <a:rPr lang="en" dirty="0"/>
              <a:t>Q. They haven’t got but 66 charged: what became of the rest?</a:t>
            </a:r>
            <a:endParaRPr dirty="0"/>
          </a:p>
          <a:p>
            <a:pPr marL="0" lvl="0" indent="0" algn="l" rtl="0">
              <a:spcBef>
                <a:spcPts val="1200"/>
              </a:spcBef>
              <a:spcAft>
                <a:spcPts val="0"/>
              </a:spcAft>
              <a:buNone/>
            </a:pPr>
            <a:r>
              <a:rPr lang="en" dirty="0"/>
              <a:t>A. Well, there was 90 head of cattle, that is sure.</a:t>
            </a:r>
            <a:endParaRPr dirty="0"/>
          </a:p>
          <a:p>
            <a:pPr marL="0" lvl="0" indent="0" algn="l" rtl="0">
              <a:spcBef>
                <a:spcPts val="1200"/>
              </a:spcBef>
              <a:spcAft>
                <a:spcPts val="0"/>
              </a:spcAft>
              <a:buNone/>
            </a:pPr>
            <a:r>
              <a:rPr lang="en" dirty="0"/>
              <a:t>Q. I should like to know how you could remember there was 90 head?</a:t>
            </a:r>
          </a:p>
          <a:p>
            <a:pPr marL="0" lvl="0" indent="0" algn="l" rtl="0">
              <a:spcBef>
                <a:spcPts val="1200"/>
              </a:spcBef>
              <a:spcAft>
                <a:spcPts val="0"/>
              </a:spcAft>
              <a:buNone/>
            </a:pPr>
            <a:r>
              <a:rPr lang="en" dirty="0"/>
              <a:t>A. How can I remember? Well, I can remember that I have got my thumbs on to my hands.</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72" name="Google Shape;372;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dirty="0"/>
              <a:t>William Cossitt’s testimony</a:t>
            </a:r>
            <a:endParaRPr dirty="0"/>
          </a:p>
          <a:p>
            <a:pPr marL="0" lvl="0" indent="0" algn="l" rtl="0">
              <a:lnSpc>
                <a:spcPct val="95000"/>
              </a:lnSpc>
              <a:spcBef>
                <a:spcPts val="1200"/>
              </a:spcBef>
              <a:spcAft>
                <a:spcPts val="0"/>
              </a:spcAft>
              <a:buSzPts val="1018"/>
              <a:buNone/>
            </a:pPr>
            <a:r>
              <a:rPr lang="en" dirty="0"/>
              <a:t>Q. Well, it is a different thing about cows and cattle?</a:t>
            </a:r>
          </a:p>
          <a:p>
            <a:pPr marL="0" lvl="0" indent="0" algn="l" rtl="0">
              <a:lnSpc>
                <a:spcPct val="95000"/>
              </a:lnSpc>
              <a:spcBef>
                <a:spcPts val="1200"/>
              </a:spcBef>
              <a:spcAft>
                <a:spcPts val="0"/>
              </a:spcAft>
              <a:buSzPts val="1018"/>
              <a:buNone/>
            </a:pPr>
            <a:r>
              <a:rPr lang="en" dirty="0"/>
              <a:t>A. I had them there to attend to and I suppose that was my business and I was as regular to do it as you are to sit down here writing with your pen.</a:t>
            </a:r>
          </a:p>
          <a:p>
            <a:pPr marL="0" lvl="0" indent="0" algn="l" rtl="0">
              <a:lnSpc>
                <a:spcPct val="95000"/>
              </a:lnSpc>
              <a:spcBef>
                <a:spcPts val="1200"/>
              </a:spcBef>
              <a:spcAft>
                <a:spcPts val="0"/>
              </a:spcAft>
              <a:buSzPts val="1018"/>
              <a:buNone/>
            </a:pPr>
            <a:r>
              <a:rPr lang="en" dirty="0"/>
              <a:t>Q. Ninety head?</a:t>
            </a:r>
          </a:p>
          <a:p>
            <a:pPr marL="0" lvl="0" indent="0" algn="l" rtl="0">
              <a:lnSpc>
                <a:spcPct val="95000"/>
              </a:lnSpc>
              <a:spcBef>
                <a:spcPts val="1200"/>
              </a:spcBef>
              <a:spcAft>
                <a:spcPts val="0"/>
              </a:spcAft>
              <a:buSzPts val="1018"/>
              <a:buNone/>
            </a:pPr>
            <a:r>
              <a:rPr lang="en" dirty="0"/>
              <a:t>A. Yes sir: 90 head of cattle.</a:t>
            </a:r>
          </a:p>
          <a:p>
            <a:pPr marL="0" lvl="0" indent="0" algn="l" rtl="0">
              <a:lnSpc>
                <a:spcPct val="95000"/>
              </a:lnSpc>
              <a:spcBef>
                <a:spcPts val="1200"/>
              </a:spcBef>
              <a:spcAft>
                <a:spcPts val="0"/>
              </a:spcAft>
              <a:buSzPts val="1018"/>
              <a:buNone/>
            </a:pPr>
            <a:r>
              <a:rPr lang="en" dirty="0"/>
              <a:t>Q. Of course you didn’t count them, did you?</a:t>
            </a:r>
          </a:p>
          <a:p>
            <a:pPr marL="0" lvl="0" indent="0" algn="l" rtl="0">
              <a:lnSpc>
                <a:spcPct val="95000"/>
              </a:lnSpc>
              <a:spcBef>
                <a:spcPts val="1200"/>
              </a:spcBef>
              <a:spcAft>
                <a:spcPts val="0"/>
              </a:spcAft>
              <a:buSzPts val="1018"/>
              <a:buNone/>
            </a:pPr>
            <a:r>
              <a:rPr lang="en" dirty="0"/>
              <a:t>A. I expect I ought to have counted them to attend to my business if I had business to attend to.</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78" name="Google Shape;378;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William Cossitt’s testimony</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Q. Now the question is this: I don’t want to deal unfairly with your memory but I still want to know how you came to remember.</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 Well, I kept it in my mind: if I does anything like that I keep it in my mind and once in a while I go back and look over it, what I done, as near as I can, but I ain’t been doing it regularly like I used to do it. When I was tending to business I kept all these things perfect in my mind so that I should not be bothered. After I laid down nights I would be studying over it….</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Cossitt’s Southern Claims Commission file</a:t>
            </a:r>
            <a:endParaRPr dirty="0"/>
          </a:p>
        </p:txBody>
      </p:sp>
      <p:sp>
        <p:nvSpPr>
          <p:cNvPr id="384" name="Google Shape;384;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dirty="0"/>
              <a:t>William Cossitt’s testimony</a:t>
            </a:r>
            <a:endParaRPr dirty="0"/>
          </a:p>
          <a:p>
            <a:pPr marL="0" lvl="0" indent="0" algn="l" rtl="0">
              <a:spcBef>
                <a:spcPts val="1200"/>
              </a:spcBef>
              <a:spcAft>
                <a:spcPts val="0"/>
              </a:spcAft>
              <a:buNone/>
            </a:pPr>
            <a:r>
              <a:rPr lang="en" dirty="0"/>
              <a:t>Q. Were any of Mr. Cossitt’s servants in the Union army?</a:t>
            </a:r>
            <a:endParaRPr dirty="0"/>
          </a:p>
          <a:p>
            <a:pPr marL="0" lvl="0" indent="0" algn="l" rtl="0">
              <a:spcBef>
                <a:spcPts val="1200"/>
              </a:spcBef>
              <a:spcAft>
                <a:spcPts val="0"/>
              </a:spcAft>
              <a:buNone/>
            </a:pPr>
            <a:r>
              <a:rPr lang="en" dirty="0"/>
              <a:t>A. Yes sir: nearly all of them.</a:t>
            </a:r>
            <a:endParaRPr dirty="0"/>
          </a:p>
          <a:p>
            <a:pPr marL="0" lvl="0" indent="0" algn="l" rtl="0">
              <a:spcBef>
                <a:spcPts val="1200"/>
              </a:spcBef>
              <a:spcAft>
                <a:spcPts val="0"/>
              </a:spcAft>
              <a:buNone/>
            </a:pPr>
            <a:r>
              <a:rPr lang="en" dirty="0"/>
              <a:t>Q. Did he ever try to prevent them?</a:t>
            </a:r>
          </a:p>
          <a:p>
            <a:pPr marL="0" lvl="0" indent="0" algn="l" rtl="0">
              <a:spcBef>
                <a:spcPts val="1200"/>
              </a:spcBef>
              <a:spcAft>
                <a:spcPts val="0"/>
              </a:spcAft>
              <a:buNone/>
            </a:pPr>
            <a:r>
              <a:rPr lang="en" dirty="0"/>
              <a:t>A. No sir. He told me it would happen five years before it happened. I told him it would not be so. He told me I would be free after a while. I told him no it would not be so. I told him I didn’t expect to live to see it, and he said if you die it will be so anyhow, and you will come see the day that your children and my children will play together. He told me that five years before, but I didn’t believe it.</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La Grange Area Historical Society</a:t>
            </a:r>
            <a:endParaRPr/>
          </a:p>
        </p:txBody>
      </p:sp>
      <p:sp>
        <p:nvSpPr>
          <p:cNvPr id="86" name="Google Shape;8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indent="0">
              <a:buNone/>
            </a:pPr>
            <a:r>
              <a:rPr lang="en-US" dirty="0"/>
              <a:t>Founded in 1972. Website is </a:t>
            </a:r>
            <a:r>
              <a:rPr lang="en" dirty="0"/>
              <a:t>Lagrangehistory.org</a:t>
            </a:r>
            <a:endParaRPr dirty="0"/>
          </a:p>
          <a:p>
            <a:pPr marL="0" lvl="0" indent="0" algn="l" rtl="0">
              <a:spcBef>
                <a:spcPts val="1200"/>
              </a:spcBef>
              <a:spcAft>
                <a:spcPts val="0"/>
              </a:spcAft>
              <a:buNone/>
            </a:pPr>
            <a:r>
              <a:rPr lang="en" dirty="0"/>
              <a:t>The society has an archive of files on every house in La Grange with </a:t>
            </a:r>
            <a:r>
              <a:rPr lang="en-US" dirty="0"/>
              <a:t>newspaper </a:t>
            </a:r>
            <a:r>
              <a:rPr lang="en" dirty="0"/>
              <a:t>clippings on the residents.</a:t>
            </a:r>
            <a:endParaRPr dirty="0"/>
          </a:p>
          <a:p>
            <a:pPr marL="0" lvl="0" indent="0" algn="l" rtl="0">
              <a:spcBef>
                <a:spcPts val="1200"/>
              </a:spcBef>
              <a:spcAft>
                <a:spcPts val="0"/>
              </a:spcAft>
              <a:buNone/>
            </a:pPr>
            <a:r>
              <a:rPr lang="en" dirty="0"/>
              <a:t>They also have some files on schools and organizations and a large collection of historical clothing and other ephemera, and put on historical tours and other events.</a:t>
            </a:r>
            <a:endParaRPr dirty="0"/>
          </a:p>
          <a:p>
            <a:pPr marL="0" lvl="0" indent="0" algn="l" rtl="0">
              <a:spcBef>
                <a:spcPts val="1200"/>
              </a:spcBef>
              <a:spcAft>
                <a:spcPts val="1200"/>
              </a:spcAft>
              <a:buNone/>
            </a:pPr>
            <a:r>
              <a:rPr lang="en" dirty="0"/>
              <a:t>They have several “Black history” folders with clippings on various projects related to La Grange’s African American residents, organizations, and history. However, there are no clippings in the house files from the Chicago Defender, which is fully digitized and searchable and contains articles on La Grange residents </a:t>
            </a:r>
            <a:r>
              <a:rPr lang="en-US" dirty="0"/>
              <a:t>and events</a:t>
            </a:r>
            <a:r>
              <a:rPr lang="en" dirty="0"/>
              <a:t>.</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Cossitt’s Southern Claims Commission file</a:t>
            </a:r>
            <a:endParaRPr/>
          </a:p>
        </p:txBody>
      </p:sp>
      <p:sp>
        <p:nvSpPr>
          <p:cNvPr id="390" name="Google Shape;390;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From the summary of the claim, regarding the number of mules: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“Myrick testifies that once on the road he met 22 mules of claimant’s that had been taken from the Urquhart place &amp; that with 10 taken from Myrick’s wd. leave just the 32…. It may be doubted whether Myrick would distinguish between mules from Urquhart’s or the other plantations.—</a:t>
            </a:r>
            <a:endParaRPr lang="en" u="sng" dirty="0"/>
          </a:p>
          <a:p>
            <a:pPr marL="0" lvl="0" indent="0" algn="l" rtl="0">
              <a:spcBef>
                <a:spcPts val="0"/>
              </a:spcBef>
              <a:spcAft>
                <a:spcPts val="0"/>
              </a:spcAft>
              <a:buNone/>
            </a:pPr>
            <a:endParaRPr lang="en" u="sng" dirty="0"/>
          </a:p>
          <a:p>
            <a:pPr marL="0" lvl="0" indent="0" algn="l" rtl="0">
              <a:spcBef>
                <a:spcPts val="0"/>
              </a:spcBef>
              <a:spcAft>
                <a:spcPts val="0"/>
              </a:spcAft>
              <a:buNone/>
            </a:pPr>
            <a:r>
              <a:rPr lang="en" u="sng" dirty="0"/>
              <a:t>“Wm. Cossitt’s</a:t>
            </a:r>
            <a:r>
              <a:rPr lang="en" dirty="0"/>
              <a:t> testimony that they took 30 in all from the Urquhart place is testimony as to numbers, in which respect we cannot much rely on colored men’s testimony after so long a lapse of time.—”</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Defying Archival Silence</a:t>
            </a:r>
            <a:endParaRPr dirty="0"/>
          </a:p>
        </p:txBody>
      </p:sp>
      <p:sp>
        <p:nvSpPr>
          <p:cNvPr id="396" name="Google Shape;396;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dirty="0"/>
              <a:t>The La Grange Area Historical Society has a copy of Cossitt’s Southern Claims Commission file on CD-ROM. The resistance of the historical society generally and descendants of Cossitt’s particularly to address, explore, and wrestle with Cossitt’s role as an enslaver creates archival silence, and does not help address the substantial archival silence that exists around La Grange’s (and the United States’) African American history. Cossitt’s fortune was made with </a:t>
            </a:r>
            <a:r>
              <a:rPr lang="en-US" dirty="0"/>
              <a:t>stolen </a:t>
            </a:r>
            <a:r>
              <a:rPr lang="en" dirty="0"/>
              <a:t>African American labor. I have found no evidence he ever saw anything wrong with cotton planting as a way of making money, though he apparently recognize</a:t>
            </a:r>
            <a:r>
              <a:rPr lang="en-US" dirty="0"/>
              <a:t>d</a:t>
            </a:r>
            <a:r>
              <a:rPr lang="en" dirty="0"/>
              <a:t> in the 1850s that slavery would end soon, and that African American children and white children would someday play together.</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B2308-F5D2-457B-A8DD-8442980EBEE3}"/>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11AA95AD-1D56-4A31-B24B-ADBF80F9A53F}"/>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7F78232B-01BF-4902-A59C-9C8408986EFB}"/>
              </a:ext>
            </a:extLst>
          </p:cNvPr>
          <p:cNvPicPr>
            <a:picLocks noChangeAspect="1"/>
          </p:cNvPicPr>
          <p:nvPr/>
        </p:nvPicPr>
        <p:blipFill>
          <a:blip r:embed="rId2"/>
          <a:stretch>
            <a:fillRect/>
          </a:stretch>
        </p:blipFill>
        <p:spPr>
          <a:xfrm>
            <a:off x="2780486" y="0"/>
            <a:ext cx="3583027" cy="5143500"/>
          </a:xfrm>
          <a:prstGeom prst="rect">
            <a:avLst/>
          </a:prstGeom>
        </p:spPr>
      </p:pic>
    </p:spTree>
    <p:extLst>
      <p:ext uri="{BB962C8B-B14F-4D97-AF65-F5344CB8AC3E}">
        <p14:creationId xmlns:p14="http://schemas.microsoft.com/office/powerpoint/2010/main" val="2658452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8"/>
          <p:cNvSpPr txBox="1">
            <a:spLocks noGrp="1"/>
          </p:cNvSpPr>
          <p:nvPr>
            <p:ph type="title"/>
          </p:nvPr>
        </p:nvSpPr>
        <p:spPr>
          <a:xfrm>
            <a:off x="3921174" y="445025"/>
            <a:ext cx="4911126"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Gen. William T. Sherman letter about </a:t>
            </a:r>
            <a:r>
              <a:rPr lang="en-US" dirty="0" err="1"/>
              <a:t>Cossitt</a:t>
            </a:r>
            <a:endParaRPr dirty="0"/>
          </a:p>
        </p:txBody>
      </p:sp>
      <p:sp>
        <p:nvSpPr>
          <p:cNvPr id="402" name="Google Shape;402;p68"/>
          <p:cNvSpPr txBox="1">
            <a:spLocks noGrp="1"/>
          </p:cNvSpPr>
          <p:nvPr>
            <p:ph type="body" idx="1"/>
          </p:nvPr>
        </p:nvSpPr>
        <p:spPr>
          <a:xfrm>
            <a:off x="3921174" y="1347537"/>
            <a:ext cx="4961569" cy="3221338"/>
          </a:xfrm>
          <a:prstGeom prst="rect">
            <a:avLst/>
          </a:prstGeom>
        </p:spPr>
        <p:txBody>
          <a:bodyPr spcFirstLastPara="1" wrap="square" lIns="91425" tIns="91425" rIns="91425" bIns="91425" anchor="t" anchorCtr="0">
            <a:noAutofit/>
          </a:bodyPr>
          <a:lstStyle/>
          <a:p>
            <a:pPr marL="0" lvl="0" indent="0">
              <a:lnSpc>
                <a:spcPct val="100000"/>
              </a:lnSpc>
              <a:buNone/>
            </a:pPr>
            <a:r>
              <a:rPr lang="en-US" sz="1200" dirty="0" err="1"/>
              <a:t>HdQrs</a:t>
            </a:r>
            <a:r>
              <a:rPr lang="en-US" sz="1200" dirty="0"/>
              <a:t>, 5th </a:t>
            </a:r>
            <a:r>
              <a:rPr lang="en-US" sz="1200" dirty="0" err="1"/>
              <a:t>Divn</a:t>
            </a:r>
            <a:endParaRPr lang="en-US" sz="1200" dirty="0"/>
          </a:p>
          <a:p>
            <a:pPr marL="0" lvl="0" indent="0">
              <a:lnSpc>
                <a:spcPct val="100000"/>
              </a:lnSpc>
              <a:buNone/>
            </a:pPr>
            <a:r>
              <a:rPr lang="en-US" sz="1200" dirty="0"/>
              <a:t>June 16, 1862</a:t>
            </a:r>
          </a:p>
          <a:p>
            <a:pPr marL="0" lvl="0" indent="0">
              <a:lnSpc>
                <a:spcPct val="100000"/>
              </a:lnSpc>
              <a:buNone/>
            </a:pPr>
            <a:r>
              <a:rPr lang="en-US" sz="1200" dirty="0"/>
              <a:t>Gen </a:t>
            </a:r>
            <a:r>
              <a:rPr lang="en-US" sz="1200" dirty="0" err="1"/>
              <a:t>McDivitt</a:t>
            </a:r>
            <a:r>
              <a:rPr lang="en-US" sz="1200" dirty="0"/>
              <a:t> [?], </a:t>
            </a:r>
            <a:r>
              <a:rPr lang="en-US" sz="1200" dirty="0" err="1"/>
              <a:t>Comd</a:t>
            </a:r>
            <a:r>
              <a:rPr lang="en-US" sz="1200" dirty="0"/>
              <a:t> 2nd Regiment [?]</a:t>
            </a:r>
          </a:p>
          <a:p>
            <a:pPr marL="0" lvl="0" indent="0">
              <a:lnSpc>
                <a:spcPct val="100000"/>
              </a:lnSpc>
              <a:buNone/>
            </a:pPr>
            <a:endParaRPr lang="en-US" sz="1200" dirty="0"/>
          </a:p>
          <a:p>
            <a:pPr marL="0" lvl="0" indent="0">
              <a:lnSpc>
                <a:spcPct val="100000"/>
              </a:lnSpc>
              <a:buNone/>
            </a:pPr>
            <a:r>
              <a:rPr lang="en-US" sz="1200" dirty="0"/>
              <a:t>Sir,</a:t>
            </a:r>
          </a:p>
          <a:p>
            <a:pPr marL="0" lvl="0" indent="0">
              <a:lnSpc>
                <a:spcPct val="100000"/>
              </a:lnSpc>
              <a:buNone/>
            </a:pPr>
            <a:r>
              <a:rPr lang="en-US" sz="1200" dirty="0"/>
              <a:t>The Bearer F. D. </a:t>
            </a:r>
            <a:r>
              <a:rPr lang="en-US" sz="1200" dirty="0" err="1"/>
              <a:t>Cossitt</a:t>
            </a:r>
            <a:r>
              <a:rPr lang="en-US" sz="1200" dirty="0"/>
              <a:t> will take charge of the two [?] of trestle work and will manage those negroes and teams. He is interested in having the work well done and quickly. Please give him all the help possible in mechanical tools and teams. I commend him to your attention as a Gentleman of high reputation in this Community.</a:t>
            </a:r>
          </a:p>
          <a:p>
            <a:pPr marL="0" lvl="0" indent="0" algn="ctr">
              <a:lnSpc>
                <a:spcPct val="100000"/>
              </a:lnSpc>
              <a:buNone/>
            </a:pPr>
            <a:endParaRPr lang="en-US" sz="1200" dirty="0"/>
          </a:p>
          <a:p>
            <a:pPr marL="0" lvl="0" indent="0">
              <a:lnSpc>
                <a:spcPct val="100000"/>
              </a:lnSpc>
              <a:buNone/>
            </a:pPr>
            <a:r>
              <a:rPr lang="en-US" sz="1200" dirty="0"/>
              <a:t>		I am </a:t>
            </a:r>
          </a:p>
          <a:p>
            <a:pPr marL="0" lvl="0" indent="0">
              <a:lnSpc>
                <a:spcPct val="100000"/>
              </a:lnSpc>
              <a:buNone/>
            </a:pPr>
            <a:r>
              <a:rPr lang="en-US" sz="1200" dirty="0"/>
              <a:t>		     W. T. Sherman</a:t>
            </a:r>
          </a:p>
          <a:p>
            <a:pPr marL="0" lvl="0" indent="0">
              <a:lnSpc>
                <a:spcPct val="100000"/>
              </a:lnSpc>
              <a:buNone/>
            </a:pPr>
            <a:r>
              <a:rPr lang="en-US" sz="1200" dirty="0"/>
              <a:t>		          Maj. </a:t>
            </a:r>
            <a:r>
              <a:rPr lang="en-US" sz="1200" dirty="0" err="1"/>
              <a:t>Genl</a:t>
            </a:r>
            <a:endParaRPr sz="1200" dirty="0"/>
          </a:p>
        </p:txBody>
      </p:sp>
      <p:pic>
        <p:nvPicPr>
          <p:cNvPr id="403" name="Google Shape;403;p68"/>
          <p:cNvPicPr preferRelativeResize="0"/>
          <p:nvPr/>
        </p:nvPicPr>
        <p:blipFill>
          <a:blip r:embed="rId3">
            <a:alphaModFix/>
          </a:blip>
          <a:stretch>
            <a:fillRect/>
          </a:stretch>
        </p:blipFill>
        <p:spPr>
          <a:xfrm>
            <a:off x="0" y="0"/>
            <a:ext cx="3802508" cy="45688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15" name="Google Shape;415;p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16" name="Google Shape;416;p70"/>
          <p:cNvPicPr preferRelativeResize="0"/>
          <p:nvPr/>
        </p:nvPicPr>
        <p:blipFill>
          <a:blip r:embed="rId3">
            <a:alphaModFix/>
          </a:blip>
          <a:stretch>
            <a:fillRect/>
          </a:stretch>
        </p:blipFill>
        <p:spPr>
          <a:xfrm>
            <a:off x="376938" y="0"/>
            <a:ext cx="3857626" cy="5143501"/>
          </a:xfrm>
          <a:prstGeom prst="rect">
            <a:avLst/>
          </a:prstGeom>
          <a:noFill/>
          <a:ln>
            <a:noFill/>
          </a:ln>
        </p:spPr>
      </p:pic>
      <p:pic>
        <p:nvPicPr>
          <p:cNvPr id="417" name="Google Shape;417;p70"/>
          <p:cNvPicPr preferRelativeResize="0"/>
          <p:nvPr/>
        </p:nvPicPr>
        <p:blipFill>
          <a:blip r:embed="rId4">
            <a:alphaModFix/>
          </a:blip>
          <a:stretch>
            <a:fillRect/>
          </a:stretch>
        </p:blipFill>
        <p:spPr>
          <a:xfrm>
            <a:off x="4799988" y="0"/>
            <a:ext cx="3857626" cy="51435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54A2-C5CF-4101-A4D7-C3E3B7C1CB03}"/>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2A633F2E-CA97-46A2-B018-50EBF2DF2A85}"/>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1. Man, age 35, Black, born ~1825.</a:t>
            </a:r>
          </a:p>
          <a:p>
            <a:pPr marL="114300" indent="0">
              <a:buNone/>
            </a:pPr>
            <a:r>
              <a:rPr lang="en-US" sz="2500" dirty="0"/>
              <a:t>2. Girl, age 10, Black, born ~1850.</a:t>
            </a:r>
          </a:p>
          <a:p>
            <a:pPr marL="114300" indent="0">
              <a:buNone/>
            </a:pPr>
            <a:r>
              <a:rPr lang="en-US" sz="2500" dirty="0"/>
              <a:t>3. Boy, age 11, Black, born ~1849.</a:t>
            </a:r>
          </a:p>
          <a:p>
            <a:pPr marL="114300" indent="0">
              <a:buNone/>
            </a:pPr>
            <a:r>
              <a:rPr lang="en-US" sz="2500" dirty="0"/>
              <a:t>4. Woman, age 30, Black, born ~1830.</a:t>
            </a:r>
          </a:p>
          <a:p>
            <a:pPr marL="114300" indent="0">
              <a:buNone/>
            </a:pPr>
            <a:r>
              <a:rPr lang="en-US" sz="2500" dirty="0"/>
              <a:t>5. Girl, age 5, Black, born ~1855.</a:t>
            </a:r>
          </a:p>
        </p:txBody>
      </p:sp>
    </p:spTree>
    <p:extLst>
      <p:ext uri="{BB962C8B-B14F-4D97-AF65-F5344CB8AC3E}">
        <p14:creationId xmlns:p14="http://schemas.microsoft.com/office/powerpoint/2010/main" val="38557291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CFAE-466F-4BFB-BA43-7234D3F11BEF}"/>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A320A5F1-FB1E-4325-9798-AD876823542E}"/>
              </a:ext>
            </a:extLst>
          </p:cNvPr>
          <p:cNvSpPr>
            <a:spLocks noGrp="1"/>
          </p:cNvSpPr>
          <p:nvPr>
            <p:ph type="body" idx="1"/>
          </p:nvPr>
        </p:nvSpPr>
        <p:spPr/>
        <p:txBody>
          <a:bodyPr>
            <a:normAutofit/>
          </a:bodyPr>
          <a:lstStyle/>
          <a:p>
            <a:endParaRPr lang="en-US" sz="2500" dirty="0"/>
          </a:p>
          <a:p>
            <a:pPr marL="114300" indent="0">
              <a:buNone/>
            </a:pPr>
            <a:r>
              <a:rPr lang="en-US" sz="2500" dirty="0"/>
              <a:t>6. Woman, age 32, Black, born ~1828.</a:t>
            </a:r>
          </a:p>
          <a:p>
            <a:pPr marL="114300" indent="0">
              <a:buNone/>
            </a:pPr>
            <a:r>
              <a:rPr lang="en-US" sz="2500" dirty="0"/>
              <a:t>7. Man, age 42, Black, born ~1818.</a:t>
            </a:r>
          </a:p>
          <a:p>
            <a:pPr marL="114300" indent="0">
              <a:buNone/>
            </a:pPr>
            <a:r>
              <a:rPr lang="en-US" sz="2500" dirty="0"/>
              <a:t>8. Boy, age 12, Black, born ~1848.</a:t>
            </a:r>
          </a:p>
          <a:p>
            <a:pPr marL="114300" indent="0">
              <a:buNone/>
            </a:pPr>
            <a:r>
              <a:rPr lang="en-US" sz="2500" dirty="0"/>
              <a:t>9. Woman, age 40, Black, born ~1820.</a:t>
            </a:r>
          </a:p>
          <a:p>
            <a:pPr marL="114300" indent="0">
              <a:buNone/>
            </a:pPr>
            <a:r>
              <a:rPr lang="en-US" sz="2500" dirty="0"/>
              <a:t>10. Woman, age 50, Black, born ~1810.</a:t>
            </a:r>
          </a:p>
        </p:txBody>
      </p:sp>
    </p:spTree>
    <p:extLst>
      <p:ext uri="{BB962C8B-B14F-4D97-AF65-F5344CB8AC3E}">
        <p14:creationId xmlns:p14="http://schemas.microsoft.com/office/powerpoint/2010/main" val="852680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D371F-FDAE-476B-9577-6475F7D21999}"/>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C6EC8E5C-312C-44D8-BC3A-9DBB67A81174}"/>
              </a:ext>
            </a:extLst>
          </p:cNvPr>
          <p:cNvSpPr>
            <a:spLocks noGrp="1"/>
          </p:cNvSpPr>
          <p:nvPr>
            <p:ph type="body" idx="1"/>
          </p:nvPr>
        </p:nvSpPr>
        <p:spPr/>
        <p:txBody>
          <a:bodyPr>
            <a:normAutofit/>
          </a:bodyPr>
          <a:lstStyle/>
          <a:p>
            <a:endParaRPr lang="en-US" sz="2500" dirty="0"/>
          </a:p>
          <a:p>
            <a:pPr marL="114300" indent="0">
              <a:buNone/>
            </a:pPr>
            <a:r>
              <a:rPr lang="en-US" sz="2500" dirty="0"/>
              <a:t>11. Man, age 40, Black, born ~1820.</a:t>
            </a:r>
          </a:p>
          <a:p>
            <a:pPr marL="114300" indent="0">
              <a:buNone/>
            </a:pPr>
            <a:r>
              <a:rPr lang="en-US" sz="2500" dirty="0"/>
              <a:t>12. Woman, age 30, Black, born ~1830.</a:t>
            </a:r>
          </a:p>
          <a:p>
            <a:pPr marL="114300" indent="0">
              <a:buNone/>
            </a:pPr>
            <a:r>
              <a:rPr lang="en-US" sz="2500" dirty="0"/>
              <a:t>13. Girl, age 7, Black, born ~1853.</a:t>
            </a:r>
          </a:p>
          <a:p>
            <a:pPr marL="114300" indent="0">
              <a:buNone/>
            </a:pPr>
            <a:r>
              <a:rPr lang="en-US" sz="2500" dirty="0"/>
              <a:t>14. Girl, age 6, Black, born ~1854.</a:t>
            </a:r>
          </a:p>
          <a:p>
            <a:pPr marL="114300" indent="0">
              <a:buNone/>
            </a:pPr>
            <a:r>
              <a:rPr lang="en-US" sz="2500" dirty="0"/>
              <a:t>15. Man, age 20, Black, born ~1840.</a:t>
            </a:r>
          </a:p>
        </p:txBody>
      </p:sp>
    </p:spTree>
    <p:extLst>
      <p:ext uri="{BB962C8B-B14F-4D97-AF65-F5344CB8AC3E}">
        <p14:creationId xmlns:p14="http://schemas.microsoft.com/office/powerpoint/2010/main" val="3270569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C039-F5FF-4454-BF60-B23573D2DE0F}"/>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7EB3400C-B387-4F4A-8E13-5677438A865F}"/>
              </a:ext>
            </a:extLst>
          </p:cNvPr>
          <p:cNvSpPr>
            <a:spLocks noGrp="1"/>
          </p:cNvSpPr>
          <p:nvPr>
            <p:ph type="body" idx="1"/>
          </p:nvPr>
        </p:nvSpPr>
        <p:spPr/>
        <p:txBody>
          <a:bodyPr>
            <a:normAutofit/>
          </a:bodyPr>
          <a:lstStyle/>
          <a:p>
            <a:endParaRPr lang="en-US" sz="2500" dirty="0"/>
          </a:p>
          <a:p>
            <a:pPr marL="114300" indent="0">
              <a:buNone/>
            </a:pPr>
            <a:r>
              <a:rPr lang="en-US" sz="2500" dirty="0"/>
              <a:t>16. Man, age 40, Black, born ~1820.</a:t>
            </a:r>
          </a:p>
          <a:p>
            <a:pPr marL="114300" indent="0">
              <a:buNone/>
            </a:pPr>
            <a:r>
              <a:rPr lang="en-US" sz="2500" dirty="0"/>
              <a:t>17. Boy, age 10, Black, born ~1850.</a:t>
            </a:r>
          </a:p>
          <a:p>
            <a:pPr marL="114300" indent="0">
              <a:buNone/>
            </a:pPr>
            <a:r>
              <a:rPr lang="en-US" sz="2500" dirty="0"/>
              <a:t>18. Woman, age 70, Black, born ~1790.</a:t>
            </a:r>
          </a:p>
          <a:p>
            <a:pPr marL="114300" indent="0">
              <a:buNone/>
            </a:pPr>
            <a:r>
              <a:rPr lang="en-US" sz="2500" dirty="0"/>
              <a:t>19. Girl, age 10, Black, born ~1850.</a:t>
            </a:r>
          </a:p>
          <a:p>
            <a:pPr marL="114300" indent="0">
              <a:buNone/>
            </a:pPr>
            <a:r>
              <a:rPr lang="en-US" sz="2500" dirty="0"/>
              <a:t>20. Girl, age 4, Black, born ~1856.</a:t>
            </a:r>
          </a:p>
        </p:txBody>
      </p:sp>
    </p:spTree>
    <p:extLst>
      <p:ext uri="{BB962C8B-B14F-4D97-AF65-F5344CB8AC3E}">
        <p14:creationId xmlns:p14="http://schemas.microsoft.com/office/powerpoint/2010/main" val="117793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9C04-8064-4FA6-89A8-3DDCB5A27A25}"/>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B26ACD18-AC27-4810-B04A-76995D3343AE}"/>
              </a:ext>
            </a:extLst>
          </p:cNvPr>
          <p:cNvSpPr>
            <a:spLocks noGrp="1"/>
          </p:cNvSpPr>
          <p:nvPr>
            <p:ph type="body" idx="1"/>
          </p:nvPr>
        </p:nvSpPr>
        <p:spPr/>
        <p:txBody>
          <a:bodyPr>
            <a:normAutofit/>
          </a:bodyPr>
          <a:lstStyle/>
          <a:p>
            <a:endParaRPr lang="en-US" sz="2500" dirty="0"/>
          </a:p>
          <a:p>
            <a:pPr marL="114300" indent="0">
              <a:buNone/>
            </a:pPr>
            <a:r>
              <a:rPr lang="en-US" sz="2500" dirty="0"/>
              <a:t>21. Male infant, age 2 months, Black, born ~1859.</a:t>
            </a:r>
          </a:p>
          <a:p>
            <a:pPr marL="114300" indent="0">
              <a:buNone/>
            </a:pPr>
            <a:r>
              <a:rPr lang="en-US" sz="2500" dirty="0"/>
              <a:t>22. Woman, age 30, Black, born ~1830.</a:t>
            </a:r>
          </a:p>
          <a:p>
            <a:pPr marL="114300" indent="0">
              <a:buNone/>
            </a:pPr>
            <a:r>
              <a:rPr lang="en-US" sz="2500" dirty="0"/>
              <a:t>23. Man, age 42, Black, born ~1818.</a:t>
            </a:r>
          </a:p>
          <a:p>
            <a:pPr marL="114300" indent="0">
              <a:buNone/>
            </a:pPr>
            <a:r>
              <a:rPr lang="en-US" sz="2500" dirty="0"/>
              <a:t>24. Man, age 42, Black, born ~1818.</a:t>
            </a:r>
          </a:p>
          <a:p>
            <a:pPr marL="114300" indent="0">
              <a:buNone/>
            </a:pPr>
            <a:r>
              <a:rPr lang="en-US" sz="2500" dirty="0"/>
              <a:t>25. Man, age 18, Black, born ~1842.</a:t>
            </a:r>
          </a:p>
        </p:txBody>
      </p:sp>
    </p:spTree>
    <p:extLst>
      <p:ext uri="{BB962C8B-B14F-4D97-AF65-F5344CB8AC3E}">
        <p14:creationId xmlns:p14="http://schemas.microsoft.com/office/powerpoint/2010/main" val="1492638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dirty="0"/>
              <a:t>Archival Silence</a:t>
            </a:r>
            <a:endParaRPr dirty="0"/>
          </a:p>
        </p:txBody>
      </p:sp>
      <p:sp>
        <p:nvSpPr>
          <p:cNvPr id="92" name="Google Shape;92;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Carter, Rodney G.S. 2006. “Of Things Said and Unsaid: Power, Archival Silences, and Power in Silence”. Archivaria 61 (September), 215-33. </a:t>
            </a:r>
            <a:r>
              <a:rPr lang="en" u="sng">
                <a:solidFill>
                  <a:schemeClr val="hlink"/>
                </a:solidFill>
                <a:hlinkClick r:id="rId3"/>
              </a:rPr>
              <a:t>https://archivaria.ca/index.php/archivaria/article/view/12541</a:t>
            </a:r>
            <a:r>
              <a:rPr lang="en"/>
              <a:t>.</a:t>
            </a:r>
            <a:endParaRPr/>
          </a:p>
          <a:p>
            <a:pPr marL="0" lvl="0" indent="0" algn="l" rtl="0">
              <a:spcBef>
                <a:spcPts val="1200"/>
              </a:spcBef>
              <a:spcAft>
                <a:spcPts val="0"/>
              </a:spcAft>
              <a:buNone/>
            </a:pPr>
            <a:r>
              <a:rPr lang="en"/>
              <a:t>Carter explains how the absence of individuals or groups from the archive can be a form of violence, and suggests that archivists should extend the invitation to all groups into the archive, while recognizing that some groups may choose to remain silent.</a:t>
            </a:r>
            <a:endParaRPr/>
          </a:p>
          <a:p>
            <a:pPr marL="0" lvl="0" indent="0" algn="l" rtl="0">
              <a:spcBef>
                <a:spcPts val="1200"/>
              </a:spcBef>
              <a:spcAft>
                <a:spcPts val="1200"/>
              </a:spcAft>
              <a:buNone/>
            </a:pPr>
            <a:r>
              <a:rPr lang="en"/>
              <a:t>What silences exist in La Grange’s historical society’s archive? African American and other minority residents? The town’s earliest residents?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8641-D57A-435D-8DA7-82ED9079C1C5}"/>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D766F53C-3450-4ED7-8C44-DBDD7AA58239}"/>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26. Male baby, age 2, Black, born ~1858.</a:t>
            </a:r>
          </a:p>
          <a:p>
            <a:pPr marL="114300" indent="0">
              <a:buNone/>
            </a:pPr>
            <a:r>
              <a:rPr lang="en-US" sz="2500" dirty="0"/>
              <a:t>27. Woman, age 30, Black, born ~1830.</a:t>
            </a:r>
          </a:p>
          <a:p>
            <a:pPr marL="114300" indent="0">
              <a:buNone/>
            </a:pPr>
            <a:r>
              <a:rPr lang="en-US" sz="2500" dirty="0"/>
              <a:t>28. Woman, age 20, Black, born ~1840.</a:t>
            </a:r>
          </a:p>
          <a:p>
            <a:pPr marL="114300" indent="0">
              <a:buNone/>
            </a:pPr>
            <a:r>
              <a:rPr lang="en-US" sz="2500" dirty="0"/>
              <a:t>29. Man, age 20, Black, born ~1840.</a:t>
            </a:r>
          </a:p>
          <a:p>
            <a:pPr marL="114300" indent="0">
              <a:buNone/>
            </a:pPr>
            <a:r>
              <a:rPr lang="en-US" sz="2500" dirty="0"/>
              <a:t>30. Boy, age 14, Black, born ~1846.</a:t>
            </a:r>
          </a:p>
        </p:txBody>
      </p:sp>
    </p:spTree>
    <p:extLst>
      <p:ext uri="{BB962C8B-B14F-4D97-AF65-F5344CB8AC3E}">
        <p14:creationId xmlns:p14="http://schemas.microsoft.com/office/powerpoint/2010/main" val="2936386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2EAD1-0B9C-4673-8465-B69CB3B72C21}"/>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83D68DEA-0624-4A15-949C-076326DAFCA6}"/>
              </a:ext>
            </a:extLst>
          </p:cNvPr>
          <p:cNvSpPr>
            <a:spLocks noGrp="1"/>
          </p:cNvSpPr>
          <p:nvPr>
            <p:ph type="body" idx="1"/>
          </p:nvPr>
        </p:nvSpPr>
        <p:spPr/>
        <p:txBody>
          <a:bodyPr>
            <a:normAutofit/>
          </a:bodyPr>
          <a:lstStyle/>
          <a:p>
            <a:endParaRPr lang="en-US" sz="2500" dirty="0"/>
          </a:p>
          <a:p>
            <a:pPr marL="114300" indent="0">
              <a:buNone/>
            </a:pPr>
            <a:r>
              <a:rPr lang="en-US" sz="2500" dirty="0"/>
              <a:t>31. Girl, age 10, Black, born ~1850.</a:t>
            </a:r>
          </a:p>
          <a:p>
            <a:pPr marL="114300" indent="0">
              <a:buNone/>
            </a:pPr>
            <a:r>
              <a:rPr lang="en-US" sz="2500" dirty="0"/>
              <a:t>32. Female baby, age 1, Black, born ~1859.</a:t>
            </a:r>
          </a:p>
          <a:p>
            <a:pPr marL="114300" indent="0">
              <a:buNone/>
            </a:pPr>
            <a:r>
              <a:rPr lang="en-US" sz="2500" dirty="0"/>
              <a:t>33. Man, age 19, Black, born ~1841.</a:t>
            </a:r>
          </a:p>
          <a:p>
            <a:pPr marL="114300" indent="0">
              <a:buNone/>
            </a:pPr>
            <a:r>
              <a:rPr lang="en-US" sz="2500" dirty="0"/>
              <a:t>34. Man, age 40, Black, born ~1820.</a:t>
            </a:r>
          </a:p>
          <a:p>
            <a:pPr marL="114300" indent="0">
              <a:buNone/>
            </a:pPr>
            <a:r>
              <a:rPr lang="en-US" sz="2500" dirty="0"/>
              <a:t>35. Man, age 40, Black, born ~1820.</a:t>
            </a:r>
          </a:p>
        </p:txBody>
      </p:sp>
    </p:spTree>
    <p:extLst>
      <p:ext uri="{BB962C8B-B14F-4D97-AF65-F5344CB8AC3E}">
        <p14:creationId xmlns:p14="http://schemas.microsoft.com/office/powerpoint/2010/main" val="6164214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0289-89EB-43AC-81E4-B0C6EC2EC0CF}"/>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1615E827-B231-431E-A458-C7DB81CEF2E0}"/>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36. Man, age 30, Black, born ~1830.</a:t>
            </a:r>
          </a:p>
          <a:p>
            <a:pPr marL="114300" indent="0">
              <a:buNone/>
            </a:pPr>
            <a:r>
              <a:rPr lang="en-US" sz="2500" dirty="0"/>
              <a:t>37. Girl or woman, age illegible, Black.</a:t>
            </a:r>
          </a:p>
          <a:p>
            <a:pPr marL="114300" indent="0">
              <a:buNone/>
            </a:pPr>
            <a:r>
              <a:rPr lang="en-US" sz="2500" dirty="0"/>
              <a:t>38. Girl, age 8, Black, born ~1852.</a:t>
            </a:r>
          </a:p>
          <a:p>
            <a:pPr marL="114300" indent="0">
              <a:buNone/>
            </a:pPr>
            <a:r>
              <a:rPr lang="en-US" sz="2500" dirty="0"/>
              <a:t>39. Man, age 60, Black, born ~1800.</a:t>
            </a:r>
          </a:p>
          <a:p>
            <a:pPr marL="114300" indent="0">
              <a:buNone/>
            </a:pPr>
            <a:r>
              <a:rPr lang="en-US" sz="2500" dirty="0"/>
              <a:t>40. Boy, age 10, Black, born ~1850.</a:t>
            </a:r>
          </a:p>
        </p:txBody>
      </p:sp>
    </p:spTree>
    <p:extLst>
      <p:ext uri="{BB962C8B-B14F-4D97-AF65-F5344CB8AC3E}">
        <p14:creationId xmlns:p14="http://schemas.microsoft.com/office/powerpoint/2010/main" val="885369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3E66-B853-4C61-BB68-2AF891F3D41F}"/>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965530D5-EE90-4E03-B541-0DE4252C3AFD}"/>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41. Woman, age 40, Black, born ~1820.</a:t>
            </a:r>
          </a:p>
          <a:p>
            <a:pPr marL="114300" indent="0">
              <a:buNone/>
            </a:pPr>
            <a:r>
              <a:rPr lang="en-US" sz="2500" dirty="0"/>
              <a:t>42. Man, age 18, Black, born ~1842.</a:t>
            </a:r>
          </a:p>
          <a:p>
            <a:pPr marL="114300" indent="0">
              <a:buNone/>
            </a:pPr>
            <a:r>
              <a:rPr lang="en-US" sz="2500" dirty="0"/>
              <a:t>43. Woman, age 20, Black, born ~1840.</a:t>
            </a:r>
          </a:p>
          <a:p>
            <a:pPr marL="114300" indent="0">
              <a:buNone/>
            </a:pPr>
            <a:r>
              <a:rPr lang="en-US" sz="2500" dirty="0"/>
              <a:t>44. Woman, age 20, Black, born ~1840.</a:t>
            </a:r>
          </a:p>
          <a:p>
            <a:pPr marL="114300" indent="0">
              <a:buNone/>
            </a:pPr>
            <a:r>
              <a:rPr lang="en-US" sz="2500" dirty="0"/>
              <a:t>45. Man, age 20, Black, born ~1840.</a:t>
            </a:r>
          </a:p>
        </p:txBody>
      </p:sp>
    </p:spTree>
    <p:extLst>
      <p:ext uri="{BB962C8B-B14F-4D97-AF65-F5344CB8AC3E}">
        <p14:creationId xmlns:p14="http://schemas.microsoft.com/office/powerpoint/2010/main" val="12172893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1038-46B0-42BB-90C8-140B15107100}"/>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A07A40BA-0A4E-4A97-87FE-E500BEAD5291}"/>
              </a:ext>
            </a:extLst>
          </p:cNvPr>
          <p:cNvSpPr>
            <a:spLocks noGrp="1"/>
          </p:cNvSpPr>
          <p:nvPr>
            <p:ph type="body" idx="1"/>
          </p:nvPr>
        </p:nvSpPr>
        <p:spPr/>
        <p:txBody>
          <a:bodyPr>
            <a:normAutofit/>
          </a:bodyPr>
          <a:lstStyle/>
          <a:p>
            <a:endParaRPr lang="en-US" sz="2500" dirty="0"/>
          </a:p>
          <a:p>
            <a:pPr marL="114300" indent="0">
              <a:buNone/>
            </a:pPr>
            <a:r>
              <a:rPr lang="en-US" sz="2500" dirty="0"/>
              <a:t>46. Woman, age 40, Black, born ~1820.</a:t>
            </a:r>
          </a:p>
          <a:p>
            <a:pPr marL="114300" indent="0">
              <a:buNone/>
            </a:pPr>
            <a:r>
              <a:rPr lang="en-US" sz="2500" dirty="0"/>
              <a:t>47. Woman, age 20, Black, born ~1840.</a:t>
            </a:r>
          </a:p>
          <a:p>
            <a:pPr marL="114300" indent="0">
              <a:buNone/>
            </a:pPr>
            <a:r>
              <a:rPr lang="en-US" sz="2500" dirty="0"/>
              <a:t>48. Female baby, age 2, Black, born ~1858.</a:t>
            </a:r>
          </a:p>
          <a:p>
            <a:pPr marL="114300" indent="0">
              <a:buNone/>
            </a:pPr>
            <a:r>
              <a:rPr lang="en-US" sz="2500" dirty="0"/>
              <a:t>49. Female baby, age 1, Black, born ~1859.</a:t>
            </a:r>
          </a:p>
          <a:p>
            <a:pPr marL="114300" indent="0">
              <a:buNone/>
            </a:pPr>
            <a:r>
              <a:rPr lang="en-US" sz="2500" dirty="0"/>
              <a:t>50. Male infant, age 3 months, Black, born ~1860.</a:t>
            </a:r>
          </a:p>
        </p:txBody>
      </p:sp>
    </p:spTree>
    <p:extLst>
      <p:ext uri="{BB962C8B-B14F-4D97-AF65-F5344CB8AC3E}">
        <p14:creationId xmlns:p14="http://schemas.microsoft.com/office/powerpoint/2010/main" val="1680682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39EBD-B889-46E4-8344-6EC65F9EA2E2}"/>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E34F4F66-E381-4B65-AD49-DC968B7D0EE8}"/>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51. Boy, age 10, Black, born ~1850.</a:t>
            </a:r>
          </a:p>
          <a:p>
            <a:pPr marL="114300" indent="0">
              <a:buNone/>
            </a:pPr>
            <a:r>
              <a:rPr lang="en-US" sz="2500" dirty="0"/>
              <a:t>52. Male baby, age 1, Black, born ~1859.</a:t>
            </a:r>
          </a:p>
          <a:p>
            <a:pPr marL="114300" indent="0">
              <a:buNone/>
            </a:pPr>
            <a:r>
              <a:rPr lang="en-US" sz="2500" dirty="0"/>
              <a:t>53. Boy, age 10, Black, born ~1850.</a:t>
            </a:r>
          </a:p>
          <a:p>
            <a:pPr marL="114300" indent="0">
              <a:buNone/>
            </a:pPr>
            <a:r>
              <a:rPr lang="en-US" sz="2500" dirty="0"/>
              <a:t>54. Man, age 45, Black, born ~1815.</a:t>
            </a:r>
          </a:p>
          <a:p>
            <a:pPr marL="114300" indent="0">
              <a:buNone/>
            </a:pPr>
            <a:r>
              <a:rPr lang="en-US" sz="2500" dirty="0"/>
              <a:t>55. Man, age 70, Black, born ~1790.</a:t>
            </a:r>
          </a:p>
        </p:txBody>
      </p:sp>
    </p:spTree>
    <p:extLst>
      <p:ext uri="{BB962C8B-B14F-4D97-AF65-F5344CB8AC3E}">
        <p14:creationId xmlns:p14="http://schemas.microsoft.com/office/powerpoint/2010/main" val="40370459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3AD3-DE48-4A4F-B0EF-34AA11D1CE8F}"/>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0A9F8D3F-E896-48F5-B70C-1353CE3B2FE2}"/>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56. Boy, age 12, Black, born ~1848.</a:t>
            </a:r>
          </a:p>
          <a:p>
            <a:pPr marL="114300" indent="0">
              <a:buNone/>
            </a:pPr>
            <a:r>
              <a:rPr lang="en-US" sz="2500" dirty="0"/>
              <a:t>57. Female infant, age 2 months, Mulatto, born ~1860.</a:t>
            </a:r>
          </a:p>
          <a:p>
            <a:pPr marL="114300" indent="0">
              <a:buNone/>
            </a:pPr>
            <a:r>
              <a:rPr lang="en-US" sz="2500" dirty="0"/>
              <a:t>58. Girl, age 10, Black, born ~1850.</a:t>
            </a:r>
          </a:p>
          <a:p>
            <a:pPr marL="114300" indent="0">
              <a:buNone/>
            </a:pPr>
            <a:r>
              <a:rPr lang="en-US" sz="2500" dirty="0"/>
              <a:t>59. Man, age 18, Black, born ~1842.</a:t>
            </a:r>
          </a:p>
          <a:p>
            <a:pPr marL="114300" indent="0">
              <a:buNone/>
            </a:pPr>
            <a:r>
              <a:rPr lang="en-US" sz="2500" dirty="0"/>
              <a:t>60. Male baby, age 3, Black, born ~1857.</a:t>
            </a:r>
          </a:p>
        </p:txBody>
      </p:sp>
    </p:spTree>
    <p:extLst>
      <p:ext uri="{BB962C8B-B14F-4D97-AF65-F5344CB8AC3E}">
        <p14:creationId xmlns:p14="http://schemas.microsoft.com/office/powerpoint/2010/main" val="3057062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C22D-E2E3-463E-B5E1-E58DE4D71614}"/>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66A9689B-673C-4B0E-A77C-1857CF1E8D13}"/>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61. Woman, age 20, Black, born ~1840.</a:t>
            </a:r>
          </a:p>
          <a:p>
            <a:pPr marL="114300" indent="0">
              <a:buNone/>
            </a:pPr>
            <a:r>
              <a:rPr lang="en-US" sz="2500" dirty="0"/>
              <a:t>62. Woman, age 18, Mulatto, born ~1842.</a:t>
            </a:r>
          </a:p>
          <a:p>
            <a:pPr marL="114300" indent="0">
              <a:buNone/>
            </a:pPr>
            <a:r>
              <a:rPr lang="en-US" sz="2500" dirty="0"/>
              <a:t>63. Male baby, age 2, Black, born ~1858.</a:t>
            </a:r>
          </a:p>
          <a:p>
            <a:pPr marL="114300" indent="0">
              <a:buNone/>
            </a:pPr>
            <a:r>
              <a:rPr lang="en-US" sz="2500" dirty="0"/>
              <a:t>64. Woman, age 20, Black, born ~1840.</a:t>
            </a:r>
          </a:p>
          <a:p>
            <a:pPr marL="114300" indent="0">
              <a:buNone/>
            </a:pPr>
            <a:r>
              <a:rPr lang="en-US" sz="2500" dirty="0"/>
              <a:t>65. Woman, age 20, Black, born ~1840.</a:t>
            </a:r>
          </a:p>
        </p:txBody>
      </p:sp>
    </p:spTree>
    <p:extLst>
      <p:ext uri="{BB962C8B-B14F-4D97-AF65-F5344CB8AC3E}">
        <p14:creationId xmlns:p14="http://schemas.microsoft.com/office/powerpoint/2010/main" val="2421148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E6EA-2BF6-4CB8-AEDF-790800CE8190}"/>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4DB8428F-9D44-4788-88C3-BAE543A666CF}"/>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66. Man, age 40, Black, born ~1820.</a:t>
            </a:r>
          </a:p>
          <a:p>
            <a:pPr marL="114300" indent="0">
              <a:buNone/>
            </a:pPr>
            <a:r>
              <a:rPr lang="en-US" sz="2500" dirty="0"/>
              <a:t>67. Man, age 30, Black, born ~1830.</a:t>
            </a:r>
          </a:p>
          <a:p>
            <a:pPr marL="114300" indent="0">
              <a:buNone/>
            </a:pPr>
            <a:r>
              <a:rPr lang="en-US" sz="2500" dirty="0"/>
              <a:t>68. Woman, age 30, Black, born ~1830.</a:t>
            </a:r>
          </a:p>
          <a:p>
            <a:pPr marL="114300" indent="0">
              <a:buNone/>
            </a:pPr>
            <a:r>
              <a:rPr lang="en-US" sz="2500" dirty="0"/>
              <a:t>69. Woman, age 18, Mulatto, born ~1842.</a:t>
            </a:r>
          </a:p>
          <a:p>
            <a:pPr marL="114300" indent="0">
              <a:buNone/>
            </a:pPr>
            <a:r>
              <a:rPr lang="en-US" sz="2500" dirty="0"/>
              <a:t>70. Female infant, age 6 months, Mulatto, born ~1859.</a:t>
            </a:r>
          </a:p>
        </p:txBody>
      </p:sp>
    </p:spTree>
    <p:extLst>
      <p:ext uri="{BB962C8B-B14F-4D97-AF65-F5344CB8AC3E}">
        <p14:creationId xmlns:p14="http://schemas.microsoft.com/office/powerpoint/2010/main" val="3360863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50D4-51A7-4604-BB64-14179EAFB7B4}"/>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CD85537B-B30A-4E9B-8BC8-33AA3F81E67B}"/>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71. Male baby, age 1, Black, born ~1859.</a:t>
            </a:r>
          </a:p>
          <a:p>
            <a:pPr marL="114300" indent="0">
              <a:buNone/>
            </a:pPr>
            <a:r>
              <a:rPr lang="en-US" sz="2500" dirty="0"/>
              <a:t>72. Woman, age 40, Black, born ~1820.</a:t>
            </a:r>
          </a:p>
          <a:p>
            <a:pPr marL="114300" indent="0">
              <a:buNone/>
            </a:pPr>
            <a:r>
              <a:rPr lang="en-US" sz="2500" dirty="0"/>
              <a:t>73. Woman, age 50, Black, born ~1810.</a:t>
            </a:r>
          </a:p>
          <a:p>
            <a:pPr marL="114300" indent="0">
              <a:buNone/>
            </a:pPr>
            <a:r>
              <a:rPr lang="en-US" sz="2500" dirty="0"/>
              <a:t>74. Woman, age 40, Black, born ~1820.</a:t>
            </a:r>
          </a:p>
          <a:p>
            <a:pPr marL="114300" indent="0">
              <a:buNone/>
            </a:pPr>
            <a:r>
              <a:rPr lang="en-US" sz="2500" dirty="0"/>
              <a:t>75. Man, age 30, Black, born ~1830.</a:t>
            </a:r>
          </a:p>
        </p:txBody>
      </p:sp>
    </p:spTree>
    <p:extLst>
      <p:ext uri="{BB962C8B-B14F-4D97-AF65-F5344CB8AC3E}">
        <p14:creationId xmlns:p14="http://schemas.microsoft.com/office/powerpoint/2010/main" val="175168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8" name="Google Shape;98;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9" name="Google Shape;99;p20"/>
          <p:cNvPicPr preferRelativeResize="0"/>
          <p:nvPr/>
        </p:nvPicPr>
        <p:blipFill>
          <a:blip r:embed="rId3">
            <a:alphaModFix/>
          </a:blip>
          <a:stretch>
            <a:fillRect/>
          </a:stretch>
        </p:blipFill>
        <p:spPr>
          <a:xfrm>
            <a:off x="2440088" y="0"/>
            <a:ext cx="4264485" cy="514350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8508-AA70-418E-ACFA-70A62AD06F0F}"/>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3635053B-6557-4A95-AC17-0E0C14804FBE}"/>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76. Boy, age 15, Black, born ~1845.</a:t>
            </a:r>
          </a:p>
          <a:p>
            <a:pPr marL="114300" indent="0">
              <a:buNone/>
            </a:pPr>
            <a:r>
              <a:rPr lang="en-US" sz="2500" dirty="0"/>
              <a:t>77. Girl, age 12, Black, born ~1848.</a:t>
            </a:r>
          </a:p>
          <a:p>
            <a:pPr marL="114300" indent="0">
              <a:buNone/>
            </a:pPr>
            <a:r>
              <a:rPr lang="en-US" sz="2500" dirty="0"/>
              <a:t>78. Male baby, age 2, Black, born ~1858.</a:t>
            </a:r>
          </a:p>
          <a:p>
            <a:pPr marL="114300" indent="0">
              <a:buNone/>
            </a:pPr>
            <a:r>
              <a:rPr lang="en-US" sz="2500" dirty="0"/>
              <a:t>79. Woman, age 20, Black, born ~1840.</a:t>
            </a:r>
          </a:p>
          <a:p>
            <a:pPr marL="114300" indent="0">
              <a:buNone/>
            </a:pPr>
            <a:r>
              <a:rPr lang="en-US" sz="2500" dirty="0"/>
              <a:t>80. Woman, age 19, Mulatto, born ~1841.</a:t>
            </a:r>
          </a:p>
        </p:txBody>
      </p:sp>
    </p:spTree>
    <p:extLst>
      <p:ext uri="{BB962C8B-B14F-4D97-AF65-F5344CB8AC3E}">
        <p14:creationId xmlns:p14="http://schemas.microsoft.com/office/powerpoint/2010/main" val="38752435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5285-0C9C-4BE8-AAE2-BF5280284DBA}"/>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E729ED70-2128-40F6-A86A-FDAA3088DEBC}"/>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81. Man, age 50, Mulatto, born ~1810.</a:t>
            </a:r>
          </a:p>
          <a:p>
            <a:pPr marL="114300" indent="0">
              <a:buNone/>
            </a:pPr>
            <a:r>
              <a:rPr lang="en-US" sz="2500" dirty="0"/>
              <a:t>82. Boy, age 16, Black, born ~1844.</a:t>
            </a:r>
          </a:p>
          <a:p>
            <a:pPr marL="114300" indent="0">
              <a:buNone/>
            </a:pPr>
            <a:r>
              <a:rPr lang="en-US" sz="2500" dirty="0"/>
              <a:t>83. Male baby, age 3, Black, born ~1857.</a:t>
            </a:r>
          </a:p>
          <a:p>
            <a:pPr marL="114300" indent="0">
              <a:buNone/>
            </a:pPr>
            <a:r>
              <a:rPr lang="en-US" sz="2500" dirty="0"/>
              <a:t>84. Woman, age 30, Black, born ~1830.</a:t>
            </a:r>
          </a:p>
          <a:p>
            <a:pPr marL="114300" indent="0">
              <a:buNone/>
            </a:pPr>
            <a:r>
              <a:rPr lang="en-US" sz="2500" dirty="0"/>
              <a:t>85. Man, age 40, Black, born ~1820.</a:t>
            </a:r>
          </a:p>
        </p:txBody>
      </p:sp>
    </p:spTree>
    <p:extLst>
      <p:ext uri="{BB962C8B-B14F-4D97-AF65-F5344CB8AC3E}">
        <p14:creationId xmlns:p14="http://schemas.microsoft.com/office/powerpoint/2010/main" val="32888740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6529-1EB2-46AE-A4A1-0726526738EF}"/>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572258EA-8C89-4D69-BAD0-9C07A263B479}"/>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86. Man, age 40, Black, born ~1820.</a:t>
            </a:r>
          </a:p>
          <a:p>
            <a:pPr marL="114300" indent="0">
              <a:buNone/>
            </a:pPr>
            <a:r>
              <a:rPr lang="en-US" sz="2500" dirty="0"/>
              <a:t>87. Man, age 30, Black, born ~1830.</a:t>
            </a:r>
          </a:p>
          <a:p>
            <a:pPr marL="114300" indent="0">
              <a:buNone/>
            </a:pPr>
            <a:r>
              <a:rPr lang="en-US" sz="2500" dirty="0"/>
              <a:t>88. Man, age 19, Black, born ~1841.</a:t>
            </a:r>
          </a:p>
          <a:p>
            <a:pPr marL="114300" indent="0">
              <a:buNone/>
            </a:pPr>
            <a:r>
              <a:rPr lang="en-US" sz="2500" dirty="0"/>
              <a:t>89. Male baby, age 3, Black, born ~1857.</a:t>
            </a:r>
          </a:p>
          <a:p>
            <a:pPr marL="114300" indent="0">
              <a:buNone/>
            </a:pPr>
            <a:r>
              <a:rPr lang="en-US" sz="2500" dirty="0"/>
              <a:t>90. Male infant, age 1 month, Black, born ~1860.</a:t>
            </a:r>
          </a:p>
        </p:txBody>
      </p:sp>
    </p:spTree>
    <p:extLst>
      <p:ext uri="{BB962C8B-B14F-4D97-AF65-F5344CB8AC3E}">
        <p14:creationId xmlns:p14="http://schemas.microsoft.com/office/powerpoint/2010/main" val="16969505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F7BE-80AD-4E09-82C1-602EEA8723C3}"/>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EBED1CAA-4A11-44DE-981B-A65D6AC2F6F5}"/>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91. Man, age 42, Black, born ~1818.</a:t>
            </a:r>
          </a:p>
          <a:p>
            <a:pPr marL="114300" indent="0">
              <a:buNone/>
            </a:pPr>
            <a:r>
              <a:rPr lang="en-US" sz="2500" dirty="0"/>
              <a:t>92. Man, age 20, Black, born ~1820.</a:t>
            </a:r>
          </a:p>
          <a:p>
            <a:pPr marL="114300" indent="0">
              <a:buNone/>
            </a:pPr>
            <a:r>
              <a:rPr lang="en-US" sz="2500" dirty="0"/>
              <a:t>93. Man, age 80, Black, born ~1780.</a:t>
            </a:r>
          </a:p>
          <a:p>
            <a:pPr marL="114300" indent="0">
              <a:buNone/>
            </a:pPr>
            <a:r>
              <a:rPr lang="en-US" sz="2500" dirty="0"/>
              <a:t>94. Man, age 30, Black, born ~1830.</a:t>
            </a:r>
          </a:p>
          <a:p>
            <a:pPr marL="114300" indent="0">
              <a:buNone/>
            </a:pPr>
            <a:r>
              <a:rPr lang="en-US" sz="2500" dirty="0"/>
              <a:t>95. Male baby, age 2, Black, born ~1858.</a:t>
            </a:r>
          </a:p>
        </p:txBody>
      </p:sp>
    </p:spTree>
    <p:extLst>
      <p:ext uri="{BB962C8B-B14F-4D97-AF65-F5344CB8AC3E}">
        <p14:creationId xmlns:p14="http://schemas.microsoft.com/office/powerpoint/2010/main" val="25786192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4EAF-D68B-4870-90E6-DBF7CC59A229}"/>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687558E7-0E30-4A15-A5CB-E1D6A80AD871}"/>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96. Male infant, age 6 months, Black, born ~1859.</a:t>
            </a:r>
          </a:p>
          <a:p>
            <a:pPr marL="114300" indent="0">
              <a:buNone/>
            </a:pPr>
            <a:r>
              <a:rPr lang="en-US" sz="2500" dirty="0"/>
              <a:t>97. Woman, age 40, Black, born ~1820.</a:t>
            </a:r>
          </a:p>
          <a:p>
            <a:pPr marL="114300" indent="0">
              <a:buNone/>
            </a:pPr>
            <a:r>
              <a:rPr lang="en-US" sz="2500" dirty="0"/>
              <a:t>98. Male baby, age 1, Black, born ~1859.</a:t>
            </a:r>
          </a:p>
          <a:p>
            <a:pPr marL="114300" indent="0">
              <a:buNone/>
            </a:pPr>
            <a:r>
              <a:rPr lang="en-US" sz="2500" dirty="0"/>
              <a:t>99. Woman, age 18, Black, born ~1842.</a:t>
            </a:r>
          </a:p>
          <a:p>
            <a:pPr marL="114300" indent="0">
              <a:buNone/>
            </a:pPr>
            <a:r>
              <a:rPr lang="en-US" sz="2500" dirty="0"/>
              <a:t>100. Man, age 25, Black, born ~1835.*</a:t>
            </a:r>
          </a:p>
          <a:p>
            <a:pPr marL="114300" indent="0">
              <a:buNone/>
            </a:pPr>
            <a:r>
              <a:rPr lang="en-US" sz="2500" dirty="0"/>
              <a:t>*Possibly William </a:t>
            </a:r>
            <a:r>
              <a:rPr lang="en-US" sz="2500" dirty="0" err="1"/>
              <a:t>Cossitt</a:t>
            </a:r>
            <a:r>
              <a:rPr lang="en-US" sz="2500" dirty="0"/>
              <a:t>.</a:t>
            </a:r>
          </a:p>
        </p:txBody>
      </p:sp>
    </p:spTree>
    <p:extLst>
      <p:ext uri="{BB962C8B-B14F-4D97-AF65-F5344CB8AC3E}">
        <p14:creationId xmlns:p14="http://schemas.microsoft.com/office/powerpoint/2010/main" val="39105577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B5B01-789C-4639-B46B-108F722DFBB0}"/>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DDDDCC7D-B297-4846-B804-935502DCB959}"/>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101. Woman, age 38, Black, born ~1822.</a:t>
            </a:r>
          </a:p>
          <a:p>
            <a:pPr marL="114300" indent="0">
              <a:buNone/>
            </a:pPr>
            <a:r>
              <a:rPr lang="en-US" sz="2500" dirty="0"/>
              <a:t>102. Girl, age 12, Black, born ~1848.</a:t>
            </a:r>
          </a:p>
          <a:p>
            <a:pPr marL="114300" indent="0">
              <a:buNone/>
            </a:pPr>
            <a:r>
              <a:rPr lang="en-US" sz="2500" dirty="0"/>
              <a:t>103. Man, age 48, Black, born ~1812.</a:t>
            </a:r>
          </a:p>
          <a:p>
            <a:pPr marL="114300" indent="0">
              <a:buNone/>
            </a:pPr>
            <a:r>
              <a:rPr lang="en-US" sz="2500" dirty="0"/>
              <a:t>104. Man, age 36, Black, born ~1824.</a:t>
            </a:r>
          </a:p>
          <a:p>
            <a:pPr marL="114300" indent="0">
              <a:buNone/>
            </a:pPr>
            <a:r>
              <a:rPr lang="en-US" sz="2500" dirty="0"/>
              <a:t>105. Girl, age 12, Black, born ~1848.</a:t>
            </a:r>
          </a:p>
        </p:txBody>
      </p:sp>
    </p:spTree>
    <p:extLst>
      <p:ext uri="{BB962C8B-B14F-4D97-AF65-F5344CB8AC3E}">
        <p14:creationId xmlns:p14="http://schemas.microsoft.com/office/powerpoint/2010/main" val="20538561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891E-F5F5-4E95-A9D7-3EF6738ED26A}"/>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9948A365-2731-4DCC-A673-743D9B7F25E4}"/>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106. Man, age 26, Black, born ~1834.</a:t>
            </a:r>
          </a:p>
          <a:p>
            <a:pPr marL="114300" indent="0">
              <a:buNone/>
            </a:pPr>
            <a:r>
              <a:rPr lang="en-US" sz="2500" dirty="0"/>
              <a:t>107. Man, age 23, Black, born ~1837.</a:t>
            </a:r>
          </a:p>
          <a:p>
            <a:pPr marL="114300" indent="0">
              <a:buNone/>
            </a:pPr>
            <a:r>
              <a:rPr lang="en-US" sz="2500" dirty="0"/>
              <a:t>108. Woman, age 38, Black, born ~1822.</a:t>
            </a:r>
          </a:p>
          <a:p>
            <a:pPr marL="114300" indent="0">
              <a:buNone/>
            </a:pPr>
            <a:r>
              <a:rPr lang="en-US" sz="2500" dirty="0"/>
              <a:t>109. Man, age 33, Black, born ~1827.</a:t>
            </a:r>
          </a:p>
          <a:p>
            <a:pPr marL="114300" indent="0">
              <a:buNone/>
            </a:pPr>
            <a:r>
              <a:rPr lang="en-US" sz="2500" dirty="0"/>
              <a:t>110. Woman, age 20, Black, born ~1840.</a:t>
            </a:r>
          </a:p>
        </p:txBody>
      </p:sp>
    </p:spTree>
    <p:extLst>
      <p:ext uri="{BB962C8B-B14F-4D97-AF65-F5344CB8AC3E}">
        <p14:creationId xmlns:p14="http://schemas.microsoft.com/office/powerpoint/2010/main" val="27553121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01B6-BC27-4A6F-AA59-6BDB97ACEA1E}"/>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4F073FFB-C28B-4CC4-85D6-28AE04D3E9E1}"/>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111. Girl, age 11, Black, born ~1849.</a:t>
            </a:r>
          </a:p>
          <a:p>
            <a:pPr marL="114300" indent="0">
              <a:buNone/>
            </a:pPr>
            <a:r>
              <a:rPr lang="en-US" sz="2500" dirty="0"/>
              <a:t>112. Female baby, age 3, Black, born ~1857.</a:t>
            </a:r>
          </a:p>
          <a:p>
            <a:pPr marL="114300" indent="0">
              <a:buNone/>
            </a:pPr>
            <a:r>
              <a:rPr lang="en-US" sz="2500" dirty="0"/>
              <a:t>113. Woman, age 18, Black, born ~1842.</a:t>
            </a:r>
          </a:p>
          <a:p>
            <a:pPr marL="114300" indent="0">
              <a:buNone/>
            </a:pPr>
            <a:r>
              <a:rPr lang="en-US" sz="2500" dirty="0"/>
              <a:t>114. Girl, age 12, Black, born ~1848.</a:t>
            </a:r>
          </a:p>
          <a:p>
            <a:pPr marL="114300" indent="0">
              <a:buNone/>
            </a:pPr>
            <a:r>
              <a:rPr lang="en-US" sz="2500" dirty="0"/>
              <a:t>115. Woman, age 28, Black, born ~1832.</a:t>
            </a:r>
          </a:p>
        </p:txBody>
      </p:sp>
    </p:spTree>
    <p:extLst>
      <p:ext uri="{BB962C8B-B14F-4D97-AF65-F5344CB8AC3E}">
        <p14:creationId xmlns:p14="http://schemas.microsoft.com/office/powerpoint/2010/main" val="7602373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46CD2-891F-4626-A4BF-375D1D32CD61}"/>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4DDF4F74-726E-4108-94BB-E5C3DC9327DB}"/>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116. Girl, age 15, Black, born ~1845.</a:t>
            </a:r>
          </a:p>
          <a:p>
            <a:pPr marL="114300" indent="0">
              <a:buNone/>
            </a:pPr>
            <a:r>
              <a:rPr lang="en-US" sz="2500" dirty="0"/>
              <a:t>117. Woman, age 43, Black, born ~1817.</a:t>
            </a:r>
          </a:p>
          <a:p>
            <a:pPr marL="114300" indent="0">
              <a:buNone/>
            </a:pPr>
            <a:r>
              <a:rPr lang="en-US" sz="2500" dirty="0"/>
              <a:t>118. Woman, age 50, Black, born ~1810.</a:t>
            </a:r>
          </a:p>
          <a:p>
            <a:pPr marL="114300" indent="0">
              <a:buNone/>
            </a:pPr>
            <a:r>
              <a:rPr lang="en-US" sz="2500" dirty="0"/>
              <a:t>119. Man, age 24, Black, born ~1836.</a:t>
            </a:r>
          </a:p>
          <a:p>
            <a:pPr marL="114300" indent="0">
              <a:buNone/>
            </a:pPr>
            <a:r>
              <a:rPr lang="en-US" sz="2500" dirty="0"/>
              <a:t>120. Girl, age 13, Black, born ~1847.</a:t>
            </a:r>
          </a:p>
        </p:txBody>
      </p:sp>
    </p:spTree>
    <p:extLst>
      <p:ext uri="{BB962C8B-B14F-4D97-AF65-F5344CB8AC3E}">
        <p14:creationId xmlns:p14="http://schemas.microsoft.com/office/powerpoint/2010/main" val="26966753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7F4A-3DB6-47D4-846E-02FA20791345}"/>
              </a:ext>
            </a:extLst>
          </p:cNvPr>
          <p:cNvSpPr>
            <a:spLocks noGrp="1"/>
          </p:cNvSpPr>
          <p:nvPr>
            <p:ph type="title"/>
          </p:nvPr>
        </p:nvSpPr>
        <p:spPr/>
        <p:txBody>
          <a:bodyPr>
            <a:normAutofit fontScale="90000"/>
          </a:bodyPr>
          <a:lstStyle/>
          <a:p>
            <a:r>
              <a:rPr lang="en-US" dirty="0"/>
              <a:t>125 people enslaved by F. D. </a:t>
            </a:r>
            <a:r>
              <a:rPr lang="en-US" dirty="0" err="1"/>
              <a:t>Cossitt</a:t>
            </a:r>
            <a:r>
              <a:rPr lang="en-US" dirty="0"/>
              <a:t> listed on the Slave Schedule of the 1860 United States Census.</a:t>
            </a:r>
          </a:p>
        </p:txBody>
      </p:sp>
      <p:sp>
        <p:nvSpPr>
          <p:cNvPr id="3" name="Text Placeholder 2">
            <a:extLst>
              <a:ext uri="{FF2B5EF4-FFF2-40B4-BE49-F238E27FC236}">
                <a16:creationId xmlns:a16="http://schemas.microsoft.com/office/drawing/2014/main" id="{C5F1765F-CF65-4FD3-B9FD-0E910E31FC6F}"/>
              </a:ext>
            </a:extLst>
          </p:cNvPr>
          <p:cNvSpPr>
            <a:spLocks noGrp="1"/>
          </p:cNvSpPr>
          <p:nvPr>
            <p:ph type="body" idx="1"/>
          </p:nvPr>
        </p:nvSpPr>
        <p:spPr/>
        <p:txBody>
          <a:bodyPr>
            <a:normAutofit/>
          </a:bodyPr>
          <a:lstStyle/>
          <a:p>
            <a:pPr marL="114300" indent="0">
              <a:buNone/>
            </a:pPr>
            <a:endParaRPr lang="en-US" sz="2500" dirty="0"/>
          </a:p>
          <a:p>
            <a:pPr marL="114300" indent="0">
              <a:buNone/>
            </a:pPr>
            <a:r>
              <a:rPr lang="en-US" sz="2500" dirty="0"/>
              <a:t>121. Man, age 26, Black, born ~1834.</a:t>
            </a:r>
          </a:p>
          <a:p>
            <a:pPr marL="114300" indent="0">
              <a:buNone/>
            </a:pPr>
            <a:r>
              <a:rPr lang="en-US" sz="2500" dirty="0"/>
              <a:t>122. Man, age 50, Black, born ~1810.</a:t>
            </a:r>
          </a:p>
          <a:p>
            <a:pPr marL="114300" indent="0">
              <a:buNone/>
            </a:pPr>
            <a:r>
              <a:rPr lang="en-US" sz="2500" dirty="0"/>
              <a:t>123. Male baby, age 3, Mulatto, born ~1857.</a:t>
            </a:r>
          </a:p>
          <a:p>
            <a:pPr marL="114300" indent="0">
              <a:buNone/>
            </a:pPr>
            <a:r>
              <a:rPr lang="en-US" sz="2500" dirty="0"/>
              <a:t>124. Girl, age 8, Black, born ~1852.</a:t>
            </a:r>
          </a:p>
          <a:p>
            <a:pPr marL="114300" indent="0">
              <a:buNone/>
            </a:pPr>
            <a:r>
              <a:rPr lang="en-US" sz="2500" dirty="0"/>
              <a:t>125. Boy, age 6, Black, born ~1854.</a:t>
            </a:r>
          </a:p>
        </p:txBody>
      </p:sp>
    </p:spTree>
    <p:extLst>
      <p:ext uri="{BB962C8B-B14F-4D97-AF65-F5344CB8AC3E}">
        <p14:creationId xmlns:p14="http://schemas.microsoft.com/office/powerpoint/2010/main" val="1431663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Franklin D. Cossitt (1821-1900)</a:t>
            </a:r>
            <a:endParaRPr/>
          </a:p>
        </p:txBody>
      </p:sp>
      <p:sp>
        <p:nvSpPr>
          <p:cNvPr id="105" name="Google Shape;105;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300"/>
              <a:t>Bought 600 acres in western Cook County in 1870.</a:t>
            </a:r>
            <a:endParaRPr sz="2300"/>
          </a:p>
          <a:p>
            <a:pPr marL="0" lvl="0" indent="0" algn="l" rtl="0">
              <a:spcBef>
                <a:spcPts val="1200"/>
              </a:spcBef>
              <a:spcAft>
                <a:spcPts val="0"/>
              </a:spcAft>
              <a:buNone/>
            </a:pPr>
            <a:r>
              <a:rPr lang="en" sz="2300"/>
              <a:t>Named the area Kensington, but there was already a Kensington, Illinois post office, so he named it La Grange, after his previous home in Tennessee.</a:t>
            </a:r>
            <a:endParaRPr sz="2300"/>
          </a:p>
          <a:p>
            <a:pPr marL="0" lvl="0" indent="0" algn="l" rtl="0">
              <a:spcBef>
                <a:spcPts val="1200"/>
              </a:spcBef>
              <a:spcAft>
                <a:spcPts val="0"/>
              </a:spcAft>
              <a:buNone/>
            </a:pPr>
            <a:r>
              <a:rPr lang="en" sz="2300"/>
              <a:t>Subdivided the area that became La Grange starting in 1871.</a:t>
            </a:r>
            <a:endParaRPr sz="2300"/>
          </a:p>
          <a:p>
            <a:pPr marL="0" lvl="0" indent="0" algn="l" rtl="0">
              <a:spcBef>
                <a:spcPts val="1200"/>
              </a:spcBef>
              <a:spcAft>
                <a:spcPts val="1200"/>
              </a:spcAft>
              <a:buNone/>
            </a:pPr>
            <a:r>
              <a:rPr lang="en" sz="2300"/>
              <a:t>Village was incorporated in 1879 with Cossitt as its first president.</a:t>
            </a:r>
            <a:endParaRPr sz="23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571E-04F7-4407-8A2F-AD007759EB82}"/>
              </a:ext>
            </a:extLst>
          </p:cNvPr>
          <p:cNvSpPr>
            <a:spLocks noGrp="1"/>
          </p:cNvSpPr>
          <p:nvPr>
            <p:ph type="title"/>
          </p:nvPr>
        </p:nvSpPr>
        <p:spPr/>
        <p:txBody>
          <a:bodyPr>
            <a:normAutofit fontScale="90000"/>
          </a:bodyPr>
          <a:lstStyle/>
          <a:p>
            <a:r>
              <a:rPr lang="en-US" dirty="0"/>
              <a:t>Recommended reading:</a:t>
            </a:r>
          </a:p>
        </p:txBody>
      </p:sp>
      <p:sp>
        <p:nvSpPr>
          <p:cNvPr id="3" name="Text Placeholder 2">
            <a:extLst>
              <a:ext uri="{FF2B5EF4-FFF2-40B4-BE49-F238E27FC236}">
                <a16:creationId xmlns:a16="http://schemas.microsoft.com/office/drawing/2014/main" id="{AB4130F4-AF75-4CA3-80BD-0111BB32D8D4}"/>
              </a:ext>
            </a:extLst>
          </p:cNvPr>
          <p:cNvSpPr>
            <a:spLocks noGrp="1"/>
          </p:cNvSpPr>
          <p:nvPr>
            <p:ph type="body" idx="1"/>
          </p:nvPr>
        </p:nvSpPr>
        <p:spPr/>
        <p:txBody>
          <a:bodyPr>
            <a:normAutofit fontScale="92500" lnSpcReduction="20000"/>
          </a:bodyPr>
          <a:lstStyle/>
          <a:p>
            <a:pPr marL="114300" indent="0">
              <a:buNone/>
            </a:pPr>
            <a:r>
              <a:rPr lang="en-US" dirty="0"/>
              <a:t>On the economics of slavery in the United States:</a:t>
            </a:r>
          </a:p>
          <a:p>
            <a:pPr marL="114300" indent="0">
              <a:buNone/>
            </a:pPr>
            <a:endParaRPr lang="en-US" dirty="0"/>
          </a:p>
          <a:p>
            <a:pPr marL="114300" indent="0">
              <a:buNone/>
            </a:pPr>
            <a:r>
              <a:rPr lang="en-US" dirty="0"/>
              <a:t>	Lee </a:t>
            </a:r>
            <a:r>
              <a:rPr lang="en-US" dirty="0" err="1"/>
              <a:t>Soltow</a:t>
            </a:r>
            <a:r>
              <a:rPr lang="en-US" dirty="0"/>
              <a:t>, 1975. </a:t>
            </a:r>
            <a:r>
              <a:rPr lang="en-US" i="1" dirty="0"/>
              <a:t>Men and Wealth in the United States, 1850-1870. </a:t>
            </a:r>
            <a:r>
              <a:rPr lang="en-US" dirty="0"/>
              <a:t>New 	Haven: Yale University Press.</a:t>
            </a:r>
          </a:p>
          <a:p>
            <a:pPr marL="114300" indent="0">
              <a:buNone/>
            </a:pPr>
            <a:r>
              <a:rPr lang="en-US" dirty="0"/>
              <a:t>	</a:t>
            </a:r>
          </a:p>
          <a:p>
            <a:pPr marL="114300" indent="0">
              <a:buNone/>
            </a:pPr>
            <a:r>
              <a:rPr lang="en-US" dirty="0"/>
              <a:t>	Samuel H. Williamson &amp; Louis P. Cain, "Measuring Slavery in 2020 	dollars," </a:t>
            </a:r>
            <a:r>
              <a:rPr lang="en-US" dirty="0" err="1"/>
              <a:t>MeasuringWorth</a:t>
            </a:r>
            <a:r>
              <a:rPr lang="en-US" dirty="0"/>
              <a:t>, 2022.</a:t>
            </a:r>
          </a:p>
          <a:p>
            <a:endParaRPr lang="en-US" dirty="0"/>
          </a:p>
          <a:p>
            <a:pPr marL="114300" indent="0">
              <a:buNone/>
            </a:pPr>
            <a:r>
              <a:rPr lang="en-US" dirty="0"/>
              <a:t>On the mentality of enslavers:</a:t>
            </a:r>
          </a:p>
          <a:p>
            <a:pPr marL="114300" indent="0">
              <a:buNone/>
            </a:pPr>
            <a:r>
              <a:rPr lang="en-US" dirty="0"/>
              <a:t>	</a:t>
            </a:r>
          </a:p>
          <a:p>
            <a:pPr marL="114300" indent="0">
              <a:buNone/>
            </a:pPr>
            <a:r>
              <a:rPr lang="en-US" dirty="0"/>
              <a:t>	James O. Breeden, 1980. </a:t>
            </a:r>
            <a:r>
              <a:rPr lang="en-US" i="1" dirty="0"/>
              <a:t>Advice Among Masters: The Ideal in Slave 	Management in the Old South.</a:t>
            </a:r>
            <a:r>
              <a:rPr lang="en-US" dirty="0"/>
              <a:t> Westport, Conn.: Greenwood Press.</a:t>
            </a:r>
          </a:p>
          <a:p>
            <a:pPr marL="114300" indent="0">
              <a:buNone/>
            </a:pPr>
            <a:endParaRPr lang="en-US" dirty="0"/>
          </a:p>
        </p:txBody>
      </p:sp>
    </p:spTree>
    <p:extLst>
      <p:ext uri="{BB962C8B-B14F-4D97-AF65-F5344CB8AC3E}">
        <p14:creationId xmlns:p14="http://schemas.microsoft.com/office/powerpoint/2010/main" val="41754792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lvl="0" algn="ctr"/>
            <a:r>
              <a:rPr lang="en-US" sz="3300" dirty="0"/>
              <a:t>A</a:t>
            </a:r>
            <a:r>
              <a:rPr lang="en" sz="3300" dirty="0"/>
              <a:t>rchival </a:t>
            </a:r>
            <a:r>
              <a:rPr lang="en-US" sz="3300" dirty="0"/>
              <a:t>Traces of a Tennessee Unionist</a:t>
            </a:r>
            <a:br>
              <a:rPr lang="en-US" sz="3300" dirty="0"/>
            </a:br>
            <a:r>
              <a:rPr lang="en" sz="3300" dirty="0"/>
              <a:t> Enslaver </a:t>
            </a:r>
            <a:r>
              <a:rPr lang="en-US" sz="3300" dirty="0"/>
              <a:t>Who Founded a Chicago Suburb</a:t>
            </a:r>
            <a:endParaRPr sz="3300" dirty="0"/>
          </a:p>
        </p:txBody>
      </p:sp>
      <p:sp>
        <p:nvSpPr>
          <p:cNvPr id="429" name="Google Shape;429;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2700" dirty="0"/>
          </a:p>
          <a:p>
            <a:pPr marL="0" lvl="0" indent="0" algn="ctr" rtl="0">
              <a:spcBef>
                <a:spcPts val="1200"/>
              </a:spcBef>
              <a:spcAft>
                <a:spcPts val="1200"/>
              </a:spcAft>
              <a:buNone/>
            </a:pPr>
            <a:endParaRPr lang="en" sz="2700" dirty="0"/>
          </a:p>
          <a:p>
            <a:pPr marL="0" lvl="0" indent="0" algn="ctr" rtl="0">
              <a:spcBef>
                <a:spcPts val="1200"/>
              </a:spcBef>
              <a:spcAft>
                <a:spcPts val="1200"/>
              </a:spcAft>
              <a:buNone/>
            </a:pPr>
            <a:r>
              <a:rPr lang="en" sz="2700" dirty="0"/>
              <a:t>Thanks to: Tom Hayden, Chuck Brand, David Wallace, Sarah Parkes, La Grange Area Historical Society, Tennessee Historical Society, Newberry Library.</a:t>
            </a:r>
            <a:endParaRPr sz="27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000" dirty="0"/>
              <a:t>Archival Traces of a Tennessee Unionist Enslaver Who Founded a Chicago Suburb</a:t>
            </a:r>
            <a:endParaRPr sz="4000" dirty="0"/>
          </a:p>
        </p:txBody>
      </p:sp>
      <p:sp>
        <p:nvSpPr>
          <p:cNvPr id="55" name="Google Shape;55;p13"/>
          <p:cNvSpPr txBox="1">
            <a:spLocks noGrp="1"/>
          </p:cNvSpPr>
          <p:nvPr>
            <p:ph type="subTitle" idx="1"/>
          </p:nvPr>
        </p:nvSpPr>
        <p:spPr>
          <a:xfrm>
            <a:off x="311700" y="2834125"/>
            <a:ext cx="8520600" cy="17625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dirty="0"/>
              <a:t>Kheir Fakhreldin</a:t>
            </a:r>
          </a:p>
          <a:p>
            <a:pPr marL="0" lvl="0" indent="0" algn="ctr" rtl="0">
              <a:spcBef>
                <a:spcPts val="0"/>
              </a:spcBef>
              <a:spcAft>
                <a:spcPts val="0"/>
              </a:spcAft>
              <a:buNone/>
            </a:pPr>
            <a:r>
              <a:rPr lang="en-US" dirty="0">
                <a:hlinkClick r:id="rId3"/>
              </a:rPr>
              <a:t>kfakhreldin@oppl.org</a:t>
            </a:r>
            <a:r>
              <a:rPr lang="en-US" dirty="0"/>
              <a:t> </a:t>
            </a:r>
            <a:endParaRPr dirty="0"/>
          </a:p>
          <a:p>
            <a:pPr marL="0" lvl="0" indent="0" algn="ctr" rtl="0">
              <a:spcBef>
                <a:spcPts val="0"/>
              </a:spcBef>
              <a:spcAft>
                <a:spcPts val="0"/>
              </a:spcAft>
              <a:buNone/>
            </a:pPr>
            <a:r>
              <a:rPr lang="en-US" dirty="0"/>
              <a:t>Oak Park Public Library</a:t>
            </a:r>
          </a:p>
          <a:p>
            <a:pPr marL="0" lvl="0" indent="0" algn="ctr" rtl="0">
              <a:spcBef>
                <a:spcPts val="0"/>
              </a:spcBef>
              <a:spcAft>
                <a:spcPts val="0"/>
              </a:spcAft>
              <a:buNone/>
            </a:pPr>
            <a:r>
              <a:rPr lang="en-US" dirty="0"/>
              <a:t>Midwest Archives Conference</a:t>
            </a:r>
          </a:p>
          <a:p>
            <a:pPr marL="0" lvl="0" indent="0" algn="ctr" rtl="0">
              <a:spcBef>
                <a:spcPts val="0"/>
              </a:spcBef>
              <a:spcAft>
                <a:spcPts val="0"/>
              </a:spcAft>
              <a:buNone/>
            </a:pPr>
            <a:r>
              <a:rPr lang="en-US" dirty="0"/>
              <a:t>Moving Archives Forward</a:t>
            </a:r>
          </a:p>
          <a:p>
            <a:pPr marL="0" lvl="0" indent="0" algn="ctr" rtl="0">
              <a:spcBef>
                <a:spcPts val="0"/>
              </a:spcBef>
              <a:spcAft>
                <a:spcPts val="0"/>
              </a:spcAft>
              <a:buNone/>
            </a:pPr>
            <a:r>
              <a:rPr lang="en-US" dirty="0"/>
              <a:t>May 6, 2022</a:t>
            </a:r>
            <a:endParaRPr dirty="0"/>
          </a:p>
        </p:txBody>
      </p:sp>
    </p:spTree>
    <p:extLst>
      <p:ext uri="{BB962C8B-B14F-4D97-AF65-F5344CB8AC3E}">
        <p14:creationId xmlns:p14="http://schemas.microsoft.com/office/powerpoint/2010/main" val="2070454108"/>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9093</TotalTime>
  <Words>5704</Words>
  <Application>Microsoft Office PowerPoint</Application>
  <PresentationFormat>On-screen Show (16:9)</PresentationFormat>
  <Paragraphs>462</Paragraphs>
  <Slides>92</Slides>
  <Notes>58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92</vt:i4>
      </vt:variant>
    </vt:vector>
  </HeadingPairs>
  <TitlesOfParts>
    <vt:vector size="96" baseType="lpstr">
      <vt:lpstr>Arial</vt:lpstr>
      <vt:lpstr>Calibri</vt:lpstr>
      <vt:lpstr>Simple Dark</vt:lpstr>
      <vt:lpstr>Office Theme</vt:lpstr>
      <vt:lpstr>PowerPoint Presentation</vt:lpstr>
      <vt:lpstr>Why study local history?</vt:lpstr>
      <vt:lpstr>PowerPoint Presentation</vt:lpstr>
      <vt:lpstr>La Grange, Illinois </vt:lpstr>
      <vt:lpstr>La Grange, Illinois</vt:lpstr>
      <vt:lpstr>La Grange Area Historical Society</vt:lpstr>
      <vt:lpstr>Archival Silence</vt:lpstr>
      <vt:lpstr>PowerPoint Presentation</vt:lpstr>
      <vt:lpstr>Franklin D. Cossitt (1821-1900)</vt:lpstr>
      <vt:lpstr>Franklin D. Cossitt (1821-1900)</vt:lpstr>
      <vt:lpstr>Franklin D. Cossitt (1821-1900)</vt:lpstr>
      <vt:lpstr>Franklin D. Cossitt (1821-1900)</vt:lpstr>
      <vt:lpstr>Franklin D. Cossitt (1821-1900)</vt:lpstr>
      <vt:lpstr>PowerPoint Presentation</vt:lpstr>
      <vt:lpstr>Franklin D. Cossitt (1821-1900) </vt:lpstr>
      <vt:lpstr>PowerPoint Presentation</vt:lpstr>
      <vt:lpstr>Franklin D. Cossitt (1821-1900)</vt:lpstr>
      <vt:lpstr>Franklin D. Cossitt (1821-1900) </vt:lpstr>
      <vt:lpstr>Franklin D. Cossitt (1821-1900)</vt:lpstr>
      <vt:lpstr>Movement to rename things named after enslavers</vt:lpstr>
      <vt:lpstr>PowerPoint Presentation</vt:lpstr>
      <vt:lpstr>PowerPoint Presentation</vt:lpstr>
      <vt:lpstr>PowerPoint Presentation</vt:lpstr>
      <vt:lpstr>The Southern Claims Commission</vt:lpstr>
      <vt:lpstr>Cossitt’s Southern Claims Commission file </vt:lpstr>
      <vt:lpstr>PowerPoint Presentation</vt:lpstr>
      <vt:lpstr>Location of La Grange, Fayette County, Tennessee </vt:lpstr>
      <vt:lpstr>PowerPoint Presentation</vt:lpstr>
      <vt:lpstr>PowerPoint Presentation</vt:lpstr>
      <vt:lpstr>Cossitt’s Southern Claims Commission file</vt:lpstr>
      <vt:lpstr>PowerPoint Presentation</vt:lpstr>
      <vt:lpstr>Cossitt’s Southern Claims Commission file</vt:lpstr>
      <vt:lpstr>PowerPoint Presentation</vt:lpstr>
      <vt:lpstr>PowerPoint Presentation</vt:lpstr>
      <vt:lpstr>Cossitt’s Southern Claims Commission file</vt:lpstr>
      <vt:lpstr>Cossitt’s Southern Claims Commission file</vt:lpstr>
      <vt:lpstr>PowerPoint Presentation</vt:lpstr>
      <vt:lpstr>Cossitt’s Southern Claims Commission file</vt:lpstr>
      <vt:lpstr>Cossitt’s Southern Claims Commission file</vt:lpstr>
      <vt:lpstr>Cossitt’s Southern Claims Commission file</vt:lpstr>
      <vt:lpstr>Cossitt’s Southern Claims Commission file</vt:lpstr>
      <vt:lpstr>PowerPoint Presentation</vt:lpstr>
      <vt:lpstr>PowerPoint Presentation</vt:lpstr>
      <vt:lpstr>PowerPoint Presentation</vt:lpstr>
      <vt:lpstr>PowerPoint Presentation</vt:lpstr>
      <vt:lpstr>Cossitt’s Southern Claims Commission file</vt:lpstr>
      <vt:lpstr>Cossitt’s Southern Claims Commission file</vt:lpstr>
      <vt:lpstr>Cossitt’s Southern Claims Commission file</vt:lpstr>
      <vt:lpstr>PowerPoint Presentation</vt:lpstr>
      <vt:lpstr>PowerPoint Presentation</vt:lpstr>
      <vt:lpstr>Cossitt’s Southern Claims Commission file </vt:lpstr>
      <vt:lpstr>Cossitt’s Southern Claims Commission file</vt:lpstr>
      <vt:lpstr>Cossitt’s Southern Claims Commission file</vt:lpstr>
      <vt:lpstr>Cossitt’s Southern Claims Commission file</vt:lpstr>
      <vt:lpstr>Cossitt’s Southern Claims Commission file</vt:lpstr>
      <vt:lpstr>Cossitt’s Southern Claims Commission file</vt:lpstr>
      <vt:lpstr>Cossitt’s Southern Claims Commission file</vt:lpstr>
      <vt:lpstr>Cossitt’s Southern Claims Commission file</vt:lpstr>
      <vt:lpstr>Cossitt’s Southern Claims Commission file</vt:lpstr>
      <vt:lpstr>Cossitt’s Southern Claims Commission file</vt:lpstr>
      <vt:lpstr>Defying Archival Silence</vt:lpstr>
      <vt:lpstr>PowerPoint Presentation</vt:lpstr>
      <vt:lpstr>Gen. William T. Sherman letter about Cossitt</vt:lpstr>
      <vt:lpstr>PowerPoint Presentation</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125 people enslaved by F. D. Cossitt listed on the Slave Schedule of the 1860 United States Census.</vt:lpstr>
      <vt:lpstr>Recommended reading:</vt:lpstr>
      <vt:lpstr>Archival Traces of a Tennessee Unionist  Enslaver Who Founded a Chicago Suburb</vt:lpstr>
      <vt:lpstr>Archival Traces of a Tennessee Unionist Enslaver Who Founded a Chicago Suburb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(Defying) Archival Silence in a Chicago Suburb Founded  by an Enslaver</dc:title>
  <cp:lastModifiedBy>Kheir Fakhreldin</cp:lastModifiedBy>
  <cp:revision>65</cp:revision>
  <dcterms:modified xsi:type="dcterms:W3CDTF">2022-05-03T21:53:51Z</dcterms:modified>
</cp:coreProperties>
</file>