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0" r:id="rId1"/>
  </p:sldMasterIdLst>
  <p:notesMasterIdLst>
    <p:notesMasterId r:id="rId14"/>
  </p:notesMasterIdLst>
  <p:sldIdLst>
    <p:sldId id="256" r:id="rId2"/>
    <p:sldId id="257" r:id="rId3"/>
    <p:sldId id="258" r:id="rId4"/>
    <p:sldId id="267" r:id="rId5"/>
    <p:sldId id="265" r:id="rId6"/>
    <p:sldId id="266" r:id="rId7"/>
    <p:sldId id="259" r:id="rId8"/>
    <p:sldId id="261" r:id="rId9"/>
    <p:sldId id="269" r:id="rId10"/>
    <p:sldId id="260" r:id="rId11"/>
    <p:sldId id="26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8"/>
    <p:restoredTop sz="75377"/>
  </p:normalViewPr>
  <p:slideViewPr>
    <p:cSldViewPr snapToGrid="0" snapToObjects="1">
      <p:cViewPr varScale="1">
        <p:scale>
          <a:sx n="27" d="100"/>
          <a:sy n="27" d="100"/>
        </p:scale>
        <p:origin x="13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14B1E7-0056-504F-80F9-10FA207A0DFA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85464D-FE98-7846-AA9D-DFFB306BD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36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5464D-FE98-7846-AA9D-DFFB306BD8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57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5464D-FE98-7846-AA9D-DFFB306BD8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71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5464D-FE98-7846-AA9D-DFFB306BD8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2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5464D-FE98-7846-AA9D-DFFB306BD81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19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5464D-FE98-7846-AA9D-DFFB306BD81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2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5464D-FE98-7846-AA9D-DFFB306BD81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011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5464D-FE98-7846-AA9D-DFFB306BD81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07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155753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681AD614-CDEF-184C-8B8D-D5AA38597AE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03A1C085-EF3D-124E-B621-7AC06ACB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266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D614-CDEF-184C-8B8D-D5AA38597AE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C085-EF3D-124E-B621-7AC06ACB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01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D614-CDEF-184C-8B8D-D5AA38597AE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C085-EF3D-124E-B621-7AC06ACB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08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D614-CDEF-184C-8B8D-D5AA38597AE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C085-EF3D-124E-B621-7AC06ACB9F62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8615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D614-CDEF-184C-8B8D-D5AA38597AE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C085-EF3D-124E-B621-7AC06ACB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28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D614-CDEF-184C-8B8D-D5AA38597AE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C085-EF3D-124E-B621-7AC06ACB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2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D614-CDEF-184C-8B8D-D5AA38597AE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C085-EF3D-124E-B621-7AC06ACB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74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D614-CDEF-184C-8B8D-D5AA38597AE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C085-EF3D-124E-B621-7AC06ACB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217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D614-CDEF-184C-8B8D-D5AA38597AE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C085-EF3D-124E-B621-7AC06ACB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7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D614-CDEF-184C-8B8D-D5AA38597AE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C085-EF3D-124E-B621-7AC06ACB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666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D614-CDEF-184C-8B8D-D5AA38597AE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C085-EF3D-124E-B621-7AC06ACB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42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D614-CDEF-184C-8B8D-D5AA38597AE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C085-EF3D-124E-B621-7AC06ACB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36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D614-CDEF-184C-8B8D-D5AA38597AE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C085-EF3D-124E-B621-7AC06ACB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71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D614-CDEF-184C-8B8D-D5AA38597AE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C085-EF3D-124E-B621-7AC06ACB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371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D614-CDEF-184C-8B8D-D5AA38597AE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C085-EF3D-124E-B621-7AC06ACB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969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D614-CDEF-184C-8B8D-D5AA38597AE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C085-EF3D-124E-B621-7AC06ACB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81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D614-CDEF-184C-8B8D-D5AA38597AE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C085-EF3D-124E-B621-7AC06ACB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5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AD614-CDEF-184C-8B8D-D5AA38597AE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1C085-EF3D-124E-B621-7AC06ACB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90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  <p:sldLayoutId id="214748382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bugler@iastate.ed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9993A-2B0C-7E4E-9B30-EBDD9C680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5" y="1122363"/>
            <a:ext cx="8538236" cy="2387600"/>
          </a:xfrm>
        </p:spPr>
        <p:txBody>
          <a:bodyPr/>
          <a:lstStyle/>
          <a:p>
            <a:r>
              <a:rPr lang="en-US" dirty="0"/>
              <a:t>Best practices: facilitating classes via webinar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C25C9-F2D4-054B-B61F-10A4A5CF2F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977623" cy="1655762"/>
          </a:xfrm>
        </p:spPr>
        <p:txBody>
          <a:bodyPr/>
          <a:lstStyle/>
          <a:p>
            <a:r>
              <a:rPr lang="en-US" dirty="0"/>
              <a:t>COLLEGE OF HUMAN SCIENCES, ONLINE AND DISTANCE </a:t>
            </a:r>
            <a:r>
              <a:rPr lang="en-US" dirty="0" err="1"/>
              <a:t>LEARNINg</a:t>
            </a:r>
            <a:r>
              <a:rPr lang="en-US" dirty="0"/>
              <a:t> </a:t>
            </a:r>
          </a:p>
          <a:p>
            <a:r>
              <a:rPr lang="en-US" dirty="0"/>
              <a:t>October 2019</a:t>
            </a:r>
          </a:p>
        </p:txBody>
      </p:sp>
    </p:spTree>
    <p:extLst>
      <p:ext uri="{BB962C8B-B14F-4D97-AF65-F5344CB8AC3E}">
        <p14:creationId xmlns:p14="http://schemas.microsoft.com/office/powerpoint/2010/main" val="2505624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E4FC7-21E6-A946-9DA4-1F28746AD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BAF7D-ED2D-2344-B454-51D44FB0B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37557"/>
          </a:xfrm>
        </p:spPr>
        <p:txBody>
          <a:bodyPr>
            <a:normAutofit/>
          </a:bodyPr>
          <a:lstStyle/>
          <a:p>
            <a:r>
              <a:rPr lang="en-US" dirty="0"/>
              <a:t>Call participants by name</a:t>
            </a:r>
          </a:p>
          <a:p>
            <a:r>
              <a:rPr lang="en-US" dirty="0"/>
              <a:t>Encourage in-room participants to interact with on-line participants</a:t>
            </a:r>
          </a:p>
          <a:p>
            <a:r>
              <a:rPr lang="en-US" dirty="0"/>
              <a:t>Look directly at the camera</a:t>
            </a:r>
          </a:p>
          <a:p>
            <a:r>
              <a:rPr lang="en-US" dirty="0"/>
              <a:t>Repeat questions/comments if necessary</a:t>
            </a:r>
          </a:p>
          <a:p>
            <a:r>
              <a:rPr lang="en-US" dirty="0"/>
              <a:t>Provide materials ahead of time if possible</a:t>
            </a:r>
          </a:p>
        </p:txBody>
      </p:sp>
    </p:spTree>
    <p:extLst>
      <p:ext uri="{BB962C8B-B14F-4D97-AF65-F5344CB8AC3E}">
        <p14:creationId xmlns:p14="http://schemas.microsoft.com/office/powerpoint/2010/main" val="3687618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F5C0C-DC63-BF4D-A400-7742401BA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BCE74-F9EC-4444-8AA5-C3B1DED8A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Techniques will become second nature</a:t>
            </a:r>
          </a:p>
          <a:p>
            <a:r>
              <a:rPr lang="en-US" dirty="0"/>
              <a:t>Keep technology up to date</a:t>
            </a:r>
          </a:p>
          <a:p>
            <a:pPr lvl="1"/>
            <a:r>
              <a:rPr lang="en-US" sz="2400" dirty="0"/>
              <a:t>Always test new equipment</a:t>
            </a:r>
          </a:p>
          <a:p>
            <a:pPr lvl="1"/>
            <a:r>
              <a:rPr lang="en-US" sz="2400" dirty="0"/>
              <a:t>Replace equipment if it starts to fail</a:t>
            </a:r>
          </a:p>
          <a:p>
            <a:pPr lvl="1"/>
            <a:r>
              <a:rPr lang="en-US" sz="2400" dirty="0"/>
              <a:t>Get technical support and training as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494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5F164-3A40-174B-A41C-459515D7E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more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248F7-5D69-D64C-BA5D-ED1691D14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Ann Bugler</a:t>
            </a:r>
          </a:p>
          <a:p>
            <a:pPr marL="0" indent="0">
              <a:buNone/>
            </a:pPr>
            <a:r>
              <a:rPr lang="en-US" sz="2800" dirty="0"/>
              <a:t>Online and Distance Learning</a:t>
            </a:r>
          </a:p>
          <a:p>
            <a:pPr marL="0" indent="0">
              <a:buNone/>
            </a:pPr>
            <a:r>
              <a:rPr lang="en-US" sz="2800" dirty="0"/>
              <a:t>College of Human Sciences</a:t>
            </a:r>
          </a:p>
          <a:p>
            <a:pPr marL="0" indent="0">
              <a:buNone/>
            </a:pPr>
            <a:r>
              <a:rPr lang="en-US" sz="2800" dirty="0">
                <a:hlinkClick r:id="rId3"/>
              </a:rPr>
              <a:t>bugler@iastate.edu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4-5812</a:t>
            </a:r>
          </a:p>
        </p:txBody>
      </p:sp>
    </p:spTree>
    <p:extLst>
      <p:ext uri="{BB962C8B-B14F-4D97-AF65-F5344CB8AC3E}">
        <p14:creationId xmlns:p14="http://schemas.microsoft.com/office/powerpoint/2010/main" val="4100777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69F60-07FE-1546-9D2C-C61E78F2C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preparATION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8DBFA-5FC5-A449-AD08-8D10174D3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Microphone works – no static</a:t>
            </a:r>
          </a:p>
          <a:p>
            <a:r>
              <a:rPr lang="en-US" dirty="0"/>
              <a:t>Speakers work at reasonable volume</a:t>
            </a:r>
          </a:p>
          <a:p>
            <a:r>
              <a:rPr lang="en-US" dirty="0"/>
              <a:t>Camera works</a:t>
            </a:r>
          </a:p>
          <a:p>
            <a:r>
              <a:rPr lang="en-US" dirty="0"/>
              <a:t>Internet connection is stable</a:t>
            </a:r>
          </a:p>
          <a:p>
            <a:r>
              <a:rPr lang="en-US" dirty="0"/>
              <a:t>Surroundings are quiet and distraction-free</a:t>
            </a:r>
          </a:p>
          <a:p>
            <a:r>
              <a:rPr lang="en-US" dirty="0"/>
              <a:t>Materials and activities have been created with the online learner in mind</a:t>
            </a:r>
          </a:p>
        </p:txBody>
      </p:sp>
    </p:spTree>
    <p:extLst>
      <p:ext uri="{BB962C8B-B14F-4D97-AF65-F5344CB8AC3E}">
        <p14:creationId xmlns:p14="http://schemas.microsoft.com/office/powerpoint/2010/main" val="777143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D53DC-D194-6248-9375-2861EE703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C660E-66EB-7348-B245-8989F85BE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175064"/>
          </a:xfrm>
        </p:spPr>
        <p:txBody>
          <a:bodyPr/>
          <a:lstStyle/>
          <a:p>
            <a:r>
              <a:rPr lang="en-US" dirty="0"/>
              <a:t>Know who to contact for technical support and/or training</a:t>
            </a:r>
          </a:p>
          <a:p>
            <a:r>
              <a:rPr lang="en-US" dirty="0"/>
              <a:t>Take time to learn about the webinar interface</a:t>
            </a:r>
          </a:p>
          <a:p>
            <a:r>
              <a:rPr lang="en-US" dirty="0"/>
              <a:t>Record yourself</a:t>
            </a:r>
          </a:p>
          <a:p>
            <a:pPr lvl="1"/>
            <a:r>
              <a:rPr lang="en-US" dirty="0"/>
              <a:t>Are you framed properly?</a:t>
            </a:r>
          </a:p>
          <a:p>
            <a:pPr lvl="1"/>
            <a:r>
              <a:rPr lang="en-US" dirty="0"/>
              <a:t>Is the lighting good—can you see your face clearly?</a:t>
            </a:r>
          </a:p>
          <a:p>
            <a:pPr lvl="1"/>
            <a:r>
              <a:rPr lang="en-US" dirty="0"/>
              <a:t>Can you be heard when speaking in a conversational tone?</a:t>
            </a:r>
          </a:p>
          <a:p>
            <a:pPr lvl="1"/>
            <a:r>
              <a:rPr lang="en-US" dirty="0"/>
              <a:t>Are your materials easy to see?</a:t>
            </a:r>
          </a:p>
        </p:txBody>
      </p:sp>
    </p:spTree>
    <p:extLst>
      <p:ext uri="{BB962C8B-B14F-4D97-AF65-F5344CB8AC3E}">
        <p14:creationId xmlns:p14="http://schemas.microsoft.com/office/powerpoint/2010/main" val="4090523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E0CCDDD-AD27-8A49-91A0-4DE8676583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1021" y="96737"/>
            <a:ext cx="7608622" cy="6636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242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6F4AF-9635-0440-807E-61179F41B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picture?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0D8BAE7-B871-6A4C-9EE7-DE67239BE4D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41413" y="2498052"/>
            <a:ext cx="5276667" cy="329314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0AB12C-4EA6-5C48-A62D-A3A1CBDFE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47213" y="2249486"/>
            <a:ext cx="4875211" cy="3541714"/>
          </a:xfrm>
        </p:spPr>
        <p:txBody>
          <a:bodyPr/>
          <a:lstStyle/>
          <a:p>
            <a:r>
              <a:rPr lang="en-US" dirty="0"/>
              <a:t>Bright window </a:t>
            </a:r>
          </a:p>
          <a:p>
            <a:r>
              <a:rPr lang="en-US" dirty="0"/>
              <a:t>Bright lamp</a:t>
            </a:r>
          </a:p>
          <a:p>
            <a:r>
              <a:rPr lang="en-US" dirty="0"/>
              <a:t>Not centered in frame</a:t>
            </a:r>
          </a:p>
          <a:p>
            <a:r>
              <a:rPr lang="en-US" dirty="0"/>
              <a:t>Face is not well lit</a:t>
            </a:r>
          </a:p>
          <a:p>
            <a:r>
              <a:rPr lang="en-US" dirty="0"/>
              <a:t>Clearly distracted</a:t>
            </a:r>
          </a:p>
        </p:txBody>
      </p:sp>
    </p:spTree>
    <p:extLst>
      <p:ext uri="{BB962C8B-B14F-4D97-AF65-F5344CB8AC3E}">
        <p14:creationId xmlns:p14="http://schemas.microsoft.com/office/powerpoint/2010/main" val="586432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E9D5F-786E-4742-81E4-95B0171F7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Much better!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14A9CA-FFBB-C74B-8CA1-1345482F253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Background is less distracting</a:t>
            </a:r>
          </a:p>
          <a:p>
            <a:r>
              <a:rPr lang="en-US" dirty="0"/>
              <a:t>Centered in frame</a:t>
            </a:r>
          </a:p>
          <a:p>
            <a:r>
              <a:rPr lang="en-US" dirty="0"/>
              <a:t>Face is well lit</a:t>
            </a:r>
          </a:p>
          <a:p>
            <a:r>
              <a:rPr lang="en-US" dirty="0"/>
              <a:t>Engaged in the meeting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7D2A0DD5-880B-3848-84A1-4C6AF9520DD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76079" y="2249488"/>
            <a:ext cx="4809055" cy="3541712"/>
          </a:xfrm>
        </p:spPr>
      </p:pic>
    </p:spTree>
    <p:extLst>
      <p:ext uri="{BB962C8B-B14F-4D97-AF65-F5344CB8AC3E}">
        <p14:creationId xmlns:p14="http://schemas.microsoft.com/office/powerpoint/2010/main" val="1348869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EB8E2-D576-644D-9ABB-39CF48274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MANAGEment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807E1-2DB8-2D40-8E83-35E9869FD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88177"/>
            <a:ext cx="10128271" cy="4702628"/>
          </a:xfrm>
        </p:spPr>
        <p:txBody>
          <a:bodyPr/>
          <a:lstStyle/>
          <a:p>
            <a:r>
              <a:rPr lang="en-US" dirty="0"/>
              <a:t>SET PARTICIPANT GUIDELINES</a:t>
            </a:r>
          </a:p>
          <a:p>
            <a:pPr lvl="1"/>
            <a:r>
              <a:rPr lang="en-US" sz="2400" dirty="0"/>
              <a:t>No one speaks twice before everyone has a chance to speak once</a:t>
            </a:r>
          </a:p>
          <a:p>
            <a:pPr lvl="1"/>
            <a:r>
              <a:rPr lang="en-US" sz="2400" dirty="0"/>
              <a:t>‘Raise your hand’ </a:t>
            </a:r>
          </a:p>
          <a:p>
            <a:pPr lvl="1"/>
            <a:r>
              <a:rPr lang="en-US" sz="2400" dirty="0"/>
              <a:t>Speak one at a time</a:t>
            </a:r>
          </a:p>
          <a:p>
            <a:pPr lvl="1"/>
            <a:r>
              <a:rPr lang="en-US" sz="2400" dirty="0"/>
              <a:t>Mute your microphone when not speaking</a:t>
            </a:r>
          </a:p>
          <a:p>
            <a:pPr lvl="1"/>
            <a:r>
              <a:rPr lang="en-US" sz="2400" dirty="0"/>
              <a:t>Stay on camera and avoid distracting activities</a:t>
            </a:r>
          </a:p>
          <a:p>
            <a:pPr lvl="1"/>
            <a:r>
              <a:rPr lang="en-US" sz="2400" dirty="0"/>
              <a:t>Avoid side conversations</a:t>
            </a:r>
          </a:p>
          <a:p>
            <a:pPr lvl="1"/>
            <a:r>
              <a:rPr lang="en-US" sz="2400" dirty="0"/>
              <a:t>Be mindful of the microphone</a:t>
            </a:r>
          </a:p>
        </p:txBody>
      </p:sp>
    </p:spTree>
    <p:extLst>
      <p:ext uri="{BB962C8B-B14F-4D97-AF65-F5344CB8AC3E}">
        <p14:creationId xmlns:p14="http://schemas.microsoft.com/office/powerpoint/2010/main" val="696249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E182C-692A-B841-BAAD-054CB65EA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F5F90-2D0F-2645-B6AD-DF3F2D234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234440"/>
          </a:xfrm>
        </p:spPr>
        <p:txBody>
          <a:bodyPr>
            <a:normAutofit/>
          </a:bodyPr>
          <a:lstStyle/>
          <a:p>
            <a:r>
              <a:rPr lang="en-US" dirty="0"/>
              <a:t>Watch the chat window for comments</a:t>
            </a:r>
          </a:p>
          <a:p>
            <a:r>
              <a:rPr lang="en-US" dirty="0"/>
              <a:t>Watch for raised hands in the attendee list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Have patience—wait for participants to unmute or chat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76E35B-844E-DF48-9133-EB7278D5C6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9730" y="3487178"/>
            <a:ext cx="4293394" cy="1526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271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F259C-9CD8-AA4B-B6CB-26EE72CE8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awareness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CBB66-3038-524B-9099-79B74FA26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Use the mouse to point, not your finger</a:t>
            </a:r>
          </a:p>
          <a:p>
            <a:r>
              <a:rPr lang="en-US" dirty="0"/>
              <a:t>Speak clearly and slowly and consistently</a:t>
            </a:r>
          </a:p>
          <a:p>
            <a:r>
              <a:rPr lang="en-US" u="sng" dirty="0"/>
              <a:t>Always be aware of the microphone!</a:t>
            </a:r>
          </a:p>
          <a:p>
            <a:pPr lvl="1"/>
            <a:r>
              <a:rPr lang="en-US" dirty="0"/>
              <a:t>Lapel</a:t>
            </a:r>
          </a:p>
          <a:p>
            <a:pPr lvl="1"/>
            <a:r>
              <a:rPr lang="en-US" dirty="0"/>
              <a:t>Ceiling</a:t>
            </a:r>
          </a:p>
          <a:p>
            <a:pPr lvl="1"/>
            <a:r>
              <a:rPr lang="en-US" dirty="0"/>
              <a:t>Tabletop</a:t>
            </a:r>
          </a:p>
          <a:p>
            <a:pPr lvl="1"/>
            <a:r>
              <a:rPr lang="en-US" dirty="0"/>
              <a:t>Podium</a:t>
            </a:r>
          </a:p>
          <a:p>
            <a:pPr lvl="1"/>
            <a:r>
              <a:rPr lang="en-US" dirty="0"/>
              <a:t>Headset/built-in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3831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{9E69D5B8-51AA-5E43-A7C8-E8B7E7040995}tf10001122</Template>
  <TotalTime>943</TotalTime>
  <Words>336</Words>
  <Application>Microsoft Office PowerPoint</Application>
  <PresentationFormat>Widescreen</PresentationFormat>
  <Paragraphs>79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Trebuchet MS</vt:lpstr>
      <vt:lpstr>Circuit</vt:lpstr>
      <vt:lpstr>Best practices: facilitating classes via webinar</vt:lpstr>
      <vt:lpstr>preparATION</vt:lpstr>
      <vt:lpstr>PRACTICE </vt:lpstr>
      <vt:lpstr>PowerPoint Presentation</vt:lpstr>
      <vt:lpstr>What’s wrong with this picture?</vt:lpstr>
      <vt:lpstr>Much better!</vt:lpstr>
      <vt:lpstr>MANAGEment</vt:lpstr>
      <vt:lpstr>management</vt:lpstr>
      <vt:lpstr>awareness</vt:lpstr>
      <vt:lpstr>engagement</vt:lpstr>
      <vt:lpstr>consistency</vt:lpstr>
      <vt:lpstr>for more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webinars</dc:title>
  <dc:creator>Microsoft Office User</dc:creator>
  <cp:lastModifiedBy>Inefuku, Harrison W [LIB]</cp:lastModifiedBy>
  <cp:revision>29</cp:revision>
  <dcterms:created xsi:type="dcterms:W3CDTF">2019-09-25T14:22:50Z</dcterms:created>
  <dcterms:modified xsi:type="dcterms:W3CDTF">2020-09-22T21:08:28Z</dcterms:modified>
</cp:coreProperties>
</file>