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03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9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0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7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5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6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8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091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24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519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7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28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9/22/2020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1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0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1352F-2A1E-2642-93FE-6A2CE29F83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Getting your course QM certified:</a:t>
            </a:r>
            <a:br>
              <a:rPr lang="en-US" sz="6000" dirty="0"/>
            </a:br>
            <a:r>
              <a:rPr lang="en-US" sz="4000" dirty="0"/>
              <a:t>experiences shared by Engineering faculty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308A2-09A4-2545-9DE6-01FF38AA2B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Jennifer Shane </a:t>
            </a:r>
          </a:p>
          <a:p>
            <a:r>
              <a:rPr lang="en-US" dirty="0"/>
              <a:t>Dr. </a:t>
            </a:r>
            <a:r>
              <a:rPr lang="en-US" dirty="0" err="1"/>
              <a:t>Aliye</a:t>
            </a:r>
            <a:r>
              <a:rPr lang="en-US" dirty="0"/>
              <a:t> </a:t>
            </a:r>
            <a:r>
              <a:rPr lang="en-US" dirty="0" err="1"/>
              <a:t>Karabulut-Ilgu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478B29-1CE4-F343-B698-E72447701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720" y="374924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65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E394-D9DA-154D-97AB-E5B8B8B44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technology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BB2DF-87B3-CC43-A053-F980B0E4A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21358"/>
            <a:ext cx="10058400" cy="4050792"/>
          </a:xfrm>
        </p:spPr>
        <p:txBody>
          <a:bodyPr/>
          <a:lstStyle/>
          <a:p>
            <a:r>
              <a:rPr lang="en-US" b="1" dirty="0"/>
              <a:t>Course technologies support learners’ achievement of course objectives or competencies.</a:t>
            </a:r>
          </a:p>
          <a:p>
            <a:endParaRPr lang="en-US" b="1" dirty="0"/>
          </a:p>
          <a:p>
            <a:r>
              <a:rPr lang="en-US" dirty="0"/>
              <a:t>The tools used in the course support the learning objectives or competencies.</a:t>
            </a:r>
            <a:endParaRPr lang="en-US" b="1" dirty="0"/>
          </a:p>
          <a:p>
            <a:r>
              <a:rPr lang="en-US" dirty="0"/>
              <a:t>Course tools promote learner engagement and active learning. </a:t>
            </a:r>
          </a:p>
          <a:p>
            <a:r>
              <a:rPr lang="en-US" dirty="0"/>
              <a:t>A variety of technology is used in the course.</a:t>
            </a:r>
          </a:p>
          <a:p>
            <a:r>
              <a:rPr lang="en-US" dirty="0"/>
              <a:t>The course provides learners with information on protecting their data and privacy. 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D0632-0A27-AC47-9487-C72B7E32C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306" y="1500188"/>
            <a:ext cx="6155484" cy="53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6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663F3-C7FB-414E-94A7-263EF2B5D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Learner support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F0F04-4758-B745-99F5-30EBE32AA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course facilitates learner access to institutional support services essential to learner success.</a:t>
            </a:r>
          </a:p>
          <a:p>
            <a:endParaRPr lang="en-US" b="1" dirty="0"/>
          </a:p>
          <a:p>
            <a:r>
              <a:rPr lang="en-US" dirty="0"/>
              <a:t>The course instructions articulate or link to a clear description of the technical support offered and how to obtain it. </a:t>
            </a:r>
          </a:p>
          <a:p>
            <a:r>
              <a:rPr lang="en-US" dirty="0"/>
              <a:t>Course instructions articulate or link to the institution’s accessibility policies and services. </a:t>
            </a:r>
          </a:p>
          <a:p>
            <a:r>
              <a:rPr lang="en-US" dirty="0"/>
              <a:t>Course instructions articulate or link to the institution’s academic support services and resources that can help learners succeed in the course.</a:t>
            </a:r>
          </a:p>
          <a:p>
            <a:r>
              <a:rPr lang="en-US" dirty="0"/>
              <a:t>Course instructions articulate or link to the institution’s student services and resources that can help learners succeed.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6AA243-F6F4-2B44-BB38-9ABADD622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657" y="1543050"/>
            <a:ext cx="4711041" cy="5129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A0D12E-D5BC-8545-80A0-28A343D77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355" y="1543050"/>
            <a:ext cx="7761386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9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F625-ACA0-9745-96E8-EF0E34B00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Accessibility and Usability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9B9EE-A43D-BA4D-A0F9-A79D9F005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navigation facilitates ease of use.</a:t>
            </a:r>
          </a:p>
          <a:p>
            <a:r>
              <a:rPr lang="en-US" dirty="0"/>
              <a:t>The course design facilitates readability.</a:t>
            </a:r>
          </a:p>
          <a:p>
            <a:r>
              <a:rPr lang="en-US" dirty="0"/>
              <a:t>The course provides accessible text and images in files, documents, LMS pages, and web pages to meet the needs of diverse learners.</a:t>
            </a:r>
          </a:p>
          <a:p>
            <a:r>
              <a:rPr lang="en-US" dirty="0"/>
              <a:t>The course provides alternative means of access to multimedia content in formats that meet the needs of diverse learners.</a:t>
            </a:r>
          </a:p>
          <a:p>
            <a:r>
              <a:rPr lang="en-US" dirty="0"/>
              <a:t>Course multimedia facilitate ease of use.</a:t>
            </a:r>
          </a:p>
          <a:p>
            <a:r>
              <a:rPr lang="en-US" dirty="0"/>
              <a:t>Vendor accessibility statements are provided for all technologies required in the course.</a:t>
            </a:r>
          </a:p>
        </p:txBody>
      </p:sp>
    </p:spTree>
    <p:extLst>
      <p:ext uri="{BB962C8B-B14F-4D97-AF65-F5344CB8AC3E}">
        <p14:creationId xmlns:p14="http://schemas.microsoft.com/office/powerpoint/2010/main" val="542965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1818-7968-1942-885C-6253BDD1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BF8C5-A3BB-F84D-941A-9EB43B283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QM standards in mind </a:t>
            </a:r>
          </a:p>
          <a:p>
            <a:r>
              <a:rPr lang="en-US" dirty="0"/>
              <a:t>Focus on objectives-activities-assessment alignment </a:t>
            </a:r>
          </a:p>
          <a:p>
            <a:r>
              <a:rPr lang="en-US" dirty="0"/>
              <a:t>Reviewers might have pre-assumptions about how things should be done </a:t>
            </a:r>
          </a:p>
          <a:p>
            <a:pPr lvl="1"/>
            <a:r>
              <a:rPr lang="en-US" dirty="0"/>
              <a:t>E.g., We needed to convince them we did not need quizzes </a:t>
            </a:r>
          </a:p>
          <a:p>
            <a:r>
              <a:rPr lang="en-US" dirty="0"/>
              <a:t>Failing in the first round is no big deal </a:t>
            </a:r>
          </a:p>
          <a:p>
            <a:r>
              <a:rPr lang="en-US" dirty="0"/>
              <a:t>Focus on details </a:t>
            </a:r>
          </a:p>
        </p:txBody>
      </p:sp>
    </p:spTree>
    <p:extLst>
      <p:ext uri="{BB962C8B-B14F-4D97-AF65-F5344CB8AC3E}">
        <p14:creationId xmlns:p14="http://schemas.microsoft.com/office/powerpoint/2010/main" val="49934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8E010-190A-7A47-916F-AB29C8CED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next for us?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5847B-1CF2-8042-904E-F039F6523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CE 594A certified </a:t>
            </a:r>
          </a:p>
        </p:txBody>
      </p:sp>
    </p:spTree>
    <p:extLst>
      <p:ext uri="{BB962C8B-B14F-4D97-AF65-F5344CB8AC3E}">
        <p14:creationId xmlns:p14="http://schemas.microsoft.com/office/powerpoint/2010/main" val="1830744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54944-DDC1-3E40-AE91-AB204FBB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741" y="2184648"/>
            <a:ext cx="2887790" cy="1609344"/>
          </a:xfrm>
        </p:spPr>
        <p:txBody>
          <a:bodyPr/>
          <a:lstStyle/>
          <a:p>
            <a:pPr algn="ctr"/>
            <a:r>
              <a:rPr lang="en-US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1461084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4CBDC-4B87-0948-8538-134932C8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444D5-C984-454D-A78B-BBAB4E1C4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 501: Pre-construction Project Engineering and Management</a:t>
            </a:r>
          </a:p>
          <a:p>
            <a:r>
              <a:rPr lang="en-US" dirty="0"/>
              <a:t>Required for MEng, MS, PhD in Construction </a:t>
            </a:r>
          </a:p>
          <a:p>
            <a:r>
              <a:rPr lang="en-US" dirty="0"/>
              <a:t>Catalog Description </a:t>
            </a:r>
          </a:p>
          <a:p>
            <a:pPr marL="274320" lvl="1" indent="0">
              <a:buNone/>
            </a:pPr>
            <a:r>
              <a:rPr lang="en-US" dirty="0"/>
              <a:t>Application of engineering and management control techniques to construction project development from conceptualization to notice to proceed. Emphasis is on managing complex projects using 5-dimensional project management theory.</a:t>
            </a:r>
          </a:p>
          <a:p>
            <a:r>
              <a:rPr lang="en-US" dirty="0"/>
              <a:t>Online since 2012</a:t>
            </a:r>
          </a:p>
          <a:p>
            <a:r>
              <a:rPr lang="en-US" dirty="0"/>
              <a:t>Course revision 2014 </a:t>
            </a:r>
          </a:p>
          <a:p>
            <a:r>
              <a:rPr lang="en-US" dirty="0"/>
              <a:t>QM Certified Feb 27, 2019 </a:t>
            </a:r>
          </a:p>
        </p:txBody>
      </p:sp>
    </p:spTree>
    <p:extLst>
      <p:ext uri="{BB962C8B-B14F-4D97-AF65-F5344CB8AC3E}">
        <p14:creationId xmlns:p14="http://schemas.microsoft.com/office/powerpoint/2010/main" val="48168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B73A5-6EA1-4D42-B34E-C874039C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ED4E-76EF-F14A-A51D-5ECBB8E31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Faculty takes at least 2 courses </a:t>
            </a:r>
          </a:p>
          <a:p>
            <a:pPr lvl="1"/>
            <a:r>
              <a:rPr lang="en-US" dirty="0"/>
              <a:t>Designing Your Online Course (DYOC) </a:t>
            </a:r>
          </a:p>
          <a:p>
            <a:pPr lvl="1"/>
            <a:r>
              <a:rPr lang="en-US" dirty="0"/>
              <a:t>Applying the Quality Matters Rubric (APPQMR) </a:t>
            </a:r>
          </a:p>
          <a:p>
            <a:r>
              <a:rPr lang="en-US" dirty="0"/>
              <a:t>Internal Review </a:t>
            </a:r>
          </a:p>
          <a:p>
            <a:r>
              <a:rPr lang="en-US" dirty="0"/>
              <a:t>Self-Review </a:t>
            </a:r>
          </a:p>
          <a:p>
            <a:r>
              <a:rPr lang="en-US" dirty="0"/>
              <a:t>External Review </a:t>
            </a:r>
          </a:p>
          <a:p>
            <a:pPr lvl="1"/>
            <a:r>
              <a:rPr lang="en-US" dirty="0"/>
              <a:t>Support from the department  </a:t>
            </a:r>
          </a:p>
          <a:p>
            <a:pPr lvl="1"/>
            <a:r>
              <a:rPr lang="en-US" dirty="0"/>
              <a:t>3 reviewers </a:t>
            </a:r>
          </a:p>
          <a:p>
            <a:r>
              <a:rPr lang="en-US" dirty="0"/>
              <a:t>External Review Process</a:t>
            </a:r>
          </a:p>
          <a:p>
            <a:pPr lvl="1"/>
            <a:r>
              <a:rPr lang="en-US" dirty="0"/>
              <a:t>Submit the worksheet </a:t>
            </a:r>
          </a:p>
          <a:p>
            <a:pPr lvl="1"/>
            <a:r>
              <a:rPr lang="en-US" dirty="0"/>
              <a:t>Pre-review meeting </a:t>
            </a:r>
          </a:p>
          <a:p>
            <a:pPr lvl="1"/>
            <a:r>
              <a:rPr lang="en-US" dirty="0"/>
              <a:t>Receive feedback </a:t>
            </a:r>
          </a:p>
          <a:p>
            <a:pPr lvl="1"/>
            <a:r>
              <a:rPr lang="en-US" dirty="0"/>
              <a:t>Submit Amendment if need to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8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293C1-68EC-8647-A7C7-884AE2148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QM general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A899F-4339-304D-9A9F-70F0707A7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Overview and Introduction </a:t>
            </a:r>
          </a:p>
          <a:p>
            <a:r>
              <a:rPr lang="en-US" dirty="0"/>
              <a:t>Learning Objectives </a:t>
            </a:r>
          </a:p>
          <a:p>
            <a:r>
              <a:rPr lang="en-US" dirty="0"/>
              <a:t>Assessment and Measurement </a:t>
            </a:r>
          </a:p>
          <a:p>
            <a:r>
              <a:rPr lang="en-US" dirty="0"/>
              <a:t>Instructional Materials </a:t>
            </a:r>
          </a:p>
          <a:p>
            <a:r>
              <a:rPr lang="en-US" dirty="0"/>
              <a:t>Learning Activities and Learner Interaction </a:t>
            </a:r>
          </a:p>
          <a:p>
            <a:r>
              <a:rPr lang="en-US" dirty="0"/>
              <a:t>Course Technology </a:t>
            </a:r>
          </a:p>
          <a:p>
            <a:r>
              <a:rPr lang="en-US" dirty="0"/>
              <a:t>Learner Support </a:t>
            </a:r>
          </a:p>
          <a:p>
            <a:r>
              <a:rPr lang="en-US" dirty="0"/>
              <a:t>Accessibility and Usability </a:t>
            </a:r>
          </a:p>
        </p:txBody>
      </p:sp>
    </p:spTree>
    <p:extLst>
      <p:ext uri="{BB962C8B-B14F-4D97-AF65-F5344CB8AC3E}">
        <p14:creationId xmlns:p14="http://schemas.microsoft.com/office/powerpoint/2010/main" val="271099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C91FD-30F0-0142-851C-EC41BDED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 and 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AE909-D9D0-A240-8FB3-8DCE03378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91730"/>
            <a:ext cx="5716715" cy="464614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The overall design of the course is made clear to the learner at the beginning of the course.</a:t>
            </a:r>
          </a:p>
          <a:p>
            <a:pPr marL="617220" lvl="1" indent="-342900">
              <a:buFont typeface="+mj-lt"/>
              <a:buAutoNum type="arabicPeriod"/>
            </a:pPr>
            <a:endParaRPr lang="en-US" dirty="0"/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Instructions make clear how to get started and where to find various course components.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Learners are introduced to the purpose and structure of the course. 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Communication expectations for online discussions, email, and other forms of interaction are clearly stated. 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Course and institutional policies with which the learner is expected to comply are clearly stated within the course, or a link to current policies is provided.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Minimum technology requirements for the course are clearly stated, and information on how to obtain the technologies is provided.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Computer skills and digital information literacy skills expected of the learner are clearly stated.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Expectations for prerequisite knowledge in the discipline and/or any required competencies are clearly stated.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The self-introduction by the instructor is professional and is available online.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Learners are asked to introduce themselves to the class.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646A1A-916C-454C-8471-25ADEBBFD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1" t="33750" r="5284"/>
          <a:stretch/>
        </p:blipFill>
        <p:spPr>
          <a:xfrm>
            <a:off x="6644261" y="1791730"/>
            <a:ext cx="4483987" cy="3637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75D3E3-2A82-6946-8932-4D2DDE038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986" y="1791730"/>
            <a:ext cx="4441262" cy="4237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AA97EB-234A-F040-8585-BC34A9C46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621" y="1791730"/>
            <a:ext cx="4467466" cy="4094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E8290F-815F-F541-B2D1-E2F6C1048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4261" y="1724540"/>
            <a:ext cx="5229337" cy="4371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82DB2D-0C5D-C341-AEC8-EF52EB767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4261" y="1637023"/>
            <a:ext cx="4556826" cy="45780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2C8E4C-0459-3449-94DE-9399B6FB05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3621" y="3693016"/>
            <a:ext cx="4908036" cy="243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A2300-2255-714F-A89D-25D7474D0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52034-614D-8E43-8F63-D0EB2AA48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832" y="1871663"/>
            <a:ext cx="6502527" cy="4300537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Learning objectives or competencies describe what learners will be able to do upon completion of the course.</a:t>
            </a:r>
          </a:p>
          <a:p>
            <a:pPr lvl="1"/>
            <a:r>
              <a:rPr lang="en-US" dirty="0"/>
              <a:t>The course learning objectives, or course/program competencies, describe outcomes that are measurable.</a:t>
            </a:r>
          </a:p>
          <a:p>
            <a:pPr lvl="1"/>
            <a:r>
              <a:rPr lang="en-US" dirty="0"/>
              <a:t>The module/unit-level learning objectives or competencies describe outcomes that are measurable and consistent with the course-level objectives or competencies.</a:t>
            </a:r>
          </a:p>
          <a:p>
            <a:pPr lvl="1"/>
            <a:r>
              <a:rPr lang="en-US" dirty="0"/>
              <a:t>Learning objectives or competencies are stated clearly, are written from the learner’s perspective, and are prominently located in the course. </a:t>
            </a:r>
          </a:p>
          <a:p>
            <a:pPr lvl="1"/>
            <a:r>
              <a:rPr lang="en-US" dirty="0"/>
              <a:t>The relationship between learning objectives or competencies and learning activities is clearly stated.</a:t>
            </a:r>
          </a:p>
          <a:p>
            <a:pPr lvl="1"/>
            <a:r>
              <a:rPr lang="en-US" dirty="0"/>
              <a:t>The learning objectives or competencies are suited to the level of the course.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734048-8F87-6241-8F86-71D2F31FA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487"/>
          <a:stretch/>
        </p:blipFill>
        <p:spPr>
          <a:xfrm>
            <a:off x="1441327" y="3118436"/>
            <a:ext cx="5364163" cy="24867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B06785-29BF-9B44-8D30-CB4523F89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330" y="2957237"/>
            <a:ext cx="4055947" cy="192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D62D4-024F-184E-B4C5-798E98624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7426"/>
            <a:ext cx="10058400" cy="1609344"/>
          </a:xfrm>
        </p:spPr>
        <p:txBody>
          <a:bodyPr/>
          <a:lstStyle/>
          <a:p>
            <a:r>
              <a:rPr lang="en-US" dirty="0"/>
              <a:t>Assessment and measurement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3E719-7B27-A043-853D-E8D4AB5BC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307021"/>
            <a:ext cx="10058400" cy="90754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Assessments are integral to the learning process and are designed to evaluate learner progress in achieving the stated learning objectives or mastering the competencies.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5A16CF-F7BD-9F44-816C-B14D3F0794BA}"/>
              </a:ext>
            </a:extLst>
          </p:cNvPr>
          <p:cNvSpPr txBox="1">
            <a:spLocks/>
          </p:cNvSpPr>
          <p:nvPr/>
        </p:nvSpPr>
        <p:spPr>
          <a:xfrm>
            <a:off x="1069848" y="2214563"/>
            <a:ext cx="9131427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assessments measure the achievement of the stated learning objectives or competencies.</a:t>
            </a:r>
          </a:p>
          <a:p>
            <a:r>
              <a:rPr lang="en-US" dirty="0"/>
              <a:t>The course grading policy is stated clearly at the beginning of the course.</a:t>
            </a:r>
          </a:p>
          <a:p>
            <a:r>
              <a:rPr lang="en-US" dirty="0"/>
              <a:t>Specific and descriptive criteria are provided for the evaluation of learners’ work, and their connection to the course grading policy is clearly explained. </a:t>
            </a:r>
          </a:p>
          <a:p>
            <a:r>
              <a:rPr lang="en-US" dirty="0"/>
              <a:t>The assessments used are sequenced, varied, and suited to the level of the course.</a:t>
            </a:r>
          </a:p>
          <a:p>
            <a:r>
              <a:rPr lang="en-US" dirty="0"/>
              <a:t>The course provides learners with multiple opportunities to track their learning progress with timely feedback.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4BC73E-2BE9-9F4C-B02F-E2AC68BB8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771" y="2792356"/>
            <a:ext cx="7356475" cy="39263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D43467-A068-C442-B5DC-8AA4E881C9AD}"/>
              </a:ext>
            </a:extLst>
          </p:cNvPr>
          <p:cNvSpPr txBox="1"/>
          <p:nvPr/>
        </p:nvSpPr>
        <p:spPr>
          <a:xfrm>
            <a:off x="9972675" y="2859213"/>
            <a:ext cx="207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Syllabus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E428E-DA39-E643-B048-069597C8B0CF}"/>
              </a:ext>
            </a:extLst>
          </p:cNvPr>
          <p:cNvSpPr txBox="1"/>
          <p:nvPr/>
        </p:nvSpPr>
        <p:spPr>
          <a:xfrm>
            <a:off x="9972675" y="3399044"/>
            <a:ext cx="207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Rubrics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F223E5-18BB-F74C-83C1-FD5E877A767E}"/>
              </a:ext>
            </a:extLst>
          </p:cNvPr>
          <p:cNvSpPr txBox="1"/>
          <p:nvPr/>
        </p:nvSpPr>
        <p:spPr>
          <a:xfrm>
            <a:off x="10029827" y="4024504"/>
            <a:ext cx="2071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Discussions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Case Study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Reflection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CDC38D-8FDB-224D-B762-A405CC443D97}"/>
              </a:ext>
            </a:extLst>
          </p:cNvPr>
          <p:cNvSpPr txBox="1"/>
          <p:nvPr/>
        </p:nvSpPr>
        <p:spPr>
          <a:xfrm>
            <a:off x="8267700" y="5251139"/>
            <a:ext cx="207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Grades Link</a:t>
            </a:r>
          </a:p>
        </p:txBody>
      </p:sp>
    </p:spTree>
    <p:extLst>
      <p:ext uri="{BB962C8B-B14F-4D97-AF65-F5344CB8AC3E}">
        <p14:creationId xmlns:p14="http://schemas.microsoft.com/office/powerpoint/2010/main" val="203886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AC47-E45E-8D4E-BC89-B6EFCE93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n-US" dirty="0"/>
              <a:t>Instructional Materials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33C24-E85E-3141-9850-B1B3EEC77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321308"/>
            <a:ext cx="10058400" cy="750380"/>
          </a:xfrm>
        </p:spPr>
        <p:txBody>
          <a:bodyPr/>
          <a:lstStyle/>
          <a:p>
            <a:r>
              <a:rPr lang="en-US" b="1" dirty="0"/>
              <a:t>Instructional materials enable learners to achieve stated learning objectives or competencies.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95931B-17DF-F44C-B403-57B48FF25ACB}"/>
              </a:ext>
            </a:extLst>
          </p:cNvPr>
          <p:cNvSpPr txBox="1">
            <a:spLocks/>
          </p:cNvSpPr>
          <p:nvPr/>
        </p:nvSpPr>
        <p:spPr>
          <a:xfrm>
            <a:off x="1069848" y="2071687"/>
            <a:ext cx="10058400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instructional materials contribute to the achievement of the stated learning objectives or competencies.</a:t>
            </a:r>
          </a:p>
          <a:p>
            <a:r>
              <a:rPr lang="en-US" dirty="0"/>
              <a:t>The relationship between the use of instructional materials in the course and completing learning activities is clearly explained.</a:t>
            </a:r>
          </a:p>
          <a:p>
            <a:r>
              <a:rPr lang="en-US" dirty="0"/>
              <a:t>The course models the academic integrity expected of learners by providing both source references and permissions for use of instructional materials.</a:t>
            </a:r>
          </a:p>
          <a:p>
            <a:r>
              <a:rPr lang="en-US" dirty="0"/>
              <a:t>The instructional materials represent up-to-date theory and practice in the discipline.</a:t>
            </a:r>
          </a:p>
          <a:p>
            <a:r>
              <a:rPr lang="en-US" dirty="0"/>
              <a:t>A variety of instructional materials is used in the course.</a:t>
            </a:r>
          </a:p>
        </p:txBody>
      </p:sp>
    </p:spTree>
    <p:extLst>
      <p:ext uri="{BB962C8B-B14F-4D97-AF65-F5344CB8AC3E}">
        <p14:creationId xmlns:p14="http://schemas.microsoft.com/office/powerpoint/2010/main" val="265443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D20F3-A0FE-A248-8DE2-49396629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Learning activities and learner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DE8E-21B3-BA4D-80C6-0124DE767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Learning activities facilitate and support learner interaction and engagement</a:t>
            </a:r>
            <a:endParaRPr lang="en-US" dirty="0"/>
          </a:p>
          <a:p>
            <a:r>
              <a:rPr lang="en-US" dirty="0"/>
              <a:t>The learning activities promote the achievement of the stated learning objectives or competencies. </a:t>
            </a:r>
          </a:p>
          <a:p>
            <a:r>
              <a:rPr lang="en-US" dirty="0"/>
              <a:t>Learning activities provide opportunities for interaction that support active learning.</a:t>
            </a:r>
          </a:p>
          <a:p>
            <a:r>
              <a:rPr lang="en-US" dirty="0"/>
              <a:t>The instructor’s plan for interacting with learners during the course is clearly stated.</a:t>
            </a:r>
          </a:p>
          <a:p>
            <a:r>
              <a:rPr lang="en-US" dirty="0"/>
              <a:t>The requirements for learner interaction are clearly stated.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C824D-5485-EF4C-91C7-E5CA1D80694B}"/>
              </a:ext>
            </a:extLst>
          </p:cNvPr>
          <p:cNvSpPr txBox="1"/>
          <p:nvPr/>
        </p:nvSpPr>
        <p:spPr>
          <a:xfrm>
            <a:off x="3471861" y="2765623"/>
            <a:ext cx="548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Discussions, Case Study, Reflection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C2D02-903B-5247-98D9-6AF2EC107EFA}"/>
              </a:ext>
            </a:extLst>
          </p:cNvPr>
          <p:cNvSpPr txBox="1"/>
          <p:nvPr/>
        </p:nvSpPr>
        <p:spPr>
          <a:xfrm>
            <a:off x="2436017" y="3443910"/>
            <a:ext cx="207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Discussion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206349-2D68-4443-9CE8-BDD832D0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673" y="1501107"/>
            <a:ext cx="7076776" cy="5291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1B680F-7337-1D42-B4E6-92DA405D2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425" y="1600942"/>
            <a:ext cx="7009024" cy="51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2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{F10CA315-AA6C-8C47-A0D3-A18173E1EAD4}tf10001070</Template>
  <TotalTime>6844</TotalTime>
  <Words>1022</Words>
  <Application>Microsoft Office PowerPoint</Application>
  <PresentationFormat>Widescreen</PresentationFormat>
  <Paragraphs>112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Rockwell</vt:lpstr>
      <vt:lpstr>Rockwell Condensed</vt:lpstr>
      <vt:lpstr>Rockwell Extra Bold</vt:lpstr>
      <vt:lpstr>Wingdings</vt:lpstr>
      <vt:lpstr>Wood Type</vt:lpstr>
      <vt:lpstr>Getting your course QM certified: experiences shared by Engineering faculty</vt:lpstr>
      <vt:lpstr>Course information </vt:lpstr>
      <vt:lpstr>Certification process</vt:lpstr>
      <vt:lpstr>QM general Standards</vt:lpstr>
      <vt:lpstr>Course Overview and Introduction </vt:lpstr>
      <vt:lpstr>Learning objectives</vt:lpstr>
      <vt:lpstr>Assessment and measurement </vt:lpstr>
      <vt:lpstr>Instructional Materials </vt:lpstr>
      <vt:lpstr>Learning activities and learner interaction</vt:lpstr>
      <vt:lpstr>Course technology </vt:lpstr>
      <vt:lpstr>Learner support </vt:lpstr>
      <vt:lpstr> Accessibility and Usability</vt:lpstr>
      <vt:lpstr>Lessons Learned </vt:lpstr>
      <vt:lpstr>What is next for us? 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your course QM certified: experiences shared by Engineering faculty</dc:title>
  <dc:creator>Karabulut-Ilgu, Aliye [CCE E]</dc:creator>
  <cp:lastModifiedBy>Inefuku, Harrison W [LIB]</cp:lastModifiedBy>
  <cp:revision>22</cp:revision>
  <dcterms:created xsi:type="dcterms:W3CDTF">2019-10-02T20:39:33Z</dcterms:created>
  <dcterms:modified xsi:type="dcterms:W3CDTF">2020-09-22T20:29:47Z</dcterms:modified>
</cp:coreProperties>
</file>