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1" r:id="rId2"/>
    <p:sldId id="304" r:id="rId3"/>
    <p:sldId id="308" r:id="rId4"/>
    <p:sldId id="309" r:id="rId5"/>
    <p:sldId id="313" r:id="rId6"/>
    <p:sldId id="315" r:id="rId7"/>
    <p:sldId id="314" r:id="rId8"/>
    <p:sldId id="317" r:id="rId9"/>
    <p:sldId id="320" r:id="rId10"/>
    <p:sldId id="321" r:id="rId11"/>
    <p:sldId id="326" r:id="rId12"/>
    <p:sldId id="319" r:id="rId13"/>
    <p:sldId id="325" r:id="rId14"/>
    <p:sldId id="328" r:id="rId15"/>
    <p:sldId id="324" r:id="rId16"/>
    <p:sldId id="3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9CBBCC-E731-1043-B6A7-1FE2E20E3C4C}">
          <p14:sldIdLst>
            <p14:sldId id="301"/>
            <p14:sldId id="304"/>
            <p14:sldId id="308"/>
            <p14:sldId id="309"/>
            <p14:sldId id="313"/>
            <p14:sldId id="315"/>
            <p14:sldId id="314"/>
            <p14:sldId id="317"/>
            <p14:sldId id="320"/>
            <p14:sldId id="321"/>
            <p14:sldId id="326"/>
            <p14:sldId id="319"/>
            <p14:sldId id="325"/>
            <p14:sldId id="328"/>
            <p14:sldId id="324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sen, Megan K [ITCSV]" initials="JMK[" lastIdx="5" clrIdx="0">
    <p:extLst>
      <p:ext uri="{19B8F6BF-5375-455C-9EA6-DF929625EA0E}">
        <p15:presenceInfo xmlns:p15="http://schemas.microsoft.com/office/powerpoint/2012/main" userId="S-1-5-21-1659004503-1450960922-1606980848-9626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02E"/>
    <a:srgbClr val="6E6259"/>
    <a:srgbClr val="B9975B"/>
    <a:srgbClr val="F1BE48"/>
    <a:srgbClr val="76881D"/>
    <a:srgbClr val="F0BE48"/>
    <a:srgbClr val="006BA6"/>
    <a:srgbClr val="7C2529"/>
    <a:srgbClr val="9A3324"/>
    <a:srgbClr val="BE5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7" autoAdjust="0"/>
    <p:restoredTop sz="94674"/>
  </p:normalViewPr>
  <p:slideViewPr>
    <p:cSldViewPr snapToGrid="0" snapToObjects="1">
      <p:cViewPr varScale="1">
        <p:scale>
          <a:sx n="36" d="100"/>
          <a:sy n="36" d="100"/>
        </p:scale>
        <p:origin x="10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August 2019</a:t>
            </a:r>
          </a:p>
          <a:p>
            <a:pPr>
              <a:defRPr/>
            </a:pPr>
            <a:r>
              <a:rPr lang="en-US" dirty="0"/>
              <a:t>Caller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August 2019 - Caller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6C8-4F39-B828-D7C49FCC367E}"/>
              </c:ext>
            </c:extLst>
          </c:dPt>
          <c:dPt>
            <c:idx val="1"/>
            <c:bubble3D val="0"/>
            <c:explosion val="2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8-4F39-B828-D7C49FCC36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8-4F39-B828-D7C49FCC36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6C8-4F39-B828-D7C49FCC367E}"/>
              </c:ext>
            </c:extLst>
          </c:dPt>
          <c:dLbls>
            <c:dLbl>
              <c:idx val="0"/>
              <c:layout>
                <c:manualLayout>
                  <c:x val="-1.0142597664422381E-2"/>
                  <c:y val="-1.038783932666228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C8-4F39-B828-D7C49FCC367E}"/>
                </c:ext>
              </c:extLst>
            </c:dLbl>
            <c:dLbl>
              <c:idx val="1"/>
              <c:layout>
                <c:manualLayout>
                  <c:x val="1.0650699912510936E-2"/>
                  <c:y val="-1.43951124918358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C8-4F39-B828-D7C49FCC367E}"/>
                </c:ext>
              </c:extLst>
            </c:dLbl>
            <c:dLbl>
              <c:idx val="2"/>
              <c:layout>
                <c:manualLayout>
                  <c:x val="1.6943778766784587E-2"/>
                  <c:y val="-1.24738643608013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C8-4F39-B828-D7C49FCC367E}"/>
                </c:ext>
              </c:extLst>
            </c:dLbl>
            <c:dLbl>
              <c:idx val="3"/>
              <c:layout>
                <c:manualLayout>
                  <c:x val="-1.4460420708281031E-2"/>
                  <c:y val="4.289944839954974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C8-4F39-B828-D7C49FCC36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Affilate</c:v>
                </c:pt>
                <c:pt idx="1">
                  <c:v>Faculty</c:v>
                </c:pt>
                <c:pt idx="2">
                  <c:v>Student</c:v>
                </c:pt>
                <c:pt idx="3">
                  <c:v>Staff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76</c:v>
                </c:pt>
                <c:pt idx="1">
                  <c:v>405</c:v>
                </c:pt>
                <c:pt idx="2">
                  <c:v>2078</c:v>
                </c:pt>
                <c:pt idx="3">
                  <c:v>1543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8-4F39-B828-D7C49FCC367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2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2A2CA0-EA3F-4783-9802-213E08327ADA}" type="doc">
      <dgm:prSet loTypeId="urn:microsoft.com/office/officeart/2005/8/layout/venn1" loCatId="relationship" qsTypeId="urn:microsoft.com/office/officeart/2005/8/quickstyle/simple5" qsCatId="simple" csTypeId="urn:microsoft.com/office/officeart/2005/8/colors/accent4_2" csCatId="accent4" phldr="1"/>
      <dgm:spPr/>
    </dgm:pt>
    <dgm:pt modelId="{91BD118E-A97F-4EB8-9D35-B80FB4B48024}">
      <dgm:prSet phldrT="[Text]"/>
      <dgm:spPr/>
      <dgm:t>
        <a:bodyPr/>
        <a:lstStyle/>
        <a:p>
          <a:r>
            <a:rPr lang="en-US" dirty="0"/>
            <a:t>Canvas</a:t>
          </a:r>
        </a:p>
      </dgm:t>
    </dgm:pt>
    <dgm:pt modelId="{5C7AD928-412A-4F60-923A-48C299C890C2}" type="parTrans" cxnId="{D7131A4E-1948-4485-A6C5-1BDBA0388157}">
      <dgm:prSet/>
      <dgm:spPr/>
      <dgm:t>
        <a:bodyPr/>
        <a:lstStyle/>
        <a:p>
          <a:endParaRPr lang="en-US"/>
        </a:p>
      </dgm:t>
    </dgm:pt>
    <dgm:pt modelId="{8FE95FF7-30A2-4FAF-B166-2D85740EB3ED}" type="sibTrans" cxnId="{D7131A4E-1948-4485-A6C5-1BDBA0388157}">
      <dgm:prSet/>
      <dgm:spPr/>
      <dgm:t>
        <a:bodyPr/>
        <a:lstStyle/>
        <a:p>
          <a:endParaRPr lang="en-US"/>
        </a:p>
      </dgm:t>
    </dgm:pt>
    <dgm:pt modelId="{D07955C7-1FC3-4700-B4CA-15F6563DDDD4}">
      <dgm:prSet phldrT="[Text]"/>
      <dgm:spPr/>
      <dgm:t>
        <a:bodyPr/>
        <a:lstStyle/>
        <a:p>
          <a:r>
            <a:rPr lang="en-US" dirty="0"/>
            <a:t>Registrar Data</a:t>
          </a:r>
        </a:p>
      </dgm:t>
    </dgm:pt>
    <dgm:pt modelId="{12956ED6-5FDB-4CF4-88C2-8DF7E2815469}" type="parTrans" cxnId="{7DF7E6A7-F5E5-4306-A578-D007BA158754}">
      <dgm:prSet/>
      <dgm:spPr/>
      <dgm:t>
        <a:bodyPr/>
        <a:lstStyle/>
        <a:p>
          <a:endParaRPr lang="en-US"/>
        </a:p>
      </dgm:t>
    </dgm:pt>
    <dgm:pt modelId="{AE4C8E94-DFD1-4FE2-9255-4C3008A87FF4}" type="sibTrans" cxnId="{7DF7E6A7-F5E5-4306-A578-D007BA158754}">
      <dgm:prSet/>
      <dgm:spPr/>
      <dgm:t>
        <a:bodyPr/>
        <a:lstStyle/>
        <a:p>
          <a:endParaRPr lang="en-US"/>
        </a:p>
      </dgm:t>
    </dgm:pt>
    <dgm:pt modelId="{6443A519-C1B5-4A08-8371-96C1BC0A3442}" type="pres">
      <dgm:prSet presAssocID="{F82A2CA0-EA3F-4783-9802-213E08327ADA}" presName="compositeShape" presStyleCnt="0">
        <dgm:presLayoutVars>
          <dgm:chMax val="7"/>
          <dgm:dir/>
          <dgm:resizeHandles val="exact"/>
        </dgm:presLayoutVars>
      </dgm:prSet>
      <dgm:spPr/>
    </dgm:pt>
    <dgm:pt modelId="{430E61A7-E96F-4BB3-A2A9-8AF69FAA6E3D}" type="pres">
      <dgm:prSet presAssocID="{91BD118E-A97F-4EB8-9D35-B80FB4B48024}" presName="circ1" presStyleLbl="vennNode1" presStyleIdx="0" presStyleCnt="2"/>
      <dgm:spPr/>
    </dgm:pt>
    <dgm:pt modelId="{CAE5E9B2-1041-433F-A513-C47AC5F6664D}" type="pres">
      <dgm:prSet presAssocID="{91BD118E-A97F-4EB8-9D35-B80FB4B4802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3BF04E4-8500-4D94-8BD1-0C9C7A2BE684}" type="pres">
      <dgm:prSet presAssocID="{D07955C7-1FC3-4700-B4CA-15F6563DDDD4}" presName="circ2" presStyleLbl="vennNode1" presStyleIdx="1" presStyleCnt="2" custLinFactNeighborX="-317" custLinFactNeighborY="2886"/>
      <dgm:spPr/>
    </dgm:pt>
    <dgm:pt modelId="{4AA72478-4CB4-4D19-A59A-076390549EAE}" type="pres">
      <dgm:prSet presAssocID="{D07955C7-1FC3-4700-B4CA-15F6563DDDD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A6D20B-0CB7-440C-81DF-7CA7CD3EAAE5}" type="presOf" srcId="{F82A2CA0-EA3F-4783-9802-213E08327ADA}" destId="{6443A519-C1B5-4A08-8371-96C1BC0A3442}" srcOrd="0" destOrd="0" presId="urn:microsoft.com/office/officeart/2005/8/layout/venn1"/>
    <dgm:cxn modelId="{B2F0151A-D463-471A-913F-A37E6F5F6CD5}" type="presOf" srcId="{91BD118E-A97F-4EB8-9D35-B80FB4B48024}" destId="{CAE5E9B2-1041-433F-A513-C47AC5F6664D}" srcOrd="1" destOrd="0" presId="urn:microsoft.com/office/officeart/2005/8/layout/venn1"/>
    <dgm:cxn modelId="{D7131A4E-1948-4485-A6C5-1BDBA0388157}" srcId="{F82A2CA0-EA3F-4783-9802-213E08327ADA}" destId="{91BD118E-A97F-4EB8-9D35-B80FB4B48024}" srcOrd="0" destOrd="0" parTransId="{5C7AD928-412A-4F60-923A-48C299C890C2}" sibTransId="{8FE95FF7-30A2-4FAF-B166-2D85740EB3ED}"/>
    <dgm:cxn modelId="{45523056-F366-4616-9BB3-9E0D2F2AB882}" type="presOf" srcId="{D07955C7-1FC3-4700-B4CA-15F6563DDDD4}" destId="{4AA72478-4CB4-4D19-A59A-076390549EAE}" srcOrd="1" destOrd="0" presId="urn:microsoft.com/office/officeart/2005/8/layout/venn1"/>
    <dgm:cxn modelId="{A29448A3-0505-46DC-91DD-BBFA44758E16}" type="presOf" srcId="{91BD118E-A97F-4EB8-9D35-B80FB4B48024}" destId="{430E61A7-E96F-4BB3-A2A9-8AF69FAA6E3D}" srcOrd="0" destOrd="0" presId="urn:microsoft.com/office/officeart/2005/8/layout/venn1"/>
    <dgm:cxn modelId="{7DF7E6A7-F5E5-4306-A578-D007BA158754}" srcId="{F82A2CA0-EA3F-4783-9802-213E08327ADA}" destId="{D07955C7-1FC3-4700-B4CA-15F6563DDDD4}" srcOrd="1" destOrd="0" parTransId="{12956ED6-5FDB-4CF4-88C2-8DF7E2815469}" sibTransId="{AE4C8E94-DFD1-4FE2-9255-4C3008A87FF4}"/>
    <dgm:cxn modelId="{0833F2A9-9598-46E0-B691-33450EE6B987}" type="presOf" srcId="{D07955C7-1FC3-4700-B4CA-15F6563DDDD4}" destId="{43BF04E4-8500-4D94-8BD1-0C9C7A2BE684}" srcOrd="0" destOrd="0" presId="urn:microsoft.com/office/officeart/2005/8/layout/venn1"/>
    <dgm:cxn modelId="{890FF061-96EE-42B0-89BA-4B5DEB3D82A5}" type="presParOf" srcId="{6443A519-C1B5-4A08-8371-96C1BC0A3442}" destId="{430E61A7-E96F-4BB3-A2A9-8AF69FAA6E3D}" srcOrd="0" destOrd="0" presId="urn:microsoft.com/office/officeart/2005/8/layout/venn1"/>
    <dgm:cxn modelId="{841330B3-990A-4435-91BF-8648B270433E}" type="presParOf" srcId="{6443A519-C1B5-4A08-8371-96C1BC0A3442}" destId="{CAE5E9B2-1041-433F-A513-C47AC5F6664D}" srcOrd="1" destOrd="0" presId="urn:microsoft.com/office/officeart/2005/8/layout/venn1"/>
    <dgm:cxn modelId="{1CAC14E3-1BE5-497A-B7F8-F274854D5167}" type="presParOf" srcId="{6443A519-C1B5-4A08-8371-96C1BC0A3442}" destId="{43BF04E4-8500-4D94-8BD1-0C9C7A2BE684}" srcOrd="2" destOrd="0" presId="urn:microsoft.com/office/officeart/2005/8/layout/venn1"/>
    <dgm:cxn modelId="{7983F533-3B6E-41F5-87E0-31DD2B29CC31}" type="presParOf" srcId="{6443A519-C1B5-4A08-8371-96C1BC0A3442}" destId="{4AA72478-4CB4-4D19-A59A-076390549EAE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2A2CA0-EA3F-4783-9802-213E08327ADA}" type="doc">
      <dgm:prSet loTypeId="urn:microsoft.com/office/officeart/2005/8/layout/venn1" loCatId="relationship" qsTypeId="urn:microsoft.com/office/officeart/2005/8/quickstyle/simple5" qsCatId="simple" csTypeId="urn:microsoft.com/office/officeart/2005/8/colors/accent4_2" csCatId="accent4" phldr="1"/>
      <dgm:spPr/>
    </dgm:pt>
    <dgm:pt modelId="{91BD118E-A97F-4EB8-9D35-B80FB4B48024}">
      <dgm:prSet phldrT="[Text]"/>
      <dgm:spPr/>
      <dgm:t>
        <a:bodyPr/>
        <a:lstStyle/>
        <a:p>
          <a:r>
            <a:rPr lang="en-US" dirty="0"/>
            <a:t>Canvas</a:t>
          </a:r>
        </a:p>
      </dgm:t>
    </dgm:pt>
    <dgm:pt modelId="{5C7AD928-412A-4F60-923A-48C299C890C2}" type="parTrans" cxnId="{D7131A4E-1948-4485-A6C5-1BDBA0388157}">
      <dgm:prSet/>
      <dgm:spPr/>
      <dgm:t>
        <a:bodyPr/>
        <a:lstStyle/>
        <a:p>
          <a:endParaRPr lang="en-US"/>
        </a:p>
      </dgm:t>
    </dgm:pt>
    <dgm:pt modelId="{8FE95FF7-30A2-4FAF-B166-2D85740EB3ED}" type="sibTrans" cxnId="{D7131A4E-1948-4485-A6C5-1BDBA0388157}">
      <dgm:prSet/>
      <dgm:spPr/>
      <dgm:t>
        <a:bodyPr/>
        <a:lstStyle/>
        <a:p>
          <a:endParaRPr lang="en-US"/>
        </a:p>
      </dgm:t>
    </dgm:pt>
    <dgm:pt modelId="{D07955C7-1FC3-4700-B4CA-15F6563DDDD4}">
      <dgm:prSet phldrT="[Text]"/>
      <dgm:spPr/>
      <dgm:t>
        <a:bodyPr/>
        <a:lstStyle/>
        <a:p>
          <a:r>
            <a:rPr lang="en-US" dirty="0"/>
            <a:t>Registrar Data</a:t>
          </a:r>
        </a:p>
      </dgm:t>
    </dgm:pt>
    <dgm:pt modelId="{12956ED6-5FDB-4CF4-88C2-8DF7E2815469}" type="parTrans" cxnId="{7DF7E6A7-F5E5-4306-A578-D007BA158754}">
      <dgm:prSet/>
      <dgm:spPr/>
      <dgm:t>
        <a:bodyPr/>
        <a:lstStyle/>
        <a:p>
          <a:endParaRPr lang="en-US"/>
        </a:p>
      </dgm:t>
    </dgm:pt>
    <dgm:pt modelId="{AE4C8E94-DFD1-4FE2-9255-4C3008A87FF4}" type="sibTrans" cxnId="{7DF7E6A7-F5E5-4306-A578-D007BA158754}">
      <dgm:prSet/>
      <dgm:spPr/>
      <dgm:t>
        <a:bodyPr/>
        <a:lstStyle/>
        <a:p>
          <a:endParaRPr lang="en-US"/>
        </a:p>
      </dgm:t>
    </dgm:pt>
    <dgm:pt modelId="{6443A519-C1B5-4A08-8371-96C1BC0A3442}" type="pres">
      <dgm:prSet presAssocID="{F82A2CA0-EA3F-4783-9802-213E08327ADA}" presName="compositeShape" presStyleCnt="0">
        <dgm:presLayoutVars>
          <dgm:chMax val="7"/>
          <dgm:dir/>
          <dgm:resizeHandles val="exact"/>
        </dgm:presLayoutVars>
      </dgm:prSet>
      <dgm:spPr/>
    </dgm:pt>
    <dgm:pt modelId="{430E61A7-E96F-4BB3-A2A9-8AF69FAA6E3D}" type="pres">
      <dgm:prSet presAssocID="{91BD118E-A97F-4EB8-9D35-B80FB4B48024}" presName="circ1" presStyleLbl="vennNode1" presStyleIdx="0" presStyleCnt="2"/>
      <dgm:spPr/>
    </dgm:pt>
    <dgm:pt modelId="{CAE5E9B2-1041-433F-A513-C47AC5F6664D}" type="pres">
      <dgm:prSet presAssocID="{91BD118E-A97F-4EB8-9D35-B80FB4B4802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3BF04E4-8500-4D94-8BD1-0C9C7A2BE684}" type="pres">
      <dgm:prSet presAssocID="{D07955C7-1FC3-4700-B4CA-15F6563DDDD4}" presName="circ2" presStyleLbl="vennNode1" presStyleIdx="1" presStyleCnt="2" custLinFactNeighborX="-317" custLinFactNeighborY="2886"/>
      <dgm:spPr/>
    </dgm:pt>
    <dgm:pt modelId="{4AA72478-4CB4-4D19-A59A-076390549EAE}" type="pres">
      <dgm:prSet presAssocID="{D07955C7-1FC3-4700-B4CA-15F6563DDDD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A6D20B-0CB7-440C-81DF-7CA7CD3EAAE5}" type="presOf" srcId="{F82A2CA0-EA3F-4783-9802-213E08327ADA}" destId="{6443A519-C1B5-4A08-8371-96C1BC0A3442}" srcOrd="0" destOrd="0" presId="urn:microsoft.com/office/officeart/2005/8/layout/venn1"/>
    <dgm:cxn modelId="{B2F0151A-D463-471A-913F-A37E6F5F6CD5}" type="presOf" srcId="{91BD118E-A97F-4EB8-9D35-B80FB4B48024}" destId="{CAE5E9B2-1041-433F-A513-C47AC5F6664D}" srcOrd="1" destOrd="0" presId="urn:microsoft.com/office/officeart/2005/8/layout/venn1"/>
    <dgm:cxn modelId="{D7131A4E-1948-4485-A6C5-1BDBA0388157}" srcId="{F82A2CA0-EA3F-4783-9802-213E08327ADA}" destId="{91BD118E-A97F-4EB8-9D35-B80FB4B48024}" srcOrd="0" destOrd="0" parTransId="{5C7AD928-412A-4F60-923A-48C299C890C2}" sibTransId="{8FE95FF7-30A2-4FAF-B166-2D85740EB3ED}"/>
    <dgm:cxn modelId="{45523056-F366-4616-9BB3-9E0D2F2AB882}" type="presOf" srcId="{D07955C7-1FC3-4700-B4CA-15F6563DDDD4}" destId="{4AA72478-4CB4-4D19-A59A-076390549EAE}" srcOrd="1" destOrd="0" presId="urn:microsoft.com/office/officeart/2005/8/layout/venn1"/>
    <dgm:cxn modelId="{A29448A3-0505-46DC-91DD-BBFA44758E16}" type="presOf" srcId="{91BD118E-A97F-4EB8-9D35-B80FB4B48024}" destId="{430E61A7-E96F-4BB3-A2A9-8AF69FAA6E3D}" srcOrd="0" destOrd="0" presId="urn:microsoft.com/office/officeart/2005/8/layout/venn1"/>
    <dgm:cxn modelId="{7DF7E6A7-F5E5-4306-A578-D007BA158754}" srcId="{F82A2CA0-EA3F-4783-9802-213E08327ADA}" destId="{D07955C7-1FC3-4700-B4CA-15F6563DDDD4}" srcOrd="1" destOrd="0" parTransId="{12956ED6-5FDB-4CF4-88C2-8DF7E2815469}" sibTransId="{AE4C8E94-DFD1-4FE2-9255-4C3008A87FF4}"/>
    <dgm:cxn modelId="{0833F2A9-9598-46E0-B691-33450EE6B987}" type="presOf" srcId="{D07955C7-1FC3-4700-B4CA-15F6563DDDD4}" destId="{43BF04E4-8500-4D94-8BD1-0C9C7A2BE684}" srcOrd="0" destOrd="0" presId="urn:microsoft.com/office/officeart/2005/8/layout/venn1"/>
    <dgm:cxn modelId="{890FF061-96EE-42B0-89BA-4B5DEB3D82A5}" type="presParOf" srcId="{6443A519-C1B5-4A08-8371-96C1BC0A3442}" destId="{430E61A7-E96F-4BB3-A2A9-8AF69FAA6E3D}" srcOrd="0" destOrd="0" presId="urn:microsoft.com/office/officeart/2005/8/layout/venn1"/>
    <dgm:cxn modelId="{841330B3-990A-4435-91BF-8648B270433E}" type="presParOf" srcId="{6443A519-C1B5-4A08-8371-96C1BC0A3442}" destId="{CAE5E9B2-1041-433F-A513-C47AC5F6664D}" srcOrd="1" destOrd="0" presId="urn:microsoft.com/office/officeart/2005/8/layout/venn1"/>
    <dgm:cxn modelId="{1CAC14E3-1BE5-497A-B7F8-F274854D5167}" type="presParOf" srcId="{6443A519-C1B5-4A08-8371-96C1BC0A3442}" destId="{43BF04E4-8500-4D94-8BD1-0C9C7A2BE684}" srcOrd="2" destOrd="0" presId="urn:microsoft.com/office/officeart/2005/8/layout/venn1"/>
    <dgm:cxn modelId="{7983F533-3B6E-41F5-87E0-31DD2B29CC31}" type="presParOf" srcId="{6443A519-C1B5-4A08-8371-96C1BC0A3442}" destId="{4AA72478-4CB4-4D19-A59A-076390549EAE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A2CA0-EA3F-4783-9802-213E08327ADA}" type="doc">
      <dgm:prSet loTypeId="urn:microsoft.com/office/officeart/2005/8/layout/venn1" loCatId="relationship" qsTypeId="urn:microsoft.com/office/officeart/2005/8/quickstyle/simple5" qsCatId="simple" csTypeId="urn:microsoft.com/office/officeart/2005/8/colors/accent4_2" csCatId="accent4" phldr="1"/>
      <dgm:spPr/>
    </dgm:pt>
    <dgm:pt modelId="{91BD118E-A97F-4EB8-9D35-B80FB4B48024}">
      <dgm:prSet phldrT="[Text]"/>
      <dgm:spPr/>
      <dgm:t>
        <a:bodyPr/>
        <a:lstStyle/>
        <a:p>
          <a:r>
            <a:rPr lang="en-US" dirty="0"/>
            <a:t>Canvas</a:t>
          </a:r>
        </a:p>
      </dgm:t>
    </dgm:pt>
    <dgm:pt modelId="{5C7AD928-412A-4F60-923A-48C299C890C2}" type="parTrans" cxnId="{D7131A4E-1948-4485-A6C5-1BDBA0388157}">
      <dgm:prSet/>
      <dgm:spPr/>
      <dgm:t>
        <a:bodyPr/>
        <a:lstStyle/>
        <a:p>
          <a:endParaRPr lang="en-US"/>
        </a:p>
      </dgm:t>
    </dgm:pt>
    <dgm:pt modelId="{8FE95FF7-30A2-4FAF-B166-2D85740EB3ED}" type="sibTrans" cxnId="{D7131A4E-1948-4485-A6C5-1BDBA0388157}">
      <dgm:prSet/>
      <dgm:spPr/>
      <dgm:t>
        <a:bodyPr/>
        <a:lstStyle/>
        <a:p>
          <a:endParaRPr lang="en-US"/>
        </a:p>
      </dgm:t>
    </dgm:pt>
    <dgm:pt modelId="{D07955C7-1FC3-4700-B4CA-15F6563DDDD4}">
      <dgm:prSet phldrT="[Text]"/>
      <dgm:spPr/>
      <dgm:t>
        <a:bodyPr/>
        <a:lstStyle/>
        <a:p>
          <a:r>
            <a:rPr lang="en-US" dirty="0"/>
            <a:t>Registrar Data</a:t>
          </a:r>
        </a:p>
      </dgm:t>
    </dgm:pt>
    <dgm:pt modelId="{12956ED6-5FDB-4CF4-88C2-8DF7E2815469}" type="parTrans" cxnId="{7DF7E6A7-F5E5-4306-A578-D007BA158754}">
      <dgm:prSet/>
      <dgm:spPr/>
      <dgm:t>
        <a:bodyPr/>
        <a:lstStyle/>
        <a:p>
          <a:endParaRPr lang="en-US"/>
        </a:p>
      </dgm:t>
    </dgm:pt>
    <dgm:pt modelId="{AE4C8E94-DFD1-4FE2-9255-4C3008A87FF4}" type="sibTrans" cxnId="{7DF7E6A7-F5E5-4306-A578-D007BA158754}">
      <dgm:prSet/>
      <dgm:spPr/>
      <dgm:t>
        <a:bodyPr/>
        <a:lstStyle/>
        <a:p>
          <a:endParaRPr lang="en-US"/>
        </a:p>
      </dgm:t>
    </dgm:pt>
    <dgm:pt modelId="{6443A519-C1B5-4A08-8371-96C1BC0A3442}" type="pres">
      <dgm:prSet presAssocID="{F82A2CA0-EA3F-4783-9802-213E08327ADA}" presName="compositeShape" presStyleCnt="0">
        <dgm:presLayoutVars>
          <dgm:chMax val="7"/>
          <dgm:dir/>
          <dgm:resizeHandles val="exact"/>
        </dgm:presLayoutVars>
      </dgm:prSet>
      <dgm:spPr/>
    </dgm:pt>
    <dgm:pt modelId="{430E61A7-E96F-4BB3-A2A9-8AF69FAA6E3D}" type="pres">
      <dgm:prSet presAssocID="{91BD118E-A97F-4EB8-9D35-B80FB4B48024}" presName="circ1" presStyleLbl="vennNode1" presStyleIdx="0" presStyleCnt="2"/>
      <dgm:spPr/>
    </dgm:pt>
    <dgm:pt modelId="{CAE5E9B2-1041-433F-A513-C47AC5F6664D}" type="pres">
      <dgm:prSet presAssocID="{91BD118E-A97F-4EB8-9D35-B80FB4B4802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3BF04E4-8500-4D94-8BD1-0C9C7A2BE684}" type="pres">
      <dgm:prSet presAssocID="{D07955C7-1FC3-4700-B4CA-15F6563DDDD4}" presName="circ2" presStyleLbl="vennNode1" presStyleIdx="1" presStyleCnt="2" custLinFactNeighborX="-317" custLinFactNeighborY="2886"/>
      <dgm:spPr/>
    </dgm:pt>
    <dgm:pt modelId="{4AA72478-4CB4-4D19-A59A-076390549EAE}" type="pres">
      <dgm:prSet presAssocID="{D07955C7-1FC3-4700-B4CA-15F6563DDDD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AA6D20B-0CB7-440C-81DF-7CA7CD3EAAE5}" type="presOf" srcId="{F82A2CA0-EA3F-4783-9802-213E08327ADA}" destId="{6443A519-C1B5-4A08-8371-96C1BC0A3442}" srcOrd="0" destOrd="0" presId="urn:microsoft.com/office/officeart/2005/8/layout/venn1"/>
    <dgm:cxn modelId="{B2F0151A-D463-471A-913F-A37E6F5F6CD5}" type="presOf" srcId="{91BD118E-A97F-4EB8-9D35-B80FB4B48024}" destId="{CAE5E9B2-1041-433F-A513-C47AC5F6664D}" srcOrd="1" destOrd="0" presId="urn:microsoft.com/office/officeart/2005/8/layout/venn1"/>
    <dgm:cxn modelId="{D7131A4E-1948-4485-A6C5-1BDBA0388157}" srcId="{F82A2CA0-EA3F-4783-9802-213E08327ADA}" destId="{91BD118E-A97F-4EB8-9D35-B80FB4B48024}" srcOrd="0" destOrd="0" parTransId="{5C7AD928-412A-4F60-923A-48C299C890C2}" sibTransId="{8FE95FF7-30A2-4FAF-B166-2D85740EB3ED}"/>
    <dgm:cxn modelId="{45523056-F366-4616-9BB3-9E0D2F2AB882}" type="presOf" srcId="{D07955C7-1FC3-4700-B4CA-15F6563DDDD4}" destId="{4AA72478-4CB4-4D19-A59A-076390549EAE}" srcOrd="1" destOrd="0" presId="urn:microsoft.com/office/officeart/2005/8/layout/venn1"/>
    <dgm:cxn modelId="{A29448A3-0505-46DC-91DD-BBFA44758E16}" type="presOf" srcId="{91BD118E-A97F-4EB8-9D35-B80FB4B48024}" destId="{430E61A7-E96F-4BB3-A2A9-8AF69FAA6E3D}" srcOrd="0" destOrd="0" presId="urn:microsoft.com/office/officeart/2005/8/layout/venn1"/>
    <dgm:cxn modelId="{7DF7E6A7-F5E5-4306-A578-D007BA158754}" srcId="{F82A2CA0-EA3F-4783-9802-213E08327ADA}" destId="{D07955C7-1FC3-4700-B4CA-15F6563DDDD4}" srcOrd="1" destOrd="0" parTransId="{12956ED6-5FDB-4CF4-88C2-8DF7E2815469}" sibTransId="{AE4C8E94-DFD1-4FE2-9255-4C3008A87FF4}"/>
    <dgm:cxn modelId="{0833F2A9-9598-46E0-B691-33450EE6B987}" type="presOf" srcId="{D07955C7-1FC3-4700-B4CA-15F6563DDDD4}" destId="{43BF04E4-8500-4D94-8BD1-0C9C7A2BE684}" srcOrd="0" destOrd="0" presId="urn:microsoft.com/office/officeart/2005/8/layout/venn1"/>
    <dgm:cxn modelId="{890FF061-96EE-42B0-89BA-4B5DEB3D82A5}" type="presParOf" srcId="{6443A519-C1B5-4A08-8371-96C1BC0A3442}" destId="{430E61A7-E96F-4BB3-A2A9-8AF69FAA6E3D}" srcOrd="0" destOrd="0" presId="urn:microsoft.com/office/officeart/2005/8/layout/venn1"/>
    <dgm:cxn modelId="{841330B3-990A-4435-91BF-8648B270433E}" type="presParOf" srcId="{6443A519-C1B5-4A08-8371-96C1BC0A3442}" destId="{CAE5E9B2-1041-433F-A513-C47AC5F6664D}" srcOrd="1" destOrd="0" presId="urn:microsoft.com/office/officeart/2005/8/layout/venn1"/>
    <dgm:cxn modelId="{1CAC14E3-1BE5-497A-B7F8-F274854D5167}" type="presParOf" srcId="{6443A519-C1B5-4A08-8371-96C1BC0A3442}" destId="{43BF04E4-8500-4D94-8BD1-0C9C7A2BE684}" srcOrd="2" destOrd="0" presId="urn:microsoft.com/office/officeart/2005/8/layout/venn1"/>
    <dgm:cxn modelId="{7983F533-3B6E-41F5-87E0-31DD2B29CC31}" type="presParOf" srcId="{6443A519-C1B5-4A08-8371-96C1BC0A3442}" destId="{4AA72478-4CB4-4D19-A59A-076390549EAE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E61A7-E96F-4BB3-A2A9-8AF69FAA6E3D}">
      <dsp:nvSpPr>
        <dsp:cNvPr id="0" name=""/>
        <dsp:cNvSpPr/>
      </dsp:nvSpPr>
      <dsp:spPr>
        <a:xfrm>
          <a:off x="182879" y="453813"/>
          <a:ext cx="4511040" cy="45110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Canvas</a:t>
          </a:r>
        </a:p>
      </dsp:txBody>
      <dsp:txXfrm>
        <a:off x="812799" y="985762"/>
        <a:ext cx="2600960" cy="3447142"/>
      </dsp:txXfrm>
    </dsp:sp>
    <dsp:sp modelId="{43BF04E4-8500-4D94-8BD1-0C9C7A2BE684}">
      <dsp:nvSpPr>
        <dsp:cNvPr id="0" name=""/>
        <dsp:cNvSpPr/>
      </dsp:nvSpPr>
      <dsp:spPr>
        <a:xfrm>
          <a:off x="3419780" y="584002"/>
          <a:ext cx="4511040" cy="45110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Registrar Data</a:t>
          </a:r>
        </a:p>
      </dsp:txBody>
      <dsp:txXfrm>
        <a:off x="4699940" y="1115950"/>
        <a:ext cx="2600960" cy="3447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E61A7-E96F-4BB3-A2A9-8AF69FAA6E3D}">
      <dsp:nvSpPr>
        <dsp:cNvPr id="0" name=""/>
        <dsp:cNvSpPr/>
      </dsp:nvSpPr>
      <dsp:spPr>
        <a:xfrm>
          <a:off x="182879" y="453813"/>
          <a:ext cx="4511040" cy="45110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Canvas</a:t>
          </a:r>
        </a:p>
      </dsp:txBody>
      <dsp:txXfrm>
        <a:off x="812799" y="985762"/>
        <a:ext cx="2600960" cy="3447142"/>
      </dsp:txXfrm>
    </dsp:sp>
    <dsp:sp modelId="{43BF04E4-8500-4D94-8BD1-0C9C7A2BE684}">
      <dsp:nvSpPr>
        <dsp:cNvPr id="0" name=""/>
        <dsp:cNvSpPr/>
      </dsp:nvSpPr>
      <dsp:spPr>
        <a:xfrm>
          <a:off x="3419780" y="584002"/>
          <a:ext cx="4511040" cy="45110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Registrar Data</a:t>
          </a:r>
        </a:p>
      </dsp:txBody>
      <dsp:txXfrm>
        <a:off x="4699940" y="1115950"/>
        <a:ext cx="2600960" cy="3447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E61A7-E96F-4BB3-A2A9-8AF69FAA6E3D}">
      <dsp:nvSpPr>
        <dsp:cNvPr id="0" name=""/>
        <dsp:cNvSpPr/>
      </dsp:nvSpPr>
      <dsp:spPr>
        <a:xfrm>
          <a:off x="182879" y="453813"/>
          <a:ext cx="4511040" cy="45110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Canvas</a:t>
          </a:r>
        </a:p>
      </dsp:txBody>
      <dsp:txXfrm>
        <a:off x="812799" y="985762"/>
        <a:ext cx="2600960" cy="3447142"/>
      </dsp:txXfrm>
    </dsp:sp>
    <dsp:sp modelId="{43BF04E4-8500-4D94-8BD1-0C9C7A2BE684}">
      <dsp:nvSpPr>
        <dsp:cNvPr id="0" name=""/>
        <dsp:cNvSpPr/>
      </dsp:nvSpPr>
      <dsp:spPr>
        <a:xfrm>
          <a:off x="3419780" y="584002"/>
          <a:ext cx="4511040" cy="45110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Registrar Data</a:t>
          </a:r>
        </a:p>
      </dsp:txBody>
      <dsp:txXfrm>
        <a:off x="4699940" y="1115950"/>
        <a:ext cx="2600960" cy="344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459B4-3F4C-468D-8AFA-BA2CEEA0ED04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7E3F9-49D3-4637-B1F5-C5D0D0388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586-8D9D-F44D-952F-229CE4F75F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42586-8D9D-F44D-952F-229CE4F75F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2F96F-5141-CE43-81FD-3ACEDD9D1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546B2-3A20-2C42-B5BF-E787E2670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7FE1D-D6C5-3341-A761-3632F7CD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BAAFE-0DD9-3343-968E-BD8AF0F5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9573-E535-BE4F-91F4-2E161C5E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51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7D75-56B9-824C-9C54-D515FDAFA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84066-8A0F-1C41-BDA4-16C7B5C87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149EF-F862-D041-A994-CD827721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389F1-5C26-FD45-9EE7-2FD67D38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14715-1566-5741-848F-617045D5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7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A7E40B-49A3-794A-831B-799321740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FFC49-8EAA-D445-87CC-96DDA9D97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75C7A-A82D-B74E-B513-1226769B9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B7FF-1AEF-9448-85D3-A7D86FDA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8FC18-7022-6242-B525-14707B03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3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5CB9-C7C9-7044-95D4-1E186D00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1E2B-0E37-D641-9211-190495BF7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3544-6970-B344-AF8B-CB012210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230A3-2EA3-D94F-9F9F-23FD7351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60BA-6B2A-DC49-8E3B-258B448F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2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FC7E-DD40-C34F-B2B1-225EFC62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59017-5471-EC4A-A034-6FB2C7EE5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A139D-8EFD-A943-8F3E-65D8EBDC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AC897-C1E4-B54E-99D1-2C8ABECD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64835-60B7-0245-B33A-E0149DC0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6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DED4-30C2-5F4A-80D0-B2A0AAAC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6BA19-54BE-B04D-A207-2C5705929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109D5-3537-8346-B410-11B0F56AF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390AD-D10B-AF44-892A-E4263BA3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4A15-A90F-474C-961E-B5B1940F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444ED-6E12-9747-95DA-42F70E67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5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EFA8-81D7-5848-BF2F-D49086EA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DFFB4-71C1-E542-AEA1-AE51E8F03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971B3-429E-314B-8272-901C5D19A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F4667-1F6F-A84B-932A-18CE7DB13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94093-D187-4A43-AAA4-89CF5BF3D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5B1EC-A8D1-504B-87F9-33A5F5AC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93537-99CD-1F47-AD72-5838509E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88FCB-E27E-6845-A720-F08D120C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9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3A5E-47EE-BF42-840D-9796AB55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0E40A-9424-544B-8E29-664C6598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EE6A4-166C-4544-A810-33C8F533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32477-A472-A546-8FFC-F85B5972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6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7CBDC-2D64-9E41-A81D-0DA7BB7B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2EED1-AF09-BF49-817A-2D10CCC5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5A15-5D56-F642-A0D7-9794328E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0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F46F-0DF5-7A45-A17B-0D4AFB10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9814E-DEBA-D14A-B199-44FE9C2E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12AA8-22C8-B047-A41C-99863B19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572AA-E771-994D-9C52-316E2F08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F567D-55AE-0A40-A31E-58C8CE69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DF5F6-7F26-564A-945D-CFC83125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AC6C-9F75-A145-95A7-19A9931B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6952F-5B2F-A54E-9E3E-7A3FF645A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9D75F-24CD-6F4E-9CC9-807A48B3C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F86B6-9AAB-FF4A-9F4E-CAEB273E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AF721-031A-3D43-BE31-0C26FE10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D289D-BF8F-0441-B225-13032B26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B87155-9BD5-9B41-BE35-3DB65527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D9A55-8E7B-E144-9CA6-01BFBDED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9B7D2-DC65-C740-A7AA-AFB3732E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08A75-577D-2841-B13C-A5A5F327320F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931B8-CFF8-FA4D-9A48-37EF640DA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E723C-A209-7045-ABFD-B52158607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02413-C925-2C4A-A0C3-16AAABE98C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40A292-1D06-8447-9F35-AA7B44085C4A}"/>
              </a:ext>
            </a:extLst>
          </p:cNvPr>
          <p:cNvSpPr/>
          <p:nvPr userDrawn="1"/>
        </p:nvSpPr>
        <p:spPr>
          <a:xfrm>
            <a:off x="0" y="6259398"/>
            <a:ext cx="12192000" cy="598602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C415A-160B-CE45-AD85-31EAB563D1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34" y="6356350"/>
            <a:ext cx="2916744" cy="439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0107CB-48C6-7F40-9890-0CE7366E643E}"/>
              </a:ext>
            </a:extLst>
          </p:cNvPr>
          <p:cNvSpPr txBox="1"/>
          <p:nvPr userDrawn="1"/>
        </p:nvSpPr>
        <p:spPr>
          <a:xfrm>
            <a:off x="8068813" y="6391275"/>
            <a:ext cx="200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0" dirty="0">
                <a:solidFill>
                  <a:schemeClr val="bg1"/>
                </a:solidFill>
                <a:latin typeface="Univers LT Std 65" panose="020B0603020202020204" pitchFamily="34" charset="0"/>
              </a:rPr>
              <a:t>@</a:t>
            </a:r>
            <a:r>
              <a:rPr lang="en-US" b="1" i="0" dirty="0" err="1">
                <a:solidFill>
                  <a:schemeClr val="bg1"/>
                </a:solidFill>
                <a:latin typeface="Univers LT Std 65" panose="020B0603020202020204" pitchFamily="34" charset="0"/>
              </a:rPr>
              <a:t>IowaStateITS</a:t>
            </a:r>
            <a:endParaRPr lang="en-US" b="1" i="0" dirty="0">
              <a:solidFill>
                <a:schemeClr val="bg1"/>
              </a:solidFill>
              <a:latin typeface="Univers LT Std 65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F5E330-4D31-F145-A3D3-D63E1D7A00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335" y="6370446"/>
            <a:ext cx="349784" cy="349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05064-6FC1-F548-A34B-BA1B9142475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341" y="6394071"/>
            <a:ext cx="372579" cy="3025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4B7D9C-EA30-C24C-95F2-DA771A25813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142" y="6375857"/>
            <a:ext cx="338963" cy="338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858F6F-A8FA-464B-9E79-BD47DCE9CFC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527327" y="6371602"/>
            <a:ext cx="347472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nivers LT Std 85 Extra Black" panose="020B0603020202020204" pitchFamily="34" charset="0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12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12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SzPct val="12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SzPct val="12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4362" b="8500"/>
          <a:stretch/>
        </p:blipFill>
        <p:spPr>
          <a:xfrm>
            <a:off x="0" y="-1"/>
            <a:ext cx="12191999" cy="6269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CE021-FC29-0446-A547-B65BC0BE1E9F}"/>
              </a:ext>
            </a:extLst>
          </p:cNvPr>
          <p:cNvSpPr txBox="1"/>
          <p:nvPr/>
        </p:nvSpPr>
        <p:spPr>
          <a:xfrm>
            <a:off x="1770589" y="1290596"/>
            <a:ext cx="8440615" cy="1354217"/>
          </a:xfrm>
          <a:prstGeom prst="rect">
            <a:avLst/>
          </a:prstGeom>
          <a:noFill/>
          <a:ln w="76200">
            <a:solidFill>
              <a:srgbClr val="F1BE48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Univers LT Std 85 XBlk" panose="020B0904040702020204" pitchFamily="34" charset="0"/>
                <a:cs typeface="Arial" panose="020B0604020202020204" pitchFamily="34" charset="0"/>
              </a:rPr>
              <a:t>Supporting LMS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ISU Solution Center</a:t>
            </a:r>
          </a:p>
        </p:txBody>
      </p:sp>
    </p:spTree>
    <p:extLst>
      <p:ext uri="{BB962C8B-B14F-4D97-AF65-F5344CB8AC3E}">
        <p14:creationId xmlns:p14="http://schemas.microsoft.com/office/powerpoint/2010/main" val="205378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LMS Support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1190792"/>
              </p:ext>
            </p:extLst>
          </p:nvPr>
        </p:nvGraphicFramePr>
        <p:xfrm>
          <a:off x="1698001" y="7494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72076" y="3057525"/>
            <a:ext cx="1085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ISU Specific Tools</a:t>
            </a:r>
          </a:p>
        </p:txBody>
      </p:sp>
    </p:spTree>
    <p:extLst>
      <p:ext uri="{BB962C8B-B14F-4D97-AF65-F5344CB8AC3E}">
        <p14:creationId xmlns:p14="http://schemas.microsoft.com/office/powerpoint/2010/main" val="223454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LMS Support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1190792"/>
              </p:ext>
            </p:extLst>
          </p:nvPr>
        </p:nvGraphicFramePr>
        <p:xfrm>
          <a:off x="1698001" y="7494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72076" y="3057525"/>
            <a:ext cx="1085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ISU Specific Tools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9687" y="5049969"/>
            <a:ext cx="1978720" cy="5839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C00000"/>
                </a:solidFill>
              </a:rPr>
              <a:t>Canvas Support</a:t>
            </a:r>
            <a:endParaRPr lang="en-US" sz="2000" dirty="0"/>
          </a:p>
          <a:p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98001" y="4242216"/>
            <a:ext cx="940268" cy="8077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9395380" y="4910401"/>
            <a:ext cx="2551781" cy="845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Registrar and/or Departmental Support</a:t>
            </a:r>
            <a:endParaRPr lang="en-US" sz="2000" dirty="0"/>
          </a:p>
          <a:p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709285" y="4073188"/>
            <a:ext cx="923561" cy="723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4691912" y="5566834"/>
            <a:ext cx="1978720" cy="583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Solution Center</a:t>
            </a:r>
            <a:endParaRPr lang="en-US" sz="2000" dirty="0"/>
          </a:p>
          <a:p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25775" y="4175146"/>
            <a:ext cx="0" cy="115424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42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ISU Specific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887" y="4853914"/>
            <a:ext cx="4700588" cy="5839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Global Course Administration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00" y="1230579"/>
            <a:ext cx="1927492" cy="477652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008478" y="5059563"/>
            <a:ext cx="1471612" cy="328614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437227" y="3299155"/>
            <a:ext cx="2662238" cy="639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ISU </a:t>
            </a:r>
            <a:r>
              <a:rPr lang="en-US" b="1" dirty="0" err="1">
                <a:solidFill>
                  <a:srgbClr val="C00000"/>
                </a:solidFill>
              </a:rPr>
              <a:t>AdminTools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480090" y="3904661"/>
            <a:ext cx="1071562" cy="11549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411" y="2999714"/>
            <a:ext cx="4267200" cy="12382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41996" y="3252723"/>
            <a:ext cx="2427391" cy="685800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82574" y="3904661"/>
            <a:ext cx="590881" cy="9492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1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Global Course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8" y="1333500"/>
            <a:ext cx="6890976" cy="46243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Common Inquiries:</a:t>
            </a:r>
          </a:p>
          <a:p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Requesting a course shell</a:t>
            </a:r>
          </a:p>
          <a:p>
            <a:r>
              <a:rPr lang="en-US" dirty="0"/>
              <a:t>Using Prepare to Teach to link registrar sections and enroll students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1782"/>
          <a:stretch/>
        </p:blipFill>
        <p:spPr>
          <a:xfrm>
            <a:off x="7191014" y="1823035"/>
            <a:ext cx="3853976" cy="301366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5815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ISU </a:t>
            </a:r>
            <a:r>
              <a:rPr lang="en-US" dirty="0" err="1"/>
              <a:t>AdminTools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8" y="1087704"/>
            <a:ext cx="6124825" cy="487018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Common Inquiries:</a:t>
            </a:r>
          </a:p>
          <a:p>
            <a:endParaRPr lang="en-US" dirty="0"/>
          </a:p>
          <a:p>
            <a:r>
              <a:rPr lang="en-US" dirty="0"/>
              <a:t>Adding additional instructors and TAs to courses</a:t>
            </a:r>
          </a:p>
          <a:p>
            <a:r>
              <a:rPr lang="en-US" dirty="0"/>
              <a:t>Submitting grades</a:t>
            </a:r>
          </a:p>
          <a:p>
            <a:r>
              <a:rPr lang="en-US" dirty="0"/>
              <a:t>Managing incomplete students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63" y="1333500"/>
            <a:ext cx="4937494" cy="3833119"/>
          </a:xfrm>
          <a:prstGeom prst="rect">
            <a:avLst/>
          </a:prstGeom>
          <a:ln>
            <a:solidFill>
              <a:srgbClr val="C8102E"/>
            </a:solidFill>
          </a:ln>
        </p:spPr>
      </p:pic>
    </p:spTree>
    <p:extLst>
      <p:ext uri="{BB962C8B-B14F-4D97-AF65-F5344CB8AC3E}">
        <p14:creationId xmlns:p14="http://schemas.microsoft.com/office/powerpoint/2010/main" val="383513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Collaboration is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31" y="1333500"/>
            <a:ext cx="10515600" cy="2095500"/>
          </a:xfrm>
        </p:spPr>
        <p:txBody>
          <a:bodyPr/>
          <a:lstStyle/>
          <a:p>
            <a:r>
              <a:rPr lang="en-US" dirty="0"/>
              <a:t>Weekly meetings with CELT</a:t>
            </a:r>
          </a:p>
          <a:p>
            <a:r>
              <a:rPr lang="en-US" dirty="0"/>
              <a:t>Direct contact with Canvas Support</a:t>
            </a:r>
          </a:p>
          <a:p>
            <a:r>
              <a:rPr lang="en-US" dirty="0"/>
              <a:t>Evolving Solution Center Training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4639"/>
          <a:stretch/>
        </p:blipFill>
        <p:spPr>
          <a:xfrm>
            <a:off x="3479006" y="3429000"/>
            <a:ext cx="5507831" cy="20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05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5"/>
          <a:stretch/>
        </p:blipFill>
        <p:spPr>
          <a:xfrm>
            <a:off x="5742202" y="1"/>
            <a:ext cx="6446631" cy="6262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"/>
            <a:ext cx="12192000" cy="95222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91162A-70B5-6D4E-9441-43DC383C5A0D}"/>
              </a:ext>
            </a:extLst>
          </p:cNvPr>
          <p:cNvSpPr/>
          <p:nvPr/>
        </p:nvSpPr>
        <p:spPr>
          <a:xfrm>
            <a:off x="0" y="91394"/>
            <a:ext cx="12188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nivers LT Std 85 XBlk" panose="020B0904040702020204" pitchFamily="34" charset="0"/>
                <a:cs typeface="Arial" panose="020B0604020202020204" pitchFamily="34" charset="0"/>
              </a:rPr>
              <a:t>Here to Help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F7107-83AA-ED44-9242-7EF74C143B66}"/>
              </a:ext>
            </a:extLst>
          </p:cNvPr>
          <p:cNvSpPr/>
          <p:nvPr/>
        </p:nvSpPr>
        <p:spPr>
          <a:xfrm>
            <a:off x="203200" y="2161915"/>
            <a:ext cx="5335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latin typeface="Univers LT Std 45 Light" panose="020B0403020202020204" pitchFamily="34" charset="0"/>
              </a:rPr>
              <a:t>ISU Solution Center</a:t>
            </a:r>
          </a:p>
          <a:p>
            <a:pPr lvl="1"/>
            <a:r>
              <a:rPr lang="en-US" sz="2200" b="1" dirty="0">
                <a:latin typeface="Univers LT Std 45 Light" panose="020B0403020202020204" pitchFamily="34" charset="0"/>
              </a:rPr>
              <a:t>192 Parks Library</a:t>
            </a:r>
          </a:p>
          <a:p>
            <a:pPr lvl="1"/>
            <a:endParaRPr lang="en-US" sz="2200" b="1" dirty="0">
              <a:latin typeface="Univers LT Std 45 Light" panose="020B0403020202020204" pitchFamily="34" charset="0"/>
            </a:endParaRPr>
          </a:p>
          <a:p>
            <a:pPr lvl="1"/>
            <a:r>
              <a:rPr lang="en-US" sz="2200" dirty="0">
                <a:latin typeface="Univers LT Std 45 Light" panose="020B0403020202020204" pitchFamily="34" charset="0"/>
              </a:rPr>
              <a:t>Phone: 515-294-4000</a:t>
            </a:r>
          </a:p>
          <a:p>
            <a:pPr lvl="1"/>
            <a:r>
              <a:rPr lang="en-US" sz="2200" dirty="0">
                <a:latin typeface="Univers LT Std 45 Light" panose="020B0403020202020204" pitchFamily="34" charset="0"/>
              </a:rPr>
              <a:t>Email: solution@iastate.edu</a:t>
            </a:r>
          </a:p>
        </p:txBody>
      </p:sp>
    </p:spTree>
    <p:extLst>
      <p:ext uri="{BB962C8B-B14F-4D97-AF65-F5344CB8AC3E}">
        <p14:creationId xmlns:p14="http://schemas.microsoft.com/office/powerpoint/2010/main" val="23847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1599" y="8708"/>
            <a:ext cx="4360401" cy="153863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Univers LT Std 45 Light" panose="020B0403020202020204" pitchFamily="34" charset="0"/>
                <a:cs typeface="Arial" panose="020B0604020202020204" pitchFamily="34" charset="0"/>
              </a:rPr>
              <a:t>ISU Solution Center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5098" y="1543698"/>
            <a:ext cx="397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Univers LT Std 55 Roman" panose="020B0603020202020204" pitchFamily="34" charset="0"/>
                <a:ea typeface="Helvetica Light" charset="0"/>
                <a:cs typeface="Helvetica Light" charset="0"/>
              </a:rPr>
              <a:t>Provides information technology support to faculty, staff, students, and visitors</a:t>
            </a:r>
          </a:p>
          <a:p>
            <a:pPr lvl="0"/>
            <a:endParaRPr lang="en-US" sz="2400" kern="0" dirty="0">
              <a:latin typeface="Univers LT Std 55 Roman" panose="020B0603020202020204" pitchFamily="34" charset="0"/>
              <a:ea typeface="Helvetica Light" charset="0"/>
              <a:cs typeface="Helvetica Light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Univers LT Std 55 Roman" panose="020B0603020202020204" pitchFamily="34" charset="0"/>
                <a:ea typeface="Helvetica Light" charset="0"/>
                <a:cs typeface="Helvetica Light" charset="0"/>
              </a:rPr>
              <a:t>Acts as a single point of contact for problem resolution</a:t>
            </a:r>
            <a:endParaRPr lang="en-US" sz="2400" dirty="0">
              <a:latin typeface="Univers LT Std 55 Roman" panose="020B0603020202020204" pitchFamily="34" charset="0"/>
              <a:ea typeface="Helvetica Light" charset="0"/>
              <a:cs typeface="Helvetica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357"/>
            <a:ext cx="8023833" cy="62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203"/>
            <a:ext cx="12192000" cy="980740"/>
          </a:xfrm>
        </p:spPr>
        <p:txBody>
          <a:bodyPr/>
          <a:lstStyle/>
          <a:p>
            <a:pPr algn="ctr"/>
            <a:r>
              <a:rPr lang="en-US" dirty="0"/>
              <a:t>Solution Center Structure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288798" y="1136319"/>
            <a:ext cx="720671" cy="674175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5358540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6283272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433808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4533255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28880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163519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84802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6482167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16667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85118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2594996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853568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2594996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328880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91392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4533255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5163519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584802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391392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6482167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716667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785118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853568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4533255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328880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miley Face 35"/>
          <p:cNvSpPr/>
          <p:nvPr/>
        </p:nvSpPr>
        <p:spPr>
          <a:xfrm>
            <a:off x="5163519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/>
          <p:cNvSpPr/>
          <p:nvPr/>
        </p:nvSpPr>
        <p:spPr>
          <a:xfrm>
            <a:off x="584802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6482167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716667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785118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2594996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/>
          <p:cNvSpPr/>
          <p:nvPr/>
        </p:nvSpPr>
        <p:spPr>
          <a:xfrm>
            <a:off x="853568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miley Face 42"/>
          <p:cNvSpPr/>
          <p:nvPr/>
        </p:nvSpPr>
        <p:spPr>
          <a:xfrm>
            <a:off x="2594996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328880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391392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iley Face 45"/>
          <p:cNvSpPr/>
          <p:nvPr/>
        </p:nvSpPr>
        <p:spPr>
          <a:xfrm>
            <a:off x="4533255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miley Face 46"/>
          <p:cNvSpPr/>
          <p:nvPr/>
        </p:nvSpPr>
        <p:spPr>
          <a:xfrm>
            <a:off x="5163519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miley Face 47"/>
          <p:cNvSpPr/>
          <p:nvPr/>
        </p:nvSpPr>
        <p:spPr>
          <a:xfrm>
            <a:off x="584802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391392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miley Face 49"/>
          <p:cNvSpPr/>
          <p:nvPr/>
        </p:nvSpPr>
        <p:spPr>
          <a:xfrm>
            <a:off x="6482167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miley Face 50"/>
          <p:cNvSpPr/>
          <p:nvPr/>
        </p:nvSpPr>
        <p:spPr>
          <a:xfrm>
            <a:off x="716667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785118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iley Face 52"/>
          <p:cNvSpPr/>
          <p:nvPr/>
        </p:nvSpPr>
        <p:spPr>
          <a:xfrm>
            <a:off x="853568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miley Face 53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miley Face 55"/>
          <p:cNvSpPr/>
          <p:nvPr/>
        </p:nvSpPr>
        <p:spPr>
          <a:xfrm>
            <a:off x="391392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miley Face 56"/>
          <p:cNvSpPr/>
          <p:nvPr/>
        </p:nvSpPr>
        <p:spPr>
          <a:xfrm>
            <a:off x="4533255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miley Face 57"/>
          <p:cNvSpPr/>
          <p:nvPr/>
        </p:nvSpPr>
        <p:spPr>
          <a:xfrm>
            <a:off x="5163519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miley Face 58"/>
          <p:cNvSpPr/>
          <p:nvPr/>
        </p:nvSpPr>
        <p:spPr>
          <a:xfrm>
            <a:off x="584802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iley Face 59"/>
          <p:cNvSpPr/>
          <p:nvPr/>
        </p:nvSpPr>
        <p:spPr>
          <a:xfrm>
            <a:off x="6482167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miley Face 60"/>
          <p:cNvSpPr/>
          <p:nvPr/>
        </p:nvSpPr>
        <p:spPr>
          <a:xfrm>
            <a:off x="716667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7851182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miley Face 62"/>
          <p:cNvSpPr/>
          <p:nvPr/>
        </p:nvSpPr>
        <p:spPr>
          <a:xfrm>
            <a:off x="853568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miley Face 66"/>
          <p:cNvSpPr/>
          <p:nvPr/>
        </p:nvSpPr>
        <p:spPr>
          <a:xfrm>
            <a:off x="3282414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4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miley Face 58"/>
          <p:cNvSpPr/>
          <p:nvPr/>
        </p:nvSpPr>
        <p:spPr>
          <a:xfrm>
            <a:off x="5288798" y="1136319"/>
            <a:ext cx="720671" cy="674175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iley Face 59"/>
          <p:cNvSpPr/>
          <p:nvPr/>
        </p:nvSpPr>
        <p:spPr>
          <a:xfrm>
            <a:off x="5358540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miley Face 60"/>
          <p:cNvSpPr/>
          <p:nvPr/>
        </p:nvSpPr>
        <p:spPr>
          <a:xfrm>
            <a:off x="6283272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4433808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miley Face 62"/>
          <p:cNvSpPr/>
          <p:nvPr/>
        </p:nvSpPr>
        <p:spPr>
          <a:xfrm>
            <a:off x="4533255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28880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5163519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miley Face 65"/>
          <p:cNvSpPr/>
          <p:nvPr/>
        </p:nvSpPr>
        <p:spPr>
          <a:xfrm>
            <a:off x="584802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miley Face 66"/>
          <p:cNvSpPr/>
          <p:nvPr/>
        </p:nvSpPr>
        <p:spPr>
          <a:xfrm>
            <a:off x="6482167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miley Face 67"/>
          <p:cNvSpPr/>
          <p:nvPr/>
        </p:nvSpPr>
        <p:spPr>
          <a:xfrm>
            <a:off x="716667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miley Face 68"/>
          <p:cNvSpPr/>
          <p:nvPr/>
        </p:nvSpPr>
        <p:spPr>
          <a:xfrm>
            <a:off x="785118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2594996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853568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miley Face 71"/>
          <p:cNvSpPr/>
          <p:nvPr/>
        </p:nvSpPr>
        <p:spPr>
          <a:xfrm>
            <a:off x="2594996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328880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miley Face 73"/>
          <p:cNvSpPr/>
          <p:nvPr/>
        </p:nvSpPr>
        <p:spPr>
          <a:xfrm>
            <a:off x="391392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miley Face 74"/>
          <p:cNvSpPr/>
          <p:nvPr/>
        </p:nvSpPr>
        <p:spPr>
          <a:xfrm>
            <a:off x="4533255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miley Face 75"/>
          <p:cNvSpPr/>
          <p:nvPr/>
        </p:nvSpPr>
        <p:spPr>
          <a:xfrm>
            <a:off x="5163519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miley Face 76"/>
          <p:cNvSpPr/>
          <p:nvPr/>
        </p:nvSpPr>
        <p:spPr>
          <a:xfrm>
            <a:off x="584802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miley Face 77"/>
          <p:cNvSpPr/>
          <p:nvPr/>
        </p:nvSpPr>
        <p:spPr>
          <a:xfrm>
            <a:off x="391392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miley Face 78"/>
          <p:cNvSpPr/>
          <p:nvPr/>
        </p:nvSpPr>
        <p:spPr>
          <a:xfrm>
            <a:off x="6482167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miley Face 79"/>
          <p:cNvSpPr/>
          <p:nvPr/>
        </p:nvSpPr>
        <p:spPr>
          <a:xfrm>
            <a:off x="716667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miley Face 80"/>
          <p:cNvSpPr/>
          <p:nvPr/>
        </p:nvSpPr>
        <p:spPr>
          <a:xfrm>
            <a:off x="785118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miley Face 81"/>
          <p:cNvSpPr/>
          <p:nvPr/>
        </p:nvSpPr>
        <p:spPr>
          <a:xfrm>
            <a:off x="853568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miley Face 82"/>
          <p:cNvSpPr/>
          <p:nvPr/>
        </p:nvSpPr>
        <p:spPr>
          <a:xfrm>
            <a:off x="4533255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miley Face 83"/>
          <p:cNvSpPr/>
          <p:nvPr/>
        </p:nvSpPr>
        <p:spPr>
          <a:xfrm>
            <a:off x="328880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miley Face 84"/>
          <p:cNvSpPr/>
          <p:nvPr/>
        </p:nvSpPr>
        <p:spPr>
          <a:xfrm>
            <a:off x="5163519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miley Face 85"/>
          <p:cNvSpPr/>
          <p:nvPr/>
        </p:nvSpPr>
        <p:spPr>
          <a:xfrm>
            <a:off x="584802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miley Face 86"/>
          <p:cNvSpPr/>
          <p:nvPr/>
        </p:nvSpPr>
        <p:spPr>
          <a:xfrm>
            <a:off x="6482167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miley Face 87"/>
          <p:cNvSpPr/>
          <p:nvPr/>
        </p:nvSpPr>
        <p:spPr>
          <a:xfrm>
            <a:off x="716667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miley Face 88"/>
          <p:cNvSpPr/>
          <p:nvPr/>
        </p:nvSpPr>
        <p:spPr>
          <a:xfrm>
            <a:off x="785118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miley Face 89"/>
          <p:cNvSpPr/>
          <p:nvPr/>
        </p:nvSpPr>
        <p:spPr>
          <a:xfrm>
            <a:off x="2594996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Smiley Face 90"/>
          <p:cNvSpPr/>
          <p:nvPr/>
        </p:nvSpPr>
        <p:spPr>
          <a:xfrm>
            <a:off x="853568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miley Face 91"/>
          <p:cNvSpPr/>
          <p:nvPr/>
        </p:nvSpPr>
        <p:spPr>
          <a:xfrm>
            <a:off x="2594996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miley Face 92"/>
          <p:cNvSpPr/>
          <p:nvPr/>
        </p:nvSpPr>
        <p:spPr>
          <a:xfrm>
            <a:off x="328880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Smiley Face 93"/>
          <p:cNvSpPr/>
          <p:nvPr/>
        </p:nvSpPr>
        <p:spPr>
          <a:xfrm>
            <a:off x="391392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miley Face 94"/>
          <p:cNvSpPr/>
          <p:nvPr/>
        </p:nvSpPr>
        <p:spPr>
          <a:xfrm>
            <a:off x="4533255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miley Face 95"/>
          <p:cNvSpPr/>
          <p:nvPr/>
        </p:nvSpPr>
        <p:spPr>
          <a:xfrm>
            <a:off x="5163519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Smiley Face 96"/>
          <p:cNvSpPr/>
          <p:nvPr/>
        </p:nvSpPr>
        <p:spPr>
          <a:xfrm>
            <a:off x="584802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miley Face 97"/>
          <p:cNvSpPr/>
          <p:nvPr/>
        </p:nvSpPr>
        <p:spPr>
          <a:xfrm>
            <a:off x="391392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Smiley Face 98"/>
          <p:cNvSpPr/>
          <p:nvPr/>
        </p:nvSpPr>
        <p:spPr>
          <a:xfrm>
            <a:off x="6482167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miley Face 99"/>
          <p:cNvSpPr/>
          <p:nvPr/>
        </p:nvSpPr>
        <p:spPr>
          <a:xfrm>
            <a:off x="716667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miley Face 100"/>
          <p:cNvSpPr/>
          <p:nvPr/>
        </p:nvSpPr>
        <p:spPr>
          <a:xfrm>
            <a:off x="785118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Smiley Face 101"/>
          <p:cNvSpPr/>
          <p:nvPr/>
        </p:nvSpPr>
        <p:spPr>
          <a:xfrm>
            <a:off x="853568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miley Face 102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miley Face 103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Smiley Face 104"/>
          <p:cNvSpPr/>
          <p:nvPr/>
        </p:nvSpPr>
        <p:spPr>
          <a:xfrm>
            <a:off x="391392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miley Face 105"/>
          <p:cNvSpPr/>
          <p:nvPr/>
        </p:nvSpPr>
        <p:spPr>
          <a:xfrm>
            <a:off x="4533255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miley Face 106"/>
          <p:cNvSpPr/>
          <p:nvPr/>
        </p:nvSpPr>
        <p:spPr>
          <a:xfrm>
            <a:off x="5163519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Smiley Face 107"/>
          <p:cNvSpPr/>
          <p:nvPr/>
        </p:nvSpPr>
        <p:spPr>
          <a:xfrm>
            <a:off x="584802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miley Face 108"/>
          <p:cNvSpPr/>
          <p:nvPr/>
        </p:nvSpPr>
        <p:spPr>
          <a:xfrm>
            <a:off x="6482167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Smiley Face 109"/>
          <p:cNvSpPr/>
          <p:nvPr/>
        </p:nvSpPr>
        <p:spPr>
          <a:xfrm>
            <a:off x="716667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Smiley Face 110"/>
          <p:cNvSpPr/>
          <p:nvPr/>
        </p:nvSpPr>
        <p:spPr>
          <a:xfrm>
            <a:off x="7851182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miley Face 111"/>
          <p:cNvSpPr/>
          <p:nvPr/>
        </p:nvSpPr>
        <p:spPr>
          <a:xfrm>
            <a:off x="853568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Smiley Face 112"/>
          <p:cNvSpPr/>
          <p:nvPr/>
        </p:nvSpPr>
        <p:spPr>
          <a:xfrm>
            <a:off x="3282414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145280" y="1045029"/>
            <a:ext cx="3021394" cy="164592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itle 1"/>
          <p:cNvSpPr>
            <a:spLocks noGrp="1"/>
          </p:cNvSpPr>
          <p:nvPr>
            <p:ph type="title"/>
          </p:nvPr>
        </p:nvSpPr>
        <p:spPr>
          <a:xfrm>
            <a:off x="0" y="74203"/>
            <a:ext cx="12192000" cy="980740"/>
          </a:xfrm>
        </p:spPr>
        <p:txBody>
          <a:bodyPr/>
          <a:lstStyle/>
          <a:p>
            <a:pPr algn="ctr"/>
            <a:r>
              <a:rPr lang="en-US" dirty="0"/>
              <a:t>Solution Center Structure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166674" y="1654709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Full Time Employees</a:t>
            </a:r>
          </a:p>
        </p:txBody>
      </p:sp>
    </p:spTree>
    <p:extLst>
      <p:ext uri="{BB962C8B-B14F-4D97-AF65-F5344CB8AC3E}">
        <p14:creationId xmlns:p14="http://schemas.microsoft.com/office/powerpoint/2010/main" val="147646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miley Face 58"/>
          <p:cNvSpPr/>
          <p:nvPr/>
        </p:nvSpPr>
        <p:spPr>
          <a:xfrm>
            <a:off x="5288798" y="1136319"/>
            <a:ext cx="720671" cy="674175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iley Face 59"/>
          <p:cNvSpPr/>
          <p:nvPr/>
        </p:nvSpPr>
        <p:spPr>
          <a:xfrm>
            <a:off x="5358540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miley Face 60"/>
          <p:cNvSpPr/>
          <p:nvPr/>
        </p:nvSpPr>
        <p:spPr>
          <a:xfrm>
            <a:off x="6283272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4433808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miley Face 62"/>
          <p:cNvSpPr/>
          <p:nvPr/>
        </p:nvSpPr>
        <p:spPr>
          <a:xfrm>
            <a:off x="4533255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28880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5163519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miley Face 65"/>
          <p:cNvSpPr/>
          <p:nvPr/>
        </p:nvSpPr>
        <p:spPr>
          <a:xfrm>
            <a:off x="584802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miley Face 66"/>
          <p:cNvSpPr/>
          <p:nvPr/>
        </p:nvSpPr>
        <p:spPr>
          <a:xfrm>
            <a:off x="6482167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miley Face 67"/>
          <p:cNvSpPr/>
          <p:nvPr/>
        </p:nvSpPr>
        <p:spPr>
          <a:xfrm>
            <a:off x="716667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miley Face 68"/>
          <p:cNvSpPr/>
          <p:nvPr/>
        </p:nvSpPr>
        <p:spPr>
          <a:xfrm>
            <a:off x="785118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2594996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853568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miley Face 71"/>
          <p:cNvSpPr/>
          <p:nvPr/>
        </p:nvSpPr>
        <p:spPr>
          <a:xfrm>
            <a:off x="2594996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328880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miley Face 73"/>
          <p:cNvSpPr/>
          <p:nvPr/>
        </p:nvSpPr>
        <p:spPr>
          <a:xfrm>
            <a:off x="391392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miley Face 74"/>
          <p:cNvSpPr/>
          <p:nvPr/>
        </p:nvSpPr>
        <p:spPr>
          <a:xfrm>
            <a:off x="4533255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miley Face 75"/>
          <p:cNvSpPr/>
          <p:nvPr/>
        </p:nvSpPr>
        <p:spPr>
          <a:xfrm>
            <a:off x="5163519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miley Face 76"/>
          <p:cNvSpPr/>
          <p:nvPr/>
        </p:nvSpPr>
        <p:spPr>
          <a:xfrm>
            <a:off x="584802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miley Face 77"/>
          <p:cNvSpPr/>
          <p:nvPr/>
        </p:nvSpPr>
        <p:spPr>
          <a:xfrm>
            <a:off x="391392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miley Face 78"/>
          <p:cNvSpPr/>
          <p:nvPr/>
        </p:nvSpPr>
        <p:spPr>
          <a:xfrm>
            <a:off x="6482167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miley Face 79"/>
          <p:cNvSpPr/>
          <p:nvPr/>
        </p:nvSpPr>
        <p:spPr>
          <a:xfrm>
            <a:off x="716667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miley Face 80"/>
          <p:cNvSpPr/>
          <p:nvPr/>
        </p:nvSpPr>
        <p:spPr>
          <a:xfrm>
            <a:off x="785118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miley Face 81"/>
          <p:cNvSpPr/>
          <p:nvPr/>
        </p:nvSpPr>
        <p:spPr>
          <a:xfrm>
            <a:off x="853568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miley Face 82"/>
          <p:cNvSpPr/>
          <p:nvPr/>
        </p:nvSpPr>
        <p:spPr>
          <a:xfrm>
            <a:off x="4533255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miley Face 83"/>
          <p:cNvSpPr/>
          <p:nvPr/>
        </p:nvSpPr>
        <p:spPr>
          <a:xfrm>
            <a:off x="328880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miley Face 84"/>
          <p:cNvSpPr/>
          <p:nvPr/>
        </p:nvSpPr>
        <p:spPr>
          <a:xfrm>
            <a:off x="5163519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miley Face 85"/>
          <p:cNvSpPr/>
          <p:nvPr/>
        </p:nvSpPr>
        <p:spPr>
          <a:xfrm>
            <a:off x="584802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miley Face 86"/>
          <p:cNvSpPr/>
          <p:nvPr/>
        </p:nvSpPr>
        <p:spPr>
          <a:xfrm>
            <a:off x="6482167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miley Face 87"/>
          <p:cNvSpPr/>
          <p:nvPr/>
        </p:nvSpPr>
        <p:spPr>
          <a:xfrm>
            <a:off x="716667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miley Face 88"/>
          <p:cNvSpPr/>
          <p:nvPr/>
        </p:nvSpPr>
        <p:spPr>
          <a:xfrm>
            <a:off x="785118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miley Face 89"/>
          <p:cNvSpPr/>
          <p:nvPr/>
        </p:nvSpPr>
        <p:spPr>
          <a:xfrm>
            <a:off x="2594996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Smiley Face 90"/>
          <p:cNvSpPr/>
          <p:nvPr/>
        </p:nvSpPr>
        <p:spPr>
          <a:xfrm>
            <a:off x="853568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miley Face 91"/>
          <p:cNvSpPr/>
          <p:nvPr/>
        </p:nvSpPr>
        <p:spPr>
          <a:xfrm>
            <a:off x="2594996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miley Face 92"/>
          <p:cNvSpPr/>
          <p:nvPr/>
        </p:nvSpPr>
        <p:spPr>
          <a:xfrm>
            <a:off x="328880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Smiley Face 93"/>
          <p:cNvSpPr/>
          <p:nvPr/>
        </p:nvSpPr>
        <p:spPr>
          <a:xfrm>
            <a:off x="391392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miley Face 94"/>
          <p:cNvSpPr/>
          <p:nvPr/>
        </p:nvSpPr>
        <p:spPr>
          <a:xfrm>
            <a:off x="4533255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miley Face 95"/>
          <p:cNvSpPr/>
          <p:nvPr/>
        </p:nvSpPr>
        <p:spPr>
          <a:xfrm>
            <a:off x="5163519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Smiley Face 96"/>
          <p:cNvSpPr/>
          <p:nvPr/>
        </p:nvSpPr>
        <p:spPr>
          <a:xfrm>
            <a:off x="584802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miley Face 97"/>
          <p:cNvSpPr/>
          <p:nvPr/>
        </p:nvSpPr>
        <p:spPr>
          <a:xfrm>
            <a:off x="391392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Smiley Face 98"/>
          <p:cNvSpPr/>
          <p:nvPr/>
        </p:nvSpPr>
        <p:spPr>
          <a:xfrm>
            <a:off x="6482167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miley Face 99"/>
          <p:cNvSpPr/>
          <p:nvPr/>
        </p:nvSpPr>
        <p:spPr>
          <a:xfrm>
            <a:off x="716667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miley Face 100"/>
          <p:cNvSpPr/>
          <p:nvPr/>
        </p:nvSpPr>
        <p:spPr>
          <a:xfrm>
            <a:off x="785118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Smiley Face 101"/>
          <p:cNvSpPr/>
          <p:nvPr/>
        </p:nvSpPr>
        <p:spPr>
          <a:xfrm>
            <a:off x="853568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miley Face 102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miley Face 103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Smiley Face 104"/>
          <p:cNvSpPr/>
          <p:nvPr/>
        </p:nvSpPr>
        <p:spPr>
          <a:xfrm>
            <a:off x="391392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miley Face 105"/>
          <p:cNvSpPr/>
          <p:nvPr/>
        </p:nvSpPr>
        <p:spPr>
          <a:xfrm>
            <a:off x="4533255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miley Face 106"/>
          <p:cNvSpPr/>
          <p:nvPr/>
        </p:nvSpPr>
        <p:spPr>
          <a:xfrm>
            <a:off x="5163519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Smiley Face 107"/>
          <p:cNvSpPr/>
          <p:nvPr/>
        </p:nvSpPr>
        <p:spPr>
          <a:xfrm>
            <a:off x="584802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miley Face 108"/>
          <p:cNvSpPr/>
          <p:nvPr/>
        </p:nvSpPr>
        <p:spPr>
          <a:xfrm>
            <a:off x="6482167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Smiley Face 109"/>
          <p:cNvSpPr/>
          <p:nvPr/>
        </p:nvSpPr>
        <p:spPr>
          <a:xfrm>
            <a:off x="716667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Smiley Face 110"/>
          <p:cNvSpPr/>
          <p:nvPr/>
        </p:nvSpPr>
        <p:spPr>
          <a:xfrm>
            <a:off x="7851182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miley Face 111"/>
          <p:cNvSpPr/>
          <p:nvPr/>
        </p:nvSpPr>
        <p:spPr>
          <a:xfrm>
            <a:off x="853568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Smiley Face 112"/>
          <p:cNvSpPr/>
          <p:nvPr/>
        </p:nvSpPr>
        <p:spPr>
          <a:xfrm>
            <a:off x="3282414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145280" y="1045029"/>
            <a:ext cx="3021394" cy="164592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itle 1"/>
          <p:cNvSpPr>
            <a:spLocks noGrp="1"/>
          </p:cNvSpPr>
          <p:nvPr>
            <p:ph type="title"/>
          </p:nvPr>
        </p:nvSpPr>
        <p:spPr>
          <a:xfrm>
            <a:off x="0" y="74203"/>
            <a:ext cx="12192000" cy="980740"/>
          </a:xfrm>
        </p:spPr>
        <p:txBody>
          <a:bodyPr/>
          <a:lstStyle/>
          <a:p>
            <a:pPr algn="ctr"/>
            <a:r>
              <a:rPr lang="en-US" dirty="0"/>
              <a:t>Solution Center Structure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166674" y="1654709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Full Time Employees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403225" y="2689036"/>
            <a:ext cx="6697231" cy="291928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9100456" y="3924870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Student Employees</a:t>
            </a:r>
          </a:p>
        </p:txBody>
      </p:sp>
    </p:spTree>
    <p:extLst>
      <p:ext uri="{BB962C8B-B14F-4D97-AF65-F5344CB8AC3E}">
        <p14:creationId xmlns:p14="http://schemas.microsoft.com/office/powerpoint/2010/main" val="122578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miley Face 58"/>
          <p:cNvSpPr/>
          <p:nvPr/>
        </p:nvSpPr>
        <p:spPr>
          <a:xfrm>
            <a:off x="5288798" y="1136319"/>
            <a:ext cx="720671" cy="674175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iley Face 59"/>
          <p:cNvSpPr/>
          <p:nvPr/>
        </p:nvSpPr>
        <p:spPr>
          <a:xfrm>
            <a:off x="5358540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miley Face 60"/>
          <p:cNvSpPr/>
          <p:nvPr/>
        </p:nvSpPr>
        <p:spPr>
          <a:xfrm>
            <a:off x="6283272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4433808" y="2024041"/>
            <a:ext cx="588936" cy="53331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miley Face 62"/>
          <p:cNvSpPr/>
          <p:nvPr/>
        </p:nvSpPr>
        <p:spPr>
          <a:xfrm>
            <a:off x="4533255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28880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5163519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miley Face 65"/>
          <p:cNvSpPr/>
          <p:nvPr/>
        </p:nvSpPr>
        <p:spPr>
          <a:xfrm>
            <a:off x="584802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miley Face 66"/>
          <p:cNvSpPr/>
          <p:nvPr/>
        </p:nvSpPr>
        <p:spPr>
          <a:xfrm>
            <a:off x="6482167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miley Face 67"/>
          <p:cNvSpPr/>
          <p:nvPr/>
        </p:nvSpPr>
        <p:spPr>
          <a:xfrm>
            <a:off x="716667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miley Face 68"/>
          <p:cNvSpPr/>
          <p:nvPr/>
        </p:nvSpPr>
        <p:spPr>
          <a:xfrm>
            <a:off x="785118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2594996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8535688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miley Face 71"/>
          <p:cNvSpPr/>
          <p:nvPr/>
        </p:nvSpPr>
        <p:spPr>
          <a:xfrm>
            <a:off x="2594996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328880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miley Face 73"/>
          <p:cNvSpPr/>
          <p:nvPr/>
        </p:nvSpPr>
        <p:spPr>
          <a:xfrm>
            <a:off x="391392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miley Face 74"/>
          <p:cNvSpPr/>
          <p:nvPr/>
        </p:nvSpPr>
        <p:spPr>
          <a:xfrm>
            <a:off x="4533255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miley Face 75"/>
          <p:cNvSpPr/>
          <p:nvPr/>
        </p:nvSpPr>
        <p:spPr>
          <a:xfrm>
            <a:off x="5163519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miley Face 76"/>
          <p:cNvSpPr/>
          <p:nvPr/>
        </p:nvSpPr>
        <p:spPr>
          <a:xfrm>
            <a:off x="584802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miley Face 77"/>
          <p:cNvSpPr/>
          <p:nvPr/>
        </p:nvSpPr>
        <p:spPr>
          <a:xfrm>
            <a:off x="391392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miley Face 78"/>
          <p:cNvSpPr/>
          <p:nvPr/>
        </p:nvSpPr>
        <p:spPr>
          <a:xfrm>
            <a:off x="6482167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miley Face 79"/>
          <p:cNvSpPr/>
          <p:nvPr/>
        </p:nvSpPr>
        <p:spPr>
          <a:xfrm>
            <a:off x="716667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miley Face 80"/>
          <p:cNvSpPr/>
          <p:nvPr/>
        </p:nvSpPr>
        <p:spPr>
          <a:xfrm>
            <a:off x="785118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miley Face 81"/>
          <p:cNvSpPr/>
          <p:nvPr/>
        </p:nvSpPr>
        <p:spPr>
          <a:xfrm>
            <a:off x="8535688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miley Face 82"/>
          <p:cNvSpPr/>
          <p:nvPr/>
        </p:nvSpPr>
        <p:spPr>
          <a:xfrm>
            <a:off x="4533255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miley Face 83"/>
          <p:cNvSpPr/>
          <p:nvPr/>
        </p:nvSpPr>
        <p:spPr>
          <a:xfrm>
            <a:off x="328880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miley Face 84"/>
          <p:cNvSpPr/>
          <p:nvPr/>
        </p:nvSpPr>
        <p:spPr>
          <a:xfrm>
            <a:off x="5163519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miley Face 85"/>
          <p:cNvSpPr/>
          <p:nvPr/>
        </p:nvSpPr>
        <p:spPr>
          <a:xfrm>
            <a:off x="584802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miley Face 86"/>
          <p:cNvSpPr/>
          <p:nvPr/>
        </p:nvSpPr>
        <p:spPr>
          <a:xfrm>
            <a:off x="6482167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miley Face 87"/>
          <p:cNvSpPr/>
          <p:nvPr/>
        </p:nvSpPr>
        <p:spPr>
          <a:xfrm>
            <a:off x="716667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miley Face 88"/>
          <p:cNvSpPr/>
          <p:nvPr/>
        </p:nvSpPr>
        <p:spPr>
          <a:xfrm>
            <a:off x="785118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miley Face 89"/>
          <p:cNvSpPr/>
          <p:nvPr/>
        </p:nvSpPr>
        <p:spPr>
          <a:xfrm>
            <a:off x="2594996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Smiley Face 90"/>
          <p:cNvSpPr/>
          <p:nvPr/>
        </p:nvSpPr>
        <p:spPr>
          <a:xfrm>
            <a:off x="8535688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miley Face 91"/>
          <p:cNvSpPr/>
          <p:nvPr/>
        </p:nvSpPr>
        <p:spPr>
          <a:xfrm>
            <a:off x="2594996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miley Face 92"/>
          <p:cNvSpPr/>
          <p:nvPr/>
        </p:nvSpPr>
        <p:spPr>
          <a:xfrm>
            <a:off x="328880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Smiley Face 93"/>
          <p:cNvSpPr/>
          <p:nvPr/>
        </p:nvSpPr>
        <p:spPr>
          <a:xfrm>
            <a:off x="391392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miley Face 94"/>
          <p:cNvSpPr/>
          <p:nvPr/>
        </p:nvSpPr>
        <p:spPr>
          <a:xfrm>
            <a:off x="4533255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miley Face 95"/>
          <p:cNvSpPr/>
          <p:nvPr/>
        </p:nvSpPr>
        <p:spPr>
          <a:xfrm>
            <a:off x="5163519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Smiley Face 96"/>
          <p:cNvSpPr/>
          <p:nvPr/>
        </p:nvSpPr>
        <p:spPr>
          <a:xfrm>
            <a:off x="584802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miley Face 97"/>
          <p:cNvSpPr/>
          <p:nvPr/>
        </p:nvSpPr>
        <p:spPr>
          <a:xfrm>
            <a:off x="391392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Smiley Face 98"/>
          <p:cNvSpPr/>
          <p:nvPr/>
        </p:nvSpPr>
        <p:spPr>
          <a:xfrm>
            <a:off x="6482167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miley Face 99"/>
          <p:cNvSpPr/>
          <p:nvPr/>
        </p:nvSpPr>
        <p:spPr>
          <a:xfrm>
            <a:off x="716667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miley Face 100"/>
          <p:cNvSpPr/>
          <p:nvPr/>
        </p:nvSpPr>
        <p:spPr>
          <a:xfrm>
            <a:off x="785118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Smiley Face 101"/>
          <p:cNvSpPr/>
          <p:nvPr/>
        </p:nvSpPr>
        <p:spPr>
          <a:xfrm>
            <a:off x="8535688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miley Face 102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miley Face 103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Smiley Face 104"/>
          <p:cNvSpPr/>
          <p:nvPr/>
        </p:nvSpPr>
        <p:spPr>
          <a:xfrm>
            <a:off x="391392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miley Face 105"/>
          <p:cNvSpPr/>
          <p:nvPr/>
        </p:nvSpPr>
        <p:spPr>
          <a:xfrm>
            <a:off x="4533255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miley Face 106"/>
          <p:cNvSpPr/>
          <p:nvPr/>
        </p:nvSpPr>
        <p:spPr>
          <a:xfrm>
            <a:off x="5163519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Smiley Face 107"/>
          <p:cNvSpPr/>
          <p:nvPr/>
        </p:nvSpPr>
        <p:spPr>
          <a:xfrm>
            <a:off x="584802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miley Face 108"/>
          <p:cNvSpPr/>
          <p:nvPr/>
        </p:nvSpPr>
        <p:spPr>
          <a:xfrm>
            <a:off x="6482167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Smiley Face 109"/>
          <p:cNvSpPr/>
          <p:nvPr/>
        </p:nvSpPr>
        <p:spPr>
          <a:xfrm>
            <a:off x="716667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Smiley Face 110"/>
          <p:cNvSpPr/>
          <p:nvPr/>
        </p:nvSpPr>
        <p:spPr>
          <a:xfrm>
            <a:off x="7851182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miley Face 111"/>
          <p:cNvSpPr/>
          <p:nvPr/>
        </p:nvSpPr>
        <p:spPr>
          <a:xfrm>
            <a:off x="8535688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9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Smiley Face 112"/>
          <p:cNvSpPr/>
          <p:nvPr/>
        </p:nvSpPr>
        <p:spPr>
          <a:xfrm>
            <a:off x="3282414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145280" y="1045029"/>
            <a:ext cx="3021394" cy="164592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itle 1"/>
          <p:cNvSpPr>
            <a:spLocks noGrp="1"/>
          </p:cNvSpPr>
          <p:nvPr>
            <p:ph type="title"/>
          </p:nvPr>
        </p:nvSpPr>
        <p:spPr>
          <a:xfrm>
            <a:off x="0" y="74203"/>
            <a:ext cx="12192000" cy="980740"/>
          </a:xfrm>
        </p:spPr>
        <p:txBody>
          <a:bodyPr/>
          <a:lstStyle/>
          <a:p>
            <a:pPr algn="ctr"/>
            <a:r>
              <a:rPr lang="en-US" dirty="0"/>
              <a:t>Solution Center Structure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166674" y="1654709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Full Time Employees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403225" y="2689036"/>
            <a:ext cx="6697231" cy="291928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9100456" y="3924870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Student Employees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403226" y="2689037"/>
            <a:ext cx="710849" cy="29192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3114075" y="2690949"/>
            <a:ext cx="1319733" cy="29192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33809" y="2687123"/>
            <a:ext cx="2558138" cy="292310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91947" y="2687123"/>
            <a:ext cx="1319733" cy="29192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2389818" y="5617153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1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411812" y="5614751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2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285212" y="5610231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3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315795" y="5605229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4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363900" y="5605229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5</a:t>
            </a:r>
          </a:p>
        </p:txBody>
      </p:sp>
    </p:spTree>
    <p:extLst>
      <p:ext uri="{BB962C8B-B14F-4D97-AF65-F5344CB8AC3E}">
        <p14:creationId xmlns:p14="http://schemas.microsoft.com/office/powerpoint/2010/main" val="81691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miley Face 58"/>
          <p:cNvSpPr/>
          <p:nvPr/>
        </p:nvSpPr>
        <p:spPr>
          <a:xfrm>
            <a:off x="5288798" y="1136319"/>
            <a:ext cx="720671" cy="674175"/>
          </a:xfrm>
          <a:prstGeom prst="smileyFace">
            <a:avLst/>
          </a:prstGeom>
          <a:solidFill>
            <a:schemeClr val="bg1">
              <a:lumMod val="65000"/>
            </a:schemeClr>
          </a:solidFill>
          <a:ln>
            <a:solidFill>
              <a:srgbClr val="6E6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miley Face 59"/>
          <p:cNvSpPr/>
          <p:nvPr/>
        </p:nvSpPr>
        <p:spPr>
          <a:xfrm>
            <a:off x="5358540" y="2024041"/>
            <a:ext cx="588936" cy="533318"/>
          </a:xfrm>
          <a:prstGeom prst="smileyFace">
            <a:avLst/>
          </a:prstGeom>
          <a:solidFill>
            <a:schemeClr val="bg1">
              <a:lumMod val="65000"/>
            </a:schemeClr>
          </a:solidFill>
          <a:ln>
            <a:solidFill>
              <a:srgbClr val="6E6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miley Face 60"/>
          <p:cNvSpPr/>
          <p:nvPr/>
        </p:nvSpPr>
        <p:spPr>
          <a:xfrm>
            <a:off x="6283272" y="2024041"/>
            <a:ext cx="588936" cy="533318"/>
          </a:xfrm>
          <a:prstGeom prst="smileyFace">
            <a:avLst/>
          </a:prstGeom>
          <a:solidFill>
            <a:schemeClr val="bg1">
              <a:lumMod val="65000"/>
            </a:schemeClr>
          </a:solidFill>
          <a:ln>
            <a:solidFill>
              <a:srgbClr val="6E6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4433808" y="2024041"/>
            <a:ext cx="588936" cy="533318"/>
          </a:xfrm>
          <a:prstGeom prst="smileyFace">
            <a:avLst/>
          </a:prstGeom>
          <a:solidFill>
            <a:schemeClr val="bg1">
              <a:lumMod val="65000"/>
            </a:schemeClr>
          </a:solidFill>
          <a:ln>
            <a:solidFill>
              <a:srgbClr val="6E6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miley Face 62"/>
          <p:cNvSpPr/>
          <p:nvPr/>
        </p:nvSpPr>
        <p:spPr>
          <a:xfrm>
            <a:off x="4533255" y="27599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288802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5163519" y="27599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miley Face 65"/>
          <p:cNvSpPr/>
          <p:nvPr/>
        </p:nvSpPr>
        <p:spPr>
          <a:xfrm>
            <a:off x="5848028" y="27599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miley Face 66"/>
          <p:cNvSpPr/>
          <p:nvPr/>
        </p:nvSpPr>
        <p:spPr>
          <a:xfrm>
            <a:off x="6482167" y="27599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miley Face 67"/>
          <p:cNvSpPr/>
          <p:nvPr/>
        </p:nvSpPr>
        <p:spPr>
          <a:xfrm>
            <a:off x="7166673" y="2759900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miley Face 68"/>
          <p:cNvSpPr/>
          <p:nvPr/>
        </p:nvSpPr>
        <p:spPr>
          <a:xfrm>
            <a:off x="7851182" y="2759900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2594996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8535688" y="2759900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miley Face 71"/>
          <p:cNvSpPr/>
          <p:nvPr/>
        </p:nvSpPr>
        <p:spPr>
          <a:xfrm>
            <a:off x="2594996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miley Face 72"/>
          <p:cNvSpPr/>
          <p:nvPr/>
        </p:nvSpPr>
        <p:spPr>
          <a:xfrm>
            <a:off x="3288802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miley Face 73"/>
          <p:cNvSpPr/>
          <p:nvPr/>
        </p:nvSpPr>
        <p:spPr>
          <a:xfrm>
            <a:off x="3913923" y="33284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miley Face 74"/>
          <p:cNvSpPr/>
          <p:nvPr/>
        </p:nvSpPr>
        <p:spPr>
          <a:xfrm>
            <a:off x="4533255" y="33284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miley Face 75"/>
          <p:cNvSpPr/>
          <p:nvPr/>
        </p:nvSpPr>
        <p:spPr>
          <a:xfrm>
            <a:off x="5163519" y="33284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miley Face 76"/>
          <p:cNvSpPr/>
          <p:nvPr/>
        </p:nvSpPr>
        <p:spPr>
          <a:xfrm>
            <a:off x="5848028" y="33284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miley Face 77"/>
          <p:cNvSpPr/>
          <p:nvPr/>
        </p:nvSpPr>
        <p:spPr>
          <a:xfrm>
            <a:off x="3913923" y="2759900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miley Face 78"/>
          <p:cNvSpPr/>
          <p:nvPr/>
        </p:nvSpPr>
        <p:spPr>
          <a:xfrm>
            <a:off x="6482167" y="3328400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miley Face 79"/>
          <p:cNvSpPr/>
          <p:nvPr/>
        </p:nvSpPr>
        <p:spPr>
          <a:xfrm>
            <a:off x="7166673" y="3328400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miley Face 80"/>
          <p:cNvSpPr/>
          <p:nvPr/>
        </p:nvSpPr>
        <p:spPr>
          <a:xfrm>
            <a:off x="7851182" y="3328400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miley Face 81"/>
          <p:cNvSpPr/>
          <p:nvPr/>
        </p:nvSpPr>
        <p:spPr>
          <a:xfrm>
            <a:off x="8535688" y="3328400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miley Face 82"/>
          <p:cNvSpPr/>
          <p:nvPr/>
        </p:nvSpPr>
        <p:spPr>
          <a:xfrm>
            <a:off x="4533255" y="39220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miley Face 83"/>
          <p:cNvSpPr/>
          <p:nvPr/>
        </p:nvSpPr>
        <p:spPr>
          <a:xfrm>
            <a:off x="3288802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miley Face 84"/>
          <p:cNvSpPr/>
          <p:nvPr/>
        </p:nvSpPr>
        <p:spPr>
          <a:xfrm>
            <a:off x="5163519" y="39220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miley Face 85"/>
          <p:cNvSpPr/>
          <p:nvPr/>
        </p:nvSpPr>
        <p:spPr>
          <a:xfrm>
            <a:off x="5848028" y="39220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miley Face 86"/>
          <p:cNvSpPr/>
          <p:nvPr/>
        </p:nvSpPr>
        <p:spPr>
          <a:xfrm>
            <a:off x="6482167" y="39220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miley Face 87"/>
          <p:cNvSpPr/>
          <p:nvPr/>
        </p:nvSpPr>
        <p:spPr>
          <a:xfrm>
            <a:off x="7166673" y="3922036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miley Face 88"/>
          <p:cNvSpPr/>
          <p:nvPr/>
        </p:nvSpPr>
        <p:spPr>
          <a:xfrm>
            <a:off x="7851182" y="3922036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miley Face 89"/>
          <p:cNvSpPr/>
          <p:nvPr/>
        </p:nvSpPr>
        <p:spPr>
          <a:xfrm>
            <a:off x="2594996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Smiley Face 90"/>
          <p:cNvSpPr/>
          <p:nvPr/>
        </p:nvSpPr>
        <p:spPr>
          <a:xfrm>
            <a:off x="8535688" y="3922036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miley Face 91"/>
          <p:cNvSpPr/>
          <p:nvPr/>
        </p:nvSpPr>
        <p:spPr>
          <a:xfrm>
            <a:off x="2594996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miley Face 92"/>
          <p:cNvSpPr/>
          <p:nvPr/>
        </p:nvSpPr>
        <p:spPr>
          <a:xfrm>
            <a:off x="3288802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Smiley Face 93"/>
          <p:cNvSpPr/>
          <p:nvPr/>
        </p:nvSpPr>
        <p:spPr>
          <a:xfrm>
            <a:off x="3913923" y="44905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miley Face 94"/>
          <p:cNvSpPr/>
          <p:nvPr/>
        </p:nvSpPr>
        <p:spPr>
          <a:xfrm>
            <a:off x="4533255" y="44905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miley Face 95"/>
          <p:cNvSpPr/>
          <p:nvPr/>
        </p:nvSpPr>
        <p:spPr>
          <a:xfrm>
            <a:off x="5163519" y="44905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Smiley Face 96"/>
          <p:cNvSpPr/>
          <p:nvPr/>
        </p:nvSpPr>
        <p:spPr>
          <a:xfrm>
            <a:off x="5848028" y="44905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miley Face 97"/>
          <p:cNvSpPr/>
          <p:nvPr/>
        </p:nvSpPr>
        <p:spPr>
          <a:xfrm>
            <a:off x="3913923" y="3922036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Smiley Face 98"/>
          <p:cNvSpPr/>
          <p:nvPr/>
        </p:nvSpPr>
        <p:spPr>
          <a:xfrm>
            <a:off x="6482167" y="4490536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miley Face 99"/>
          <p:cNvSpPr/>
          <p:nvPr/>
        </p:nvSpPr>
        <p:spPr>
          <a:xfrm>
            <a:off x="7166673" y="4490536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miley Face 100"/>
          <p:cNvSpPr/>
          <p:nvPr/>
        </p:nvSpPr>
        <p:spPr>
          <a:xfrm>
            <a:off x="7851182" y="4490536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Smiley Face 101"/>
          <p:cNvSpPr/>
          <p:nvPr/>
        </p:nvSpPr>
        <p:spPr>
          <a:xfrm>
            <a:off x="8535688" y="4490536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Smiley Face 102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Smiley Face 103"/>
          <p:cNvSpPr/>
          <p:nvPr/>
        </p:nvSpPr>
        <p:spPr>
          <a:xfrm>
            <a:off x="2594996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Smiley Face 104"/>
          <p:cNvSpPr/>
          <p:nvPr/>
        </p:nvSpPr>
        <p:spPr>
          <a:xfrm>
            <a:off x="3913923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miley Face 105"/>
          <p:cNvSpPr/>
          <p:nvPr/>
        </p:nvSpPr>
        <p:spPr>
          <a:xfrm>
            <a:off x="4533255" y="5021115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miley Face 106"/>
          <p:cNvSpPr/>
          <p:nvPr/>
        </p:nvSpPr>
        <p:spPr>
          <a:xfrm>
            <a:off x="5163519" y="5021115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Smiley Face 107"/>
          <p:cNvSpPr/>
          <p:nvPr/>
        </p:nvSpPr>
        <p:spPr>
          <a:xfrm>
            <a:off x="5848028" y="5021115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miley Face 108"/>
          <p:cNvSpPr/>
          <p:nvPr/>
        </p:nvSpPr>
        <p:spPr>
          <a:xfrm>
            <a:off x="6482167" y="5021115"/>
            <a:ext cx="390041" cy="375000"/>
          </a:xfrm>
          <a:prstGeom prst="smileyFac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Smiley Face 109"/>
          <p:cNvSpPr/>
          <p:nvPr/>
        </p:nvSpPr>
        <p:spPr>
          <a:xfrm>
            <a:off x="7166673" y="5021115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Smiley Face 110"/>
          <p:cNvSpPr/>
          <p:nvPr/>
        </p:nvSpPr>
        <p:spPr>
          <a:xfrm>
            <a:off x="7851182" y="5021115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Smiley Face 111"/>
          <p:cNvSpPr/>
          <p:nvPr/>
        </p:nvSpPr>
        <p:spPr>
          <a:xfrm>
            <a:off x="8535688" y="5021115"/>
            <a:ext cx="390041" cy="375000"/>
          </a:xfrm>
          <a:prstGeom prst="smileyFac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Smiley Face 112"/>
          <p:cNvSpPr/>
          <p:nvPr/>
        </p:nvSpPr>
        <p:spPr>
          <a:xfrm>
            <a:off x="3282414" y="5021115"/>
            <a:ext cx="390041" cy="3750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145280" y="1045029"/>
            <a:ext cx="3021394" cy="164592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itle 1"/>
          <p:cNvSpPr>
            <a:spLocks noGrp="1"/>
          </p:cNvSpPr>
          <p:nvPr>
            <p:ph type="title"/>
          </p:nvPr>
        </p:nvSpPr>
        <p:spPr>
          <a:xfrm>
            <a:off x="0" y="74203"/>
            <a:ext cx="12192000" cy="980740"/>
          </a:xfrm>
        </p:spPr>
        <p:txBody>
          <a:bodyPr/>
          <a:lstStyle/>
          <a:p>
            <a:pPr algn="ctr"/>
            <a:r>
              <a:rPr lang="en-US" dirty="0"/>
              <a:t>Solution Center Structure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166674" y="1654709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Full Time Employees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403225" y="2689036"/>
            <a:ext cx="6697231" cy="291928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9100456" y="3924870"/>
            <a:ext cx="232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Student Employees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403226" y="2689037"/>
            <a:ext cx="710849" cy="29192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3114075" y="2690949"/>
            <a:ext cx="1319733" cy="29192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33809" y="2687123"/>
            <a:ext cx="2558138" cy="292310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91947" y="2687123"/>
            <a:ext cx="1319733" cy="291928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2389818" y="5617153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1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411812" y="5614751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2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285212" y="5610231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3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315795" y="5605229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4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363900" y="5605229"/>
            <a:ext cx="72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Tier 5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991947" y="2687123"/>
            <a:ext cx="2108509" cy="2930559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5672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3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Faculty Support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703476"/>
              </p:ext>
            </p:extLst>
          </p:nvPr>
        </p:nvGraphicFramePr>
        <p:xfrm>
          <a:off x="5295330" y="1168897"/>
          <a:ext cx="6741995" cy="4822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22085" y="1351299"/>
            <a:ext cx="6278928" cy="3904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Our Priority:</a:t>
            </a:r>
          </a:p>
          <a:p>
            <a:r>
              <a:rPr lang="en-US" dirty="0"/>
              <a:t>Audiovisual Equipment in Classrooms</a:t>
            </a:r>
          </a:p>
          <a:p>
            <a:r>
              <a:rPr lang="en-US" dirty="0"/>
              <a:t>Networking</a:t>
            </a:r>
          </a:p>
          <a:p>
            <a:r>
              <a:rPr lang="en-US" b="1" dirty="0"/>
              <a:t>LMS (Canvas) </a:t>
            </a:r>
          </a:p>
          <a:p>
            <a:pPr lvl="1"/>
            <a:r>
              <a:rPr lang="en-US" b="1" dirty="0"/>
              <a:t>ISU Specific Tools</a:t>
            </a:r>
          </a:p>
          <a:p>
            <a:pPr lvl="1"/>
            <a:r>
              <a:rPr lang="en-US" b="1" dirty="0"/>
              <a:t>LTIs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31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LMS Support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1190792"/>
              </p:ext>
            </p:extLst>
          </p:nvPr>
        </p:nvGraphicFramePr>
        <p:xfrm>
          <a:off x="1698001" y="7494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9921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14596</TotalTime>
  <Words>227</Words>
  <Application>Microsoft Office PowerPoint</Application>
  <PresentationFormat>Widescreen</PresentationFormat>
  <Paragraphs>77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Helvetica Light</vt:lpstr>
      <vt:lpstr>Segoe UI Light</vt:lpstr>
      <vt:lpstr>Univers LT Std 45 Light</vt:lpstr>
      <vt:lpstr>Univers LT Std 55 Roman</vt:lpstr>
      <vt:lpstr>Univers LT Std 65</vt:lpstr>
      <vt:lpstr>Univers LT Std 85 Extra Black</vt:lpstr>
      <vt:lpstr>Univers LT Std 85 XBlk</vt:lpstr>
      <vt:lpstr>Office Theme</vt:lpstr>
      <vt:lpstr>PowerPoint Presentation</vt:lpstr>
      <vt:lpstr>ISU Solution Center</vt:lpstr>
      <vt:lpstr>Solution Center Structure</vt:lpstr>
      <vt:lpstr>Solution Center Structure</vt:lpstr>
      <vt:lpstr>Solution Center Structure</vt:lpstr>
      <vt:lpstr>Solution Center Structure</vt:lpstr>
      <vt:lpstr>Solution Center Structure</vt:lpstr>
      <vt:lpstr>Faculty Support</vt:lpstr>
      <vt:lpstr>LMS Support</vt:lpstr>
      <vt:lpstr>LMS Support</vt:lpstr>
      <vt:lpstr>LMS Support</vt:lpstr>
      <vt:lpstr>ISU Specific Tools</vt:lpstr>
      <vt:lpstr>Global Course Administration</vt:lpstr>
      <vt:lpstr>ISU AdminTools</vt:lpstr>
      <vt:lpstr>Collaboration is Key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ITS Quarterly Meeting</dc:title>
  <dc:creator>McKnight, Tyler J [ITCIO]</dc:creator>
  <cp:lastModifiedBy>Inefuku, Harrison W [LIB]</cp:lastModifiedBy>
  <cp:revision>168</cp:revision>
  <dcterms:created xsi:type="dcterms:W3CDTF">2019-02-08T17:00:01Z</dcterms:created>
  <dcterms:modified xsi:type="dcterms:W3CDTF">2020-09-22T23:14:12Z</dcterms:modified>
</cp:coreProperties>
</file>