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p:restoredTop sz="75349"/>
  </p:normalViewPr>
  <p:slideViewPr>
    <p:cSldViewPr snapToGrid="0" snapToObjects="1">
      <p:cViewPr varScale="1">
        <p:scale>
          <a:sx n="27" d="100"/>
          <a:sy n="27" d="100"/>
        </p:scale>
        <p:origin x="15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2EE4A-9A38-FB4B-A701-4A269065F3C1}"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00082-8AE3-AF4E-A6EF-1ED6B52631E1}" type="slidenum">
              <a:rPr lang="en-US" smtClean="0"/>
              <a:t>‹#›</a:t>
            </a:fld>
            <a:endParaRPr lang="en-US"/>
          </a:p>
        </p:txBody>
      </p:sp>
    </p:spTree>
    <p:extLst>
      <p:ext uri="{BB962C8B-B14F-4D97-AF65-F5344CB8AC3E}">
        <p14:creationId xmlns:p14="http://schemas.microsoft.com/office/powerpoint/2010/main" val="362358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talk with you today a bit about my course and approaches, what teacher presence means to me, and how I create video announcements using STUDIO to facilitate presence to clarify objectives and answer questions, provide feedback, and personalize content.</a:t>
            </a:r>
          </a:p>
        </p:txBody>
      </p:sp>
      <p:sp>
        <p:nvSpPr>
          <p:cNvPr id="4" name="Slide Number Placeholder 3"/>
          <p:cNvSpPr>
            <a:spLocks noGrp="1"/>
          </p:cNvSpPr>
          <p:nvPr>
            <p:ph type="sldNum" sz="quarter" idx="5"/>
          </p:nvPr>
        </p:nvSpPr>
        <p:spPr/>
        <p:txBody>
          <a:bodyPr/>
          <a:lstStyle/>
          <a:p>
            <a:fld id="{2BC00082-8AE3-AF4E-A6EF-1ED6B52631E1}" type="slidenum">
              <a:rPr lang="en-US" smtClean="0"/>
              <a:t>1</a:t>
            </a:fld>
            <a:endParaRPr lang="en-US"/>
          </a:p>
        </p:txBody>
      </p:sp>
    </p:spTree>
    <p:extLst>
      <p:ext uri="{BB962C8B-B14F-4D97-AF65-F5344CB8AC3E}">
        <p14:creationId xmlns:p14="http://schemas.microsoft.com/office/powerpoint/2010/main" val="18909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work through weekly (or biweekly in the summer) modules including assigned readings, </a:t>
            </a:r>
            <a:r>
              <a:rPr lang="en-US" dirty="0" err="1"/>
              <a:t>powerpoint</a:t>
            </a:r>
            <a:r>
              <a:rPr lang="en-US" dirty="0"/>
              <a:t> notes, external audio/visual content, group discussions, and individual assignments checking comprehension and encouraging reflection. When developing the course with the help of ELO, I went back and forth about whether or not to create lecture videos or other content. I began making them, and realized students could learn the content in other ways through the work I had already planned for them. But what I felt was missing was a personal connection to the specific students in the class in a given semester/section. I then decided to try video announcements that are sent at the start of each module. What I found (though it wasn’t necessarily what I had originally thought of when developing the idea), is that these video announcements connected students to the course and myself as the instructor in ways I didn’t imagine.</a:t>
            </a:r>
          </a:p>
        </p:txBody>
      </p:sp>
      <p:sp>
        <p:nvSpPr>
          <p:cNvPr id="4" name="Slide Number Placeholder 3"/>
          <p:cNvSpPr>
            <a:spLocks noGrp="1"/>
          </p:cNvSpPr>
          <p:nvPr>
            <p:ph type="sldNum" sz="quarter" idx="5"/>
          </p:nvPr>
        </p:nvSpPr>
        <p:spPr/>
        <p:txBody>
          <a:bodyPr/>
          <a:lstStyle/>
          <a:p>
            <a:fld id="{2BC00082-8AE3-AF4E-A6EF-1ED6B52631E1}" type="slidenum">
              <a:rPr lang="en-US" smtClean="0"/>
              <a:t>2</a:t>
            </a:fld>
            <a:endParaRPr lang="en-US"/>
          </a:p>
        </p:txBody>
      </p:sp>
    </p:spTree>
    <p:extLst>
      <p:ext uri="{BB962C8B-B14F-4D97-AF65-F5344CB8AC3E}">
        <p14:creationId xmlns:p14="http://schemas.microsoft.com/office/powerpoint/2010/main" val="25772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Immediacy: Sense of nonverbal closeness, engagement, positive feelings</a:t>
            </a:r>
          </a:p>
          <a:p>
            <a:r>
              <a:rPr lang="en-US" dirty="0"/>
              <a:t>Intimacy: Sense of feeling we know who we are interacting with, who they are, information about them</a:t>
            </a:r>
          </a:p>
          <a:p>
            <a:endParaRPr lang="en-US" dirty="0"/>
          </a:p>
          <a:p>
            <a:r>
              <a:rPr lang="en-US" dirty="0"/>
              <a:t>Social Presence Theory: Communication media with more access to nonverbal cues increase a sense of presence in interactions</a:t>
            </a:r>
          </a:p>
          <a:p>
            <a:endParaRPr lang="en-US" dirty="0"/>
          </a:p>
          <a:p>
            <a:r>
              <a:rPr lang="en-US" dirty="0"/>
              <a:t>Teacher Immediacy: Verbal and Nonverbal cues (in a classroom setting: eye contact, gestures, relaxed body posture, smiling, varied voice tone, movement around room) </a:t>
            </a:r>
          </a:p>
          <a:p>
            <a:endParaRPr lang="en-US" dirty="0"/>
          </a:p>
          <a:p>
            <a:r>
              <a:rPr lang="en-US" dirty="0"/>
              <a:t>OUTCOMES: liking for the subject matter, teacher, and class, and to increase desire to learn, motivation (which in turn can increase cognitive learning)</a:t>
            </a:r>
          </a:p>
        </p:txBody>
      </p:sp>
      <p:sp>
        <p:nvSpPr>
          <p:cNvPr id="4" name="Slide Number Placeholder 3"/>
          <p:cNvSpPr>
            <a:spLocks noGrp="1"/>
          </p:cNvSpPr>
          <p:nvPr>
            <p:ph type="sldNum" sz="quarter" idx="5"/>
          </p:nvPr>
        </p:nvSpPr>
        <p:spPr/>
        <p:txBody>
          <a:bodyPr/>
          <a:lstStyle/>
          <a:p>
            <a:fld id="{2BC00082-8AE3-AF4E-A6EF-1ED6B52631E1}" type="slidenum">
              <a:rPr lang="en-US" smtClean="0"/>
              <a:t>3</a:t>
            </a:fld>
            <a:endParaRPr lang="en-US"/>
          </a:p>
        </p:txBody>
      </p:sp>
    </p:spTree>
    <p:extLst>
      <p:ext uri="{BB962C8B-B14F-4D97-AF65-F5344CB8AC3E}">
        <p14:creationId xmlns:p14="http://schemas.microsoft.com/office/powerpoint/2010/main" val="203426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4</a:t>
            </a:fld>
            <a:endParaRPr lang="en-US"/>
          </a:p>
        </p:txBody>
      </p:sp>
    </p:spTree>
    <p:extLst>
      <p:ext uri="{BB962C8B-B14F-4D97-AF65-F5344CB8AC3E}">
        <p14:creationId xmlns:p14="http://schemas.microsoft.com/office/powerpoint/2010/main" val="377467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5</a:t>
            </a:fld>
            <a:endParaRPr lang="en-US"/>
          </a:p>
        </p:txBody>
      </p:sp>
    </p:spTree>
    <p:extLst>
      <p:ext uri="{BB962C8B-B14F-4D97-AF65-F5344CB8AC3E}">
        <p14:creationId xmlns:p14="http://schemas.microsoft.com/office/powerpoint/2010/main" val="20602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find students have a better sense of what we are trying to accomplish when I provide some insights on the current objectives and rationale behind them. I also anticipate the questions students might have on current assignments (or address questions individual students have emailed me in case others have similar questions) and answer those.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if in past semesters, I have discovered that students are unclear on a particular section of the reading or an assignment, I will revise what I can, but including some additional clarification in my announcement video is important as well. </a:t>
            </a:r>
          </a:p>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6</a:t>
            </a:fld>
            <a:endParaRPr lang="en-US"/>
          </a:p>
        </p:txBody>
      </p:sp>
    </p:spTree>
    <p:extLst>
      <p:ext uri="{BB962C8B-B14F-4D97-AF65-F5344CB8AC3E}">
        <p14:creationId xmlns:p14="http://schemas.microsoft.com/office/powerpoint/2010/main" val="179086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give general feedback to students as a whole in the same way I might in a face-to-face class. If I see students making strong progress toward objectives, actively participating, asking insightful questions, etc., I make sure to let them know! Similarly, if I see areas where students can improve, I make note of that as well (without identifying specific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Examples: Groups that have early participation have more in-depth conversations… I really appreciate your openness in sharing within your individual assignments. </a:t>
            </a:r>
          </a:p>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7</a:t>
            </a:fld>
            <a:endParaRPr lang="en-US"/>
          </a:p>
        </p:txBody>
      </p:sp>
    </p:spTree>
    <p:extLst>
      <p:ext uri="{BB962C8B-B14F-4D97-AF65-F5344CB8AC3E}">
        <p14:creationId xmlns:p14="http://schemas.microsoft.com/office/powerpoint/2010/main" val="92710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my communication courses, I often ask students to connect what we are learning to their own lives and experiences. Though this can be useful for almost all subjects. To help students feel more comfortable sharing and see examples of what it might look like, I share my own personal examples. When students know more about me, they are more open with me and their classmates.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I can share a brief story/example about how the content relates to me, I share. If there are current events going on that relates, etc. </a:t>
            </a:r>
          </a:p>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8</a:t>
            </a:fld>
            <a:endParaRPr lang="en-US"/>
          </a:p>
        </p:txBody>
      </p:sp>
    </p:spTree>
    <p:extLst>
      <p:ext uri="{BB962C8B-B14F-4D97-AF65-F5344CB8AC3E}">
        <p14:creationId xmlns:p14="http://schemas.microsoft.com/office/powerpoint/2010/main" val="198215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announcements are created each semester with each course as it progresses, so it’s an extra step in my work as an instructor. At the same time, I treat these like a segment of a face-to-face course, so I don’t worry about small mistakes, and I don’t take time doing much editing or second-guessing the content. It’s not about being a professionally-made video; it’s about connecting with students as I would in any other learning environment. Try it in your classes! </a:t>
            </a:r>
          </a:p>
          <a:p>
            <a:endParaRPr lang="en-US" dirty="0"/>
          </a:p>
        </p:txBody>
      </p:sp>
      <p:sp>
        <p:nvSpPr>
          <p:cNvPr id="4" name="Slide Number Placeholder 3"/>
          <p:cNvSpPr>
            <a:spLocks noGrp="1"/>
          </p:cNvSpPr>
          <p:nvPr>
            <p:ph type="sldNum" sz="quarter" idx="5"/>
          </p:nvPr>
        </p:nvSpPr>
        <p:spPr/>
        <p:txBody>
          <a:bodyPr/>
          <a:lstStyle/>
          <a:p>
            <a:fld id="{2BC00082-8AE3-AF4E-A6EF-1ED6B52631E1}" type="slidenum">
              <a:rPr lang="en-US" smtClean="0"/>
              <a:t>9</a:t>
            </a:fld>
            <a:endParaRPr lang="en-US"/>
          </a:p>
        </p:txBody>
      </p:sp>
    </p:spTree>
    <p:extLst>
      <p:ext uri="{BB962C8B-B14F-4D97-AF65-F5344CB8AC3E}">
        <p14:creationId xmlns:p14="http://schemas.microsoft.com/office/powerpoint/2010/main" val="265089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483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8785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9230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69145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6679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5546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9/22/2020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4846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992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011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59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9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2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74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9/22/2020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438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9/22/2020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052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9/22/2020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043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07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9/22/2020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217796"/>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6406-FF15-2C48-9004-A554C284EE37}"/>
              </a:ext>
            </a:extLst>
          </p:cNvPr>
          <p:cNvSpPr>
            <a:spLocks noGrp="1"/>
          </p:cNvSpPr>
          <p:nvPr>
            <p:ph type="ctrTitle"/>
          </p:nvPr>
        </p:nvSpPr>
        <p:spPr>
          <a:xfrm>
            <a:off x="1154955" y="1447801"/>
            <a:ext cx="10359712" cy="2836332"/>
          </a:xfrm>
        </p:spPr>
        <p:txBody>
          <a:bodyPr/>
          <a:lstStyle/>
          <a:p>
            <a:r>
              <a:rPr lang="en-US" b="1" dirty="0"/>
              <a:t>Communicating Teacher Presence in a Course about Diversity</a:t>
            </a:r>
            <a:endParaRPr lang="en-US" dirty="0"/>
          </a:p>
        </p:txBody>
      </p:sp>
      <p:sp>
        <p:nvSpPr>
          <p:cNvPr id="3" name="Subtitle 2">
            <a:extLst>
              <a:ext uri="{FF2B5EF4-FFF2-40B4-BE49-F238E27FC236}">
                <a16:creationId xmlns:a16="http://schemas.microsoft.com/office/drawing/2014/main" id="{1815562B-DA3A-CE40-8898-78173D360860}"/>
              </a:ext>
            </a:extLst>
          </p:cNvPr>
          <p:cNvSpPr>
            <a:spLocks noGrp="1"/>
          </p:cNvSpPr>
          <p:nvPr>
            <p:ph type="subTitle" idx="1"/>
          </p:nvPr>
        </p:nvSpPr>
        <p:spPr/>
        <p:txBody>
          <a:bodyPr/>
          <a:lstStyle/>
          <a:p>
            <a:r>
              <a:rPr lang="en-US" dirty="0"/>
              <a:t>Racheal Ruble, Communication Studies</a:t>
            </a:r>
          </a:p>
        </p:txBody>
      </p:sp>
    </p:spTree>
    <p:extLst>
      <p:ext uri="{BB962C8B-B14F-4D97-AF65-F5344CB8AC3E}">
        <p14:creationId xmlns:p14="http://schemas.microsoft.com/office/powerpoint/2010/main" val="191438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1B5D28-5FF3-264C-8E1C-9D15CD5E23CC}"/>
              </a:ext>
            </a:extLst>
          </p:cNvPr>
          <p:cNvPicPr>
            <a:picLocks noChangeAspect="1"/>
          </p:cNvPicPr>
          <p:nvPr/>
        </p:nvPicPr>
        <p:blipFill>
          <a:blip r:embed="rId3"/>
          <a:stretch>
            <a:fillRect/>
          </a:stretch>
        </p:blipFill>
        <p:spPr>
          <a:xfrm>
            <a:off x="0" y="1416001"/>
            <a:ext cx="12192000" cy="2035969"/>
          </a:xfrm>
          <a:prstGeom prst="rect">
            <a:avLst/>
          </a:prstGeom>
        </p:spPr>
      </p:pic>
      <p:sp>
        <p:nvSpPr>
          <p:cNvPr id="5" name="Rectangle 4">
            <a:extLst>
              <a:ext uri="{FF2B5EF4-FFF2-40B4-BE49-F238E27FC236}">
                <a16:creationId xmlns:a16="http://schemas.microsoft.com/office/drawing/2014/main" id="{79D09E91-D5B1-9141-ADB0-427025292CEA}"/>
              </a:ext>
            </a:extLst>
          </p:cNvPr>
          <p:cNvSpPr/>
          <p:nvPr/>
        </p:nvSpPr>
        <p:spPr>
          <a:xfrm>
            <a:off x="880946" y="3869473"/>
            <a:ext cx="10236820" cy="2585323"/>
          </a:xfrm>
          <a:prstGeom prst="rect">
            <a:avLst/>
          </a:prstGeom>
        </p:spPr>
        <p:txBody>
          <a:bodyPr wrap="square">
            <a:spAutoFit/>
          </a:bodyPr>
          <a:lstStyle/>
          <a:p>
            <a:r>
              <a:rPr lang="en-US" b="1" dirty="0">
                <a:solidFill>
                  <a:schemeClr val="bg1"/>
                </a:solidFill>
                <a:latin typeface="Calibri" panose="020F0502020204030204" pitchFamily="34" charset="0"/>
                <a:ea typeface="Times New Roman" panose="02020603050405020304" pitchFamily="18" charset="0"/>
              </a:rPr>
              <a:t>Course Description</a:t>
            </a:r>
            <a:endParaRPr lang="en-US" sz="2000" dirty="0">
              <a:solidFill>
                <a:schemeClr val="bg1"/>
              </a:solidFill>
              <a:latin typeface="Times New Roman" panose="02020603050405020304" pitchFamily="18" charset="0"/>
              <a:ea typeface="Times New Roman" panose="02020603050405020304" pitchFamily="18" charset="0"/>
            </a:endParaRPr>
          </a:p>
          <a:p>
            <a:r>
              <a:rPr lang="en-US" dirty="0">
                <a:solidFill>
                  <a:srgbClr val="000000"/>
                </a:solidFill>
                <a:latin typeface="Calibri" panose="020F0502020204030204" pitchFamily="34" charset="0"/>
                <a:ea typeface="MS Mincho" panose="02020609040205080304" pitchFamily="49" charset="-128"/>
              </a:rPr>
              <a:t>Introduction to the role of diversity in communication. Training in competent communication with diverse social groups within interpersonal and organizational contexts. Topics include, but are not limited to, structured reflection of one’s role in diverse communication experiences, cultural variations in communication mores, impacts of racial/ethnic/gender identities on communication, workplace policies regarding cultural diversity, the intersection of communication and cultural privilege, communication practices that can reduce prejudice/discrimination, and communication characteristics of advocates for diversity. Specific focus on cultures within the United States.</a:t>
            </a:r>
            <a:endParaRPr lang="en-US" sz="2000" dirty="0">
              <a:solidFill>
                <a:srgbClr val="000000"/>
              </a:solidFill>
              <a:latin typeface="Times New Roman" panose="02020603050405020304" pitchFamily="18" charset="0"/>
              <a:ea typeface="MS Mincho" panose="02020609040205080304" pitchFamily="49" charset="-128"/>
            </a:endParaRPr>
          </a:p>
          <a:p>
            <a:r>
              <a:rPr lang="en-US" dirty="0">
                <a:solidFill>
                  <a:srgbClr val="000000"/>
                </a:solidFill>
                <a:latin typeface="Calibri" panose="020F0502020204030204" pitchFamily="34" charset="0"/>
                <a:ea typeface="MS Mincho" panose="02020609040205080304" pitchFamily="49" charset="-128"/>
              </a:rPr>
              <a:t> </a:t>
            </a:r>
            <a:endParaRPr lang="en-US" sz="2000" dirty="0">
              <a:solidFill>
                <a:srgbClr val="000000"/>
              </a:solidFill>
              <a:effectLst/>
              <a:latin typeface="Times New Roman" panose="02020603050405020304" pitchFamily="18" charset="0"/>
              <a:ea typeface="MS Mincho" panose="02020609040205080304" pitchFamily="49" charset="-128"/>
            </a:endParaRPr>
          </a:p>
        </p:txBody>
      </p:sp>
      <p:sp>
        <p:nvSpPr>
          <p:cNvPr id="2" name="Rectangle 1">
            <a:extLst>
              <a:ext uri="{FF2B5EF4-FFF2-40B4-BE49-F238E27FC236}">
                <a16:creationId xmlns:a16="http://schemas.microsoft.com/office/drawing/2014/main" id="{6D42E577-0302-6545-BC5E-63AF83A82726}"/>
              </a:ext>
            </a:extLst>
          </p:cNvPr>
          <p:cNvSpPr/>
          <p:nvPr/>
        </p:nvSpPr>
        <p:spPr>
          <a:xfrm>
            <a:off x="8329353" y="6001789"/>
            <a:ext cx="3724102" cy="85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Developed with assistance of an ELO Online Teaching Course Development Grant </a:t>
            </a:r>
          </a:p>
        </p:txBody>
      </p:sp>
    </p:spTree>
    <p:extLst>
      <p:ext uri="{BB962C8B-B14F-4D97-AF65-F5344CB8AC3E}">
        <p14:creationId xmlns:p14="http://schemas.microsoft.com/office/powerpoint/2010/main" val="316161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4458-64FA-804C-B313-049EB4D4D4F2}"/>
              </a:ext>
            </a:extLst>
          </p:cNvPr>
          <p:cNvSpPr>
            <a:spLocks noGrp="1"/>
          </p:cNvSpPr>
          <p:nvPr>
            <p:ph type="title"/>
          </p:nvPr>
        </p:nvSpPr>
        <p:spPr/>
        <p:txBody>
          <a:bodyPr/>
          <a:lstStyle/>
          <a:p>
            <a:r>
              <a:rPr lang="en-US" dirty="0"/>
              <a:t>Teacher Presence/Social Presence</a:t>
            </a:r>
          </a:p>
        </p:txBody>
      </p:sp>
      <p:sp>
        <p:nvSpPr>
          <p:cNvPr id="3" name="Content Placeholder 2">
            <a:extLst>
              <a:ext uri="{FF2B5EF4-FFF2-40B4-BE49-F238E27FC236}">
                <a16:creationId xmlns:a16="http://schemas.microsoft.com/office/drawing/2014/main" id="{EEF5E587-A506-464D-AB1C-4882B3867D35}"/>
              </a:ext>
            </a:extLst>
          </p:cNvPr>
          <p:cNvSpPr>
            <a:spLocks noGrp="1"/>
          </p:cNvSpPr>
          <p:nvPr>
            <p:ph idx="1"/>
          </p:nvPr>
        </p:nvSpPr>
        <p:spPr>
          <a:xfrm>
            <a:off x="1003922" y="1530670"/>
            <a:ext cx="6758540" cy="4195481"/>
          </a:xfrm>
        </p:spPr>
        <p:txBody>
          <a:bodyPr/>
          <a:lstStyle/>
          <a:p>
            <a:r>
              <a:rPr lang="en-US" sz="2800" b="1" dirty="0"/>
              <a:t>Presence: </a:t>
            </a:r>
            <a:r>
              <a:rPr lang="en-US" sz="2800" dirty="0"/>
              <a:t>Immediacy and Intimacy that results from interaction.</a:t>
            </a:r>
          </a:p>
          <a:p>
            <a:endParaRPr lang="en-US" dirty="0"/>
          </a:p>
          <a:p>
            <a:r>
              <a:rPr lang="en-US" sz="2800" b="1" dirty="0"/>
              <a:t>Social Presence Theory </a:t>
            </a:r>
            <a:r>
              <a:rPr lang="en-US" sz="2800" dirty="0"/>
              <a:t>(Short, Williams, &amp; Christie, 1976)</a:t>
            </a:r>
          </a:p>
          <a:p>
            <a:endParaRPr lang="en-US" sz="2800" dirty="0"/>
          </a:p>
          <a:p>
            <a:r>
              <a:rPr lang="en-US" sz="2800" b="1" dirty="0"/>
              <a:t>Teacher Immediacy </a:t>
            </a:r>
            <a:r>
              <a:rPr lang="en-US" sz="2800" dirty="0"/>
              <a:t>(Anderson &amp; Anderson, 1982)</a:t>
            </a:r>
            <a:endParaRPr lang="en-US" sz="2800" b="1" dirty="0"/>
          </a:p>
        </p:txBody>
      </p:sp>
      <p:pic>
        <p:nvPicPr>
          <p:cNvPr id="5" name="Picture 4">
            <a:extLst>
              <a:ext uri="{FF2B5EF4-FFF2-40B4-BE49-F238E27FC236}">
                <a16:creationId xmlns:a16="http://schemas.microsoft.com/office/drawing/2014/main" id="{7AFF0741-1823-5F49-87E9-73E64EB153E5}"/>
              </a:ext>
            </a:extLst>
          </p:cNvPr>
          <p:cNvPicPr>
            <a:picLocks noChangeAspect="1"/>
          </p:cNvPicPr>
          <p:nvPr/>
        </p:nvPicPr>
        <p:blipFill>
          <a:blip r:embed="rId3">
            <a:alphaModFix amt="84000"/>
          </a:blip>
          <a:stretch>
            <a:fillRect/>
          </a:stretch>
        </p:blipFill>
        <p:spPr>
          <a:xfrm>
            <a:off x="7981122" y="4047696"/>
            <a:ext cx="4210878" cy="2810303"/>
          </a:xfrm>
          <a:prstGeom prst="rect">
            <a:avLst/>
          </a:prstGeom>
        </p:spPr>
      </p:pic>
    </p:spTree>
    <p:extLst>
      <p:ext uri="{BB962C8B-B14F-4D97-AF65-F5344CB8AC3E}">
        <p14:creationId xmlns:p14="http://schemas.microsoft.com/office/powerpoint/2010/main" val="331212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916D-94F8-0745-BFD8-F359AA4D8F22}"/>
              </a:ext>
            </a:extLst>
          </p:cNvPr>
          <p:cNvSpPr>
            <a:spLocks noGrp="1"/>
          </p:cNvSpPr>
          <p:nvPr>
            <p:ph type="title"/>
          </p:nvPr>
        </p:nvSpPr>
        <p:spPr/>
        <p:txBody>
          <a:bodyPr/>
          <a:lstStyle/>
          <a:p>
            <a:r>
              <a:rPr lang="en-US" dirty="0"/>
              <a:t>My Approach:</a:t>
            </a:r>
          </a:p>
        </p:txBody>
      </p:sp>
      <p:sp>
        <p:nvSpPr>
          <p:cNvPr id="3" name="Content Placeholder 2">
            <a:extLst>
              <a:ext uri="{FF2B5EF4-FFF2-40B4-BE49-F238E27FC236}">
                <a16:creationId xmlns:a16="http://schemas.microsoft.com/office/drawing/2014/main" id="{C42B9D24-AAAE-544C-A0BC-2D9411BDFDF8}"/>
              </a:ext>
            </a:extLst>
          </p:cNvPr>
          <p:cNvSpPr>
            <a:spLocks noGrp="1"/>
          </p:cNvSpPr>
          <p:nvPr>
            <p:ph idx="1"/>
          </p:nvPr>
        </p:nvSpPr>
        <p:spPr>
          <a:xfrm>
            <a:off x="119338" y="1625536"/>
            <a:ext cx="6364590" cy="4891642"/>
          </a:xfrm>
        </p:spPr>
        <p:txBody>
          <a:bodyPr>
            <a:normAutofit lnSpcReduction="10000"/>
          </a:bodyPr>
          <a:lstStyle/>
          <a:p>
            <a:r>
              <a:rPr lang="en-US" sz="3200" dirty="0"/>
              <a:t>Course Announcements sent at the start of each module.</a:t>
            </a:r>
          </a:p>
          <a:p>
            <a:pPr lvl="1"/>
            <a:r>
              <a:rPr lang="en-US" sz="2800" dirty="0"/>
              <a:t>Create video </a:t>
            </a:r>
            <a:r>
              <a:rPr lang="en-US" sz="2800"/>
              <a:t>using </a:t>
            </a:r>
            <a:r>
              <a:rPr lang="en-US" sz="2800" b="1"/>
              <a:t>Studio </a:t>
            </a:r>
            <a:r>
              <a:rPr lang="en-US" sz="2800"/>
              <a:t>and </a:t>
            </a:r>
            <a:r>
              <a:rPr lang="en-US" sz="2800" dirty="0"/>
              <a:t>embed within the announcement (along with links to assignments due, etc.).</a:t>
            </a:r>
          </a:p>
          <a:p>
            <a:pPr lvl="1"/>
            <a:endParaRPr lang="en-US" sz="2800" dirty="0"/>
          </a:p>
          <a:p>
            <a:pPr lvl="1"/>
            <a:r>
              <a:rPr lang="en-US" sz="2800" i="1" dirty="0"/>
              <a:t>NOTE before sharing, I request auto-generated captions, edit as needed, and publish to the video</a:t>
            </a:r>
          </a:p>
        </p:txBody>
      </p:sp>
      <p:pic>
        <p:nvPicPr>
          <p:cNvPr id="7" name="Picture 6">
            <a:extLst>
              <a:ext uri="{FF2B5EF4-FFF2-40B4-BE49-F238E27FC236}">
                <a16:creationId xmlns:a16="http://schemas.microsoft.com/office/drawing/2014/main" id="{05C6AACF-2FAB-F147-82EE-7433CE53B080}"/>
              </a:ext>
            </a:extLst>
          </p:cNvPr>
          <p:cNvPicPr>
            <a:picLocks noChangeAspect="1"/>
          </p:cNvPicPr>
          <p:nvPr/>
        </p:nvPicPr>
        <p:blipFill>
          <a:blip r:embed="rId3"/>
          <a:stretch>
            <a:fillRect/>
          </a:stretch>
        </p:blipFill>
        <p:spPr>
          <a:xfrm>
            <a:off x="6838122" y="98729"/>
            <a:ext cx="5353878" cy="6759271"/>
          </a:xfrm>
          <a:prstGeom prst="rect">
            <a:avLst/>
          </a:prstGeom>
        </p:spPr>
      </p:pic>
    </p:spTree>
    <p:extLst>
      <p:ext uri="{BB962C8B-B14F-4D97-AF65-F5344CB8AC3E}">
        <p14:creationId xmlns:p14="http://schemas.microsoft.com/office/powerpoint/2010/main" val="192105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8EBA-2114-CA4B-8904-9B115463B478}"/>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99FCC45F-7A0E-0F49-A234-3221724C76CC}"/>
              </a:ext>
            </a:extLst>
          </p:cNvPr>
          <p:cNvSpPr>
            <a:spLocks noGrp="1"/>
          </p:cNvSpPr>
          <p:nvPr>
            <p:ph idx="1"/>
          </p:nvPr>
        </p:nvSpPr>
        <p:spPr>
          <a:xfrm>
            <a:off x="646111" y="1317422"/>
            <a:ext cx="10035744" cy="5441187"/>
          </a:xfrm>
        </p:spPr>
        <p:txBody>
          <a:bodyPr>
            <a:normAutofit/>
          </a:bodyPr>
          <a:lstStyle/>
          <a:p>
            <a:r>
              <a:rPr lang="en-US" sz="3200" dirty="0"/>
              <a:t>Screen share with webcam in corner.</a:t>
            </a:r>
          </a:p>
          <a:p>
            <a:pPr lvl="1"/>
            <a:r>
              <a:rPr lang="en-US" sz="2800" dirty="0"/>
              <a:t>Allows me to </a:t>
            </a:r>
            <a:r>
              <a:rPr lang="en-US" sz="3600" b="1" dirty="0"/>
              <a:t>show students how to navigate </a:t>
            </a:r>
            <a:r>
              <a:rPr lang="en-US" sz="2800" dirty="0"/>
              <a:t>the canvas page and explain content</a:t>
            </a:r>
          </a:p>
          <a:p>
            <a:pPr lvl="1"/>
            <a:r>
              <a:rPr lang="en-US" sz="3600" b="1" dirty="0"/>
              <a:t>Creates connection </a:t>
            </a:r>
            <a:r>
              <a:rPr lang="en-US" sz="2800" dirty="0"/>
              <a:t>as they can see me as I speak (as they would in a </a:t>
            </a:r>
            <a:r>
              <a:rPr lang="en-US" sz="2800" dirty="0" err="1"/>
              <a:t>ftf</a:t>
            </a:r>
            <a:r>
              <a:rPr lang="en-US" sz="2800" dirty="0"/>
              <a:t> class)</a:t>
            </a:r>
          </a:p>
          <a:p>
            <a:pPr lvl="1"/>
            <a:endParaRPr lang="en-US" sz="2800" dirty="0"/>
          </a:p>
          <a:p>
            <a:pPr marL="457200" lvl="1" indent="0">
              <a:buNone/>
            </a:pPr>
            <a:endParaRPr lang="en-US" sz="2800" dirty="0"/>
          </a:p>
          <a:p>
            <a:r>
              <a:rPr lang="en-US" sz="3000" dirty="0"/>
              <a:t>Brief (under 10 minutes)</a:t>
            </a:r>
          </a:p>
        </p:txBody>
      </p:sp>
      <p:pic>
        <p:nvPicPr>
          <p:cNvPr id="5" name="Picture 4">
            <a:extLst>
              <a:ext uri="{FF2B5EF4-FFF2-40B4-BE49-F238E27FC236}">
                <a16:creationId xmlns:a16="http://schemas.microsoft.com/office/drawing/2014/main" id="{110C7183-ECB5-C34A-8424-F0544F810662}"/>
              </a:ext>
            </a:extLst>
          </p:cNvPr>
          <p:cNvPicPr>
            <a:picLocks noChangeAspect="1"/>
          </p:cNvPicPr>
          <p:nvPr/>
        </p:nvPicPr>
        <p:blipFill rotWithShape="1">
          <a:blip r:embed="rId3"/>
          <a:srcRect l="11628" t="11758" r="11372" b="17236"/>
          <a:stretch/>
        </p:blipFill>
        <p:spPr>
          <a:xfrm>
            <a:off x="6616931" y="4269619"/>
            <a:ext cx="5490552" cy="2330685"/>
          </a:xfrm>
          <a:prstGeom prst="rect">
            <a:avLst/>
          </a:prstGeom>
        </p:spPr>
      </p:pic>
    </p:spTree>
    <p:extLst>
      <p:ext uri="{BB962C8B-B14F-4D97-AF65-F5344CB8AC3E}">
        <p14:creationId xmlns:p14="http://schemas.microsoft.com/office/powerpoint/2010/main" val="54846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59F4-24C7-964A-BF40-CBCA408A8D7E}"/>
              </a:ext>
            </a:extLst>
          </p:cNvPr>
          <p:cNvSpPr>
            <a:spLocks noGrp="1"/>
          </p:cNvSpPr>
          <p:nvPr>
            <p:ph type="title"/>
          </p:nvPr>
        </p:nvSpPr>
        <p:spPr/>
        <p:txBody>
          <a:bodyPr/>
          <a:lstStyle/>
          <a:p>
            <a:r>
              <a:rPr lang="en-US" dirty="0"/>
              <a:t>Content: Clarify Objectives and Answers Questions</a:t>
            </a:r>
          </a:p>
        </p:txBody>
      </p:sp>
      <p:sp>
        <p:nvSpPr>
          <p:cNvPr id="3" name="Content Placeholder 2">
            <a:extLst>
              <a:ext uri="{FF2B5EF4-FFF2-40B4-BE49-F238E27FC236}">
                <a16:creationId xmlns:a16="http://schemas.microsoft.com/office/drawing/2014/main" id="{60B4A6D6-0CF3-D748-B86A-AB518FCC5DB6}"/>
              </a:ext>
            </a:extLst>
          </p:cNvPr>
          <p:cNvSpPr>
            <a:spLocks noGrp="1"/>
          </p:cNvSpPr>
          <p:nvPr>
            <p:ph idx="1"/>
          </p:nvPr>
        </p:nvSpPr>
        <p:spPr>
          <a:xfrm>
            <a:off x="1103313" y="2052918"/>
            <a:ext cx="6321218" cy="4195481"/>
          </a:xfrm>
        </p:spPr>
        <p:txBody>
          <a:bodyPr>
            <a:normAutofit/>
          </a:bodyPr>
          <a:lstStyle/>
          <a:p>
            <a:r>
              <a:rPr lang="en-US" sz="3200" dirty="0"/>
              <a:t>Overview of module objectives and assignments</a:t>
            </a:r>
          </a:p>
          <a:p>
            <a:pPr marL="0" indent="0">
              <a:buNone/>
            </a:pPr>
            <a:endParaRPr lang="en-US" sz="3200" dirty="0"/>
          </a:p>
          <a:p>
            <a:r>
              <a:rPr lang="en-US" sz="3200" dirty="0"/>
              <a:t>Questions I have been asked or that I anticipate</a:t>
            </a:r>
          </a:p>
        </p:txBody>
      </p:sp>
      <p:pic>
        <p:nvPicPr>
          <p:cNvPr id="6" name="Picture 5">
            <a:extLst>
              <a:ext uri="{FF2B5EF4-FFF2-40B4-BE49-F238E27FC236}">
                <a16:creationId xmlns:a16="http://schemas.microsoft.com/office/drawing/2014/main" id="{E5555C9C-FA0E-3747-9795-FA60E42A5D24}"/>
              </a:ext>
            </a:extLst>
          </p:cNvPr>
          <p:cNvPicPr>
            <a:picLocks noChangeAspect="1"/>
          </p:cNvPicPr>
          <p:nvPr/>
        </p:nvPicPr>
        <p:blipFill>
          <a:blip r:embed="rId3">
            <a:alphaModFix amt="75000"/>
          </a:blip>
          <a:stretch>
            <a:fillRect/>
          </a:stretch>
        </p:blipFill>
        <p:spPr>
          <a:xfrm>
            <a:off x="6186556" y="4517335"/>
            <a:ext cx="5842000" cy="2171700"/>
          </a:xfrm>
          <a:prstGeom prst="rect">
            <a:avLst/>
          </a:prstGeom>
          <a:effectLst>
            <a:outerShdw blurRad="50800" dir="5400000" algn="ctr" rotWithShape="0">
              <a:srgbClr val="000000"/>
            </a:outerShdw>
          </a:effectLst>
        </p:spPr>
      </p:pic>
    </p:spTree>
    <p:extLst>
      <p:ext uri="{BB962C8B-B14F-4D97-AF65-F5344CB8AC3E}">
        <p14:creationId xmlns:p14="http://schemas.microsoft.com/office/powerpoint/2010/main" val="109920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59F4-24C7-964A-BF40-CBCA408A8D7E}"/>
              </a:ext>
            </a:extLst>
          </p:cNvPr>
          <p:cNvSpPr>
            <a:spLocks noGrp="1"/>
          </p:cNvSpPr>
          <p:nvPr>
            <p:ph type="title"/>
          </p:nvPr>
        </p:nvSpPr>
        <p:spPr/>
        <p:txBody>
          <a:bodyPr/>
          <a:lstStyle/>
          <a:p>
            <a:r>
              <a:rPr lang="en-US" dirty="0"/>
              <a:t>Content: Provides Feedback</a:t>
            </a:r>
          </a:p>
        </p:txBody>
      </p:sp>
      <p:sp>
        <p:nvSpPr>
          <p:cNvPr id="3" name="Content Placeholder 2">
            <a:extLst>
              <a:ext uri="{FF2B5EF4-FFF2-40B4-BE49-F238E27FC236}">
                <a16:creationId xmlns:a16="http://schemas.microsoft.com/office/drawing/2014/main" id="{60B4A6D6-0CF3-D748-B86A-AB518FCC5DB6}"/>
              </a:ext>
            </a:extLst>
          </p:cNvPr>
          <p:cNvSpPr>
            <a:spLocks noGrp="1"/>
          </p:cNvSpPr>
          <p:nvPr>
            <p:ph idx="1"/>
          </p:nvPr>
        </p:nvSpPr>
        <p:spPr>
          <a:xfrm>
            <a:off x="1103313" y="2052918"/>
            <a:ext cx="6321218" cy="4195481"/>
          </a:xfrm>
        </p:spPr>
        <p:txBody>
          <a:bodyPr>
            <a:normAutofit/>
          </a:bodyPr>
          <a:lstStyle/>
          <a:p>
            <a:r>
              <a:rPr lang="en-US" sz="3600" dirty="0"/>
              <a:t>General feedback as I would give in a </a:t>
            </a:r>
            <a:r>
              <a:rPr lang="en-US" sz="3600" dirty="0" err="1"/>
              <a:t>ftf</a:t>
            </a:r>
            <a:r>
              <a:rPr lang="en-US" sz="3600" dirty="0"/>
              <a:t> class:</a:t>
            </a:r>
          </a:p>
          <a:p>
            <a:pPr lvl="1"/>
            <a:r>
              <a:rPr lang="en-US" sz="3200" dirty="0"/>
              <a:t>Areas for improvement</a:t>
            </a:r>
          </a:p>
          <a:p>
            <a:pPr lvl="1"/>
            <a:r>
              <a:rPr lang="en-US" sz="3200" dirty="0"/>
              <a:t>Praise</a:t>
            </a:r>
          </a:p>
          <a:p>
            <a:pPr lvl="1"/>
            <a:endParaRPr lang="en-US" sz="3200" dirty="0"/>
          </a:p>
          <a:p>
            <a:pPr lvl="1"/>
            <a:r>
              <a:rPr lang="en-US" sz="3200" i="1" dirty="0"/>
              <a:t>No identifying information!</a:t>
            </a:r>
          </a:p>
        </p:txBody>
      </p:sp>
      <p:pic>
        <p:nvPicPr>
          <p:cNvPr id="5" name="Picture 4">
            <a:extLst>
              <a:ext uri="{FF2B5EF4-FFF2-40B4-BE49-F238E27FC236}">
                <a16:creationId xmlns:a16="http://schemas.microsoft.com/office/drawing/2014/main" id="{34F17DF7-4AB2-F341-AB69-9503E37D6E4D}"/>
              </a:ext>
            </a:extLst>
          </p:cNvPr>
          <p:cNvPicPr>
            <a:picLocks noChangeAspect="1"/>
          </p:cNvPicPr>
          <p:nvPr/>
        </p:nvPicPr>
        <p:blipFill>
          <a:blip r:embed="rId3"/>
          <a:stretch>
            <a:fillRect/>
          </a:stretch>
        </p:blipFill>
        <p:spPr>
          <a:xfrm>
            <a:off x="7603437" y="3796749"/>
            <a:ext cx="4114798" cy="2743198"/>
          </a:xfrm>
          <a:prstGeom prst="rect">
            <a:avLst/>
          </a:prstGeom>
        </p:spPr>
      </p:pic>
    </p:spTree>
    <p:extLst>
      <p:ext uri="{BB962C8B-B14F-4D97-AF65-F5344CB8AC3E}">
        <p14:creationId xmlns:p14="http://schemas.microsoft.com/office/powerpoint/2010/main" val="117606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59F4-24C7-964A-BF40-CBCA408A8D7E}"/>
              </a:ext>
            </a:extLst>
          </p:cNvPr>
          <p:cNvSpPr>
            <a:spLocks noGrp="1"/>
          </p:cNvSpPr>
          <p:nvPr>
            <p:ph type="title"/>
          </p:nvPr>
        </p:nvSpPr>
        <p:spPr/>
        <p:txBody>
          <a:bodyPr/>
          <a:lstStyle/>
          <a:p>
            <a:r>
              <a:rPr lang="en-US" dirty="0"/>
              <a:t>Content: Personalizes Content</a:t>
            </a:r>
          </a:p>
        </p:txBody>
      </p:sp>
      <p:sp>
        <p:nvSpPr>
          <p:cNvPr id="3" name="Content Placeholder 2">
            <a:extLst>
              <a:ext uri="{FF2B5EF4-FFF2-40B4-BE49-F238E27FC236}">
                <a16:creationId xmlns:a16="http://schemas.microsoft.com/office/drawing/2014/main" id="{60B4A6D6-0CF3-D748-B86A-AB518FCC5DB6}"/>
              </a:ext>
            </a:extLst>
          </p:cNvPr>
          <p:cNvSpPr>
            <a:spLocks noGrp="1"/>
          </p:cNvSpPr>
          <p:nvPr>
            <p:ph idx="1"/>
          </p:nvPr>
        </p:nvSpPr>
        <p:spPr>
          <a:xfrm>
            <a:off x="1103313" y="2052918"/>
            <a:ext cx="6321218" cy="4195481"/>
          </a:xfrm>
        </p:spPr>
        <p:txBody>
          <a:bodyPr>
            <a:normAutofit/>
          </a:bodyPr>
          <a:lstStyle/>
          <a:p>
            <a:r>
              <a:rPr lang="en-US" sz="3200" dirty="0"/>
              <a:t>My own personal examples/connections to the content helps students feel more comfortable sharing their own.</a:t>
            </a:r>
          </a:p>
        </p:txBody>
      </p:sp>
      <p:pic>
        <p:nvPicPr>
          <p:cNvPr id="6" name="Picture 5">
            <a:extLst>
              <a:ext uri="{FF2B5EF4-FFF2-40B4-BE49-F238E27FC236}">
                <a16:creationId xmlns:a16="http://schemas.microsoft.com/office/drawing/2014/main" id="{4416D7C7-B7B0-264F-BD27-C4BA051FF70A}"/>
              </a:ext>
            </a:extLst>
          </p:cNvPr>
          <p:cNvPicPr>
            <a:picLocks noChangeAspect="1"/>
          </p:cNvPicPr>
          <p:nvPr/>
        </p:nvPicPr>
        <p:blipFill>
          <a:blip r:embed="rId3">
            <a:alphaModFix amt="82000"/>
          </a:blip>
          <a:stretch>
            <a:fillRect/>
          </a:stretch>
        </p:blipFill>
        <p:spPr>
          <a:xfrm>
            <a:off x="7513982" y="3817730"/>
            <a:ext cx="4411317" cy="2940878"/>
          </a:xfrm>
          <a:prstGeom prst="rect">
            <a:avLst/>
          </a:prstGeom>
        </p:spPr>
      </p:pic>
    </p:spTree>
    <p:extLst>
      <p:ext uri="{BB962C8B-B14F-4D97-AF65-F5344CB8AC3E}">
        <p14:creationId xmlns:p14="http://schemas.microsoft.com/office/powerpoint/2010/main" val="257576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33DF-9119-C14A-8347-25930CDAB33B}"/>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AE8303D6-B347-CA44-B0B0-8552AF067243}"/>
              </a:ext>
            </a:extLst>
          </p:cNvPr>
          <p:cNvSpPr>
            <a:spLocks noGrp="1"/>
          </p:cNvSpPr>
          <p:nvPr>
            <p:ph idx="1"/>
          </p:nvPr>
        </p:nvSpPr>
        <p:spPr>
          <a:xfrm>
            <a:off x="1103313" y="2052918"/>
            <a:ext cx="6993284" cy="4129221"/>
          </a:xfrm>
        </p:spPr>
        <p:txBody>
          <a:bodyPr/>
          <a:lstStyle/>
          <a:p>
            <a:r>
              <a:rPr lang="en-US" sz="2800" dirty="0"/>
              <a:t>Adds to </a:t>
            </a:r>
            <a:r>
              <a:rPr lang="en-US" sz="2800" b="1" dirty="0"/>
              <a:t>instruction time </a:t>
            </a:r>
            <a:r>
              <a:rPr lang="en-US" sz="2800" dirty="0"/>
              <a:t>because I don’t reuse videos.</a:t>
            </a:r>
          </a:p>
          <a:p>
            <a:r>
              <a:rPr lang="en-US" sz="2800" dirty="0"/>
              <a:t>I make </a:t>
            </a:r>
            <a:r>
              <a:rPr lang="en-US" sz="2800" b="1" dirty="0"/>
              <a:t>mistakes</a:t>
            </a:r>
            <a:r>
              <a:rPr lang="en-US" sz="2800" dirty="0"/>
              <a:t>!</a:t>
            </a:r>
          </a:p>
          <a:p>
            <a:r>
              <a:rPr lang="en-US" sz="2800" dirty="0"/>
              <a:t>I didn’t track views, so I haven’t been able to </a:t>
            </a:r>
            <a:r>
              <a:rPr lang="en-US" sz="2800" b="1" dirty="0"/>
              <a:t>directly measure outcomes </a:t>
            </a:r>
            <a:r>
              <a:rPr lang="en-US" sz="2800" dirty="0"/>
              <a:t>(though something to consider for the future!)</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6CD9A040-555F-7E4D-B496-7C9742772C3B}"/>
              </a:ext>
            </a:extLst>
          </p:cNvPr>
          <p:cNvPicPr>
            <a:picLocks noChangeAspect="1"/>
          </p:cNvPicPr>
          <p:nvPr/>
        </p:nvPicPr>
        <p:blipFill>
          <a:blip r:embed="rId3"/>
          <a:stretch>
            <a:fillRect/>
          </a:stretch>
        </p:blipFill>
        <p:spPr>
          <a:xfrm>
            <a:off x="8611523" y="2791690"/>
            <a:ext cx="3142673" cy="3142673"/>
          </a:xfrm>
          <a:prstGeom prst="rect">
            <a:avLst/>
          </a:prstGeom>
        </p:spPr>
      </p:pic>
    </p:spTree>
    <p:extLst>
      <p:ext uri="{BB962C8B-B14F-4D97-AF65-F5344CB8AC3E}">
        <p14:creationId xmlns:p14="http://schemas.microsoft.com/office/powerpoint/2010/main" val="11433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{0DE7F389-5961-484F-A029-F082EB4EDECB}tf10001062</Template>
  <TotalTime>7457</TotalTime>
  <Words>1098</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Mincho</vt:lpstr>
      <vt:lpstr>Arial</vt:lpstr>
      <vt:lpstr>Calibri</vt:lpstr>
      <vt:lpstr>Century Gothic</vt:lpstr>
      <vt:lpstr>Times New Roman</vt:lpstr>
      <vt:lpstr>Wingdings 3</vt:lpstr>
      <vt:lpstr>Ion</vt:lpstr>
      <vt:lpstr>Communicating Teacher Presence in a Course about Diversity</vt:lpstr>
      <vt:lpstr>PowerPoint Presentation</vt:lpstr>
      <vt:lpstr>Teacher Presence/Social Presence</vt:lpstr>
      <vt:lpstr>My Approach:</vt:lpstr>
      <vt:lpstr>Format:</vt:lpstr>
      <vt:lpstr>Content: Clarify Objectives and Answers Questions</vt:lpstr>
      <vt:lpstr>Content: Provides Feedback</vt:lpstr>
      <vt:lpstr>Content: Personalizes Content</vt:lpstr>
      <vt:lpstr>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Ruble, Racheal [PSYCH]</dc:creator>
  <cp:lastModifiedBy>Inefuku, Harrison W [LIB]</cp:lastModifiedBy>
  <cp:revision>25</cp:revision>
  <dcterms:created xsi:type="dcterms:W3CDTF">2019-09-11T14:58:25Z</dcterms:created>
  <dcterms:modified xsi:type="dcterms:W3CDTF">2020-09-22T23:36:04Z</dcterms:modified>
</cp:coreProperties>
</file>