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38" r:id="rId2"/>
    <p:sldId id="356" r:id="rId3"/>
    <p:sldId id="354" r:id="rId4"/>
    <p:sldId id="371" r:id="rId5"/>
    <p:sldId id="339" r:id="rId6"/>
    <p:sldId id="372" r:id="rId7"/>
    <p:sldId id="353" r:id="rId8"/>
    <p:sldId id="362" r:id="rId9"/>
    <p:sldId id="360" r:id="rId10"/>
    <p:sldId id="367" r:id="rId11"/>
    <p:sldId id="355" r:id="rId12"/>
    <p:sldId id="365" r:id="rId13"/>
    <p:sldId id="366" r:id="rId14"/>
    <p:sldId id="368" r:id="rId15"/>
    <p:sldId id="364" r:id="rId16"/>
    <p:sldId id="369" r:id="rId17"/>
    <p:sldId id="345" r:id="rId18"/>
    <p:sldId id="363" r:id="rId19"/>
    <p:sldId id="361" r:id="rId20"/>
    <p:sldId id="370" r:id="rId21"/>
    <p:sldId id="340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/>
    <p:restoredTop sz="86898"/>
  </p:normalViewPr>
  <p:slideViewPr>
    <p:cSldViewPr snapToGrid="0" snapToObjects="1">
      <p:cViewPr varScale="1">
        <p:scale>
          <a:sx n="42" d="100"/>
          <a:sy n="42" d="100"/>
        </p:scale>
        <p:origin x="1224" y="4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68524-8B77-154A-BDB6-17BE0D32FBF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4C768-BB99-CC4F-864C-BB4944D21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7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C768-BB99-CC4F-864C-BB4944D21A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the tool is being used in the Speech Communication</a:t>
            </a:r>
            <a:r>
              <a:rPr lang="en-US" baseline="0" dirty="0"/>
              <a:t> Program and in Accounting 581. It has the potential to be used in any course that requires online presentations, as well as language courses and American Sign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C768-BB99-CC4F-864C-BB4944D21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C768-BB99-CC4F-864C-BB4944D21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8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all sections of the course, s</a:t>
            </a:r>
            <a:r>
              <a:rPr lang="en-US" dirty="0"/>
              <a:t>tudents upload practice sessions and comment</a:t>
            </a:r>
            <a:r>
              <a:rPr lang="en-US" baseline="0" dirty="0"/>
              <a:t> with feedback. </a:t>
            </a:r>
            <a:r>
              <a:rPr lang="en-US" dirty="0"/>
              <a:t>In web-blended 212, students view speeches from YouTube or of past students</a:t>
            </a:r>
            <a:r>
              <a:rPr lang="en-US" baseline="0" dirty="0"/>
              <a:t> and analyze them.</a:t>
            </a:r>
          </a:p>
          <a:p>
            <a:r>
              <a:rPr lang="en-US" baseline="0" dirty="0"/>
              <a:t>Students also post their own mini speeches: self-introduction, and recitation.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C768-BB99-CC4F-864C-BB4944D21A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all sections of the course, s</a:t>
            </a:r>
            <a:r>
              <a:rPr lang="en-US" dirty="0"/>
              <a:t>tudents upload practice sessions and comment</a:t>
            </a:r>
            <a:r>
              <a:rPr lang="en-US" baseline="0" dirty="0"/>
              <a:t> with feedback. </a:t>
            </a:r>
            <a:r>
              <a:rPr lang="en-US" dirty="0"/>
              <a:t>In web-blended 212, students view speeches from YouTube or of past students</a:t>
            </a:r>
            <a:r>
              <a:rPr lang="en-US" baseline="0" dirty="0"/>
              <a:t> and analyze them.</a:t>
            </a:r>
          </a:p>
          <a:p>
            <a:r>
              <a:rPr lang="en-US" baseline="0" dirty="0"/>
              <a:t>Students also post their own mini speeches: self-introduction, and recitation.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C768-BB99-CC4F-864C-BB4944D21A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</a:t>
            </a:r>
            <a:r>
              <a:rPr lang="en-US" baseline="0" dirty="0"/>
              <a:t> institutional license would be great, as well as Canvas integration.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C768-BB99-CC4F-864C-BB4944D21A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9/22/2020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fld id="{23A271A1-F6D6-438B-A432-4747EE7ECD40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Lato Regular"/>
              <a:cs typeface="Lato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Lato Regular"/>
              <a:cs typeface="Lato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Lato Regular"/>
              <a:cs typeface="Lato Regular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Lato Regular"/>
                <a:cs typeface="Lato Regular"/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Lato Regular"/>
          <a:ea typeface="+mj-ea"/>
          <a:cs typeface="Lato Regular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23" y="1676404"/>
            <a:ext cx="5689823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Interactive speaking online with goReact</a:t>
            </a: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99" y="977325"/>
            <a:ext cx="2070679" cy="2070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23" y="3606574"/>
            <a:ext cx="544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Katie Fulton, Associate Teaching Professor</a:t>
            </a:r>
          </a:p>
          <a:p>
            <a:r>
              <a:rPr lang="en-US" dirty="0"/>
              <a:t>Department of English, Program in Speech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211183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 Only</a:t>
            </a:r>
          </a:p>
        </p:txBody>
      </p:sp>
      <p:pic>
        <p:nvPicPr>
          <p:cNvPr id="7" name="Picture 6" descr="Screen Shot 2019-01-08 at 2.00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38" y="1286745"/>
            <a:ext cx="5679486" cy="354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08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8" y="3674738"/>
            <a:ext cx="1468762" cy="1468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Uses for GoReact: Studio Comparison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Discussions</a:t>
            </a:r>
          </a:p>
          <a:p>
            <a:r>
              <a:rPr lang="en-US" sz="2200" dirty="0"/>
              <a:t>Quizzes</a:t>
            </a:r>
          </a:p>
          <a:p>
            <a:r>
              <a:rPr lang="en-US" sz="2200" dirty="0"/>
              <a:t>Submit Recordings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670072" cy="3314700"/>
          </a:xfrm>
        </p:spPr>
        <p:txBody>
          <a:bodyPr>
            <a:noAutofit/>
          </a:bodyPr>
          <a:lstStyle/>
          <a:p>
            <a:r>
              <a:rPr lang="en-US" sz="2200" dirty="0"/>
              <a:t>Discussions</a:t>
            </a:r>
          </a:p>
          <a:p>
            <a:r>
              <a:rPr lang="en-US" sz="2200" dirty="0"/>
              <a:t>Submit recordings</a:t>
            </a:r>
            <a:endParaRPr lang="en-US" sz="2200" b="1" dirty="0"/>
          </a:p>
          <a:p>
            <a:r>
              <a:rPr lang="en-US" sz="2200" dirty="0"/>
              <a:t>Live presentations online &amp; in class</a:t>
            </a:r>
          </a:p>
          <a:p>
            <a:r>
              <a:rPr lang="en-US" sz="2200" dirty="0"/>
              <a:t>Comments, Rubrics, Markers, Rankings</a:t>
            </a:r>
          </a:p>
          <a:p>
            <a:r>
              <a:rPr lang="en-US" sz="2200" dirty="0"/>
              <a:t>Private Comments</a:t>
            </a:r>
          </a:p>
          <a:p>
            <a:r>
              <a:rPr lang="en-US" sz="2200" dirty="0"/>
              <a:t>Multiple speakers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Canvas Studio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dirty="0"/>
              <a:t>GoReact</a:t>
            </a:r>
          </a:p>
        </p:txBody>
      </p:sp>
    </p:spTree>
    <p:extLst>
      <p:ext uri="{BB962C8B-B14F-4D97-AF65-F5344CB8AC3E}">
        <p14:creationId xmlns:p14="http://schemas.microsoft.com/office/powerpoint/2010/main" val="23377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Uses for GoReact: Grading + Feedback</a:t>
            </a:r>
          </a:p>
        </p:txBody>
      </p:sp>
      <p:pic>
        <p:nvPicPr>
          <p:cNvPr id="8" name="Picture 7" descr="Screen Shot 2019-10-04 at 10.46.3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192716"/>
            <a:ext cx="7915962" cy="382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636517" y="3409756"/>
            <a:ext cx="893429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26344" y="1538255"/>
            <a:ext cx="893429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4 at 10.47.3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4" y="1139797"/>
            <a:ext cx="7539177" cy="386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Uses for GoReact: Grading + Feedback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6517" y="3312846"/>
            <a:ext cx="893429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9629" y="1344435"/>
            <a:ext cx="893429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8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 at ISU</a:t>
            </a:r>
          </a:p>
        </p:txBody>
      </p:sp>
    </p:spTree>
    <p:extLst>
      <p:ext uri="{BB962C8B-B14F-4D97-AF65-F5344CB8AC3E}">
        <p14:creationId xmlns:p14="http://schemas.microsoft.com/office/powerpoint/2010/main" val="53914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GoReact in SpCm 312 Online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Major Speeches</a:t>
            </a:r>
          </a:p>
          <a:p>
            <a:pPr lvl="1"/>
            <a:r>
              <a:rPr lang="en-US" dirty="0"/>
              <a:t>Elevator Pitch</a:t>
            </a:r>
          </a:p>
          <a:p>
            <a:pPr lvl="1"/>
            <a:r>
              <a:rPr lang="en-US" dirty="0"/>
              <a:t>Training Seminar</a:t>
            </a:r>
          </a:p>
          <a:p>
            <a:pPr lvl="1"/>
            <a:r>
              <a:rPr lang="en-US" dirty="0"/>
              <a:t>Shark Tank Pitch</a:t>
            </a:r>
          </a:p>
          <a:p>
            <a:pPr lvl="1"/>
            <a:r>
              <a:rPr lang="en-US" dirty="0"/>
              <a:t>Team TED Talk</a:t>
            </a:r>
          </a:p>
          <a:p>
            <a:r>
              <a:rPr lang="en-US" dirty="0"/>
              <a:t>Peer Analysis</a:t>
            </a:r>
          </a:p>
          <a:p>
            <a:r>
              <a:rPr lang="en-US" dirty="0"/>
              <a:t>Self-assessment</a:t>
            </a:r>
          </a:p>
        </p:txBody>
      </p:sp>
      <p:pic>
        <p:nvPicPr>
          <p:cNvPr id="7" name="Picture 6" descr="Screen Shot 2019-10-04 at 11.34.05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03" y="2009943"/>
            <a:ext cx="3827232" cy="18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33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GoReact in SpCm 212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Accessed via Macmillan LaunchPad tool</a:t>
            </a:r>
          </a:p>
          <a:p>
            <a:r>
              <a:rPr lang="en-US" dirty="0"/>
              <a:t>Web-blended:</a:t>
            </a:r>
          </a:p>
          <a:p>
            <a:pPr lvl="1"/>
            <a:r>
              <a:rPr lang="en-US" dirty="0"/>
              <a:t>Speech analysis</a:t>
            </a:r>
          </a:p>
          <a:p>
            <a:pPr lvl="1"/>
            <a:r>
              <a:rPr lang="en-US" dirty="0"/>
              <a:t>Mini speeches</a:t>
            </a:r>
          </a:p>
          <a:p>
            <a:r>
              <a:rPr lang="en-US" dirty="0"/>
              <a:t>All sections:</a:t>
            </a:r>
          </a:p>
          <a:p>
            <a:pPr lvl="1"/>
            <a:r>
              <a:rPr lang="en-US" dirty="0"/>
              <a:t>Practice session recordings</a:t>
            </a:r>
          </a:p>
        </p:txBody>
      </p:sp>
      <p:pic>
        <p:nvPicPr>
          <p:cNvPr id="14" name="Picture 13" descr="images.png"/>
          <p:cNvPicPr>
            <a:picLocks noChangeAspect="1"/>
          </p:cNvPicPr>
          <p:nvPr/>
        </p:nvPicPr>
        <p:blipFill>
          <a:blip r:embed="rId3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8" y="3674738"/>
            <a:ext cx="1468762" cy="1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5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8-22 at 10.26.37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270"/>
            <a:ext cx="9144000" cy="354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GoReact in SpCm 212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7950" y="2161352"/>
            <a:ext cx="673816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459346"/>
            <a:ext cx="893429" cy="1650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8349" y="1481342"/>
            <a:ext cx="893429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07950" y="2415707"/>
            <a:ext cx="840398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07950" y="2723827"/>
            <a:ext cx="840398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28123" y="3101973"/>
            <a:ext cx="673816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31118" y="3362435"/>
            <a:ext cx="673816" cy="193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the Tool</a:t>
            </a:r>
          </a:p>
        </p:txBody>
      </p:sp>
    </p:spTree>
    <p:extLst>
      <p:ext uri="{BB962C8B-B14F-4D97-AF65-F5344CB8AC3E}">
        <p14:creationId xmlns:p14="http://schemas.microsoft.com/office/powerpoint/2010/main" val="246839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Canvas Integration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405" y="1240470"/>
            <a:ext cx="6005060" cy="39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 we teach public speaking online?</a:t>
            </a:r>
          </a:p>
        </p:txBody>
      </p:sp>
    </p:spTree>
    <p:extLst>
      <p:ext uri="{BB962C8B-B14F-4D97-AF65-F5344CB8AC3E}">
        <p14:creationId xmlns:p14="http://schemas.microsoft.com/office/powerpoint/2010/main" val="311388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In-Class Speech Capture</a:t>
            </a:r>
          </a:p>
        </p:txBody>
      </p:sp>
      <p:pic>
        <p:nvPicPr>
          <p:cNvPr id="4" name="Picture 3" descr="Screen Shot 2019-10-04 at 12.09.1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48" y="1341121"/>
            <a:ext cx="5547916" cy="359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97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2331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0" y="171450"/>
            <a:ext cx="8749772" cy="742950"/>
          </a:xfrm>
        </p:spPr>
        <p:txBody>
          <a:bodyPr>
            <a:noAutofit/>
          </a:bodyPr>
          <a:lstStyle/>
          <a:p>
            <a:r>
              <a:rPr lang="en-US" sz="3600" dirty="0"/>
              <a:t>Interactive Speaking Online with GoReact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About GoReact</a:t>
            </a:r>
          </a:p>
          <a:p>
            <a:r>
              <a:rPr lang="en-US" dirty="0"/>
              <a:t>Uses for GoReact</a:t>
            </a:r>
          </a:p>
          <a:p>
            <a:r>
              <a:rPr lang="en-US" dirty="0"/>
              <a:t>Current Use at ISU</a:t>
            </a:r>
          </a:p>
          <a:p>
            <a:r>
              <a:rPr lang="en-US" dirty="0"/>
              <a:t>Improving the Tool</a:t>
            </a:r>
          </a:p>
          <a:p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8" y="3674738"/>
            <a:ext cx="1468762" cy="1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6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GoReact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Presentation capture software with robust feedback tools</a:t>
            </a:r>
          </a:p>
          <a:p>
            <a:r>
              <a:rPr lang="en-US" dirty="0"/>
              <a:t>Compliant: FERPA, HIPAA, data privacy</a:t>
            </a:r>
          </a:p>
          <a:p>
            <a:r>
              <a:rPr lang="en-US" dirty="0"/>
              <a:t>Canvas integration available</a:t>
            </a:r>
          </a:p>
          <a:p>
            <a:r>
              <a:rPr lang="en-US" dirty="0"/>
              <a:t>No special equipment (only webcam)</a:t>
            </a: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8" y="3674738"/>
            <a:ext cx="1468762" cy="14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8" y="3674738"/>
            <a:ext cx="1468762" cy="1468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GoReact Student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Student Paid Accounts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$30 per student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6 months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eBook Platforms: McGraw-Hill and Macmillan licenses</a:t>
            </a:r>
          </a:p>
        </p:txBody>
      </p:sp>
    </p:spTree>
    <p:extLst>
      <p:ext uri="{BB962C8B-B14F-4D97-AF65-F5344CB8AC3E}">
        <p14:creationId xmlns:p14="http://schemas.microsoft.com/office/powerpoint/2010/main" val="8392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Uses for GoReact</a:t>
            </a:r>
          </a:p>
        </p:txBody>
      </p:sp>
    </p:spTree>
    <p:extLst>
      <p:ext uri="{BB962C8B-B14F-4D97-AF65-F5344CB8AC3E}">
        <p14:creationId xmlns:p14="http://schemas.microsoft.com/office/powerpoint/2010/main" val="17834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8" y="3674738"/>
            <a:ext cx="1468762" cy="1468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/>
          </a:bodyPr>
          <a:lstStyle/>
          <a:p>
            <a:r>
              <a:rPr lang="en-US" sz="3600" dirty="0"/>
              <a:t>Uses for GoReact: Assignment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432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Standard Assignment: </a:t>
            </a:r>
          </a:p>
          <a:p>
            <a:pPr marL="974725" lvl="1" indent="-273050"/>
            <a:r>
              <a:rPr lang="en-US" dirty="0"/>
              <a:t>Students record/upload independently</a:t>
            </a:r>
          </a:p>
          <a:p>
            <a:pPr marL="974725" lvl="1" indent="-273050"/>
            <a:r>
              <a:rPr lang="en-US" dirty="0"/>
              <a:t>Students present live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Stimulus: </a:t>
            </a:r>
            <a:r>
              <a:rPr lang="en-US" dirty="0"/>
              <a:t>watch a video and record reaction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Comment Only: </a:t>
            </a:r>
            <a:r>
              <a:rPr lang="en-US" dirty="0"/>
              <a:t>watch a video and analyze with comment tools</a:t>
            </a:r>
          </a:p>
        </p:txBody>
      </p:sp>
    </p:spTree>
    <p:extLst>
      <p:ext uri="{BB962C8B-B14F-4D97-AF65-F5344CB8AC3E}">
        <p14:creationId xmlns:p14="http://schemas.microsoft.com/office/powerpoint/2010/main" val="33991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13" y="1276845"/>
            <a:ext cx="6576284" cy="369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30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Stimulus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42" y="1263348"/>
            <a:ext cx="5052206" cy="33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79741" y="4752679"/>
            <a:ext cx="248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Lato Regular"/>
                <a:cs typeface="Lato Regular"/>
              </a:rPr>
              <a:t>csunshinetoday.csun.edu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63028"/>
            <a:ext cx="2485357" cy="2084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Students in the Deaf Studies Program at California State using GoReact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55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2024</TotalTime>
  <Words>411</Words>
  <Application>Microsoft Office PowerPoint</Application>
  <PresentationFormat>On-screen Show (16:9)</PresentationFormat>
  <Paragraphs>78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Lato Regular</vt:lpstr>
      <vt:lpstr>Tw Cen MT</vt:lpstr>
      <vt:lpstr>Wingdings</vt:lpstr>
      <vt:lpstr>Wingdings 2</vt:lpstr>
      <vt:lpstr>Median</vt:lpstr>
      <vt:lpstr>Interactive speaking online with goReact</vt:lpstr>
      <vt:lpstr>How do we teach public speaking online?</vt:lpstr>
      <vt:lpstr>Interactive Speaking Online with GoReact</vt:lpstr>
      <vt:lpstr>About GoReact</vt:lpstr>
      <vt:lpstr>GoReact Student Access</vt:lpstr>
      <vt:lpstr>Uses for GoReact</vt:lpstr>
      <vt:lpstr>Uses for GoReact: Assignment Types</vt:lpstr>
      <vt:lpstr>Standard</vt:lpstr>
      <vt:lpstr>Stimulus</vt:lpstr>
      <vt:lpstr>Comment Only</vt:lpstr>
      <vt:lpstr>Uses for GoReact: Studio Comparison</vt:lpstr>
      <vt:lpstr>Uses for GoReact: Grading + Feedback</vt:lpstr>
      <vt:lpstr>Uses for GoReact: Grading + Feedback</vt:lpstr>
      <vt:lpstr>Use at ISU</vt:lpstr>
      <vt:lpstr>GoReact in SpCm 312 Online</vt:lpstr>
      <vt:lpstr>GoReact in SpCm 212</vt:lpstr>
      <vt:lpstr>GoReact in SpCm 212</vt:lpstr>
      <vt:lpstr>Improving the Tool</vt:lpstr>
      <vt:lpstr>Canvas Integration</vt:lpstr>
      <vt:lpstr>In-Class Speech Capture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Harries</dc:creator>
  <cp:lastModifiedBy>Inefuku, Harrison W [LIB]</cp:lastModifiedBy>
  <cp:revision>104</cp:revision>
  <dcterms:created xsi:type="dcterms:W3CDTF">2017-08-27T16:29:07Z</dcterms:created>
  <dcterms:modified xsi:type="dcterms:W3CDTF">2020-09-22T23:51:53Z</dcterms:modified>
</cp:coreProperties>
</file>