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handoutMasterIdLst>
    <p:handoutMasterId r:id="rId15"/>
  </p:handoutMasterIdLst>
  <p:sldIdLst>
    <p:sldId id="258" r:id="rId2"/>
    <p:sldId id="260" r:id="rId3"/>
    <p:sldId id="261" r:id="rId4"/>
    <p:sldId id="262" r:id="rId5"/>
    <p:sldId id="266" r:id="rId6"/>
    <p:sldId id="267" r:id="rId7"/>
    <p:sldId id="264" r:id="rId8"/>
    <p:sldId id="268" r:id="rId9"/>
    <p:sldId id="269" r:id="rId10"/>
    <p:sldId id="265" r:id="rId11"/>
    <p:sldId id="270" r:id="rId12"/>
    <p:sldId id="263"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F49"/>
    <a:srgbClr val="C8102E"/>
    <a:srgbClr val="ACA39A"/>
    <a:srgbClr val="F1BE48"/>
    <a:srgbClr val="6E6259"/>
    <a:srgbClr val="010000"/>
    <a:srgbClr val="7A6E67"/>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95F12-14C5-46B8-937B-171B0470E818}" v="44" dt="2019-08-28T01:10:40.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5" autoAdjust="0"/>
    <p:restoredTop sz="60145" autoAdjust="0"/>
  </p:normalViewPr>
  <p:slideViewPr>
    <p:cSldViewPr>
      <p:cViewPr varScale="1">
        <p:scale>
          <a:sx n="22" d="100"/>
          <a:sy n="22" d="100"/>
        </p:scale>
        <p:origin x="177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9/22/2020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9/22/2020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1</a:t>
            </a:fld>
            <a:endParaRPr lang="en-US"/>
          </a:p>
        </p:txBody>
      </p:sp>
    </p:spTree>
    <p:extLst>
      <p:ext uri="{BB962C8B-B14F-4D97-AF65-F5344CB8AC3E}">
        <p14:creationId xmlns:p14="http://schemas.microsoft.com/office/powerpoint/2010/main" val="24894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Veterinary medical curriculum is unique, but share similarities with courses in other colleges</a:t>
            </a:r>
          </a:p>
          <a:p>
            <a:r>
              <a:rPr lang="en-US" dirty="0"/>
              <a:t>Professional students: aged 22-28</a:t>
            </a:r>
          </a:p>
          <a:p>
            <a:r>
              <a:rPr lang="en-US" dirty="0"/>
              <a:t>Medium-to-large sized class: 120-140 students</a:t>
            </a:r>
          </a:p>
          <a:p>
            <a:r>
              <a:rPr lang="en-US" dirty="0"/>
              <a:t>Students are all together all day long; generally stay in same classroom (instructors rotate)</a:t>
            </a:r>
          </a:p>
          <a:p>
            <a:r>
              <a:rPr lang="en-US" dirty="0"/>
              <a:t>All students have CVM-issued laptop with paid subscriptions (including Top Hat) and are familiar with the technology by the time I see them</a:t>
            </a:r>
          </a:p>
          <a:p>
            <a:r>
              <a:rPr lang="en-US" dirty="0"/>
              <a:t>I teach in VM3 courses: core (140 students) and elective (60 students)</a:t>
            </a:r>
          </a:p>
          <a:p>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2</a:t>
            </a:fld>
            <a:endParaRPr lang="en-US"/>
          </a:p>
        </p:txBody>
      </p:sp>
    </p:spTree>
    <p:extLst>
      <p:ext uri="{BB962C8B-B14F-4D97-AF65-F5344CB8AC3E}">
        <p14:creationId xmlns:p14="http://schemas.microsoft.com/office/powerpoint/2010/main" val="237320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Applications of Top Hat that will be discussed include testing student preparation at the beginning of class periods, encouraging active participation in clinical case studies, assessing student understanding, and enabling small-group problem-solving. The instructor will share benefits of Top Hat for both student learning and instructor enjoyment/satisfaction with didactic teaching.</a:t>
            </a:r>
          </a:p>
          <a:p>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3</a:t>
            </a:fld>
            <a:endParaRPr lang="en-US"/>
          </a:p>
        </p:txBody>
      </p:sp>
    </p:spTree>
    <p:extLst>
      <p:ext uri="{BB962C8B-B14F-4D97-AF65-F5344CB8AC3E}">
        <p14:creationId xmlns:p14="http://schemas.microsoft.com/office/powerpoint/2010/main" val="3559888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012" y="3261500"/>
            <a:ext cx="8630528" cy="1066800"/>
          </a:xfrm>
        </p:spPr>
        <p:txBody>
          <a:bodyPr/>
          <a:lstStyle/>
          <a:p>
            <a:r>
              <a:rPr lang="en-US" sz="4800" b="1" dirty="0">
                <a:latin typeface="Arial" panose="020B0604020202020204" pitchFamily="34" charset="0"/>
                <a:cs typeface="Arial" panose="020B0604020202020204" pitchFamily="34" charset="0"/>
              </a:rPr>
              <a:t>Hat Trick: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Benefits of Top Hat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for Students and Instructors</a:t>
            </a:r>
          </a:p>
        </p:txBody>
      </p:sp>
      <p:sp>
        <p:nvSpPr>
          <p:cNvPr id="3" name="Subtitle 2"/>
          <p:cNvSpPr>
            <a:spLocks noGrp="1"/>
          </p:cNvSpPr>
          <p:nvPr>
            <p:ph type="subTitle" idx="1"/>
          </p:nvPr>
        </p:nvSpPr>
        <p:spPr>
          <a:xfrm>
            <a:off x="245012" y="4648200"/>
            <a:ext cx="8060788" cy="2057400"/>
          </a:xfrm>
        </p:spPr>
        <p:txBody>
          <a:bodyPr/>
          <a:lstStyle/>
          <a:p>
            <a:r>
              <a:rPr lang="en-US" dirty="0">
                <a:latin typeface="Arial" panose="020B0604020202020204" pitchFamily="34" charset="0"/>
                <a:cs typeface="Arial" panose="020B0604020202020204" pitchFamily="34" charset="0"/>
              </a:rPr>
              <a:t>Jessica Ward, DVM, DACVIM (Cardiology)</a:t>
            </a:r>
          </a:p>
          <a:p>
            <a:r>
              <a:rPr lang="en-US" dirty="0">
                <a:latin typeface="Arial" panose="020B0604020202020204" pitchFamily="34" charset="0"/>
                <a:cs typeface="Arial" panose="020B0604020202020204" pitchFamily="34" charset="0"/>
              </a:rPr>
              <a:t>Assistant Professor, Veterinary Clinical Sciences</a:t>
            </a:r>
          </a:p>
          <a:p>
            <a:r>
              <a:rPr lang="en-US" dirty="0">
                <a:latin typeface="Arial" panose="020B0604020202020204" pitchFamily="34" charset="0"/>
                <a:cs typeface="Arial" panose="020B0604020202020204" pitchFamily="34" charset="0"/>
              </a:rPr>
              <a:t>Iowa State University College of Veterinary Medicine</a:t>
            </a:r>
          </a:p>
        </p:txBody>
      </p:sp>
      <p:pic>
        <p:nvPicPr>
          <p:cNvPr id="7" name="Picture 6"/>
          <p:cNvPicPr>
            <a:picLocks noChangeAspect="1"/>
          </p:cNvPicPr>
          <p:nvPr/>
        </p:nvPicPr>
        <p:blipFill>
          <a:blip r:embed="rId3"/>
          <a:stretch>
            <a:fillRect/>
          </a:stretch>
        </p:blipFill>
        <p:spPr>
          <a:xfrm>
            <a:off x="514642" y="710192"/>
            <a:ext cx="5200357" cy="495300"/>
          </a:xfrm>
          <a:prstGeom prst="rect">
            <a:avLst/>
          </a:prstGeom>
        </p:spPr>
      </p:pic>
      <p:pic>
        <p:nvPicPr>
          <p:cNvPr id="6" name="Picture 5"/>
          <p:cNvPicPr>
            <a:picLocks noChangeAspect="1"/>
          </p:cNvPicPr>
          <p:nvPr/>
        </p:nvPicPr>
        <p:blipFill>
          <a:blip r:embed="rId4"/>
          <a:stretch>
            <a:fillRect/>
          </a:stretch>
        </p:blipFill>
        <p:spPr>
          <a:xfrm>
            <a:off x="210105" y="870795"/>
            <a:ext cx="5714330" cy="669393"/>
          </a:xfrm>
          <a:prstGeom prst="rect">
            <a:avLst/>
          </a:prstGeom>
          <a:ln>
            <a:noFill/>
          </a:ln>
        </p:spPr>
      </p:pic>
      <p:pic>
        <p:nvPicPr>
          <p:cNvPr id="8" name="Picture 7">
            <a:extLst>
              <a:ext uri="{FF2B5EF4-FFF2-40B4-BE49-F238E27FC236}">
                <a16:creationId xmlns:a16="http://schemas.microsoft.com/office/drawing/2014/main" id="{21CCFECE-0411-4AB8-A13E-D568B89C6F8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6018" y="152400"/>
            <a:ext cx="2863523" cy="1555916"/>
          </a:xfrm>
          <a:prstGeom prst="rect">
            <a:avLst/>
          </a:prstGeom>
          <a:noFill/>
          <a:ln>
            <a:noFill/>
          </a:ln>
        </p:spPr>
      </p:pic>
      <p:pic>
        <p:nvPicPr>
          <p:cNvPr id="1028" name="Picture 4" descr="Image result for top hat pixabay">
            <a:extLst>
              <a:ext uri="{FF2B5EF4-FFF2-40B4-BE49-F238E27FC236}">
                <a16:creationId xmlns:a16="http://schemas.microsoft.com/office/drawing/2014/main" id="{1288F037-1028-42F5-9E21-62B01191EE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2514600"/>
            <a:ext cx="204427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5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Foster small-group discussion</a:t>
            </a:r>
          </a:p>
        </p:txBody>
      </p:sp>
      <p:sp>
        <p:nvSpPr>
          <p:cNvPr id="3" name="Content Placeholder 2"/>
          <p:cNvSpPr>
            <a:spLocks noGrp="1"/>
          </p:cNvSpPr>
          <p:nvPr>
            <p:ph idx="1"/>
          </p:nvPr>
        </p:nvSpPr>
        <p:spPr>
          <a:xfrm>
            <a:off x="685800" y="1295400"/>
            <a:ext cx="7620000" cy="4114800"/>
          </a:xfrm>
        </p:spPr>
        <p:txBody>
          <a:bodyPr/>
          <a:lstStyle/>
          <a:p>
            <a:r>
              <a:rPr lang="en-US" dirty="0">
                <a:latin typeface="Arial" panose="020B0604020202020204" pitchFamily="34" charset="0"/>
                <a:cs typeface="Arial" panose="020B0604020202020204" pitchFamily="34" charset="0"/>
              </a:rPr>
              <a:t>1-5 </a:t>
            </a:r>
            <a:r>
              <a:rPr lang="en-US" b="1" dirty="0">
                <a:latin typeface="Arial" panose="020B0604020202020204" pitchFamily="34" charset="0"/>
                <a:cs typeface="Arial" panose="020B0604020202020204" pitchFamily="34" charset="0"/>
              </a:rPr>
              <a:t>non-graded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discussions</a:t>
            </a:r>
            <a:r>
              <a:rPr lang="en-US" dirty="0">
                <a:latin typeface="Arial" panose="020B0604020202020204" pitchFamily="34" charset="0"/>
                <a:cs typeface="Arial" panose="020B0604020202020204" pitchFamily="34" charset="0"/>
              </a:rPr>
              <a:t> per elective class period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Content: literature review, case interpretation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Allows anonymous response; group or individual response; student reaction/comment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“What do you think, and why?”</a:t>
            </a:r>
          </a:p>
          <a:p>
            <a:pPr lvl="1"/>
            <a:endParaRPr lang="en-US" sz="18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spTree>
    <p:extLst>
      <p:ext uri="{BB962C8B-B14F-4D97-AF65-F5344CB8AC3E}">
        <p14:creationId xmlns:p14="http://schemas.microsoft.com/office/powerpoint/2010/main" val="325992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Foster small-group discussion</a:t>
            </a: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pic>
        <p:nvPicPr>
          <p:cNvPr id="4" name="Picture 3">
            <a:extLst>
              <a:ext uri="{FF2B5EF4-FFF2-40B4-BE49-F238E27FC236}">
                <a16:creationId xmlns:a16="http://schemas.microsoft.com/office/drawing/2014/main" id="{81E2ACE2-E512-4621-8B46-0D2EEF7D84ED}"/>
              </a:ext>
            </a:extLst>
          </p:cNvPr>
          <p:cNvPicPr>
            <a:picLocks noChangeAspect="1"/>
          </p:cNvPicPr>
          <p:nvPr/>
        </p:nvPicPr>
        <p:blipFill>
          <a:blip r:embed="rId2"/>
          <a:stretch>
            <a:fillRect/>
          </a:stretch>
        </p:blipFill>
        <p:spPr>
          <a:xfrm>
            <a:off x="1219200" y="1143000"/>
            <a:ext cx="6477000" cy="4744597"/>
          </a:xfrm>
          <a:prstGeom prst="rect">
            <a:avLst/>
          </a:prstGeom>
        </p:spPr>
      </p:pic>
    </p:spTree>
    <p:extLst>
      <p:ext uri="{BB962C8B-B14F-4D97-AF65-F5344CB8AC3E}">
        <p14:creationId xmlns:p14="http://schemas.microsoft.com/office/powerpoint/2010/main" val="1835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Benefits of Top Hat in my classroom</a:t>
            </a:r>
          </a:p>
        </p:txBody>
      </p:sp>
      <p:sp>
        <p:nvSpPr>
          <p:cNvPr id="3" name="Content Placeholder 2"/>
          <p:cNvSpPr>
            <a:spLocks noGrp="1"/>
          </p:cNvSpPr>
          <p:nvPr>
            <p:ph idx="1"/>
          </p:nvPr>
        </p:nvSpPr>
        <p:spPr>
          <a:xfrm>
            <a:off x="586666" y="1485900"/>
            <a:ext cx="4305300" cy="4114800"/>
          </a:xfrm>
        </p:spPr>
        <p:txBody>
          <a:bodyPr/>
          <a:lstStyle/>
          <a:p>
            <a:r>
              <a:rPr lang="en-US" dirty="0">
                <a:latin typeface="Arial" panose="020B0604020202020204" pitchFamily="34" charset="0"/>
                <a:cs typeface="Arial" panose="020B0604020202020204" pitchFamily="34" charset="0"/>
              </a:rPr>
              <a:t>Encourages preparation before class</a:t>
            </a:r>
          </a:p>
          <a:p>
            <a:r>
              <a:rPr lang="en-US" dirty="0">
                <a:latin typeface="Arial" panose="020B0604020202020204" pitchFamily="34" charset="0"/>
                <a:cs typeface="Arial" panose="020B0604020202020204" pitchFamily="34" charset="0"/>
              </a:rPr>
              <a:t>Increases student engagement during class</a:t>
            </a:r>
          </a:p>
          <a:p>
            <a:r>
              <a:rPr lang="en-US" dirty="0">
                <a:latin typeface="Arial" panose="020B0604020202020204" pitchFamily="34" charset="0"/>
                <a:cs typeface="Arial" panose="020B0604020202020204" pitchFamily="34" charset="0"/>
              </a:rPr>
              <a:t>Breaks up class period</a:t>
            </a:r>
          </a:p>
          <a:p>
            <a:r>
              <a:rPr lang="en-US" dirty="0">
                <a:latin typeface="Arial" panose="020B0604020202020204" pitchFamily="34" charset="0"/>
                <a:cs typeface="Arial" panose="020B0604020202020204" pitchFamily="34" charset="0"/>
              </a:rPr>
              <a:t>Enhances instructor stamina &amp; enthusiasm</a:t>
            </a:r>
          </a:p>
          <a:p>
            <a:r>
              <a:rPr lang="en-US" dirty="0">
                <a:latin typeface="Arial" panose="020B0604020202020204" pitchFamily="34" charset="0"/>
                <a:cs typeface="Arial" panose="020B0604020202020204" pitchFamily="34" charset="0"/>
              </a:rPr>
              <a:t>Identifies points of confusion</a:t>
            </a:r>
          </a:p>
          <a:p>
            <a:pPr lvl="1"/>
            <a:endParaRPr lang="en-US" sz="18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pic>
        <p:nvPicPr>
          <p:cNvPr id="6" name="Picture 2" descr="Image result for top hat educational software">
            <a:extLst>
              <a:ext uri="{FF2B5EF4-FFF2-40B4-BE49-F238E27FC236}">
                <a16:creationId xmlns:a16="http://schemas.microsoft.com/office/drawing/2014/main" id="{0B390031-02C1-4A83-B970-E4A69AAF73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00" r="30000"/>
          <a:stretch/>
        </p:blipFill>
        <p:spPr bwMode="auto">
          <a:xfrm>
            <a:off x="5067300" y="1219200"/>
            <a:ext cx="3886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3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What is my teaching context?</a:t>
            </a: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pic>
        <p:nvPicPr>
          <p:cNvPr id="6" name="Picture 2" descr="Image result for top hat educational software">
            <a:extLst>
              <a:ext uri="{FF2B5EF4-FFF2-40B4-BE49-F238E27FC236}">
                <a16:creationId xmlns:a16="http://schemas.microsoft.com/office/drawing/2014/main" id="{0B390031-02C1-4A83-B970-E4A69AAF73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r="30000"/>
          <a:stretch/>
        </p:blipFill>
        <p:spPr bwMode="auto">
          <a:xfrm>
            <a:off x="4765089" y="1219200"/>
            <a:ext cx="38862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ncsu cvm students lecture hall">
            <a:extLst>
              <a:ext uri="{FF2B5EF4-FFF2-40B4-BE49-F238E27FC236}">
                <a16:creationId xmlns:a16="http://schemas.microsoft.com/office/drawing/2014/main" id="{FEB481A2-BBF5-4311-8660-A13A3D846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61599"/>
            <a:ext cx="8077200" cy="45434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196E54A7-A332-4EE3-9CDC-A1250D4EC6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9300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How do I use Top Hat in the classroom?</a:t>
            </a:r>
          </a:p>
        </p:txBody>
      </p:sp>
      <p:sp>
        <p:nvSpPr>
          <p:cNvPr id="3" name="Content Placeholder 2"/>
          <p:cNvSpPr>
            <a:spLocks noGrp="1"/>
          </p:cNvSpPr>
          <p:nvPr>
            <p:ph idx="1"/>
          </p:nvPr>
        </p:nvSpPr>
        <p:spPr>
          <a:xfrm>
            <a:off x="762000" y="1447800"/>
            <a:ext cx="3657600" cy="4114800"/>
          </a:xfrm>
        </p:spPr>
        <p:txBody>
          <a:bodyPr/>
          <a:lstStyle/>
          <a:p>
            <a:r>
              <a:rPr lang="en-US" dirty="0">
                <a:latin typeface="Arial" panose="020B0604020202020204" pitchFamily="34" charset="0"/>
                <a:cs typeface="Arial" panose="020B0604020202020204" pitchFamily="34" charset="0"/>
              </a:rPr>
              <a:t>Test students on class preparation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Encourage active participation in clinical case studies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Foster small-group discussion</a:t>
            </a:r>
          </a:p>
          <a:p>
            <a:pPr lvl="1"/>
            <a:endParaRPr lang="en-US" sz="18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pic>
        <p:nvPicPr>
          <p:cNvPr id="6" name="Picture 2" descr="Image result for top hat educational software">
            <a:extLst>
              <a:ext uri="{FF2B5EF4-FFF2-40B4-BE49-F238E27FC236}">
                <a16:creationId xmlns:a16="http://schemas.microsoft.com/office/drawing/2014/main" id="{0B390031-02C1-4A83-B970-E4A69AAF73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r="30000"/>
          <a:stretch/>
        </p:blipFill>
        <p:spPr bwMode="auto">
          <a:xfrm>
            <a:off x="4802080" y="1219200"/>
            <a:ext cx="3886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Test students on class preparation </a:t>
            </a:r>
          </a:p>
        </p:txBody>
      </p:sp>
      <p:sp>
        <p:nvSpPr>
          <p:cNvPr id="3" name="Content Placeholder 2"/>
          <p:cNvSpPr>
            <a:spLocks noGrp="1"/>
          </p:cNvSpPr>
          <p:nvPr>
            <p:ph idx="1"/>
          </p:nvPr>
        </p:nvSpPr>
        <p:spPr>
          <a:xfrm>
            <a:off x="381000" y="1752600"/>
            <a:ext cx="8534400" cy="4114800"/>
          </a:xfrm>
        </p:spPr>
        <p:txBody>
          <a:bodyPr/>
          <a:lstStyle/>
          <a:p>
            <a:r>
              <a:rPr lang="en-US" dirty="0">
                <a:latin typeface="Arial" panose="020B0604020202020204" pitchFamily="34" charset="0"/>
                <a:cs typeface="Arial" panose="020B0604020202020204" pitchFamily="34" charset="0"/>
              </a:rPr>
              <a:t>4 </a:t>
            </a:r>
            <a:r>
              <a:rPr lang="en-US" b="1" dirty="0">
                <a:latin typeface="Arial" panose="020B0604020202020204" pitchFamily="34" charset="0"/>
                <a:cs typeface="Arial" panose="020B0604020202020204" pitchFamily="34" charset="0"/>
              </a:rPr>
              <a:t>graded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questions</a:t>
            </a:r>
            <a:r>
              <a:rPr lang="en-US" dirty="0">
                <a:latin typeface="Arial" panose="020B0604020202020204" pitchFamily="34" charset="0"/>
                <a:cs typeface="Arial" panose="020B0604020202020204" pitchFamily="34" charset="0"/>
              </a:rPr>
              <a:t> at beginning of each class period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Content: learning objectives from assigned vodcasts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Single correct answer; expect 100%</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“Did you prepare for class?”</a:t>
            </a:r>
          </a:p>
          <a:p>
            <a:endParaRPr lang="en-US" dirty="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spTree>
    <p:extLst>
      <p:ext uri="{BB962C8B-B14F-4D97-AF65-F5344CB8AC3E}">
        <p14:creationId xmlns:p14="http://schemas.microsoft.com/office/powerpoint/2010/main" val="238470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Test students on class preparation </a:t>
            </a: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pic>
        <p:nvPicPr>
          <p:cNvPr id="4" name="Picture 3">
            <a:extLst>
              <a:ext uri="{FF2B5EF4-FFF2-40B4-BE49-F238E27FC236}">
                <a16:creationId xmlns:a16="http://schemas.microsoft.com/office/drawing/2014/main" id="{2995660C-F6DE-4881-A356-FE2D92BB938E}"/>
              </a:ext>
            </a:extLst>
          </p:cNvPr>
          <p:cNvPicPr>
            <a:picLocks noChangeAspect="1"/>
          </p:cNvPicPr>
          <p:nvPr/>
        </p:nvPicPr>
        <p:blipFill>
          <a:blip r:embed="rId2"/>
          <a:stretch>
            <a:fillRect/>
          </a:stretch>
        </p:blipFill>
        <p:spPr>
          <a:xfrm>
            <a:off x="360837" y="1371600"/>
            <a:ext cx="8435819" cy="4235858"/>
          </a:xfrm>
          <a:prstGeom prst="rect">
            <a:avLst/>
          </a:prstGeom>
        </p:spPr>
      </p:pic>
    </p:spTree>
    <p:extLst>
      <p:ext uri="{BB962C8B-B14F-4D97-AF65-F5344CB8AC3E}">
        <p14:creationId xmlns:p14="http://schemas.microsoft.com/office/powerpoint/2010/main" val="22729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Test students on class preparation </a:t>
            </a: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pic>
        <p:nvPicPr>
          <p:cNvPr id="7" name="Picture 6">
            <a:extLst>
              <a:ext uri="{FF2B5EF4-FFF2-40B4-BE49-F238E27FC236}">
                <a16:creationId xmlns:a16="http://schemas.microsoft.com/office/drawing/2014/main" id="{7695AC24-9687-4BAF-81FB-278330BC7684}"/>
              </a:ext>
            </a:extLst>
          </p:cNvPr>
          <p:cNvPicPr>
            <a:picLocks noChangeAspect="1"/>
          </p:cNvPicPr>
          <p:nvPr/>
        </p:nvPicPr>
        <p:blipFill>
          <a:blip r:embed="rId2"/>
          <a:stretch>
            <a:fillRect/>
          </a:stretch>
        </p:blipFill>
        <p:spPr>
          <a:xfrm>
            <a:off x="914400" y="1143000"/>
            <a:ext cx="6400800" cy="4735388"/>
          </a:xfrm>
          <a:prstGeom prst="rect">
            <a:avLst/>
          </a:prstGeom>
        </p:spPr>
      </p:pic>
    </p:spTree>
    <p:extLst>
      <p:ext uri="{BB962C8B-B14F-4D97-AF65-F5344CB8AC3E}">
        <p14:creationId xmlns:p14="http://schemas.microsoft.com/office/powerpoint/2010/main" val="30553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Participation in clinical case studies</a:t>
            </a:r>
          </a:p>
        </p:txBody>
      </p:sp>
      <p:sp>
        <p:nvSpPr>
          <p:cNvPr id="3" name="Content Placeholder 2"/>
          <p:cNvSpPr>
            <a:spLocks noGrp="1"/>
          </p:cNvSpPr>
          <p:nvPr>
            <p:ph idx="1"/>
          </p:nvPr>
        </p:nvSpPr>
        <p:spPr>
          <a:xfrm>
            <a:off x="609600" y="1326604"/>
            <a:ext cx="8305800" cy="4114800"/>
          </a:xfrm>
        </p:spPr>
        <p:txBody>
          <a:bodyPr/>
          <a:lstStyle/>
          <a:p>
            <a:r>
              <a:rPr lang="en-US" dirty="0">
                <a:latin typeface="Arial" panose="020B0604020202020204" pitchFamily="34" charset="0"/>
                <a:cs typeface="Arial" panose="020B0604020202020204" pitchFamily="34" charset="0"/>
              </a:rPr>
              <a:t>5-8 </a:t>
            </a:r>
            <a:r>
              <a:rPr lang="en-US" b="1" dirty="0">
                <a:latin typeface="Arial" panose="020B0604020202020204" pitchFamily="34" charset="0"/>
                <a:cs typeface="Arial" panose="020B0604020202020204" pitchFamily="34" charset="0"/>
              </a:rPr>
              <a:t>non-graded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questions</a:t>
            </a:r>
            <a:r>
              <a:rPr lang="en-US" dirty="0">
                <a:latin typeface="Arial" panose="020B0604020202020204" pitchFamily="34" charset="0"/>
                <a:cs typeface="Arial" panose="020B0604020202020204" pitchFamily="34" charset="0"/>
              </a:rPr>
              <a:t> throughout class period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Content: differential diagnoses, diagnostic testing, or treatment options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Usually “most correct” answer, but multiple possible options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“Choose your own adventure”</a:t>
            </a:r>
          </a:p>
          <a:p>
            <a:pPr lvl="1"/>
            <a:endParaRPr lang="en-US" sz="18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spTree>
    <p:extLst>
      <p:ext uri="{BB962C8B-B14F-4D97-AF65-F5344CB8AC3E}">
        <p14:creationId xmlns:p14="http://schemas.microsoft.com/office/powerpoint/2010/main" val="31195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Participation in clinical case studies</a:t>
            </a: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pic>
        <p:nvPicPr>
          <p:cNvPr id="4" name="Picture 3">
            <a:extLst>
              <a:ext uri="{FF2B5EF4-FFF2-40B4-BE49-F238E27FC236}">
                <a16:creationId xmlns:a16="http://schemas.microsoft.com/office/drawing/2014/main" id="{77E55601-3F78-4D4E-A480-ECC35D0BB401}"/>
              </a:ext>
            </a:extLst>
          </p:cNvPr>
          <p:cNvPicPr>
            <a:picLocks noChangeAspect="1"/>
          </p:cNvPicPr>
          <p:nvPr/>
        </p:nvPicPr>
        <p:blipFill>
          <a:blip r:embed="rId2"/>
          <a:stretch>
            <a:fillRect/>
          </a:stretch>
        </p:blipFill>
        <p:spPr>
          <a:xfrm>
            <a:off x="429224" y="1282823"/>
            <a:ext cx="8302704" cy="4648200"/>
          </a:xfrm>
          <a:prstGeom prst="rect">
            <a:avLst/>
          </a:prstGeom>
        </p:spPr>
      </p:pic>
    </p:spTree>
    <p:extLst>
      <p:ext uri="{BB962C8B-B14F-4D97-AF65-F5344CB8AC3E}">
        <p14:creationId xmlns:p14="http://schemas.microsoft.com/office/powerpoint/2010/main" val="122703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a:latin typeface="Arial" panose="020B0604020202020204" pitchFamily="34" charset="0"/>
                <a:cs typeface="Arial" panose="020B0604020202020204" pitchFamily="34" charset="0"/>
              </a:rPr>
              <a:t>Participation in clinical case studies</a:t>
            </a:r>
          </a:p>
        </p:txBody>
      </p:sp>
      <p:sp>
        <p:nvSpPr>
          <p:cNvPr id="5" name="Text Placeholder 4"/>
          <p:cNvSpPr>
            <a:spLocks noGrp="1"/>
          </p:cNvSpPr>
          <p:nvPr>
            <p:ph type="body" sz="quarter" idx="10"/>
          </p:nvPr>
        </p:nvSpPr>
        <p:spPr>
          <a:xfrm>
            <a:off x="5257800" y="6324600"/>
            <a:ext cx="3505200" cy="381000"/>
          </a:xfrm>
        </p:spPr>
        <p:txBody>
          <a:bodyPr/>
          <a:lstStyle/>
          <a:p>
            <a:r>
              <a:rPr lang="en-US" dirty="0"/>
              <a:t>Lloyd Veterinary Medical Center</a:t>
            </a:r>
          </a:p>
        </p:txBody>
      </p:sp>
      <p:pic>
        <p:nvPicPr>
          <p:cNvPr id="6" name="Picture 5">
            <a:extLst>
              <a:ext uri="{FF2B5EF4-FFF2-40B4-BE49-F238E27FC236}">
                <a16:creationId xmlns:a16="http://schemas.microsoft.com/office/drawing/2014/main" id="{6DFEC070-C933-4D00-9416-24363D3B9694}"/>
              </a:ext>
            </a:extLst>
          </p:cNvPr>
          <p:cNvPicPr>
            <a:picLocks noChangeAspect="1"/>
          </p:cNvPicPr>
          <p:nvPr/>
        </p:nvPicPr>
        <p:blipFill>
          <a:blip r:embed="rId2"/>
          <a:stretch>
            <a:fillRect/>
          </a:stretch>
        </p:blipFill>
        <p:spPr>
          <a:xfrm>
            <a:off x="1295400" y="1295400"/>
            <a:ext cx="5791200" cy="4419120"/>
          </a:xfrm>
          <a:prstGeom prst="rect">
            <a:avLst/>
          </a:prstGeom>
        </p:spPr>
      </p:pic>
    </p:spTree>
    <p:extLst>
      <p:ext uri="{BB962C8B-B14F-4D97-AF65-F5344CB8AC3E}">
        <p14:creationId xmlns:p14="http://schemas.microsoft.com/office/powerpoint/2010/main" val="155135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441</TotalTime>
  <Words>419</Words>
  <Application>Microsoft Office PowerPoint</Application>
  <PresentationFormat>On-screen Show (4:3)</PresentationFormat>
  <Paragraphs>67</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Geneva</vt:lpstr>
      <vt:lpstr>Times</vt:lpstr>
      <vt:lpstr>Univers 65</vt:lpstr>
      <vt:lpstr>Univers 67 CondensedBold</vt:lpstr>
      <vt:lpstr>PowerPoint</vt:lpstr>
      <vt:lpstr>Hat Trick:  Benefits of Top Hat  for Students and Instructors</vt:lpstr>
      <vt:lpstr>What is my teaching context?</vt:lpstr>
      <vt:lpstr>How do I use Top Hat in the classroom?</vt:lpstr>
      <vt:lpstr>Test students on class preparation </vt:lpstr>
      <vt:lpstr>Test students on class preparation </vt:lpstr>
      <vt:lpstr>Test students on class preparation </vt:lpstr>
      <vt:lpstr>Participation in clinical case studies</vt:lpstr>
      <vt:lpstr>Participation in clinical case studies</vt:lpstr>
      <vt:lpstr>Participation in clinical case studies</vt:lpstr>
      <vt:lpstr>Foster small-group discussion</vt:lpstr>
      <vt:lpstr>Foster small-group discussion</vt:lpstr>
      <vt:lpstr>Benefits of Top Hat in my classroom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Inefuku, Harrison W [LIB]</cp:lastModifiedBy>
  <cp:revision>22</cp:revision>
  <dcterms:created xsi:type="dcterms:W3CDTF">2016-12-19T18:40:45Z</dcterms:created>
  <dcterms:modified xsi:type="dcterms:W3CDTF">2020-09-23T00:05:32Z</dcterms:modified>
</cp:coreProperties>
</file>