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12"/>
  </p:notesMasterIdLst>
  <p:sldIdLst>
    <p:sldId id="256" r:id="rId2"/>
    <p:sldId id="257" r:id="rId3"/>
    <p:sldId id="274" r:id="rId4"/>
    <p:sldId id="298" r:id="rId5"/>
    <p:sldId id="288" r:id="rId6"/>
    <p:sldId id="273" r:id="rId7"/>
    <p:sldId id="299" r:id="rId8"/>
    <p:sldId id="278" r:id="rId9"/>
    <p:sldId id="300" r:id="rId10"/>
    <p:sldId id="281" r:id="rId11"/>
  </p:sldIdLst>
  <p:sldSz cx="9144000" cy="5143500" type="screen16x9"/>
  <p:notesSz cx="6858000" cy="9144000"/>
  <p:embeddedFontLst>
    <p:embeddedFont>
      <p:font typeface="Muli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D6C3B1-60B3-4299-99E2-C1340CB0F342}">
  <a:tblStyle styleId="{C2D6C3B1-60B3-4299-99E2-C1340CB0F3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1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59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9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436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60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1155724" y="226880"/>
            <a:ext cx="6763800" cy="907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/>
              <a:t>Team Activities in</a:t>
            </a:r>
            <a:br>
              <a:rPr lang="en-US" sz="2000" dirty="0"/>
            </a:br>
            <a:r>
              <a:rPr lang="en-US" dirty="0" err="1"/>
              <a:t>TopHat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467100" y="2971800"/>
            <a:ext cx="257556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Tanya Austin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Lead Instructor, BUSAD 203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Business Career Services</a:t>
            </a:r>
          </a:p>
          <a:p>
            <a:r>
              <a:rPr lang="en-US" dirty="0">
                <a:solidFill>
                  <a:schemeClr val="bg1"/>
                </a:solidFill>
              </a:rPr>
              <a:t>Ivy College of Business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8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B2FF"/>
                </a:solidFill>
              </a:rPr>
              <a:t>Thanks!</a:t>
            </a:r>
            <a:endParaRPr sz="9600">
              <a:solidFill>
                <a:srgbClr val="00B2FF"/>
              </a:solidFill>
            </a:endParaRPr>
          </a:p>
        </p:txBody>
      </p:sp>
      <p:sp>
        <p:nvSpPr>
          <p:cNvPr id="466" name="Google Shape;466;p48"/>
          <p:cNvSpPr txBox="1">
            <a:spLocks noGrp="1"/>
          </p:cNvSpPr>
          <p:nvPr>
            <p:ph type="subTitle" idx="1"/>
          </p:nvPr>
        </p:nvSpPr>
        <p:spPr>
          <a:xfrm>
            <a:off x="876825" y="2688925"/>
            <a:ext cx="4334100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Any questions?</a:t>
            </a:r>
            <a:endParaRPr sz="24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can find me at: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</a:t>
            </a:r>
            <a:r>
              <a:rPr lang="en-US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v</a:t>
            </a:r>
            <a:r>
              <a:rPr lang="en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 College of Business | Business Career Services</a:t>
            </a: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1320 </a:t>
            </a:r>
            <a:r>
              <a:rPr lang="en-US" dirty="0" err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Gerdin</a:t>
            </a:r>
            <a:r>
              <a:rPr lang="en-US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Business Building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tjaustin@iastate.edu</a:t>
            </a: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4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BUSAD 203 Context</a:t>
            </a:r>
            <a:endParaRPr sz="2400" dirty="0"/>
          </a:p>
        </p:txBody>
      </p:sp>
      <p:sp>
        <p:nvSpPr>
          <p:cNvPr id="128" name="Google Shape;128;p24"/>
          <p:cNvSpPr txBox="1"/>
          <p:nvPr/>
        </p:nvSpPr>
        <p:spPr>
          <a:xfrm>
            <a:off x="2902774" y="1113875"/>
            <a:ext cx="5387786" cy="27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800+ students across multiple sections (1-13)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1-cr, 16-wk graded course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6 instructors (15-20% Teaching Contract)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TBL class format (no I-RAT/T-RAT)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8-12 teams/section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80% have existing </a:t>
            </a:r>
            <a:r>
              <a:rPr lang="en-US" sz="1600" b="1" dirty="0" err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TopHat</a:t>
            </a:r>
            <a:r>
              <a:rPr lang="en-US" sz="16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subscription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Previously assigned pre-class work in Canvas and distributed worksheets for weekly activity points</a:t>
            </a:r>
            <a:endParaRPr sz="16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</a:pPr>
            <a:endParaRPr sz="16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"/>
          <p:cNvSpPr txBox="1">
            <a:spLocks noGrp="1"/>
          </p:cNvSpPr>
          <p:nvPr>
            <p:ph type="title"/>
          </p:nvPr>
        </p:nvSpPr>
        <p:spPr>
          <a:xfrm>
            <a:off x="1190100" y="8139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TopHat</a:t>
            </a:r>
            <a:r>
              <a:rPr lang="en-US" sz="3200" dirty="0"/>
              <a:t> ‘Assignment’ </a:t>
            </a:r>
            <a:r>
              <a:rPr lang="en" sz="3200" dirty="0"/>
              <a:t>Process</a:t>
            </a:r>
            <a:endParaRPr sz="3200" dirty="0"/>
          </a:p>
        </p:txBody>
      </p:sp>
      <p:sp>
        <p:nvSpPr>
          <p:cNvPr id="353" name="Google Shape;353;p41"/>
          <p:cNvSpPr txBox="1"/>
          <p:nvPr/>
        </p:nvSpPr>
        <p:spPr>
          <a:xfrm>
            <a:off x="2699550" y="1256475"/>
            <a:ext cx="3744900" cy="778200"/>
          </a:xfrm>
          <a:prstGeom prst="rect">
            <a:avLst/>
          </a:prstGeom>
          <a:noFill/>
          <a:ln w="114300" cap="rnd" cmpd="sng">
            <a:solidFill>
              <a:srgbClr val="00B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Pre-Class Review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No points – ‘Review’</a:t>
            </a:r>
            <a:endParaRPr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4" name="Google Shape;354;p41"/>
          <p:cNvSpPr txBox="1"/>
          <p:nvPr/>
        </p:nvSpPr>
        <p:spPr>
          <a:xfrm>
            <a:off x="2699550" y="2628888"/>
            <a:ext cx="3744900" cy="778200"/>
          </a:xfrm>
          <a:prstGeom prst="rect">
            <a:avLst/>
          </a:prstGeom>
          <a:noFill/>
          <a:ln w="114300" cap="rnd" cmpd="sng">
            <a:solidFill>
              <a:srgbClr val="00B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In-Class Activity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Weekly 5 pt – ‘Homework’</a:t>
            </a:r>
            <a:endParaRPr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5" name="Google Shape;355;p41"/>
          <p:cNvSpPr txBox="1"/>
          <p:nvPr/>
        </p:nvSpPr>
        <p:spPr>
          <a:xfrm>
            <a:off x="2699550" y="4001300"/>
            <a:ext cx="3744900" cy="778200"/>
          </a:xfrm>
          <a:prstGeom prst="rect">
            <a:avLst/>
          </a:prstGeom>
          <a:noFill/>
          <a:ln w="114300" cap="rnd" cmpd="sng">
            <a:solidFill>
              <a:srgbClr val="00B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Syn with Canvas</a:t>
            </a:r>
            <a:endParaRPr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6" name="Google Shape;356;p41"/>
          <p:cNvCxnSpPr>
            <a:endCxn id="354" idx="0"/>
          </p:cNvCxnSpPr>
          <p:nvPr/>
        </p:nvCxnSpPr>
        <p:spPr>
          <a:xfrm>
            <a:off x="4572000" y="2034588"/>
            <a:ext cx="0" cy="594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57" name="Google Shape;357;p41"/>
          <p:cNvCxnSpPr>
            <a:endCxn id="355" idx="0"/>
          </p:cNvCxnSpPr>
          <p:nvPr/>
        </p:nvCxnSpPr>
        <p:spPr>
          <a:xfrm>
            <a:off x="4572000" y="3407000"/>
            <a:ext cx="0" cy="594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8" name="Google Shape;358;p4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sym typeface="Mul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1" name="Google Shape;342;p40"/>
          <p:cNvSpPr txBox="1">
            <a:spLocks/>
          </p:cNvSpPr>
          <p:nvPr/>
        </p:nvSpPr>
        <p:spPr>
          <a:xfrm>
            <a:off x="685800" y="320041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sym typeface="Muli"/>
              </a:rPr>
              <a:t>Creating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sym typeface="Muli"/>
              </a:rPr>
              <a:t> Assignments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78" y="1065392"/>
            <a:ext cx="3311979" cy="33119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91" y="1452013"/>
            <a:ext cx="1435249" cy="2551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35868"/>
            <a:ext cx="3844757" cy="17412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27" y="3230006"/>
            <a:ext cx="5324621" cy="1452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5" y="2939920"/>
            <a:ext cx="3959112" cy="11798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729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0"/>
          <p:cNvSpPr txBox="1">
            <a:spLocks noGrp="1"/>
          </p:cNvSpPr>
          <p:nvPr>
            <p:ph type="subTitle" idx="4294967295"/>
          </p:nvPr>
        </p:nvSpPr>
        <p:spPr>
          <a:xfrm>
            <a:off x="336885" y="485046"/>
            <a:ext cx="387073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Accessing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‘Pre-Class Review’</a:t>
            </a:r>
            <a:endParaRPr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7" name="Google Shape;347;p40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sym typeface="Mul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2" y="1402541"/>
            <a:ext cx="3311979" cy="3311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88" y="1797440"/>
            <a:ext cx="1432788" cy="2547179"/>
          </a:xfrm>
          <a:prstGeom prst="rect">
            <a:avLst/>
          </a:prstGeom>
        </p:spPr>
      </p:pic>
      <p:sp>
        <p:nvSpPr>
          <p:cNvPr id="14" name="Google Shape;456;p47"/>
          <p:cNvSpPr/>
          <p:nvPr/>
        </p:nvSpPr>
        <p:spPr>
          <a:xfrm>
            <a:off x="4299240" y="192505"/>
            <a:ext cx="4413336" cy="495094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745" y="464421"/>
            <a:ext cx="4216970" cy="39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8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" name="Google Shape;342;p40"/>
          <p:cNvSpPr txBox="1">
            <a:spLocks/>
          </p:cNvSpPr>
          <p:nvPr/>
        </p:nvSpPr>
        <p:spPr>
          <a:xfrm>
            <a:off x="685800" y="320041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en-US" b="1" dirty="0"/>
              <a:t>Create ‘Homework’ </a:t>
            </a:r>
          </a:p>
          <a:p>
            <a:pPr marL="0" indent="0">
              <a:buFont typeface="Muli"/>
              <a:buNone/>
            </a:pPr>
            <a:r>
              <a:rPr lang="en-US" b="1" dirty="0"/>
              <a:t>for In-Class Activities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8" y="1526291"/>
            <a:ext cx="3311979" cy="3311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04" y="1930361"/>
            <a:ext cx="1419423" cy="2523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841" y="192504"/>
            <a:ext cx="4258696" cy="4124289"/>
          </a:xfrm>
          <a:prstGeom prst="rect">
            <a:avLst/>
          </a:prstGeom>
        </p:spPr>
      </p:pic>
      <p:sp>
        <p:nvSpPr>
          <p:cNvPr id="12" name="Google Shape;456;p47"/>
          <p:cNvSpPr/>
          <p:nvPr/>
        </p:nvSpPr>
        <p:spPr>
          <a:xfrm>
            <a:off x="4299240" y="192505"/>
            <a:ext cx="4413336" cy="495094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sym typeface="Mul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6" name="Google Shape;342;p40"/>
          <p:cNvSpPr txBox="1">
            <a:spLocks/>
          </p:cNvSpPr>
          <p:nvPr/>
        </p:nvSpPr>
        <p:spPr>
          <a:xfrm>
            <a:off x="518733" y="387405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sym typeface="Muli"/>
              </a:rPr>
              <a:t>Managing Assignments</a:t>
            </a:r>
          </a:p>
        </p:txBody>
      </p:sp>
      <p:sp>
        <p:nvSpPr>
          <p:cNvPr id="13" name="Google Shape;441;p45"/>
          <p:cNvSpPr txBox="1">
            <a:spLocks/>
          </p:cNvSpPr>
          <p:nvPr/>
        </p:nvSpPr>
        <p:spPr>
          <a:xfrm>
            <a:off x="335280" y="1130857"/>
            <a:ext cx="3122940" cy="329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Quickly view what has been assigned</a:t>
            </a:r>
          </a:p>
          <a:p>
            <a:pPr>
              <a:buClr>
                <a:schemeClr val="bg1"/>
              </a:buClr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Identifies end dates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13" y="830115"/>
            <a:ext cx="2898840" cy="39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2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5"/>
          <p:cNvSpPr txBox="1">
            <a:spLocks noGrp="1"/>
          </p:cNvSpPr>
          <p:nvPr>
            <p:ph type="body" idx="1"/>
          </p:nvPr>
        </p:nvSpPr>
        <p:spPr>
          <a:xfrm>
            <a:off x="335280" y="1130857"/>
            <a:ext cx="2786055" cy="329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Seamlessly comes over as new column in the Canvas Gradebook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Can edit/update points when needed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3" name="Google Shape;443;p4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342;p40"/>
          <p:cNvSpPr txBox="1">
            <a:spLocks/>
          </p:cNvSpPr>
          <p:nvPr/>
        </p:nvSpPr>
        <p:spPr>
          <a:xfrm>
            <a:off x="518733" y="387405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None/>
              <a:tabLst/>
              <a:defRPr/>
            </a:pPr>
            <a:r>
              <a:rPr lang="en-US" b="1" dirty="0"/>
              <a:t>Syncing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10" name="Google Shape;456;p47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58;p47"/>
          <p:cNvSpPr/>
          <p:nvPr/>
        </p:nvSpPr>
        <p:spPr>
          <a:xfrm>
            <a:off x="3849675" y="926925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9675" y="958906"/>
            <a:ext cx="4369500" cy="274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75" y="1367385"/>
            <a:ext cx="4369500" cy="9456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5"/>
          <p:cNvSpPr txBox="1">
            <a:spLocks noGrp="1"/>
          </p:cNvSpPr>
          <p:nvPr>
            <p:ph type="body" idx="4294967295"/>
          </p:nvPr>
        </p:nvSpPr>
        <p:spPr>
          <a:xfrm>
            <a:off x="335280" y="1130857"/>
            <a:ext cx="2944185" cy="329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No ‘Group’ submission function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Creating worksheets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Types of files (iframe, discussion questions, Youtube)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" sz="20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3" name="Google Shape;443;p4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sym typeface="Mul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sym typeface="Muli"/>
            </a:endParaRPr>
          </a:p>
        </p:txBody>
      </p:sp>
      <p:sp>
        <p:nvSpPr>
          <p:cNvPr id="6" name="Google Shape;342;p40"/>
          <p:cNvSpPr txBox="1">
            <a:spLocks/>
          </p:cNvSpPr>
          <p:nvPr/>
        </p:nvSpPr>
        <p:spPr>
          <a:xfrm>
            <a:off x="518733" y="387405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sym typeface="Muli"/>
              </a:rPr>
              <a:t>Challenges</a:t>
            </a:r>
          </a:p>
        </p:txBody>
      </p:sp>
      <p:sp>
        <p:nvSpPr>
          <p:cNvPr id="10" name="Google Shape;456;p47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458;p47"/>
          <p:cNvSpPr/>
          <p:nvPr/>
        </p:nvSpPr>
        <p:spPr>
          <a:xfrm>
            <a:off x="3849675" y="926925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9675" y="958906"/>
            <a:ext cx="4369500" cy="274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33" y="1165754"/>
            <a:ext cx="4240519" cy="23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0847"/>
      </p:ext>
    </p:extLst>
  </p:cSld>
  <p:clrMapOvr>
    <a:masterClrMapping/>
  </p:clrMapOvr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215</Words>
  <Application>Microsoft Office PowerPoint</Application>
  <PresentationFormat>On-screen Show (16:9)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Muli</vt:lpstr>
      <vt:lpstr>Arial</vt:lpstr>
      <vt:lpstr>Banquo template</vt:lpstr>
      <vt:lpstr>Team Activities in TopHat  </vt:lpstr>
      <vt:lpstr>BUSAD 203 Context</vt:lpstr>
      <vt:lpstr>TopHat ‘Assignment’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Austin, Tanya J [BUSCS]</dc:creator>
  <cp:lastModifiedBy>Inefuku, Harrison W [LIB]</cp:lastModifiedBy>
  <cp:revision>43</cp:revision>
  <dcterms:modified xsi:type="dcterms:W3CDTF">2020-09-23T00:21:16Z</dcterms:modified>
</cp:coreProperties>
</file>