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5383" autoAdjust="0"/>
  </p:normalViewPr>
  <p:slideViewPr>
    <p:cSldViewPr snapToGrid="0">
      <p:cViewPr varScale="1">
        <p:scale>
          <a:sx n="36" d="100"/>
          <a:sy n="36" d="100"/>
        </p:scale>
        <p:origin x="1338" y="48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5115772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720157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6487cf2fdd_0_4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6487cf2fdd_0_4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"/>
              <a:t>90 seconds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"/>
              <a:t>Prophecy as a Theatrical Device in Medieval Spanish Epic</a:t>
            </a:r>
            <a:endParaRPr/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SzPts val="1100"/>
              <a:buAutoNum type="alphaLcPeriod"/>
            </a:pPr>
            <a:r>
              <a:rPr lang="en"/>
              <a:t>What students have engaged with, how students are engaged </a:t>
            </a:r>
            <a:endParaRPr/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SzPts val="1100"/>
              <a:buAutoNum type="alphaLcPeriod"/>
            </a:pPr>
            <a:r>
              <a:rPr lang="en"/>
              <a:t>Students vignetes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"/>
              <a:t>The Role of Education in the works of Miguel de Cervantes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75323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64ad788faf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Google Shape;170;g64ad788faf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eriod"/>
            </a:pPr>
            <a:r>
              <a:rPr lang="en">
                <a:solidFill>
                  <a:schemeClr val="dk1"/>
                </a:solidFill>
              </a:rPr>
              <a:t>90 seconds</a:t>
            </a:r>
            <a:endParaRPr>
              <a:solidFill>
                <a:schemeClr val="dk1"/>
              </a:solidFill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eriod"/>
            </a:pPr>
            <a:r>
              <a:rPr lang="en">
                <a:solidFill>
                  <a:schemeClr val="dk1"/>
                </a:solidFill>
              </a:rPr>
              <a:t>Gender Dynamics in the Works of Sor Juana Inés de la Cruz</a:t>
            </a:r>
            <a:endParaRPr>
              <a:solidFill>
                <a:schemeClr val="dk1"/>
              </a:solidFill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eriod"/>
            </a:pPr>
            <a:r>
              <a:rPr lang="en">
                <a:solidFill>
                  <a:schemeClr val="dk1"/>
                </a:solidFill>
              </a:rPr>
              <a:t>Theatricality and Free Will in the works of Pedro Calderón de la Barca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819598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6487cf2fdd_0_4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6487cf2fdd_0_4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7:25-10:00 Q and A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924074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649c291f8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649c291f8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Introduction (30 seconds)</a:t>
            </a:r>
            <a:endParaRPr dirty="0"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 dirty="0"/>
              <a:t>Many courses ask students to present their work or research in the form of a poster.</a:t>
            </a:r>
            <a:endParaRPr dirty="0"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 dirty="0"/>
              <a:t>BUT, posters have some inherent limitations.</a:t>
            </a:r>
            <a:endParaRPr dirty="0"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 dirty="0"/>
              <a:t>They are 2D, and use mostly writing and graphics</a:t>
            </a:r>
            <a:endParaRPr dirty="0"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 dirty="0"/>
              <a:t>From a learning perspective, students miss out on audio, video and user feedback and interaction</a:t>
            </a:r>
            <a:endParaRPr dirty="0"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 dirty="0"/>
              <a:t>Language learning and practice is as much about content as it is about using the different modalities of the language - reading writing speaking listening.</a:t>
            </a:r>
            <a:endParaRPr dirty="0"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 dirty="0"/>
              <a:t>Enter HP Reveal</a:t>
            </a:r>
            <a:endParaRPr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899167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6487cf2fdd_0_4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6487cf2fdd_0_4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 dirty="0"/>
              <a:t>25 seconds</a:t>
            </a:r>
            <a:endParaRPr dirty="0"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 dirty="0"/>
              <a:t>It allows students to work with different media to express their messages in different ways, via print, audio, and video.</a:t>
            </a:r>
            <a:endParaRPr dirty="0"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 dirty="0"/>
              <a:t>It encourages more creativity.</a:t>
            </a:r>
            <a:endParaRPr dirty="0"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 dirty="0"/>
              <a:t>It enables dialogue with viewers through the use of feedback forms.</a:t>
            </a:r>
            <a:endParaRPr dirty="0"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 dirty="0"/>
              <a:t>Allows viewers to take something with them from the poster and continue to interact with the materials at a later time - such as a link to an article or video clip of a play.</a:t>
            </a:r>
            <a:endParaRPr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091762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64b6c5ad10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64b6c5ad10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 dirty="0">
                <a:solidFill>
                  <a:schemeClr val="dk1"/>
                </a:solidFill>
              </a:rPr>
              <a:t>30 seconds</a:t>
            </a:r>
            <a:endParaRPr dirty="0">
              <a:solidFill>
                <a:schemeClr val="dk1"/>
              </a:solidFill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 dirty="0">
                <a:solidFill>
                  <a:schemeClr val="dk1"/>
                </a:solidFill>
              </a:rPr>
              <a:t>It may also be used to provide interactive information about study abroad programs or majors and minors.</a:t>
            </a:r>
            <a:endParaRPr dirty="0">
              <a:solidFill>
                <a:schemeClr val="dk1"/>
              </a:solidFill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 dirty="0">
                <a:solidFill>
                  <a:schemeClr val="dk1"/>
                </a:solidFill>
              </a:rPr>
              <a:t>Interactive features, videos, student testimonies, etc. can be included in information posters.</a:t>
            </a:r>
            <a:endParaRPr dirty="0">
              <a:solidFill>
                <a:schemeClr val="dk1"/>
              </a:solidFill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 dirty="0">
                <a:solidFill>
                  <a:schemeClr val="dk1"/>
                </a:solidFill>
              </a:rPr>
              <a:t>You then post a note about the ability to see additional content through HP Reveal.</a:t>
            </a:r>
            <a:endParaRPr dirty="0">
              <a:solidFill>
                <a:schemeClr val="dk1"/>
              </a:solidFill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 dirty="0">
                <a:solidFill>
                  <a:schemeClr val="dk1"/>
                </a:solidFill>
              </a:rPr>
              <a:t>For example, link to a video about a study abroad destination - maybe even one featuring some of the teachers in the program</a:t>
            </a:r>
            <a:endParaRPr dirty="0">
              <a:solidFill>
                <a:schemeClr val="dk1"/>
              </a:solidFill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 dirty="0">
                <a:solidFill>
                  <a:schemeClr val="dk1"/>
                </a:solidFill>
              </a:rPr>
              <a:t>Or link to a map of where it is</a:t>
            </a:r>
            <a:endParaRPr dirty="0">
              <a:solidFill>
                <a:schemeClr val="dk1"/>
              </a:solidFill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 dirty="0">
                <a:solidFill>
                  <a:schemeClr val="dk1"/>
                </a:solidFill>
              </a:rPr>
              <a:t>Or maybe directly to the class registration page</a:t>
            </a:r>
            <a:endParaRPr dirty="0">
              <a:solidFill>
                <a:schemeClr val="dk1"/>
              </a:solidFill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432675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64b6c5ad1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64b6c5ad1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 dirty="0">
                <a:solidFill>
                  <a:schemeClr val="dk1"/>
                </a:solidFill>
              </a:rPr>
              <a:t>25 seconds</a:t>
            </a:r>
            <a:endParaRPr dirty="0">
              <a:solidFill>
                <a:schemeClr val="dk1"/>
              </a:solidFill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 dirty="0">
                <a:solidFill>
                  <a:schemeClr val="dk1"/>
                </a:solidFill>
              </a:rPr>
              <a:t>There is also a potential for museums and art galleries on campus to use HP Reveal.</a:t>
            </a:r>
            <a:endParaRPr dirty="0">
              <a:solidFill>
                <a:schemeClr val="dk1"/>
              </a:solidFill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 dirty="0">
                <a:solidFill>
                  <a:schemeClr val="dk1"/>
                </a:solidFill>
              </a:rPr>
              <a:t>This would allow students and visitors to better interact with the different art pieces and could help spark more interest.</a:t>
            </a:r>
            <a:endParaRPr dirty="0">
              <a:solidFill>
                <a:schemeClr val="dk1"/>
              </a:solidFill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 dirty="0">
                <a:solidFill>
                  <a:schemeClr val="dk1"/>
                </a:solidFill>
              </a:rPr>
              <a:t>All people need to do is view the art piece through the HP Reveal app to load the augmented reality pieces</a:t>
            </a:r>
            <a:endParaRPr dirty="0">
              <a:solidFill>
                <a:schemeClr val="dk1"/>
              </a:solidFill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 dirty="0">
                <a:solidFill>
                  <a:schemeClr val="dk1"/>
                </a:solidFill>
              </a:rPr>
              <a:t>For example, the New Bedford Whaling Museum uses augmented reality through HP Reveal to bring their displays to life.</a:t>
            </a: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011296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6487cf2fdd_0_4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6487cf2fdd_0_4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 dirty="0">
                <a:solidFill>
                  <a:schemeClr val="dk1"/>
                </a:solidFill>
              </a:rPr>
              <a:t>35 seconds </a:t>
            </a:r>
            <a:endParaRPr dirty="0">
              <a:solidFill>
                <a:schemeClr val="dk1"/>
              </a:solidFill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 dirty="0">
                <a:solidFill>
                  <a:schemeClr val="dk1"/>
                </a:solidFill>
              </a:rPr>
              <a:t>How does HP Reveal work?</a:t>
            </a:r>
            <a:endParaRPr dirty="0">
              <a:solidFill>
                <a:schemeClr val="dk1"/>
              </a:solidFill>
            </a:endParaRP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 dirty="0">
                <a:solidFill>
                  <a:schemeClr val="dk1"/>
                </a:solidFill>
              </a:rPr>
              <a:t>Use the app to photograph different parts of your poster you want to use for triggers</a:t>
            </a:r>
            <a:endParaRPr dirty="0">
              <a:solidFill>
                <a:schemeClr val="dk1"/>
              </a:solidFill>
            </a:endParaRP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 dirty="0">
                <a:solidFill>
                  <a:schemeClr val="dk1"/>
                </a:solidFill>
              </a:rPr>
              <a:t>Upload trigger content through the app</a:t>
            </a:r>
            <a:endParaRPr dirty="0">
              <a:solidFill>
                <a:schemeClr val="dk1"/>
              </a:solidFill>
            </a:endParaRP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 dirty="0">
                <a:solidFill>
                  <a:schemeClr val="dk1"/>
                </a:solidFill>
              </a:rPr>
              <a:t>Publish your triggers</a:t>
            </a:r>
            <a:endParaRPr dirty="0">
              <a:solidFill>
                <a:schemeClr val="dk1"/>
              </a:solidFill>
            </a:endParaRP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 dirty="0">
                <a:solidFill>
                  <a:schemeClr val="dk1"/>
                </a:solidFill>
              </a:rPr>
              <a:t>When users run the app and point mobile device camera at poster, the content is triggered</a:t>
            </a:r>
            <a:endParaRPr dirty="0">
              <a:solidFill>
                <a:schemeClr val="dk1"/>
              </a:solidFill>
            </a:endParaRP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 dirty="0">
                <a:solidFill>
                  <a:schemeClr val="dk1"/>
                </a:solidFill>
              </a:rPr>
              <a:t>Use QR codes for web links like Google forms, YouTube videos, etc. - the app reads those too</a:t>
            </a:r>
            <a:endParaRPr dirty="0">
              <a:solidFill>
                <a:schemeClr val="dk1"/>
              </a:solidFill>
            </a:endParaRP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 dirty="0">
                <a:solidFill>
                  <a:schemeClr val="dk1"/>
                </a:solidFill>
              </a:rPr>
              <a:t>In this case we are looking at its application for learning Spanish.</a:t>
            </a:r>
            <a:endParaRPr dirty="0">
              <a:solidFill>
                <a:schemeClr val="dk1"/>
              </a:solidFill>
            </a:endParaRP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 dirty="0">
                <a:solidFill>
                  <a:schemeClr val="dk1"/>
                </a:solidFill>
              </a:rPr>
              <a:t>James will explain the specific project</a:t>
            </a: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573602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6487cf2fdd_0_4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6487cf2fdd_0_4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6858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-30 seconds</a:t>
            </a:r>
            <a:endParaRPr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6858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Research Goals</a:t>
            </a:r>
            <a:endParaRPr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6858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1.</a:t>
            </a:r>
            <a:r>
              <a:rPr lang="en" sz="7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</a:t>
            </a:r>
            <a:r>
              <a:rPr lang="en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Understand how to do research starting at its earliest stages</a:t>
            </a:r>
            <a:endParaRPr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6858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2.</a:t>
            </a:r>
            <a:r>
              <a:rPr lang="en" sz="7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</a:t>
            </a:r>
            <a:r>
              <a:rPr lang="en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Summarize another scholar’s argument in your own words</a:t>
            </a:r>
            <a:endParaRPr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6858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Collaboration Goals</a:t>
            </a:r>
            <a:endParaRPr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6858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3.</a:t>
            </a:r>
            <a:r>
              <a:rPr lang="en" sz="7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</a:t>
            </a:r>
            <a:r>
              <a:rPr lang="en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Critique the argument of others about a topic of common interest</a:t>
            </a:r>
            <a:endParaRPr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6858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4.</a:t>
            </a:r>
            <a:r>
              <a:rPr lang="en" sz="7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</a:t>
            </a:r>
            <a:r>
              <a:rPr lang="en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Define a term critically using relevant secondary criticism.</a:t>
            </a:r>
            <a:endParaRPr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6858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Technology Goals</a:t>
            </a:r>
            <a:endParaRPr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6858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5.</a:t>
            </a:r>
            <a:r>
              <a:rPr lang="en" sz="7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</a:t>
            </a:r>
            <a:r>
              <a:rPr lang="en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Learn how to incorporate different modes of visual and digital rhetoric in order to persuade.</a:t>
            </a:r>
            <a:endParaRPr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(1 min)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1196626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6487cf2fdd_0_4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6487cf2fdd_0_4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-60 seconds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10-12 page collaborative paper based on an author or a genre (one text studied in class the other chosen in consultation with me after a proposal process)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Developing an augmented reality poster using HP Reveal that incorporates video, visual art and other kinds of visual rhetoric that complements the arguments presented in the paper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For the augmented reality poster, students have to: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"/>
              <a:t>Submit an image or a video that they want to incorporate in their posters (they turned them in last week)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"/>
              <a:t>Record videos  that explains aspects of their argument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"/>
              <a:t>Using HP Reveal, integrate all material into a poster.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"/>
              <a:t>Present that poster at the end of the semester (during Dead Week).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"/>
              <a:t>Posters will remain on display for students and faculty to explore.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1403346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649c291f83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649c291f83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>
                <a:solidFill>
                  <a:schemeClr val="dk1"/>
                </a:solidFill>
              </a:rPr>
              <a:t>2 minutes</a:t>
            </a:r>
            <a:endParaRPr>
              <a:solidFill>
                <a:schemeClr val="dk1"/>
              </a:solidFill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>
                <a:solidFill>
                  <a:schemeClr val="dk1"/>
                </a:solidFill>
              </a:rPr>
              <a:t>Example Project (insert poster from LSRC) (2 min)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549087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2940300" y="-942431"/>
            <a:ext cx="3263400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5350050" y="1467544"/>
            <a:ext cx="4359000" cy="19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1349475" y="-447056"/>
            <a:ext cx="4359000" cy="58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 txBox="1">
            <a:spLocks noGrp="1"/>
          </p:cNvSpPr>
          <p:nvPr>
            <p:ph type="title"/>
          </p:nvPr>
        </p:nvSpPr>
        <p:spPr>
          <a:xfrm>
            <a:off x="623888" y="1282304"/>
            <a:ext cx="7886700" cy="213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body" idx="1"/>
          </p:nvPr>
        </p:nvSpPr>
        <p:spPr>
          <a:xfrm>
            <a:off x="623888" y="3442097"/>
            <a:ext cx="7886700" cy="11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5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body" idx="2"/>
          </p:nvPr>
        </p:nvSpPr>
        <p:spPr>
          <a:xfrm>
            <a:off x="46291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6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body" idx="1"/>
          </p:nvPr>
        </p:nvSpPr>
        <p:spPr>
          <a:xfrm>
            <a:off x="629841" y="1260872"/>
            <a:ext cx="3868200" cy="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body" idx="2"/>
          </p:nvPr>
        </p:nvSpPr>
        <p:spPr>
          <a:xfrm>
            <a:off x="629841" y="1878806"/>
            <a:ext cx="3868200" cy="276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6"/>
          <p:cNvSpPr txBox="1">
            <a:spLocks noGrp="1"/>
          </p:cNvSpPr>
          <p:nvPr>
            <p:ph type="body" idx="3"/>
          </p:nvPr>
        </p:nvSpPr>
        <p:spPr>
          <a:xfrm>
            <a:off x="4629150" y="1260872"/>
            <a:ext cx="3887400" cy="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body" idx="4"/>
          </p:nvPr>
        </p:nvSpPr>
        <p:spPr>
          <a:xfrm>
            <a:off x="4629150" y="1878806"/>
            <a:ext cx="3887400" cy="276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7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300" cy="12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3887391" y="740569"/>
            <a:ext cx="4629000" cy="36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810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619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marL="1371600" lvl="2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marL="2286000" lvl="4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marL="2743200" lvl="5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marL="3200400" lvl="6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marL="3657600" lvl="7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marL="4114800" lvl="8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629841" y="1543050"/>
            <a:ext cx="2949300" cy="28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300" cy="12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3887391" y="740569"/>
            <a:ext cx="4629000" cy="36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629841" y="1543050"/>
            <a:ext cx="2949300" cy="28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jlarsen@iastate.edu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hyperlink" Target="mailto:nemiroff@iastate.edu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mailto:jlarsen@iastate.edu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hyperlink" Target="mailto:nemiroff@iastate.edu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3"/>
          <p:cNvSpPr txBox="1"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</p:spPr>
        <p:txBody>
          <a:bodyPr spcFirstLastPara="1" wrap="square" lIns="68575" tIns="34275" rIns="68575" bIns="3427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 dirty="0">
                <a:solidFill>
                  <a:srgbClr val="000000"/>
                </a:solidFill>
                <a:highlight>
                  <a:srgbClr val="FFFFFF"/>
                </a:highlight>
                <a:sym typeface="Calibri"/>
              </a:rPr>
              <a:t>Augmented Reality in Language Teaching: Incorporating HP Reveal to create a Virtual Museum in a Spanish Literature Class</a:t>
            </a:r>
            <a:endParaRPr sz="2600" dirty="0"/>
          </a:p>
        </p:txBody>
      </p:sp>
      <p:sp>
        <p:nvSpPr>
          <p:cNvPr id="85" name="Google Shape;85;p13"/>
          <p:cNvSpPr txBox="1">
            <a:spLocks noGrp="1"/>
          </p:cNvSpPr>
          <p:nvPr>
            <p:ph type="subTitle" idx="1"/>
          </p:nvPr>
        </p:nvSpPr>
        <p:spPr>
          <a:xfrm>
            <a:off x="727969" y="2701528"/>
            <a:ext cx="7954391" cy="12417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ctr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dirty="0">
                <a:solidFill>
                  <a:srgbClr val="FF0000"/>
                </a:solidFill>
              </a:rPr>
              <a:t>Dr. Jacob Larsen, Director, Language Studies Resource Center</a:t>
            </a:r>
            <a:br>
              <a:rPr lang="en" dirty="0">
                <a:solidFill>
                  <a:srgbClr val="FF0000"/>
                </a:solidFill>
              </a:rPr>
            </a:br>
            <a:r>
              <a:rPr lang="en" dirty="0">
                <a:solidFill>
                  <a:srgbClr val="FF0000"/>
                </a:solidFill>
              </a:rPr>
              <a:t>(</a:t>
            </a:r>
            <a:r>
              <a:rPr lang="en" u="sng" dirty="0">
                <a:solidFill>
                  <a:srgbClr val="FF0000"/>
                </a:solidFill>
                <a:hlinkClick r:id="rId3"/>
              </a:rPr>
              <a:t>jlarsen@iastate.edu</a:t>
            </a:r>
            <a:r>
              <a:rPr lang="en" dirty="0">
                <a:solidFill>
                  <a:srgbClr val="FF0000"/>
                </a:solidFill>
              </a:rPr>
              <a:t>)</a:t>
            </a:r>
            <a:endParaRPr dirty="0">
              <a:solidFill>
                <a:srgbClr val="FF0000"/>
              </a:solidFill>
            </a:endParaRPr>
          </a:p>
          <a:p>
            <a:pPr marL="457200" lvl="0" indent="0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dirty="0">
                <a:solidFill>
                  <a:srgbClr val="FF0000"/>
                </a:solidFill>
              </a:rPr>
              <a:t>Dr. James Nemiroff, Lecturer, Department of World Languages and Cultures</a:t>
            </a:r>
            <a:br>
              <a:rPr lang="en" dirty="0">
                <a:solidFill>
                  <a:srgbClr val="FF0000"/>
                </a:solidFill>
              </a:rPr>
            </a:br>
            <a:r>
              <a:rPr lang="en" dirty="0">
                <a:solidFill>
                  <a:srgbClr val="FF0000"/>
                </a:solidFill>
              </a:rPr>
              <a:t>(</a:t>
            </a:r>
            <a:r>
              <a:rPr lang="en" u="sng" dirty="0">
                <a:solidFill>
                  <a:srgbClr val="FF0000"/>
                </a:solidFill>
                <a:hlinkClick r:id="rId4"/>
              </a:rPr>
              <a:t>nemiroff@iastate.edu</a:t>
            </a:r>
            <a:r>
              <a:rPr lang="en" dirty="0">
                <a:solidFill>
                  <a:srgbClr val="FF0000"/>
                </a:solidFill>
              </a:rPr>
              <a:t>)</a:t>
            </a:r>
            <a:endParaRPr dirty="0">
              <a:solidFill>
                <a:srgbClr val="FF0000"/>
              </a:solidFill>
            </a:endParaRPr>
          </a:p>
          <a:p>
            <a:pPr marL="0" lvl="0" indent="0" algn="ctr" rtl="0">
              <a:spcBef>
                <a:spcPts val="80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22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Example Titles from Student Projects</a:t>
            </a:r>
            <a:endParaRPr/>
          </a:p>
        </p:txBody>
      </p:sp>
      <p:pic>
        <p:nvPicPr>
          <p:cNvPr id="166" name="Google Shape;166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6314" y="0"/>
            <a:ext cx="3640131" cy="51435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66445" y="0"/>
            <a:ext cx="4051251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0"/>
    </mc:Choice>
    <mc:Fallback xmlns="">
      <p:transition xmlns:p14="http://schemas.microsoft.com/office/powerpoint/2010/main" spd="slow" advClick="0" advTm="90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23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173;p23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74" name="Google Shape;174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0255" y="0"/>
            <a:ext cx="3678066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78321" y="-1"/>
            <a:ext cx="4646499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0"/>
    </mc:Choice>
    <mc:Fallback xmlns="">
      <p:transition xmlns:p14="http://schemas.microsoft.com/office/powerpoint/2010/main" spd="slow" advClick="0" advTm="90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85;p13"/>
          <p:cNvSpPr txBox="1">
            <a:spLocks/>
          </p:cNvSpPr>
          <p:nvPr/>
        </p:nvSpPr>
        <p:spPr>
          <a:xfrm>
            <a:off x="610896" y="3074390"/>
            <a:ext cx="8053710" cy="124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ctr">
              <a:buSzPts val="1100"/>
              <a:buFont typeface="Arial"/>
              <a:buNone/>
            </a:pPr>
            <a:r>
              <a:rPr lang="en-US" sz="1800" dirty="0">
                <a:solidFill>
                  <a:srgbClr val="FF0000"/>
                </a:solidFill>
              </a:rPr>
              <a:t>Dr. Jacob Larsen, Director, Language Studies Resource Center</a:t>
            </a: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rgbClr val="FF0000"/>
                </a:solidFill>
              </a:rPr>
              <a:t>(</a:t>
            </a:r>
            <a:r>
              <a:rPr lang="en-US" sz="1800" u="sng" dirty="0">
                <a:solidFill>
                  <a:srgbClr val="FF0000"/>
                </a:solidFill>
                <a:hlinkClick r:id="rId3"/>
              </a:rPr>
              <a:t>jlarsen@iastate.edu</a:t>
            </a:r>
            <a:r>
              <a:rPr lang="en-US" sz="1800" dirty="0">
                <a:solidFill>
                  <a:srgbClr val="FF0000"/>
                </a:solidFill>
              </a:rPr>
              <a:t>)</a:t>
            </a:r>
          </a:p>
          <a:p>
            <a:pPr indent="0" algn="ctr">
              <a:buSzPts val="1100"/>
              <a:buFont typeface="Arial"/>
              <a:buNone/>
            </a:pPr>
            <a:r>
              <a:rPr lang="en-US" sz="1800" dirty="0">
                <a:solidFill>
                  <a:srgbClr val="FF0000"/>
                </a:solidFill>
              </a:rPr>
              <a:t>Dr. James Nemiroff, Lecturer, Department of World Languages and Cultures</a:t>
            </a: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rgbClr val="FF0000"/>
                </a:solidFill>
              </a:rPr>
              <a:t>(</a:t>
            </a:r>
            <a:r>
              <a:rPr lang="en-US" sz="1800" u="sng" dirty="0">
                <a:solidFill>
                  <a:srgbClr val="FF0000"/>
                </a:solidFill>
                <a:hlinkClick r:id="rId4"/>
              </a:rPr>
              <a:t>nemiroff@iastate.edu</a:t>
            </a:r>
            <a:r>
              <a:rPr lang="en-US" sz="1800" dirty="0">
                <a:solidFill>
                  <a:srgbClr val="FF0000"/>
                </a:solidFill>
              </a:rPr>
              <a:t>)</a:t>
            </a:r>
          </a:p>
          <a:p>
            <a:pPr marL="0" indent="0" algn="ctr">
              <a:buFont typeface="Arial"/>
              <a:buNone/>
            </a:pPr>
            <a:endParaRPr lang="en-US" sz="18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06915" y="510327"/>
            <a:ext cx="6261671" cy="2302401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Google Shape;90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96425" y="584201"/>
            <a:ext cx="1483625" cy="4207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89375" y="152400"/>
            <a:ext cx="3629025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Google Shape;96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1200" y="238875"/>
            <a:ext cx="2574925" cy="1069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15"/>
          <p:cNvPicPr preferRelativeResize="0"/>
          <p:nvPr/>
        </p:nvPicPr>
        <p:blipFill rotWithShape="1">
          <a:blip r:embed="rId4">
            <a:alphaModFix/>
          </a:blip>
          <a:srcRect l="6192" t="8091" r="5592" b="5924"/>
          <a:stretch/>
        </p:blipFill>
        <p:spPr>
          <a:xfrm>
            <a:off x="2860637" y="1103325"/>
            <a:ext cx="3422724" cy="3608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089625" y="425700"/>
            <a:ext cx="1555076" cy="1146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15"/>
          <p:cNvPicPr preferRelativeResize="0"/>
          <p:nvPr/>
        </p:nvPicPr>
        <p:blipFill rotWithShape="1">
          <a:blip r:embed="rId6">
            <a:alphaModFix/>
          </a:blip>
          <a:srcRect l="13138" t="18249" r="16642" b="20014"/>
          <a:stretch/>
        </p:blipFill>
        <p:spPr>
          <a:xfrm>
            <a:off x="6429550" y="2107825"/>
            <a:ext cx="1945960" cy="1069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640200" y="3880500"/>
            <a:ext cx="800125" cy="800125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15"/>
          <p:cNvSpPr txBox="1"/>
          <p:nvPr/>
        </p:nvSpPr>
        <p:spPr>
          <a:xfrm>
            <a:off x="6915800" y="3523800"/>
            <a:ext cx="1161900" cy="35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WWW.</a:t>
            </a:r>
            <a:endParaRPr sz="2400" b="1">
              <a:solidFill>
                <a:srgbClr val="43434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5000"/>
    </mc:Choice>
    <mc:Fallback xmlns="">
      <p:transition spd="slow" advClick="0" advTm="25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Google Shape;106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6351" y="2845175"/>
            <a:ext cx="2672301" cy="2168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05775" y="55700"/>
            <a:ext cx="3155074" cy="1968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96345" y="177025"/>
            <a:ext cx="2953550" cy="22869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16"/>
          <p:cNvPicPr preferRelativeResize="0"/>
          <p:nvPr/>
        </p:nvPicPr>
        <p:blipFill rotWithShape="1">
          <a:blip r:embed="rId6">
            <a:alphaModFix/>
          </a:blip>
          <a:srcRect l="2568" t="4193" r="2993" b="2627"/>
          <a:stretch/>
        </p:blipFill>
        <p:spPr>
          <a:xfrm>
            <a:off x="2255950" y="1033526"/>
            <a:ext cx="4503522" cy="3332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17"/>
          <p:cNvPicPr preferRelativeResize="0"/>
          <p:nvPr/>
        </p:nvPicPr>
        <p:blipFill rotWithShape="1">
          <a:blip r:embed="rId3">
            <a:alphaModFix/>
          </a:blip>
          <a:srcRect l="8277" t="24620" r="8285" b="7980"/>
          <a:stretch/>
        </p:blipFill>
        <p:spPr>
          <a:xfrm>
            <a:off x="311400" y="323375"/>
            <a:ext cx="4178475" cy="2248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88650" y="2041450"/>
            <a:ext cx="3858475" cy="2654325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17"/>
          <p:cNvSpPr/>
          <p:nvPr/>
        </p:nvSpPr>
        <p:spPr>
          <a:xfrm>
            <a:off x="3285375" y="1078650"/>
            <a:ext cx="1603260" cy="3613800"/>
          </a:xfrm>
          <a:custGeom>
            <a:avLst/>
            <a:gdLst/>
            <a:ahLst/>
            <a:cxnLst/>
            <a:rect l="l" t="t" r="r" b="b"/>
            <a:pathLst>
              <a:path w="63653" h="144552" extrusionOk="0">
                <a:moveTo>
                  <a:pt x="0" y="0"/>
                </a:moveTo>
                <a:lnTo>
                  <a:pt x="63653" y="38602"/>
                </a:lnTo>
                <a:lnTo>
                  <a:pt x="63653" y="144552"/>
                </a:lnTo>
                <a:close/>
              </a:path>
            </a:pathLst>
          </a:custGeom>
          <a:noFill/>
          <a:ln w="952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sp>
      <p:pic>
        <p:nvPicPr>
          <p:cNvPr id="117" name="Google Shape;117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1397" y="3155300"/>
            <a:ext cx="1680850" cy="1680850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17"/>
          <p:cNvSpPr/>
          <p:nvPr/>
        </p:nvSpPr>
        <p:spPr>
          <a:xfrm>
            <a:off x="328650" y="1171050"/>
            <a:ext cx="1673425" cy="1984160"/>
          </a:xfrm>
          <a:custGeom>
            <a:avLst/>
            <a:gdLst/>
            <a:ahLst/>
            <a:cxnLst/>
            <a:rect l="l" t="t" r="r" b="b"/>
            <a:pathLst>
              <a:path w="66937" h="78846" extrusionOk="0">
                <a:moveTo>
                  <a:pt x="66937" y="0"/>
                </a:moveTo>
                <a:lnTo>
                  <a:pt x="0" y="78846"/>
                </a:lnTo>
                <a:lnTo>
                  <a:pt x="66116" y="78846"/>
                </a:lnTo>
                <a:close/>
              </a:path>
            </a:pathLst>
          </a:custGeom>
          <a:noFill/>
          <a:ln w="952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5000"/>
    </mc:Choice>
    <mc:Fallback xmlns="">
      <p:transition spd="slow" advClick="0" advTm="25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Google Shape;123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89750" y="157138"/>
            <a:ext cx="3219477" cy="4829224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18"/>
          <p:cNvSpPr/>
          <p:nvPr/>
        </p:nvSpPr>
        <p:spPr>
          <a:xfrm>
            <a:off x="3952050" y="1175050"/>
            <a:ext cx="1585800" cy="900000"/>
          </a:xfrm>
          <a:prstGeom prst="rect">
            <a:avLst/>
          </a:prstGeom>
          <a:noFill/>
          <a:ln w="19050" cap="flat" cmpd="sng">
            <a:solidFill>
              <a:srgbClr val="00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25;p18"/>
          <p:cNvSpPr/>
          <p:nvPr/>
        </p:nvSpPr>
        <p:spPr>
          <a:xfrm>
            <a:off x="3086250" y="3523875"/>
            <a:ext cx="865800" cy="960000"/>
          </a:xfrm>
          <a:prstGeom prst="rect">
            <a:avLst/>
          </a:prstGeom>
          <a:noFill/>
          <a:ln w="19050" cap="flat" cmpd="sng">
            <a:solidFill>
              <a:srgbClr val="00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26;p18"/>
          <p:cNvSpPr/>
          <p:nvPr/>
        </p:nvSpPr>
        <p:spPr>
          <a:xfrm>
            <a:off x="4397775" y="3532425"/>
            <a:ext cx="1045800" cy="960000"/>
          </a:xfrm>
          <a:prstGeom prst="rect">
            <a:avLst/>
          </a:prstGeom>
          <a:noFill/>
          <a:ln w="19050" cap="flat" cmpd="sng">
            <a:solidFill>
              <a:srgbClr val="00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p18"/>
          <p:cNvSpPr/>
          <p:nvPr/>
        </p:nvSpPr>
        <p:spPr>
          <a:xfrm>
            <a:off x="5803650" y="60550"/>
            <a:ext cx="651600" cy="608700"/>
          </a:xfrm>
          <a:prstGeom prst="ellipse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18"/>
          <p:cNvSpPr/>
          <p:nvPr/>
        </p:nvSpPr>
        <p:spPr>
          <a:xfrm>
            <a:off x="2906150" y="60550"/>
            <a:ext cx="651600" cy="608700"/>
          </a:xfrm>
          <a:prstGeom prst="ellipse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29;p18"/>
          <p:cNvSpPr/>
          <p:nvPr/>
        </p:nvSpPr>
        <p:spPr>
          <a:xfrm>
            <a:off x="5803650" y="4497300"/>
            <a:ext cx="651600" cy="608700"/>
          </a:xfrm>
          <a:prstGeom prst="ellipse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30;p18"/>
          <p:cNvSpPr/>
          <p:nvPr/>
        </p:nvSpPr>
        <p:spPr>
          <a:xfrm>
            <a:off x="2906150" y="4497300"/>
            <a:ext cx="651600" cy="608700"/>
          </a:xfrm>
          <a:prstGeom prst="ellipse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5000"/>
    </mc:Choice>
    <mc:Fallback xmlns="">
      <p:transition spd="slow" advClick="0" advTm="35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19"/>
          <p:cNvSpPr txBox="1"/>
          <p:nvPr/>
        </p:nvSpPr>
        <p:spPr>
          <a:xfrm rot="2381874">
            <a:off x="7242371" y="523196"/>
            <a:ext cx="2125749" cy="596255"/>
          </a:xfrm>
          <a:prstGeom prst="rect">
            <a:avLst/>
          </a:prstGeom>
          <a:noFill/>
          <a:ln>
            <a:noFill/>
          </a:ln>
          <a:effectLst>
            <a:outerShdw blurRad="57150" dist="19050" dir="9540000" algn="bl" rotWithShape="0">
              <a:srgbClr val="000000">
                <a:alpha val="49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3C78D8"/>
                </a:solidFill>
                <a:latin typeface="Calibri"/>
                <a:ea typeface="Calibri"/>
                <a:cs typeface="Calibri"/>
                <a:sym typeface="Calibri"/>
              </a:rPr>
              <a:t>Research Goals</a:t>
            </a:r>
            <a:endParaRPr sz="2400">
              <a:solidFill>
                <a:srgbClr val="3C78D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" name="Google Shape;136;p19"/>
          <p:cNvSpPr txBox="1"/>
          <p:nvPr/>
        </p:nvSpPr>
        <p:spPr>
          <a:xfrm>
            <a:off x="804100" y="2065725"/>
            <a:ext cx="2348400" cy="108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p19"/>
          <p:cNvSpPr txBox="1"/>
          <p:nvPr/>
        </p:nvSpPr>
        <p:spPr>
          <a:xfrm rot="-2386644">
            <a:off x="-227244" y="523178"/>
            <a:ext cx="2733639" cy="597945"/>
          </a:xfrm>
          <a:prstGeom prst="rect">
            <a:avLst/>
          </a:prstGeom>
          <a:noFill/>
          <a:ln>
            <a:noFill/>
          </a:ln>
          <a:effectLst>
            <a:outerShdw blurRad="57150" dist="19050" dir="7980000" algn="bl" rotWithShape="0">
              <a:srgbClr val="000000">
                <a:alpha val="58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3C78D8"/>
                </a:solidFill>
                <a:latin typeface="Calibri"/>
                <a:ea typeface="Calibri"/>
                <a:cs typeface="Calibri"/>
                <a:sym typeface="Calibri"/>
              </a:rPr>
              <a:t>Collaboration Goals</a:t>
            </a:r>
            <a:endParaRPr sz="2400">
              <a:solidFill>
                <a:srgbClr val="3C78D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" name="Google Shape;138;p19"/>
          <p:cNvSpPr txBox="1"/>
          <p:nvPr/>
        </p:nvSpPr>
        <p:spPr>
          <a:xfrm>
            <a:off x="3152500" y="4540150"/>
            <a:ext cx="2494200" cy="538500"/>
          </a:xfrm>
          <a:prstGeom prst="rect">
            <a:avLst/>
          </a:prstGeom>
          <a:noFill/>
          <a:ln>
            <a:noFill/>
          </a:ln>
          <a:effectLst>
            <a:outerShdw blurRad="57150" dist="19050" dir="7980000" algn="bl" rotWithShape="0">
              <a:srgbClr val="000000">
                <a:alpha val="58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3C78D8"/>
                </a:solidFill>
                <a:latin typeface="Calibri"/>
                <a:ea typeface="Calibri"/>
                <a:cs typeface="Calibri"/>
                <a:sym typeface="Calibri"/>
              </a:rPr>
              <a:t>Technology Goals</a:t>
            </a:r>
            <a:endParaRPr sz="2400">
              <a:solidFill>
                <a:srgbClr val="3C78D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9" name="Google Shape;139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372179">
            <a:off x="344924" y="916175"/>
            <a:ext cx="2903792" cy="1753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2467761">
            <a:off x="6359641" y="783629"/>
            <a:ext cx="2164743" cy="21647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944075" y="3063750"/>
            <a:ext cx="4911052" cy="147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xmlns:p14="http://schemas.microsoft.com/office/powerpoint/2010/main" spd="slow" advClick="0" advTm="30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Google Shape;146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89150" y="154787"/>
            <a:ext cx="7165698" cy="48339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xmlns:p14="http://schemas.microsoft.com/office/powerpoint/2010/main" spd="slow" advClick="0" advTm="60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Google Shape;151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356025"/>
            <a:ext cx="3162425" cy="2341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72363" y="95850"/>
            <a:ext cx="3227115" cy="48406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47600" y="3094788"/>
            <a:ext cx="2481125" cy="1442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52400" y="3311825"/>
            <a:ext cx="2033450" cy="1528850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p21"/>
          <p:cNvSpPr/>
          <p:nvPr/>
        </p:nvSpPr>
        <p:spPr>
          <a:xfrm>
            <a:off x="2185850" y="3311837"/>
            <a:ext cx="1219803" cy="1528838"/>
          </a:xfrm>
          <a:custGeom>
            <a:avLst/>
            <a:gdLst/>
            <a:ahLst/>
            <a:cxnLst/>
            <a:rect l="l" t="t" r="r" b="b"/>
            <a:pathLst>
              <a:path w="51901" h="48794" extrusionOk="0">
                <a:moveTo>
                  <a:pt x="51901" y="18026"/>
                </a:moveTo>
                <a:lnTo>
                  <a:pt x="0" y="0"/>
                </a:lnTo>
                <a:lnTo>
                  <a:pt x="0" y="48794"/>
                </a:lnTo>
                <a:close/>
              </a:path>
            </a:pathLst>
          </a:custGeom>
          <a:noFill/>
          <a:ln w="19050" cap="flat" cmpd="sng">
            <a:solidFill>
              <a:srgbClr val="CC4125"/>
            </a:solidFill>
            <a:prstDash val="solid"/>
            <a:round/>
            <a:headEnd type="none" w="med" len="med"/>
            <a:tailEnd type="none" w="med" len="med"/>
          </a:ln>
        </p:spPr>
      </p:sp>
      <p:pic>
        <p:nvPicPr>
          <p:cNvPr id="156" name="Google Shape;156;p2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981125" y="306950"/>
            <a:ext cx="2033448" cy="1940248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21"/>
          <p:cNvSpPr/>
          <p:nvPr/>
        </p:nvSpPr>
        <p:spPr>
          <a:xfrm>
            <a:off x="2961500" y="288425"/>
            <a:ext cx="3063450" cy="2227975"/>
          </a:xfrm>
          <a:custGeom>
            <a:avLst/>
            <a:gdLst/>
            <a:ahLst/>
            <a:cxnLst/>
            <a:rect l="l" t="t" r="r" b="b"/>
            <a:pathLst>
              <a:path w="122538" h="89119" extrusionOk="0">
                <a:moveTo>
                  <a:pt x="122538" y="0"/>
                </a:moveTo>
                <a:lnTo>
                  <a:pt x="0" y="12996"/>
                </a:lnTo>
                <a:lnTo>
                  <a:pt x="371" y="89119"/>
                </a:lnTo>
                <a:close/>
              </a:path>
            </a:pathLst>
          </a:custGeom>
          <a:noFill/>
          <a:ln w="19050" cap="flat" cmpd="sng">
            <a:solidFill>
              <a:srgbClr val="CC4125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8" name="Google Shape;158;p21"/>
          <p:cNvSpPr/>
          <p:nvPr/>
        </p:nvSpPr>
        <p:spPr>
          <a:xfrm>
            <a:off x="5068775" y="3094750"/>
            <a:ext cx="1278799" cy="1442463"/>
          </a:xfrm>
          <a:custGeom>
            <a:avLst/>
            <a:gdLst/>
            <a:ahLst/>
            <a:cxnLst/>
            <a:rect l="l" t="t" r="r" b="b"/>
            <a:pathLst>
              <a:path w="43817" h="64612" extrusionOk="0">
                <a:moveTo>
                  <a:pt x="0" y="37505"/>
                </a:moveTo>
                <a:lnTo>
                  <a:pt x="43817" y="0"/>
                </a:lnTo>
                <a:lnTo>
                  <a:pt x="43817" y="64612"/>
                </a:lnTo>
                <a:close/>
              </a:path>
            </a:pathLst>
          </a:custGeom>
          <a:noFill/>
          <a:ln w="19050" cap="flat" cmpd="sng">
            <a:solidFill>
              <a:srgbClr val="CC4125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9" name="Google Shape;159;p21"/>
          <p:cNvSpPr/>
          <p:nvPr/>
        </p:nvSpPr>
        <p:spPr>
          <a:xfrm>
            <a:off x="4641750" y="334825"/>
            <a:ext cx="2385774" cy="1884500"/>
          </a:xfrm>
          <a:custGeom>
            <a:avLst/>
            <a:gdLst/>
            <a:ahLst/>
            <a:cxnLst/>
            <a:rect l="l" t="t" r="r" b="b"/>
            <a:pathLst>
              <a:path w="94318" h="75380" extrusionOk="0">
                <a:moveTo>
                  <a:pt x="0" y="59413"/>
                </a:moveTo>
                <a:lnTo>
                  <a:pt x="94318" y="0"/>
                </a:lnTo>
                <a:lnTo>
                  <a:pt x="94318" y="75380"/>
                </a:lnTo>
                <a:close/>
              </a:path>
            </a:pathLst>
          </a:custGeom>
          <a:noFill/>
          <a:ln w="19050" cap="flat" cmpd="sng">
            <a:solidFill>
              <a:srgbClr val="CC4125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0"/>
    </mc:Choice>
    <mc:Fallback xmlns="">
      <p:transition xmlns:p14="http://schemas.microsoft.com/office/powerpoint/2010/main" spd="slow" advClick="0" advTm="12000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65</TotalTime>
  <Words>837</Words>
  <Application>Microsoft Office PowerPoint</Application>
  <PresentationFormat>On-screen Show (16:9)</PresentationFormat>
  <Paragraphs>75</Paragraphs>
  <Slides>12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Times New Roman</vt:lpstr>
      <vt:lpstr>Office Theme</vt:lpstr>
      <vt:lpstr>Augmented Reality in Language Teaching: Incorporating HP Reveal to create a Virtual Museum in a Spanish Literature Class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Example Titles from Student Projects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Augmented Reality in Language Teaching: Incorporating HP Reveal to create a Virtual Museum in a Spanish Literature Class</dc:title>
  <dc:creator>Couves, Karen [CELT]</dc:creator>
  <cp:lastModifiedBy>Inefuku, Harrison W [LIB]</cp:lastModifiedBy>
  <cp:revision>8</cp:revision>
  <dcterms:modified xsi:type="dcterms:W3CDTF">2020-09-23T00:30:38Z</dcterms:modified>
</cp:coreProperties>
</file>