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8" r:id="rId4"/>
  </p:sldMasterIdLst>
  <p:sldIdLst>
    <p:sldId id="256" r:id="rId5"/>
    <p:sldId id="265" r:id="rId6"/>
    <p:sldId id="257" r:id="rId7"/>
    <p:sldId id="259" r:id="rId8"/>
    <p:sldId id="260" r:id="rId9"/>
    <p:sldId id="261" r:id="rId10"/>
    <p:sldId id="262" r:id="rId11"/>
    <p:sldId id="258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+mj-lt"/>
                <a:ea typeface="Univers 55 Roman" charset="0"/>
                <a:cs typeface="Univers 55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 b="1">
                <a:latin typeface="+mj-lt"/>
                <a:ea typeface="Univers 55 Roman" charset="0"/>
                <a:cs typeface="Univers 55 Roman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29768" y="1074737"/>
            <a:ext cx="47692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Univers 65 Bold" charset="0"/>
              </a:rPr>
              <a:t>Center for Excellence in Learning and Teaching</a:t>
            </a:r>
            <a:endParaRPr lang="en-US" sz="1600" baseline="0" dirty="0">
              <a:solidFill>
                <a:schemeClr val="bg1"/>
              </a:solidFill>
              <a:latin typeface="Univers 65 Bold" charset="0"/>
            </a:endParaRPr>
          </a:p>
        </p:txBody>
      </p:sp>
      <p:pic>
        <p:nvPicPr>
          <p:cNvPr id="10" name="Picture 11" descr="ISU LEFT whit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907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65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58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+mj-lt"/>
                <a:ea typeface="Univers 55 Roman" charset="0"/>
                <a:cs typeface="Univers 55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+mj-lt"/>
                <a:ea typeface="Univers 55 Roman" charset="0"/>
                <a:cs typeface="Univers 55 Roman" charset="0"/>
              </a:defRPr>
            </a:lvl1pPr>
            <a:lvl2pPr>
              <a:buClr>
                <a:schemeClr val="tx1"/>
              </a:buClr>
              <a:defRPr sz="2800">
                <a:solidFill>
                  <a:schemeClr val="tx1"/>
                </a:solidFill>
                <a:latin typeface="+mj-lt"/>
                <a:ea typeface="Univers 55 Roman" charset="0"/>
                <a:cs typeface="Univers 55 Roman" charset="0"/>
              </a:defRPr>
            </a:lvl2pPr>
            <a:lvl3pPr>
              <a:buClr>
                <a:schemeClr val="tx1"/>
              </a:buClr>
              <a:defRPr sz="2800">
                <a:solidFill>
                  <a:schemeClr val="tx1"/>
                </a:solidFill>
                <a:latin typeface="+mj-lt"/>
                <a:ea typeface="Univers 55 Roman" charset="0"/>
                <a:cs typeface="Univers 55 Roman" charset="0"/>
              </a:defRPr>
            </a:lvl3pPr>
            <a:lvl4pPr>
              <a:buClr>
                <a:schemeClr val="tx1"/>
              </a:buClr>
              <a:defRPr sz="2800">
                <a:solidFill>
                  <a:schemeClr val="tx1"/>
                </a:solidFill>
                <a:latin typeface="+mj-lt"/>
                <a:ea typeface="Univers 55 Roman" charset="0"/>
                <a:cs typeface="Univers 55 Roman" charset="0"/>
              </a:defRPr>
            </a:lvl4pPr>
            <a:lvl5pPr>
              <a:buClr>
                <a:schemeClr val="tx1"/>
              </a:buClr>
              <a:defRPr sz="2800">
                <a:solidFill>
                  <a:schemeClr val="tx1"/>
                </a:solidFill>
                <a:latin typeface="+mj-lt"/>
                <a:ea typeface="Univers 55 Roman" charset="0"/>
                <a:cs typeface="Univers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5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70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3733800" cy="411480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733800" cy="411480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41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88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69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89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5027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43600" y="61722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</a:rPr>
              <a:t>Navigating controversial topics in the classroom</a:t>
            </a:r>
            <a:endParaRPr lang="en-US" sz="1600" b="1" i="0" dirty="0">
              <a:solidFill>
                <a:schemeClr val="bg1"/>
              </a:solidFill>
              <a:latin typeface="Univers 65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5027" y="6222088"/>
            <a:ext cx="4769254" cy="558838"/>
            <a:chOff x="425027" y="6248400"/>
            <a:chExt cx="4769254" cy="558838"/>
          </a:xfrm>
        </p:grpSpPr>
        <p:pic>
          <p:nvPicPr>
            <p:cNvPr id="9" name="Picture 11" descr="ISU LEFT white.eps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248400"/>
              <a:ext cx="3200400" cy="263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25027" y="6468684"/>
              <a:ext cx="47692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Univers 65 Bold" charset="0"/>
                </a:rPr>
                <a:t>Center for Excellence in Learning and Teaching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54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Univers 55 Roman" charset="0"/>
          <a:ea typeface="Univers 55 Roman" charset="0"/>
          <a:cs typeface="Univers 55 Roman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charset="0"/>
        <a:buChar char="•"/>
        <a:defRPr sz="2600" b="0">
          <a:solidFill>
            <a:schemeClr val="tx1"/>
          </a:solidFill>
          <a:latin typeface="Univers 55 Roman" charset="0"/>
          <a:ea typeface="Univers 55 Roman" charset="0"/>
          <a:cs typeface="Univers 55 Roman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charset="0"/>
        <a:buChar char="•"/>
        <a:defRPr sz="2600" b="0">
          <a:solidFill>
            <a:schemeClr val="tx1"/>
          </a:solidFill>
          <a:latin typeface="Univers 55 Roman" charset="0"/>
          <a:ea typeface="Univers 55 Roman" charset="0"/>
          <a:cs typeface="Univers 55 Roman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charset="0"/>
        <a:buChar char="•"/>
        <a:defRPr sz="2600" b="0">
          <a:solidFill>
            <a:schemeClr val="tx1"/>
          </a:solidFill>
          <a:latin typeface="Univers 55 Roman" charset="0"/>
          <a:ea typeface="Univers 55 Roman" charset="0"/>
          <a:cs typeface="Univers 55 Roman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charset="0"/>
        <a:buChar char="•"/>
        <a:defRPr sz="2600" b="0">
          <a:solidFill>
            <a:schemeClr val="tx1"/>
          </a:solidFill>
          <a:latin typeface="Univers 55 Roman" charset="0"/>
          <a:ea typeface="Univers 55 Roman" charset="0"/>
          <a:cs typeface="Univers 55 Roman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charset="0"/>
        <a:buChar char="•"/>
        <a:defRPr sz="2600" b="0">
          <a:solidFill>
            <a:schemeClr val="tx1"/>
          </a:solidFill>
          <a:latin typeface="Univers 55 Roman" charset="0"/>
          <a:ea typeface="Univers 55 Roman" charset="0"/>
          <a:cs typeface="Univers 55 Roman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elt@iastate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elt@iastate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Canvas Blueprints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Gretchen Anderson</a:t>
            </a:r>
          </a:p>
        </p:txBody>
      </p:sp>
    </p:spTree>
    <p:extLst>
      <p:ext uri="{BB962C8B-B14F-4D97-AF65-F5344CB8AC3E}">
        <p14:creationId xmlns:p14="http://schemas.microsoft.com/office/powerpoint/2010/main" val="274241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67641"/>
            <a:ext cx="7620000" cy="223390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Want to know more? Come to CELT Open Labs, hosted by our CELT staff on the 3rd floor of Morrill Hall from Sept. 3 to Dec. 12 at the following days/times:</a:t>
            </a:r>
          </a:p>
          <a:p>
            <a:pPr>
              <a:buSzPct val="100000"/>
            </a:pPr>
            <a:r>
              <a:rPr lang="en-US" sz="2000" dirty="0">
                <a:latin typeface="+mn-lt"/>
              </a:rPr>
              <a:t>Tuesdays (1-3 p.m.)</a:t>
            </a:r>
          </a:p>
          <a:p>
            <a:pPr>
              <a:buSzPct val="100000"/>
            </a:pPr>
            <a:r>
              <a:rPr lang="en-US" sz="2000" dirty="0">
                <a:latin typeface="+mn-lt"/>
              </a:rPr>
              <a:t>Wednesdays (11 a.m.-1 p.m.)</a:t>
            </a:r>
          </a:p>
          <a:p>
            <a:pPr>
              <a:buSzPct val="100000"/>
            </a:pPr>
            <a:r>
              <a:rPr lang="en-US" sz="2000" dirty="0">
                <a:latin typeface="+mn-lt"/>
              </a:rPr>
              <a:t>Thursdays (9-11 a.m.)</a:t>
            </a:r>
          </a:p>
          <a:p>
            <a:endParaRPr lang="en-US" sz="2000" dirty="0"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6154" y="1146188"/>
            <a:ext cx="8511692" cy="2590184"/>
            <a:chOff x="425027" y="1146188"/>
            <a:chExt cx="8511692" cy="2590184"/>
          </a:xfrm>
        </p:grpSpPr>
        <p:grpSp>
          <p:nvGrpSpPr>
            <p:cNvPr id="10" name="Group 9"/>
            <p:cNvGrpSpPr/>
            <p:nvPr/>
          </p:nvGrpSpPr>
          <p:grpSpPr>
            <a:xfrm>
              <a:off x="3262289" y="1146188"/>
              <a:ext cx="2606004" cy="2590184"/>
              <a:chOff x="3409512" y="326891"/>
              <a:chExt cx="2606004" cy="259018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C0BE58-F779-4893-82AA-D724E264977E}"/>
                  </a:ext>
                </a:extLst>
              </p:cNvPr>
              <p:cNvSpPr txBox="1"/>
              <p:nvPr/>
            </p:nvSpPr>
            <p:spPr>
              <a:xfrm>
                <a:off x="3409512" y="2086078"/>
                <a:ext cx="26060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Amy Ward</a:t>
                </a:r>
              </a:p>
              <a:p>
                <a:pPr algn="ctr"/>
                <a:r>
                  <a:rPr lang="en-US" sz="1400" dirty="0">
                    <a:latin typeface="+mn-lt"/>
                  </a:rPr>
                  <a:t>Canvas strategic implementation &amp; third-party tool integration</a:t>
                </a:r>
              </a:p>
            </p:txBody>
          </p:sp>
          <p:pic>
            <p:nvPicPr>
              <p:cNvPr id="6" name="Picture 4" descr="Image result for amy ward iastate">
                <a:extLst>
                  <a:ext uri="{FF2B5EF4-FFF2-40B4-BE49-F238E27FC236}">
                    <a16:creationId xmlns:a16="http://schemas.microsoft.com/office/drawing/2014/main" id="{75CCBF1C-6139-4B63-B9D7-730791B152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8106" y="326891"/>
                <a:ext cx="1448816" cy="175564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6135360" y="1146188"/>
              <a:ext cx="2801359" cy="2586645"/>
              <a:chOff x="6076557" y="1137875"/>
              <a:chExt cx="2801359" cy="2586645"/>
            </a:xfrm>
          </p:grpSpPr>
          <p:pic>
            <p:nvPicPr>
              <p:cNvPr id="7" name="Picture 6" descr="A person smiling for the camera&#10;&#10;Description automatically generated">
                <a:extLst>
                  <a:ext uri="{FF2B5EF4-FFF2-40B4-BE49-F238E27FC236}">
                    <a16:creationId xmlns:a16="http://schemas.microsoft.com/office/drawing/2014/main" id="{2C2CECA7-2371-4287-B6AE-FBD58C078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0109" y="1137875"/>
                <a:ext cx="1474255" cy="175564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A27EB5-75A3-4077-B10B-267CC30C2E8A}"/>
                  </a:ext>
                </a:extLst>
              </p:cNvPr>
              <p:cNvSpPr txBox="1"/>
              <p:nvPr/>
            </p:nvSpPr>
            <p:spPr>
              <a:xfrm>
                <a:off x="6076557" y="2893523"/>
                <a:ext cx="28013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Lesya Hassall</a:t>
                </a:r>
              </a:p>
              <a:p>
                <a:pPr algn="ctr"/>
                <a:r>
                  <a:rPr lang="en-US" sz="1400" dirty="0">
                    <a:latin typeface="+mn-lt"/>
                  </a:rPr>
                  <a:t>Online course design, development</a:t>
                </a:r>
              </a:p>
              <a:p>
                <a:pPr algn="ctr"/>
                <a:r>
                  <a:rPr lang="en-US" sz="1400" dirty="0">
                    <a:latin typeface="+mn-lt"/>
                  </a:rPr>
                  <a:t>&amp; quality assurance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25027" y="1146188"/>
              <a:ext cx="2570196" cy="2586644"/>
              <a:chOff x="366224" y="1137875"/>
              <a:chExt cx="2570196" cy="258664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DF9376-E8C2-4536-9634-28D218EFBFBB}"/>
                  </a:ext>
                </a:extLst>
              </p:cNvPr>
              <p:cNvSpPr txBox="1"/>
              <p:nvPr/>
            </p:nvSpPr>
            <p:spPr>
              <a:xfrm>
                <a:off x="366224" y="2893522"/>
                <a:ext cx="25701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Gretchen Anderson</a:t>
                </a:r>
              </a:p>
              <a:p>
                <a:pPr algn="ctr"/>
                <a:r>
                  <a:rPr lang="en-US" sz="1400" dirty="0">
                    <a:latin typeface="+mn-lt"/>
                  </a:rPr>
                  <a:t>Top Hat &amp; Canvas training, communication &amp; web presence </a:t>
                </a:r>
              </a:p>
            </p:txBody>
          </p:sp>
          <p:pic>
            <p:nvPicPr>
              <p:cNvPr id="9" name="Picture 6" descr="!!!">
                <a:extLst>
                  <a:ext uri="{FF2B5EF4-FFF2-40B4-BE49-F238E27FC236}">
                    <a16:creationId xmlns:a16="http://schemas.microsoft.com/office/drawing/2014/main" id="{6C104964-872B-46F7-99C8-6D54C1BA2E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170" y="1137875"/>
                <a:ext cx="1398304" cy="175564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0956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" t="-305" r="51418" b="52751"/>
          <a:stretch/>
        </p:blipFill>
        <p:spPr>
          <a:xfrm>
            <a:off x="3620771" y="1304926"/>
            <a:ext cx="2147253" cy="210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Blueprint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2854036" cy="190777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Exactly like it sounds, you create your content in a Blueprint course, then push it out to all associated courses.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763374" y="3348038"/>
            <a:ext cx="623025" cy="3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657964" y="3409951"/>
            <a:ext cx="210821" cy="4720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63374" y="3217027"/>
            <a:ext cx="616789" cy="11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6" b="3740"/>
          <a:stretch/>
        </p:blipFill>
        <p:spPr>
          <a:xfrm>
            <a:off x="4231323" y="3800475"/>
            <a:ext cx="4297680" cy="2124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7" t="341" b="52105"/>
          <a:stretch/>
        </p:blipFill>
        <p:spPr>
          <a:xfrm>
            <a:off x="6381749" y="1767493"/>
            <a:ext cx="2147253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SzPct val="100000"/>
            </a:pPr>
            <a:r>
              <a:rPr lang="en-US" sz="2000" dirty="0">
                <a:latin typeface="+mn-lt"/>
              </a:rPr>
              <a:t>Creating a consistent starting point for multiple courses.</a:t>
            </a:r>
          </a:p>
          <a:p>
            <a:pPr>
              <a:lnSpc>
                <a:spcPct val="200000"/>
              </a:lnSpc>
              <a:buSzPct val="100000"/>
            </a:pPr>
            <a:r>
              <a:rPr lang="en-US" sz="2000" dirty="0">
                <a:latin typeface="+mn-lt"/>
              </a:rPr>
              <a:t>Maintaining consistent structure across courses in a single program.</a:t>
            </a:r>
          </a:p>
          <a:p>
            <a:pPr>
              <a:lnSpc>
                <a:spcPct val="200000"/>
              </a:lnSpc>
              <a:buSzPct val="100000"/>
            </a:pPr>
            <a:r>
              <a:rPr lang="en-US" sz="2000" dirty="0">
                <a:latin typeface="+mn-lt"/>
              </a:rPr>
              <a:t>Updating content across multiple courses at once.</a:t>
            </a:r>
          </a:p>
          <a:p>
            <a:pPr>
              <a:lnSpc>
                <a:spcPct val="200000"/>
              </a:lnSpc>
              <a:buSzPct val="100000"/>
            </a:pPr>
            <a:r>
              <a:rPr lang="en-US" sz="2000" dirty="0">
                <a:latin typeface="+mn-lt"/>
              </a:rPr>
              <a:t>Sending announcements to multiple classes at once.</a:t>
            </a:r>
          </a:p>
        </p:txBody>
      </p:sp>
    </p:spTree>
    <p:extLst>
      <p:ext uri="{BB962C8B-B14F-4D97-AF65-F5344CB8AC3E}">
        <p14:creationId xmlns:p14="http://schemas.microsoft.com/office/powerpoint/2010/main" val="408813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Request the course shells</a:t>
            </a:r>
            <a:endParaRPr lang="en-US" dirty="0"/>
          </a:p>
        </p:txBody>
      </p:sp>
      <p:pic>
        <p:nvPicPr>
          <p:cNvPr id="4" name="Content Placeholder 3" descr="Use Prepare to Teach to create the courses you will need. Then use Request a New Course Shell to create the course that will be used as the blueprint.&#10;" title="Steps 2&amp;3: Create the Canvas shell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"/>
          <a:stretch/>
        </p:blipFill>
        <p:spPr>
          <a:xfrm>
            <a:off x="3553543" y="965546"/>
            <a:ext cx="5033505" cy="3875277"/>
          </a:xfrm>
        </p:spPr>
      </p:pic>
      <p:pic>
        <p:nvPicPr>
          <p:cNvPr id="5" name="Picture 4" descr="From within the Canvas global navigation, select the Help icon, then choose the link for Global Course Administration." title="Step 1: Go to Global Course Administr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7" y="1150000"/>
            <a:ext cx="3230721" cy="335588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426999" y="1038398"/>
            <a:ext cx="0" cy="357908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25027" y="4919133"/>
            <a:ext cx="8456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From within the Help menu of Canvas, click </a:t>
            </a:r>
            <a:r>
              <a:rPr lang="en-US" sz="2000" b="1" dirty="0">
                <a:latin typeface="+mn-lt"/>
              </a:rPr>
              <a:t>Global Course Administration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Use </a:t>
            </a:r>
            <a:r>
              <a:rPr lang="en-US" sz="2000" b="1" dirty="0">
                <a:latin typeface="+mn-lt"/>
              </a:rPr>
              <a:t>Prepare to Teach </a:t>
            </a:r>
            <a:r>
              <a:rPr lang="en-US" sz="2000" dirty="0">
                <a:latin typeface="+mn-lt"/>
              </a:rPr>
              <a:t>to create courses.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Use </a:t>
            </a:r>
            <a:r>
              <a:rPr lang="en-US" sz="2000" b="1" dirty="0">
                <a:latin typeface="+mn-lt"/>
              </a:rPr>
              <a:t>Request a New Course Shell </a:t>
            </a:r>
            <a:r>
              <a:rPr lang="en-US" sz="2000" dirty="0">
                <a:latin typeface="+mn-lt"/>
              </a:rPr>
              <a:t>to create the Blueprint course.</a:t>
            </a:r>
          </a:p>
        </p:txBody>
      </p:sp>
    </p:spTree>
    <p:extLst>
      <p:ext uri="{BB962C8B-B14F-4D97-AF65-F5344CB8AC3E}">
        <p14:creationId xmlns:p14="http://schemas.microsoft.com/office/powerpoint/2010/main" val="418878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CELT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143000"/>
            <a:ext cx="5705303" cy="411480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 startAt="4"/>
            </a:pPr>
            <a:r>
              <a:rPr lang="en-US" sz="2000" dirty="0">
                <a:latin typeface="+mn-lt"/>
              </a:rPr>
              <a:t>Email </a:t>
            </a:r>
            <a:r>
              <a:rPr lang="en-US" sz="2000" dirty="0">
                <a:latin typeface="+mn-lt"/>
                <a:hlinkClick r:id="rId2"/>
              </a:rPr>
              <a:t>celt@iastate.edu</a:t>
            </a:r>
            <a:r>
              <a:rPr lang="en-US" sz="2000" dirty="0">
                <a:latin typeface="+mn-lt"/>
              </a:rPr>
              <a:t> the details. Include:</a:t>
            </a:r>
          </a:p>
          <a:p>
            <a:pPr marL="914400" lvl="1" indent="-514350">
              <a:buSzPct val="100000"/>
              <a:buFont typeface="+mj-lt"/>
              <a:buAutoNum type="alphaUcPeriod"/>
            </a:pPr>
            <a:r>
              <a:rPr lang="en-US" sz="2000" dirty="0">
                <a:latin typeface="+mn-lt"/>
              </a:rPr>
              <a:t>Blueprint course ID.</a:t>
            </a:r>
          </a:p>
          <a:p>
            <a:pPr marL="914400" lvl="1" indent="-514350">
              <a:buSzPct val="100000"/>
              <a:buFont typeface="+mj-lt"/>
              <a:buAutoNum type="alphaUcPeriod"/>
            </a:pPr>
            <a:r>
              <a:rPr lang="en-US" sz="2000" dirty="0">
                <a:latin typeface="+mn-lt"/>
              </a:rPr>
              <a:t>Associated course ID(s).</a:t>
            </a:r>
          </a:p>
          <a:p>
            <a:pPr marL="914400" lvl="1" indent="-514350">
              <a:buSzPct val="100000"/>
              <a:buFont typeface="+mj-lt"/>
              <a:buAutoNum type="alphaUcPeriod"/>
            </a:pPr>
            <a:r>
              <a:rPr lang="en-US" sz="2000" dirty="0">
                <a:latin typeface="+mn-lt"/>
              </a:rPr>
              <a:t>Lock Settings. You can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choose to lock </a:t>
            </a:r>
            <a:r>
              <a:rPr lang="en-US" sz="2000" b="1" dirty="0">
                <a:latin typeface="+mn-lt"/>
              </a:rPr>
              <a:t>content</a:t>
            </a:r>
            <a:r>
              <a:rPr lang="en-US" sz="2000" dirty="0">
                <a:latin typeface="+mn-lt"/>
              </a:rPr>
              <a:t>,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points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due dates</a:t>
            </a:r>
            <a:r>
              <a:rPr lang="en-US" sz="2000" dirty="0">
                <a:latin typeface="+mn-lt"/>
              </a:rPr>
              <a:t>, and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availability dates</a:t>
            </a:r>
            <a:r>
              <a:rPr lang="en-US" sz="2000" dirty="0">
                <a:latin typeface="+mn-lt"/>
              </a:rPr>
              <a:t>.</a:t>
            </a:r>
          </a:p>
          <a:p>
            <a:pPr marL="914400" lvl="1" indent="-514350">
              <a:buSzPct val="100000"/>
              <a:buFont typeface="+mj-lt"/>
              <a:buAutoNum type="alphaUcPeriod"/>
            </a:pPr>
            <a:r>
              <a:rPr lang="en-US" sz="2000" dirty="0">
                <a:latin typeface="+mn-lt"/>
              </a:rPr>
              <a:t>Content Settings. Apply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the lock settings to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assignments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discussions</a:t>
            </a:r>
            <a:r>
              <a:rPr lang="en-US" sz="2000" dirty="0">
                <a:latin typeface="+mn-lt"/>
              </a:rPr>
              <a:t>,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pages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files</a:t>
            </a:r>
            <a:r>
              <a:rPr lang="en-US" sz="2000" dirty="0">
                <a:latin typeface="+mn-lt"/>
              </a:rPr>
              <a:t>, and/or </a:t>
            </a:r>
            <a:r>
              <a:rPr lang="en-US" sz="2000" b="1" dirty="0">
                <a:latin typeface="+mn-lt"/>
              </a:rPr>
              <a:t>quizzes</a:t>
            </a:r>
            <a:r>
              <a:rPr lang="en-US" sz="2000" dirty="0">
                <a:latin typeface="+mn-lt"/>
              </a:rPr>
              <a:t>.</a:t>
            </a:r>
          </a:p>
        </p:txBody>
      </p:sp>
      <p:pic>
        <p:nvPicPr>
          <p:cNvPr id="4" name="Picture 3" descr="Example email to CELT, specifying the items listed on this slide." title="Step 4: Email CEL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4" y="1651258"/>
            <a:ext cx="3532908" cy="38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0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your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20000" cy="1557867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 startAt="5"/>
            </a:pPr>
            <a:r>
              <a:rPr lang="en-US" sz="2000" dirty="0">
                <a:latin typeface="+mn-lt"/>
              </a:rPr>
              <a:t>Build your content </a:t>
            </a:r>
            <a:r>
              <a:rPr lang="en-US" sz="2000" dirty="0"/>
              <a:t>as you normally would</a:t>
            </a:r>
            <a:r>
              <a:rPr lang="en-US" sz="2000" dirty="0">
                <a:latin typeface="+mn-lt"/>
              </a:rPr>
              <a:t> in the Blueprint course.</a:t>
            </a:r>
          </a:p>
          <a:p>
            <a:pPr marL="914400" lvl="1" indent="-457200">
              <a:buSzPct val="100000"/>
              <a:buFont typeface="+mj-lt"/>
              <a:buAutoNum type="alphaUcPeriod"/>
            </a:pPr>
            <a:r>
              <a:rPr lang="en-US" sz="2000" dirty="0">
                <a:latin typeface="+mn-lt"/>
              </a:rPr>
              <a:t>Publish the content when finished.</a:t>
            </a:r>
          </a:p>
          <a:p>
            <a:pPr marL="914400" lvl="1" indent="-457200">
              <a:buSzPct val="100000"/>
              <a:buFont typeface="+mj-lt"/>
              <a:buAutoNum type="alphaUcPeriod"/>
            </a:pPr>
            <a:r>
              <a:rPr lang="en-US" sz="2000" dirty="0">
                <a:latin typeface="+mn-lt"/>
              </a:rPr>
              <a:t>Use the Blueprint Lock feature to apply the lock settings specified in your email to CELT.</a:t>
            </a:r>
          </a:p>
          <a:p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207309"/>
            <a:ext cx="7061200" cy="175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5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the Blueprint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20000" cy="1517073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sz="2000" dirty="0">
                <a:latin typeface="+mn-lt"/>
              </a:rPr>
              <a:t>Access the Blueprint overlay and sync your content.</a:t>
            </a:r>
          </a:p>
          <a:p>
            <a:pPr marL="914400" lvl="1" indent="-514350">
              <a:buSzPct val="100000"/>
              <a:buFont typeface="+mj-lt"/>
              <a:buAutoNum type="alphaUcPeriod"/>
            </a:pPr>
            <a:r>
              <a:rPr lang="en-US" sz="2000" dirty="0">
                <a:latin typeface="+mn-lt"/>
              </a:rPr>
              <a:t>Click the blue button in the top right corner of the screen</a:t>
            </a:r>
          </a:p>
          <a:p>
            <a:pPr marL="914400" lvl="1" indent="-514350">
              <a:buSzPct val="100000"/>
              <a:buFont typeface="+mj-lt"/>
              <a:buAutoNum type="alphaUcPeriod"/>
            </a:pPr>
            <a:r>
              <a:rPr lang="en-US" sz="2000" dirty="0">
                <a:latin typeface="+mn-lt"/>
              </a:rPr>
              <a:t>Click the Sync button to see the </a:t>
            </a:r>
            <a:r>
              <a:rPr lang="en-US" sz="2000" dirty="0" err="1">
                <a:latin typeface="+mn-lt"/>
              </a:rPr>
              <a:t>unsynced</a:t>
            </a:r>
            <a:r>
              <a:rPr lang="en-US" sz="2000" dirty="0">
                <a:latin typeface="+mn-lt"/>
              </a:rPr>
              <a:t> changes that will be pushed to the associated course(s).</a:t>
            </a:r>
          </a:p>
        </p:txBody>
      </p:sp>
      <p:pic>
        <p:nvPicPr>
          <p:cNvPr id="4" name="Content Placeholder 3" descr="Click the Sync button to push your content to the associated course(s)." title="Step 6: Sync your cont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656" y="2760664"/>
            <a:ext cx="2269650" cy="258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title="Access the Blueprint overlay by clicking the blue button in the top right corne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6" y="2760664"/>
            <a:ext cx="6349653" cy="2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0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142999"/>
            <a:ext cx="7841673" cy="48671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Use ISU’s </a:t>
            </a:r>
            <a:r>
              <a:rPr lang="en-US" sz="2000" b="1" dirty="0">
                <a:latin typeface="+mn-lt"/>
              </a:rPr>
              <a:t>Global Course Administration</a:t>
            </a:r>
            <a:r>
              <a:rPr lang="en-US" sz="2000" dirty="0">
                <a:latin typeface="+mn-lt"/>
              </a:rPr>
              <a:t> to create the course shells as you normally would.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Steps are shown in the </a:t>
            </a:r>
            <a:r>
              <a:rPr lang="en-US" sz="2000" b="1" dirty="0">
                <a:latin typeface="+mn-lt"/>
              </a:rPr>
              <a:t>Prepare to Teach</a:t>
            </a:r>
            <a:r>
              <a:rPr lang="en-US" sz="2000" dirty="0">
                <a:latin typeface="+mn-lt"/>
              </a:rPr>
              <a:t> section of </a:t>
            </a:r>
            <a:r>
              <a:rPr lang="en-US" sz="2000" dirty="0" err="1">
                <a:latin typeface="+mn-lt"/>
              </a:rPr>
              <a:t>MyCanvas</a:t>
            </a:r>
            <a:r>
              <a:rPr lang="en-US" sz="2000" dirty="0">
                <a:latin typeface="+mn-lt"/>
              </a:rPr>
              <a:t> Teacher.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Use the </a:t>
            </a:r>
            <a:r>
              <a:rPr lang="en-US" sz="2000" b="1" dirty="0">
                <a:latin typeface="+mn-lt"/>
              </a:rPr>
              <a:t>Request a New Course Shell</a:t>
            </a:r>
            <a:r>
              <a:rPr lang="en-US" sz="2000" dirty="0">
                <a:latin typeface="+mn-lt"/>
              </a:rPr>
              <a:t> tool to create the course that will be used as the blueprint for all others.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Email </a:t>
            </a:r>
            <a:r>
              <a:rPr lang="en-US" sz="2000" dirty="0">
                <a:latin typeface="+mn-lt"/>
                <a:hlinkClick r:id="rId2"/>
              </a:rPr>
              <a:t>celt@iastate.edu</a:t>
            </a:r>
            <a:r>
              <a:rPr lang="en-US" sz="2000" dirty="0">
                <a:latin typeface="+mn-lt"/>
              </a:rPr>
              <a:t> with the required details: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>
                <a:latin typeface="+mn-lt"/>
              </a:rPr>
              <a:t>Course ID for the Blueprint course and associated course(s).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000" dirty="0">
                <a:latin typeface="+mn-lt"/>
              </a:rPr>
              <a:t>Which settings you want to be specified in the Blueprint course. You can choose to lock </a:t>
            </a:r>
            <a:r>
              <a:rPr lang="en-US" sz="2000" b="1" dirty="0">
                <a:latin typeface="+mn-lt"/>
              </a:rPr>
              <a:t>content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points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due dates</a:t>
            </a:r>
            <a:r>
              <a:rPr lang="en-US" sz="2000" dirty="0">
                <a:latin typeface="+mn-lt"/>
              </a:rPr>
              <a:t>, and </a:t>
            </a:r>
            <a:r>
              <a:rPr lang="en-US" sz="2000" b="1" dirty="0">
                <a:latin typeface="+mn-lt"/>
              </a:rPr>
              <a:t>availability dates </a:t>
            </a:r>
            <a:r>
              <a:rPr lang="en-US" sz="2000" dirty="0">
                <a:latin typeface="+mn-lt"/>
              </a:rPr>
              <a:t>for all content or only for specific content types such as quizzes.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Build your content in the Blueprint course.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Sync the Blueprint content to the associated course(s).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753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0"/>
              </a:spcAft>
              <a:buSzPct val="100000"/>
            </a:pPr>
            <a:r>
              <a:rPr lang="en-US" sz="2000" dirty="0">
                <a:latin typeface="+mn-lt"/>
              </a:rPr>
              <a:t>Certain course and assignment settings cannot be synced to associated courses.</a:t>
            </a:r>
          </a:p>
          <a:p>
            <a:pPr>
              <a:spcAft>
                <a:spcPts val="2000"/>
              </a:spcAft>
              <a:buSzPct val="100000"/>
            </a:pPr>
            <a:r>
              <a:rPr lang="en-US" sz="2000" dirty="0">
                <a:latin typeface="+mn-lt"/>
              </a:rPr>
              <a:t>Modules and their structure cannot be locked.</a:t>
            </a:r>
          </a:p>
          <a:p>
            <a:pPr>
              <a:spcAft>
                <a:spcPts val="2000"/>
              </a:spcAft>
              <a:buSzPct val="100000"/>
            </a:pPr>
            <a:r>
              <a:rPr lang="en-US" sz="2000" dirty="0">
                <a:latin typeface="+mn-lt"/>
              </a:rPr>
              <a:t>Module items created in an associated course will be reordered above all blueprint synced module items following a new sync.</a:t>
            </a:r>
          </a:p>
          <a:p>
            <a:pPr>
              <a:spcAft>
                <a:spcPts val="2000"/>
              </a:spcAft>
              <a:buSzPct val="100000"/>
            </a:pPr>
            <a:r>
              <a:rPr lang="en-US" sz="2000" dirty="0">
                <a:latin typeface="+mn-lt"/>
              </a:rPr>
              <a:t>Modules created from a blueprint course and deleted from an associated course will not be restored in additional course syncs.</a:t>
            </a:r>
          </a:p>
        </p:txBody>
      </p:sp>
    </p:spTree>
    <p:extLst>
      <p:ext uri="{BB962C8B-B14F-4D97-AF65-F5344CB8AC3E}">
        <p14:creationId xmlns:p14="http://schemas.microsoft.com/office/powerpoint/2010/main" val="964274440"/>
      </p:ext>
    </p:extLst>
  </p:cSld>
  <p:clrMapOvr>
    <a:masterClrMapping/>
  </p:clrMapOvr>
</p:sld>
</file>

<file path=ppt/theme/theme1.xml><?xml version="1.0" encoding="utf-8"?>
<a:theme xmlns:a="http://schemas.openxmlformats.org/drawingml/2006/main" name="CELTTheme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578DE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ELTTheme" id="{8D2F6369-C4D4-444D-A735-3D536BEAA7C6}" vid="{11CB27AC-E03C-E04C-AF5D-5837EF27B14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A952673256640B0485DB18AA8875D" ma:contentTypeVersion="13" ma:contentTypeDescription="Create a new document." ma:contentTypeScope="" ma:versionID="f19c1f6d03ac7f2e7e355715f576deda">
  <xsd:schema xmlns:xsd="http://www.w3.org/2001/XMLSchema" xmlns:xs="http://www.w3.org/2001/XMLSchema" xmlns:p="http://schemas.microsoft.com/office/2006/metadata/properties" xmlns:ns3="49d55b3f-74f5-466c-aa91-a45c39d97f01" xmlns:ns4="9242d14e-e0e3-4e03-963e-e300b0406d72" targetNamespace="http://schemas.microsoft.com/office/2006/metadata/properties" ma:root="true" ma:fieldsID="7b2079f690d3aef0e422f79a40a74e43" ns3:_="" ns4:_="">
    <xsd:import namespace="49d55b3f-74f5-466c-aa91-a45c39d97f01"/>
    <xsd:import namespace="9242d14e-e0e3-4e03-963e-e300b0406d7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55b3f-74f5-466c-aa91-a45c39d97f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2d14e-e0e3-4e03-963e-e300b0406d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383E4B-2F3D-4C3F-A339-457ABB143334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242d14e-e0e3-4e03-963e-e300b0406d72"/>
    <ds:schemaRef ds:uri="49d55b3f-74f5-466c-aa91-a45c39d97f01"/>
  </ds:schemaRefs>
</ds:datastoreItem>
</file>

<file path=customXml/itemProps2.xml><?xml version="1.0" encoding="utf-8"?>
<ds:datastoreItem xmlns:ds="http://schemas.openxmlformats.org/officeDocument/2006/customXml" ds:itemID="{1B12157F-06E4-4019-8C64-1D3D61E76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2C6FC-C368-4748-ADEE-E4DD495AA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d55b3f-74f5-466c-aa91-a45c39d97f01"/>
    <ds:schemaRef ds:uri="9242d14e-e0e3-4e03-963e-e300b0406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CELT_PPT_Theme</Template>
  <TotalTime>352</TotalTime>
  <Words>556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Geneva</vt:lpstr>
      <vt:lpstr>Times</vt:lpstr>
      <vt:lpstr>Univers 55 Roman</vt:lpstr>
      <vt:lpstr>Univers 65</vt:lpstr>
      <vt:lpstr>Univers 65 Bold</vt:lpstr>
      <vt:lpstr>Univers 67 CondensedBold</vt:lpstr>
      <vt:lpstr>CELTTheme</vt:lpstr>
      <vt:lpstr>Using Canvas Blueprints</vt:lpstr>
      <vt:lpstr>What is a Blueprint course?</vt:lpstr>
      <vt:lpstr>Potential uses</vt:lpstr>
      <vt:lpstr>Request the course shells</vt:lpstr>
      <vt:lpstr>Contact CELT</vt:lpstr>
      <vt:lpstr>Build your content</vt:lpstr>
      <vt:lpstr>Sync the Blueprint course</vt:lpstr>
      <vt:lpstr>The full process</vt:lpstr>
      <vt:lpstr>Caveats</vt:lpstr>
      <vt:lpstr>Questions?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Canvas Blueprints</dc:title>
  <dc:creator>Anderson, Gretchen [CELT]</dc:creator>
  <cp:lastModifiedBy>Inefuku, Harrison W [LIB]</cp:lastModifiedBy>
  <cp:revision>20</cp:revision>
  <dcterms:created xsi:type="dcterms:W3CDTF">2019-10-07T15:08:49Z</dcterms:created>
  <dcterms:modified xsi:type="dcterms:W3CDTF">2020-09-22T23:05:37Z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0x0101005E5A952673256640B0485DB18AA8875D</vt:lpwstr>
  </property>
</Properties>
</file>